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3" r:id="rId1"/>
  </p:sldMasterIdLst>
  <p:notesMasterIdLst>
    <p:notesMasterId r:id="rId40"/>
  </p:notesMasterIdLst>
  <p:handoutMasterIdLst>
    <p:handoutMasterId r:id="rId41"/>
  </p:handoutMasterIdLst>
  <p:sldIdLst>
    <p:sldId id="256" r:id="rId2"/>
    <p:sldId id="551" r:id="rId3"/>
    <p:sldId id="530" r:id="rId4"/>
    <p:sldId id="486" r:id="rId5"/>
    <p:sldId id="541" r:id="rId6"/>
    <p:sldId id="546" r:id="rId7"/>
    <p:sldId id="515" r:id="rId8"/>
    <p:sldId id="303" r:id="rId9"/>
    <p:sldId id="483" r:id="rId10"/>
    <p:sldId id="484" r:id="rId11"/>
    <p:sldId id="378" r:id="rId12"/>
    <p:sldId id="518" r:id="rId13"/>
    <p:sldId id="543" r:id="rId14"/>
    <p:sldId id="498" r:id="rId15"/>
    <p:sldId id="424" r:id="rId16"/>
    <p:sldId id="552" r:id="rId17"/>
    <p:sldId id="544" r:id="rId18"/>
    <p:sldId id="531" r:id="rId19"/>
    <p:sldId id="396" r:id="rId20"/>
    <p:sldId id="463" r:id="rId21"/>
    <p:sldId id="545" r:id="rId22"/>
    <p:sldId id="550" r:id="rId23"/>
    <p:sldId id="553" r:id="rId24"/>
    <p:sldId id="492" r:id="rId25"/>
    <p:sldId id="491" r:id="rId26"/>
    <p:sldId id="413" r:id="rId27"/>
    <p:sldId id="417" r:id="rId28"/>
    <p:sldId id="548" r:id="rId29"/>
    <p:sldId id="555" r:id="rId30"/>
    <p:sldId id="535" r:id="rId31"/>
    <p:sldId id="418" r:id="rId32"/>
    <p:sldId id="437" r:id="rId33"/>
    <p:sldId id="549" r:id="rId34"/>
    <p:sldId id="489" r:id="rId35"/>
    <p:sldId id="490" r:id="rId36"/>
    <p:sldId id="494" r:id="rId37"/>
    <p:sldId id="495" r:id="rId38"/>
    <p:sldId id="53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03" autoAdjust="0"/>
    <p:restoredTop sz="82041" autoAdjust="0"/>
  </p:normalViewPr>
  <p:slideViewPr>
    <p:cSldViewPr snapToGrid="0" snapToObjects="1">
      <p:cViewPr varScale="1">
        <p:scale>
          <a:sx n="99" d="100"/>
          <a:sy n="99" d="100"/>
        </p:scale>
        <p:origin x="920" y="18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7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051E6E-18D8-064A-8A29-4DB2C010C96F}" type="datetimeFigureOut">
              <a:rPr lang="en-US" smtClean="0"/>
              <a:pPr/>
              <a:t>7/27/23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876127-EE49-A449-A43E-A5D51B068449}" type="slidenum">
              <a:rPr lang="en-US" smtClean="0"/>
              <a:pPr/>
              <a:t>‹#›</a:t>
            </a:fld>
            <a:endParaRPr lang="en-US"/>
          </a:p>
        </p:txBody>
      </p:sp>
    </p:spTree>
    <p:extLst>
      <p:ext uri="{BB962C8B-B14F-4D97-AF65-F5344CB8AC3E}">
        <p14:creationId xmlns:p14="http://schemas.microsoft.com/office/powerpoint/2010/main" val="10543112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36CF04-840D-4F4D-A3D8-38439BCBD4D9}" type="datetimeFigureOut">
              <a:rPr lang="en-US" smtClean="0"/>
              <a:pPr/>
              <a:t>7/27/23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0C6E20-911F-B443-B69A-4A21F36B4BF6}" type="slidenum">
              <a:rPr lang="en-US" smtClean="0"/>
              <a:pPr/>
              <a:t>‹#›</a:t>
            </a:fld>
            <a:endParaRPr lang="en-US"/>
          </a:p>
        </p:txBody>
      </p:sp>
    </p:spTree>
    <p:extLst>
      <p:ext uri="{BB962C8B-B14F-4D97-AF65-F5344CB8AC3E}">
        <p14:creationId xmlns:p14="http://schemas.microsoft.com/office/powerpoint/2010/main" val="3116221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ensus.gov/content/dam/Census/library/publications/2020/demo/p25-1145.pdf"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mailto:medinfoco@aol.com" TargetMode="External"/><Relationship Id="rId5" Type="http://schemas.openxmlformats.org/officeDocument/2006/relationships/hyperlink" Target="https://www.who.int/classifications/icd/en/HistoryOfICD.pdf" TargetMode="External"/><Relationship Id="rId4" Type="http://schemas.openxmlformats.org/officeDocument/2006/relationships/hyperlink" Target="https://www.nbcnews.com/news/motherhood-deferred-us-median-age-giving-birth-hits-30-rcna27827"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eason.com/people/jacob-grier/"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reason.com/2020/12/31/in-a-last-minute-reversal-hhs-voids-fda-fees-on-distillers-who-produced-emergency-hand-sanitizer/" TargetMode="External"/><Relationship Id="rId4" Type="http://schemas.openxmlformats.org/officeDocument/2006/relationships/hyperlink" Target="https://reason.com/2020/12/30/when-there-wasnt-enough-hand-sanitizer-distilleries-stepped-up-now-theyre-facing-14060-fda-fee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Ben_Domenech"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en.wikipedia.org/wiki/Oregon_Medicaid_health_experiment#cite_note-ben-11" TargetMode="External"/><Relationship Id="rId5" Type="http://schemas.openxmlformats.org/officeDocument/2006/relationships/hyperlink" Target="https://en.wikipedia.org/wiki/Pet_adoption" TargetMode="External"/><Relationship Id="rId4" Type="http://schemas.openxmlformats.org/officeDocument/2006/relationships/hyperlink" Target="https://en.wikipedia.org/wiki/Heartland_Institut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lgn="l"/>
            <a:r>
              <a:rPr lang="en-US" b="0" i="0" dirty="0" err="1">
                <a:solidFill>
                  <a:srgbClr val="222222"/>
                </a:solidFill>
                <a:effectLst/>
                <a:latin typeface="Arial" panose="020B0604020202020204" pitchFamily="34" charset="0"/>
              </a:rPr>
              <a:t>Imke</a:t>
            </a:r>
            <a:r>
              <a:rPr lang="en-US" b="0" i="0" dirty="0">
                <a:solidFill>
                  <a:srgbClr val="222222"/>
                </a:solidFill>
                <a:effectLst/>
                <a:latin typeface="Arial" panose="020B0604020202020204" pitchFamily="34" charset="0"/>
              </a:rPr>
              <a:t>,</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In your last discussion post, you wrote:</a:t>
            </a:r>
          </a:p>
          <a:p>
            <a:pPr algn="l"/>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r>
              <a:rPr lang="en-US" dirty="0">
                <a:solidFill>
                  <a:srgbClr val="202122"/>
                </a:solidFill>
                <a:effectLst/>
                <a:latin typeface="Lato" panose="020F0502020204030204" pitchFamily="34" charset="0"/>
              </a:rPr>
              <a:t>I am still in shock that the US has one of the highest maternal mortality rates (CDC, 2022a), a continuously declining life expectancy (CDC, 2022b) and overall increasing issues with access to health care. Most other Western nations are ahead of the US in that respect, despite the USA having the highest spending in these sectors (</a:t>
            </a:r>
            <a:r>
              <a:rPr lang="en-US" dirty="0" err="1">
                <a:solidFill>
                  <a:srgbClr val="202122"/>
                </a:solidFill>
                <a:effectLst/>
                <a:latin typeface="Lato" panose="020F0502020204030204" pitchFamily="34" charset="0"/>
              </a:rPr>
              <a:t>Klobucista</a:t>
            </a:r>
            <a:r>
              <a:rPr lang="en-US" dirty="0">
                <a:solidFill>
                  <a:srgbClr val="202122"/>
                </a:solidFill>
                <a:effectLst/>
                <a:latin typeface="Lato" panose="020F0502020204030204" pitchFamily="34" charset="0"/>
              </a:rPr>
              <a:t>, 2022). Part of this worse performance is due to lack of accessible healthcare and lack of available benefits despite Obama Care, as well as limited access to retirement funds for blue collar workers.</a:t>
            </a:r>
            <a:endParaRPr lang="en-US" dirty="0"/>
          </a:p>
          <a:p>
            <a:pPr algn="l"/>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First, our life expectancy in the US has not been "continuously declining." Rather the opposite: </a:t>
            </a:r>
            <a:r>
              <a:rPr lang="en-US" b="0" i="0" dirty="0">
                <a:solidFill>
                  <a:srgbClr val="1155CC"/>
                </a:solidFill>
                <a:effectLst/>
                <a:latin typeface="Arial" panose="020B0604020202020204" pitchFamily="34" charset="0"/>
                <a:hlinkClick r:id="rId3"/>
              </a:rPr>
              <a:t>https://www.census.gov/content/dam/Census/library/publications/2020/demo/p25-1145.pdf</a:t>
            </a:r>
            <a:r>
              <a:rPr lang="en-US" b="0" i="0" dirty="0">
                <a:solidFill>
                  <a:srgbClr val="222222"/>
                </a:solidFill>
                <a:effectLst/>
                <a:latin typeface="Arial" panose="020B0604020202020204" pitchFamily="34" charset="0"/>
              </a:rPr>
              <a:t> </a:t>
            </a:r>
          </a:p>
          <a:p>
            <a:pPr algn="l"/>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A lot of the apparent disparity between the US and other countries is a) the result of factors outside the realm of medical care, such as differences in accident rates, and b) differences in how countries account for child mortality. I did some work on this several years ago and a lot of the apparent gap disappears once these factors are taken into account. The US has tremendous problems with its medical care system, but some of the comparisons are very misleading.</a:t>
            </a:r>
          </a:p>
          <a:p>
            <a:pPr algn="l"/>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As for maternal mortality, I took a quick look at the statistics. The maternal mortality rates for women 40+ is much higher than for younger women, and the average age at birth has been increasing in the US, which means that more women are giving birth in that high-risk category. That's not necessarily an indictment of the medical care system, and probably not the result of economic constraints either, since women in their 40s tend to be better off financially than younger women. </a:t>
            </a:r>
            <a:r>
              <a:rPr lang="en-US" b="0" i="0" dirty="0">
                <a:solidFill>
                  <a:srgbClr val="1155CC"/>
                </a:solidFill>
                <a:effectLst/>
                <a:latin typeface="Arial" panose="020B0604020202020204" pitchFamily="34" charset="0"/>
                <a:hlinkClick r:id="rId4"/>
              </a:rPr>
              <a:t>https://www.nbcnews.com/news/motherhood-deferred-us-median-age-giving-birth-hits-30-rcna27827</a:t>
            </a:r>
            <a:r>
              <a:rPr lang="en-US" b="0" i="0" dirty="0">
                <a:solidFill>
                  <a:srgbClr val="222222"/>
                </a:solidFill>
                <a:effectLst/>
                <a:latin typeface="Arial" panose="020B0604020202020204" pitchFamily="34" charset="0"/>
              </a:rPr>
              <a:t> I have not done an international comparison, so that's a guess at what's driving the rise in maternal mortality in the US.</a:t>
            </a:r>
          </a:p>
          <a:p>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Dear Dr. </a:t>
            </a:r>
            <a:r>
              <a:rPr lang="en-US" sz="1200" b="0" i="0" u="none" strike="noStrike" kern="1200" dirty="0" err="1">
                <a:solidFill>
                  <a:schemeClr val="tx1"/>
                </a:solidFill>
                <a:effectLst/>
                <a:latin typeface="+mn-lt"/>
                <a:ea typeface="+mn-ea"/>
                <a:cs typeface="+mn-cs"/>
              </a:rPr>
              <a:t>Terrell,I</a:t>
            </a:r>
            <a:r>
              <a:rPr lang="en-US" sz="1200" b="0" i="0" u="none" strike="noStrike" kern="1200" dirty="0">
                <a:solidFill>
                  <a:schemeClr val="tx1"/>
                </a:solidFill>
                <a:effectLst/>
                <a:latin typeface="+mn-lt"/>
                <a:ea typeface="+mn-ea"/>
                <a:cs typeface="+mn-cs"/>
              </a:rPr>
              <a:t> am taking your "Economics of Medical Care" course through the Mises Institute. Thank you for doing it! I appreciate you putting this course together. A couple of comments.</a:t>
            </a:r>
          </a:p>
          <a:p>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CPT codes are owned by the AMA and largely code the visit or procedure performed by the physician. For example a 99213 is a is a mid-level follow-up office visit. a 44950 is a routine appendectomy. They were first published in 1966. </a:t>
            </a:r>
          </a:p>
          <a:p>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ICD-10-CM codes are diagnostic codes and were originally developed by the WHO as tools for primarily infectious diseases and for epidemiology purposes, not for coding as it relates to medical billing:</a:t>
            </a:r>
          </a:p>
          <a:p>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5"/>
              </a:rPr>
              <a:t>https://www.who.int/classifications/icd/en/HistoryOfICD.pdf</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These codes go back to the 1920's. However, with the most recent revision to ICD-10, the number of codes dramatically expanded from about 15,000 to about 60,000. </a:t>
            </a:r>
          </a:p>
          <a:p>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Even prior to the 1990's, physicians were required to put a CPT 4 code (what they did) and an ICD code (why they did it/patient diagnosis) on the HCFA 1500 billing forms for all insurances. </a:t>
            </a:r>
          </a:p>
          <a:p>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DRG (diagnosis-related groups) were developed by the insurance industry and CMS to change payment on the hospital inpatient side from a fee-for-service billed charges to one of a global payment for the entire hospitalization based on the diagnosis (and perhaps co-diagnoses). For CMS (Medicare) this went into effect in 1983. </a:t>
            </a:r>
          </a:p>
          <a:p>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1992, CMS wanted to value physician work by attaching "resource based-relative value units" (RVU's) to the CPT 4 codes. These codes have three components: Physician work; Facility overhead; and Malpractice. These values are modified annual (sometimes more, sometimes less) and come out in the Federal Register. </a:t>
            </a:r>
          </a:p>
          <a:p>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 think the explosion in healthcare administration started with the DRG implementation and then expanded more with the RB-RVS system in 1992. Hospitals (where most of the money goes) really had to learn how to work within ("game") the DRG system in order to get paid. Hospital coding became a huge industry. </a:t>
            </a:r>
          </a:p>
          <a:p>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There are additional coding systems such as SNOMED for diagnoses (this came out of the pathology side of medicine) and LOINC (laboratory terminology used in EMRs).</a:t>
            </a:r>
          </a:p>
          <a:p>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 hope that helps a little.</a:t>
            </a:r>
          </a:p>
          <a:p>
            <a:r>
              <a:rPr lang="en-US" sz="1200" b="0" i="0" u="none" strike="noStrike" kern="1200" dirty="0">
                <a:solidFill>
                  <a:schemeClr val="tx1"/>
                </a:solidFill>
                <a:effectLst/>
                <a:latin typeface="+mn-lt"/>
                <a:ea typeface="+mn-ea"/>
                <a:cs typeface="+mn-cs"/>
              </a:rPr>
              <a:t>Thanks again for your course.</a:t>
            </a:r>
          </a:p>
          <a:p>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Alan R. </a:t>
            </a:r>
            <a:r>
              <a:rPr lang="en-US" sz="1200" b="0" i="0" u="none" strike="noStrike" kern="1200" dirty="0" err="1">
                <a:solidFill>
                  <a:schemeClr val="tx1"/>
                </a:solidFill>
                <a:effectLst/>
                <a:latin typeface="+mn-lt"/>
                <a:ea typeface="+mn-ea"/>
                <a:cs typeface="+mn-cs"/>
              </a:rPr>
              <a:t>Ertle</a:t>
            </a:r>
            <a:r>
              <a:rPr lang="en-US" sz="1200" b="0" i="0" u="none" strike="noStrike" kern="1200" dirty="0">
                <a:solidFill>
                  <a:schemeClr val="tx1"/>
                </a:solidFill>
                <a:effectLst/>
                <a:latin typeface="+mn-lt"/>
                <a:ea typeface="+mn-ea"/>
                <a:cs typeface="+mn-cs"/>
              </a:rPr>
              <a:t>, MD, MPH, MBA</a:t>
            </a:r>
          </a:p>
          <a:p>
            <a:r>
              <a:rPr lang="en-US" sz="1200" b="0" i="0" u="none" strike="noStrike" kern="1200" dirty="0">
                <a:solidFill>
                  <a:schemeClr val="tx1"/>
                </a:solidFill>
                <a:effectLst/>
                <a:latin typeface="+mn-lt"/>
                <a:ea typeface="+mn-ea"/>
                <a:cs typeface="+mn-cs"/>
              </a:rPr>
              <a:t>Bend, Oregon</a:t>
            </a:r>
          </a:p>
          <a:p>
            <a:r>
              <a:rPr lang="en-US" sz="1200" b="0" i="0" u="none" strike="noStrike" kern="1200" dirty="0">
                <a:solidFill>
                  <a:schemeClr val="tx1"/>
                </a:solidFill>
                <a:effectLst/>
                <a:latin typeface="+mn-lt"/>
                <a:ea typeface="+mn-ea"/>
                <a:cs typeface="+mn-cs"/>
                <a:hlinkClick r:id="rId6"/>
              </a:rPr>
              <a:t>medinfoco@aol.com</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F0C6E20-911F-B443-B69A-4A21F36B4BF6}" type="slidenum">
              <a:rPr lang="en-US" smtClean="0"/>
              <a:pPr/>
              <a:t>1</a:t>
            </a:fld>
            <a:endParaRPr lang="en-US"/>
          </a:p>
        </p:txBody>
      </p:sp>
    </p:spTree>
    <p:extLst>
      <p:ext uri="{BB962C8B-B14F-4D97-AF65-F5344CB8AC3E}">
        <p14:creationId xmlns:p14="http://schemas.microsoft.com/office/powerpoint/2010/main" val="3636966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l"/>
            <a:r>
              <a:rPr lang="en-US" b="1" i="0" u="none" strike="noStrike" dirty="0">
                <a:solidFill>
                  <a:srgbClr val="333333"/>
                </a:solidFill>
                <a:effectLst/>
                <a:latin typeface="franklin-gothic-urw"/>
              </a:rPr>
              <a:t>FDA Can't Stop Harassing Distillers Who Made Hand Sanitizer During the Pandemic</a:t>
            </a:r>
          </a:p>
          <a:p>
            <a:pPr algn="l"/>
            <a:r>
              <a:rPr lang="en-US" b="0" i="0" u="none" strike="noStrike" dirty="0">
                <a:solidFill>
                  <a:srgbClr val="4D4D4D"/>
                </a:solidFill>
                <a:effectLst/>
                <a:latin typeface="itc-slimbach"/>
              </a:rPr>
              <a:t>After 18 months of dealing with the FDA, some distillers are regretting making hand sanitizers at all. </a:t>
            </a:r>
          </a:p>
          <a:p>
            <a:pPr algn="l"/>
            <a:r>
              <a:rPr lang="en-US" b="1" i="0" u="none" strike="noStrike" cap="all" dirty="0">
                <a:solidFill>
                  <a:srgbClr val="1A1A1A"/>
                </a:solidFill>
                <a:effectLst/>
                <a:latin typeface="franklin-gothic-urw-cond"/>
                <a:hlinkClick r:id="rId3" tooltip="Posts by Jacob Grier"/>
              </a:rPr>
              <a:t>JACOB GRIER</a:t>
            </a:r>
            <a:r>
              <a:rPr lang="en-US" b="0" i="0" u="none" strike="noStrike" cap="all" dirty="0">
                <a:solidFill>
                  <a:srgbClr val="333333"/>
                </a:solidFill>
                <a:effectLst/>
                <a:latin typeface="franklin-gothic-urw-cond"/>
              </a:rPr>
              <a:t> | 8.8.2022 5:30 PM</a:t>
            </a:r>
          </a:p>
          <a:p>
            <a:br>
              <a:rPr lang="en-US" dirty="0"/>
            </a:br>
            <a:r>
              <a:rPr lang="en-US" dirty="0"/>
              <a:t>https://</a:t>
            </a:r>
            <a:r>
              <a:rPr lang="en-US" dirty="0" err="1"/>
              <a:t>reason.com</a:t>
            </a:r>
            <a:r>
              <a:rPr lang="en-US" dirty="0"/>
              <a:t>/2022/08/08/fda-cant-stop-harassing-distillers-who-made-hand-sanitizer-during-the-pandemic/</a:t>
            </a:r>
          </a:p>
          <a:p>
            <a:endParaRPr lang="en-US" dirty="0"/>
          </a:p>
          <a:p>
            <a:pPr algn="l"/>
            <a:r>
              <a:rPr lang="en-US" b="0" i="0" u="none" strike="noStrike" dirty="0">
                <a:solidFill>
                  <a:srgbClr val="333333"/>
                </a:solidFill>
                <a:effectLst/>
                <a:latin typeface="itc-slimbach"/>
              </a:rPr>
              <a:t>Distillers "feel like it's been one thing after another," says Harris, referring to a surprise notice distilleries producing sanitizer received from the FDA in December 2020 informing them that they were </a:t>
            </a:r>
            <a:r>
              <a:rPr lang="en-US" b="0" i="0" u="sng" strike="noStrike" dirty="0">
                <a:solidFill>
                  <a:srgbClr val="1A1A1A"/>
                </a:solidFill>
                <a:effectLst/>
                <a:latin typeface="itc-slimbach"/>
                <a:hlinkClick r:id="rId4"/>
              </a:rPr>
              <a:t>obligated to pay a surprise $14,000 fee</a:t>
            </a:r>
            <a:r>
              <a:rPr lang="en-US" b="0" i="0" u="none" strike="noStrike" dirty="0">
                <a:solidFill>
                  <a:srgbClr val="333333"/>
                </a:solidFill>
                <a:effectLst/>
                <a:latin typeface="itc-slimbach"/>
              </a:rPr>
              <a:t> as registered drug production facilities. That fee was </a:t>
            </a:r>
            <a:r>
              <a:rPr lang="en-US" b="0" i="0" u="sng" strike="noStrike" dirty="0">
                <a:solidFill>
                  <a:srgbClr val="1A1A1A"/>
                </a:solidFill>
                <a:effectLst/>
                <a:latin typeface="itc-slimbach"/>
                <a:hlinkClick r:id="rId5"/>
              </a:rPr>
              <a:t>waived by the Department of Health and Human Services</a:t>
            </a:r>
            <a:r>
              <a:rPr lang="en-US" b="0" i="0" u="none" strike="noStrike" dirty="0">
                <a:solidFill>
                  <a:srgbClr val="333333"/>
                </a:solidFill>
                <a:effectLst/>
                <a:latin typeface="itc-slimbach"/>
              </a:rPr>
              <a:t> following reporting by </a:t>
            </a:r>
            <a:r>
              <a:rPr lang="en-US" b="0" i="1" u="none" strike="noStrike" dirty="0">
                <a:solidFill>
                  <a:srgbClr val="333333"/>
                </a:solidFill>
                <a:effectLst/>
                <a:latin typeface="itc-slimbach"/>
              </a:rPr>
              <a:t>Reason</a:t>
            </a:r>
            <a:r>
              <a:rPr lang="en-US" b="0" i="0" u="none" strike="noStrike" dirty="0">
                <a:solidFill>
                  <a:srgbClr val="333333"/>
                </a:solidFill>
                <a:effectLst/>
                <a:latin typeface="itc-slimbach"/>
              </a:rPr>
              <a:t> and other sources and vociferous public objections. The unexpected compliance costs some are facing now strike many as yet another undue burden. "No good deed goes unpunished" is a phrase that came up often in conversations with distillers.</a:t>
            </a:r>
          </a:p>
          <a:p>
            <a:pPr algn="l"/>
            <a:r>
              <a:rPr lang="en-US" b="0" i="0" u="none" strike="noStrike" dirty="0">
                <a:solidFill>
                  <a:srgbClr val="333333"/>
                </a:solidFill>
                <a:effectLst/>
                <a:latin typeface="itc-slimbach"/>
              </a:rPr>
              <a:t>The guidelines allowing beverage distillers to produce hand sanitizer when it was in short supply during the pandemic were intended to remove regulatory roadblocks, acknowledging that the emergency justified easing restrictions that make sense in normal times. Distillers saw making sanitizer as a way to stay afloat while helping their communities, but the lesson many are learning is that dealing with government regulation turns this into a mistake they would not repeat.</a:t>
            </a:r>
          </a:p>
          <a:p>
            <a:pPr algn="l"/>
            <a:r>
              <a:rPr lang="en-US" b="0" i="0" u="none" strike="noStrike" dirty="0">
                <a:solidFill>
                  <a:srgbClr val="333333"/>
                </a:solidFill>
                <a:effectLst/>
                <a:latin typeface="itc-slimbach"/>
              </a:rPr>
              <a:t>"At a point in time, I was so glad of sanitizer, and right now, I wish we'd never done it," says </a:t>
            </a:r>
            <a:r>
              <a:rPr lang="en-US" b="0" i="0" u="none" strike="noStrike" dirty="0" err="1">
                <a:solidFill>
                  <a:srgbClr val="333333"/>
                </a:solidFill>
                <a:effectLst/>
                <a:latin typeface="itc-slimbach"/>
              </a:rPr>
              <a:t>Lupo</a:t>
            </a:r>
            <a:r>
              <a:rPr lang="en-US" b="0" i="0" u="none" strike="noStrike" dirty="0">
                <a:solidFill>
                  <a:srgbClr val="333333"/>
                </a:solidFill>
                <a:effectLst/>
                <a:latin typeface="itc-slimbach"/>
              </a:rPr>
              <a:t>, who reports taking out a $45,000 loan to produce sanitizer at a very marginal profit. "I will not put myself on this same chopping block again."</a:t>
            </a:r>
          </a:p>
        </p:txBody>
      </p:sp>
      <p:sp>
        <p:nvSpPr>
          <p:cNvPr id="4" name="Slide Number Placeholder 3"/>
          <p:cNvSpPr>
            <a:spLocks noGrp="1"/>
          </p:cNvSpPr>
          <p:nvPr>
            <p:ph type="sldNum" sz="quarter" idx="5"/>
          </p:nvPr>
        </p:nvSpPr>
        <p:spPr/>
        <p:txBody>
          <a:bodyPr/>
          <a:lstStyle/>
          <a:p>
            <a:fld id="{3F0C6E20-911F-B443-B69A-4A21F36B4BF6}" type="slidenum">
              <a:rPr lang="en-US" smtClean="0"/>
              <a:pPr/>
              <a:t>13</a:t>
            </a:fld>
            <a:endParaRPr lang="en-US"/>
          </a:p>
        </p:txBody>
      </p:sp>
    </p:spTree>
    <p:extLst>
      <p:ext uri="{BB962C8B-B14F-4D97-AF65-F5344CB8AC3E}">
        <p14:creationId xmlns:p14="http://schemas.microsoft.com/office/powerpoint/2010/main" val="1153121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US CDC survey: “of the ten most important medical discoveries of the twentieth century, </a:t>
            </a:r>
            <a:r>
              <a:rPr lang="en-US" sz="1900" i="1" dirty="0"/>
              <a:t>none</a:t>
            </a:r>
            <a:r>
              <a:rPr lang="en-US" sz="1900" dirty="0"/>
              <a:t> of them had anything to do with patents.” </a:t>
            </a:r>
          </a:p>
          <a:p>
            <a:pPr marL="1444752" lvl="3" indent="0">
              <a:buNone/>
            </a:pPr>
            <a:r>
              <a:rPr lang="en-US" sz="1900" dirty="0"/>
              <a:t>-- Nathan </a:t>
            </a:r>
            <a:r>
              <a:rPr lang="en-US" sz="1900" dirty="0" err="1"/>
              <a:t>Nicolaisen</a:t>
            </a:r>
            <a:r>
              <a:rPr lang="en-US" sz="1900" dirty="0"/>
              <a:t>, </a:t>
            </a:r>
            <a:r>
              <a:rPr lang="en-US" sz="1900" i="1" dirty="0"/>
              <a:t>Mises Daily</a:t>
            </a:r>
            <a:r>
              <a:rPr lang="en-US" sz="1900" dirty="0"/>
              <a:t>, 12/31/2013, https://</a:t>
            </a:r>
            <a:r>
              <a:rPr lang="en-US" sz="1900" dirty="0" err="1"/>
              <a:t>mises.org</a:t>
            </a:r>
            <a:r>
              <a:rPr lang="en-US" sz="1900" dirty="0"/>
              <a:t>/library/advancing-pharmaceutical-and-medical-technology-does-not-depend-patents</a:t>
            </a:r>
          </a:p>
          <a:p>
            <a:endParaRPr lang="en-US" dirty="0"/>
          </a:p>
        </p:txBody>
      </p:sp>
      <p:sp>
        <p:nvSpPr>
          <p:cNvPr id="4" name="Slide Number Placeholder 3"/>
          <p:cNvSpPr>
            <a:spLocks noGrp="1"/>
          </p:cNvSpPr>
          <p:nvPr>
            <p:ph type="sldNum" sz="quarter" idx="5"/>
          </p:nvPr>
        </p:nvSpPr>
        <p:spPr/>
        <p:txBody>
          <a:bodyPr/>
          <a:lstStyle/>
          <a:p>
            <a:fld id="{3F0C6E20-911F-B443-B69A-4A21F36B4BF6}" type="slidenum">
              <a:rPr lang="en-US" smtClean="0"/>
              <a:pPr/>
              <a:t>14</a:t>
            </a:fld>
            <a:endParaRPr lang="en-US"/>
          </a:p>
        </p:txBody>
      </p:sp>
    </p:spTree>
    <p:extLst>
      <p:ext uri="{BB962C8B-B14F-4D97-AF65-F5344CB8AC3E}">
        <p14:creationId xmlns:p14="http://schemas.microsoft.com/office/powerpoint/2010/main" val="72206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2019, only about 25 million Americans did not have health insurance of one kind or another.</a:t>
            </a:r>
          </a:p>
          <a:p>
            <a:endParaRPr lang="en-US" dirty="0"/>
          </a:p>
        </p:txBody>
      </p:sp>
      <p:sp>
        <p:nvSpPr>
          <p:cNvPr id="4" name="Slide Number Placeholder 3"/>
          <p:cNvSpPr>
            <a:spLocks noGrp="1"/>
          </p:cNvSpPr>
          <p:nvPr>
            <p:ph type="sldNum" sz="quarter" idx="5"/>
          </p:nvPr>
        </p:nvSpPr>
        <p:spPr/>
        <p:txBody>
          <a:bodyPr/>
          <a:lstStyle/>
          <a:p>
            <a:fld id="{3F0C6E20-911F-B443-B69A-4A21F36B4BF6}" type="slidenum">
              <a:rPr lang="en-US" smtClean="0"/>
              <a:pPr/>
              <a:t>17</a:t>
            </a:fld>
            <a:endParaRPr lang="en-US"/>
          </a:p>
        </p:txBody>
      </p:sp>
    </p:spTree>
    <p:extLst>
      <p:ext uri="{BB962C8B-B14F-4D97-AF65-F5344CB8AC3E}">
        <p14:creationId xmlns:p14="http://schemas.microsoft.com/office/powerpoint/2010/main" val="4090609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Part C was formalized in 1997.</a:t>
            </a:r>
          </a:p>
          <a:p>
            <a:r>
              <a:rPr lang="en-US" sz="1200" dirty="0"/>
              <a:t>Medicare Advantage has an out-of-pocket annual spend limit, which Parts A and B do not.</a:t>
            </a:r>
          </a:p>
          <a:p>
            <a:r>
              <a:rPr lang="en-US" sz="1200" dirty="0"/>
              <a:t>Many Medicare Advantage plans also integrate Part D-like drug coverage. </a:t>
            </a:r>
          </a:p>
          <a:p>
            <a:r>
              <a:rPr lang="en-US" sz="1200" dirty="0"/>
              <a:t>There is substantial competition among plans for market share (average of 21 different plans).</a:t>
            </a:r>
          </a:p>
          <a:p>
            <a:r>
              <a:rPr lang="en-US" sz="1200" dirty="0"/>
              <a:t>Costs have been lower, on average, than for Medicare recipients who are not on Part C. </a:t>
            </a:r>
          </a:p>
          <a:p>
            <a:r>
              <a:rPr lang="en-US" sz="1200" dirty="0"/>
              <a:t>Most people who sign up for Medicare today choose a Medicare Advantage plan.</a:t>
            </a:r>
          </a:p>
          <a:p>
            <a:endParaRPr lang="en-US" dirty="0"/>
          </a:p>
        </p:txBody>
      </p:sp>
      <p:sp>
        <p:nvSpPr>
          <p:cNvPr id="4" name="Slide Number Placeholder 3"/>
          <p:cNvSpPr>
            <a:spLocks noGrp="1"/>
          </p:cNvSpPr>
          <p:nvPr>
            <p:ph type="sldNum" sz="quarter" idx="5"/>
          </p:nvPr>
        </p:nvSpPr>
        <p:spPr/>
        <p:txBody>
          <a:bodyPr/>
          <a:lstStyle/>
          <a:p>
            <a:fld id="{3F0C6E20-911F-B443-B69A-4A21F36B4BF6}" type="slidenum">
              <a:rPr lang="en-US" smtClean="0"/>
              <a:pPr/>
              <a:t>24</a:t>
            </a:fld>
            <a:endParaRPr lang="en-US"/>
          </a:p>
        </p:txBody>
      </p:sp>
    </p:spTree>
    <p:extLst>
      <p:ext uri="{BB962C8B-B14F-4D97-AF65-F5344CB8AC3E}">
        <p14:creationId xmlns:p14="http://schemas.microsoft.com/office/powerpoint/2010/main" val="1434214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a:solidFill>
                  <a:schemeClr val="tx1"/>
                </a:solidFill>
                <a:effectLst/>
                <a:latin typeface="+mn-lt"/>
                <a:ea typeface="+mn-ea"/>
                <a:cs typeface="+mn-cs"/>
                <a:hlinkClick r:id="rId3" tooltip="Ben Domenech"/>
              </a:rPr>
              <a:t>Ben Domenech</a:t>
            </a:r>
            <a:r>
              <a:rPr lang="en-US" sz="1200" b="0" i="0" kern="1200" dirty="0">
                <a:solidFill>
                  <a:schemeClr val="tx1"/>
                </a:solidFill>
                <a:effectLst/>
                <a:latin typeface="+mn-lt"/>
                <a:ea typeface="+mn-ea"/>
                <a:cs typeface="+mn-cs"/>
              </a:rPr>
              <a:t>, managing editor of </a:t>
            </a:r>
            <a:r>
              <a:rPr lang="en-US" sz="1200" b="0" i="1" kern="1200" dirty="0">
                <a:solidFill>
                  <a:schemeClr val="tx1"/>
                </a:solidFill>
                <a:effectLst/>
                <a:latin typeface="+mn-lt"/>
                <a:ea typeface="+mn-ea"/>
                <a:cs typeface="+mn-cs"/>
              </a:rPr>
              <a:t>Health Care News</a:t>
            </a:r>
            <a:r>
              <a:rPr lang="en-US" sz="1200" b="0" i="0" kern="1200" dirty="0">
                <a:solidFill>
                  <a:schemeClr val="tx1"/>
                </a:solidFill>
                <a:effectLst/>
                <a:latin typeface="+mn-lt"/>
                <a:ea typeface="+mn-ea"/>
                <a:cs typeface="+mn-cs"/>
              </a:rPr>
              <a:t> and fellow of the </a:t>
            </a:r>
            <a:r>
              <a:rPr lang="en-US" sz="1200" b="0" i="0" u="none" strike="noStrike" kern="1200" dirty="0">
                <a:solidFill>
                  <a:schemeClr val="tx1"/>
                </a:solidFill>
                <a:effectLst/>
                <a:latin typeface="+mn-lt"/>
                <a:ea typeface="+mn-ea"/>
                <a:cs typeface="+mn-cs"/>
                <a:hlinkClick r:id="rId4" tooltip="Heartland Institute"/>
              </a:rPr>
              <a:t>Heartland Institute</a:t>
            </a:r>
            <a:r>
              <a:rPr lang="en-US" sz="1200" b="0" i="0" kern="1200" dirty="0">
                <a:solidFill>
                  <a:schemeClr val="tx1"/>
                </a:solidFill>
                <a:effectLst/>
                <a:latin typeface="+mn-lt"/>
                <a:ea typeface="+mn-ea"/>
                <a:cs typeface="+mn-cs"/>
              </a:rPr>
              <a:t>, commentated that the moderate changes in depression found in the study from Medicaid could have been exceeded by having all of the patients </a:t>
            </a:r>
            <a:r>
              <a:rPr lang="en-US" sz="1200" b="0" i="0" u="none" strike="noStrike" kern="1200" dirty="0">
                <a:solidFill>
                  <a:schemeClr val="tx1"/>
                </a:solidFill>
                <a:effectLst/>
                <a:latin typeface="+mn-lt"/>
                <a:ea typeface="+mn-ea"/>
                <a:cs typeface="+mn-cs"/>
                <a:hlinkClick r:id="rId5" tooltip="Pet adoption"/>
              </a:rPr>
              <a:t>adopt a pet</a:t>
            </a:r>
            <a:r>
              <a:rPr lang="en-US" sz="1200" b="0" i="0" kern="1200" dirty="0">
                <a:solidFill>
                  <a:schemeClr val="tx1"/>
                </a:solidFill>
                <a:effectLst/>
                <a:latin typeface="+mn-lt"/>
                <a:ea typeface="+mn-ea"/>
                <a:cs typeface="+mn-cs"/>
              </a:rPr>
              <a:t>, which significantly lowers depression and reduces the risk of heart disease, and also would have been far cheaper. He concluded, "So... you actually care about people being healthier and not just feeling less depressed, is to end Medicaid and simply give people the monetary value of the program to purchase a private health plan."</a:t>
            </a:r>
            <a:r>
              <a:rPr lang="en-US" sz="1200" b="0" i="0" u="none" strike="noStrike" kern="1200" baseline="30000" dirty="0">
                <a:solidFill>
                  <a:schemeClr val="tx1"/>
                </a:solidFill>
                <a:effectLst/>
                <a:latin typeface="+mn-lt"/>
                <a:ea typeface="+mn-ea"/>
                <a:cs typeface="+mn-cs"/>
                <a:hlinkClick r:id="rId6"/>
              </a:rPr>
              <a:t>[11]</a:t>
            </a:r>
            <a:endParaRPr lang="en-US" dirty="0"/>
          </a:p>
        </p:txBody>
      </p:sp>
      <p:sp>
        <p:nvSpPr>
          <p:cNvPr id="4" name="Slide Number Placeholder 3"/>
          <p:cNvSpPr>
            <a:spLocks noGrp="1"/>
          </p:cNvSpPr>
          <p:nvPr>
            <p:ph type="sldNum" sz="quarter" idx="10"/>
          </p:nvPr>
        </p:nvSpPr>
        <p:spPr/>
        <p:txBody>
          <a:bodyPr/>
          <a:lstStyle/>
          <a:p>
            <a:fld id="{3F0C6E20-911F-B443-B69A-4A21F36B4BF6}" type="slidenum">
              <a:rPr lang="en-US" smtClean="0"/>
              <a:pPr/>
              <a:t>27</a:t>
            </a:fld>
            <a:endParaRPr lang="en-US"/>
          </a:p>
        </p:txBody>
      </p:sp>
    </p:spTree>
    <p:extLst>
      <p:ext uri="{BB962C8B-B14F-4D97-AF65-F5344CB8AC3E}">
        <p14:creationId xmlns:p14="http://schemas.microsoft.com/office/powerpoint/2010/main" val="67186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100000"/>
              </a:lnSpc>
              <a:spcBef>
                <a:spcPts val="0"/>
              </a:spcBef>
              <a:buSzTx/>
            </a:pPr>
            <a:r>
              <a:rPr lang="en-US" sz="1600" dirty="0">
                <a:solidFill>
                  <a:schemeClr val="bg1"/>
                </a:solidFill>
              </a:rPr>
              <a:t>“Patient Protection and Affordable Care Act” or “Obamacare” signed into law in 2010, with major provisions coming into force in 2014.</a:t>
            </a:r>
          </a:p>
          <a:p>
            <a:pPr>
              <a:lnSpc>
                <a:spcPct val="100000"/>
              </a:lnSpc>
              <a:spcBef>
                <a:spcPts val="0"/>
              </a:spcBef>
              <a:buSzTx/>
            </a:pPr>
            <a:r>
              <a:rPr lang="en-US" sz="1600" dirty="0">
                <a:solidFill>
                  <a:schemeClr val="bg1"/>
                </a:solidFill>
              </a:rPr>
              <a:t>Main components:</a:t>
            </a:r>
          </a:p>
          <a:p>
            <a:pPr lvl="1">
              <a:lnSpc>
                <a:spcPct val="100000"/>
              </a:lnSpc>
              <a:spcBef>
                <a:spcPts val="0"/>
              </a:spcBef>
            </a:pPr>
            <a:r>
              <a:rPr lang="en-US" sz="1600" dirty="0">
                <a:solidFill>
                  <a:schemeClr val="bg1"/>
                </a:solidFill>
              </a:rPr>
              <a:t>Medicaid expansion</a:t>
            </a:r>
          </a:p>
          <a:p>
            <a:pPr lvl="1">
              <a:lnSpc>
                <a:spcPct val="100000"/>
              </a:lnSpc>
              <a:spcBef>
                <a:spcPts val="0"/>
              </a:spcBef>
              <a:buSzTx/>
            </a:pPr>
            <a:r>
              <a:rPr lang="en-US" sz="1600" dirty="0">
                <a:solidFill>
                  <a:schemeClr val="bg1"/>
                </a:solidFill>
              </a:rPr>
              <a:t>Insurers must cover all applicants, without regard to medical history, setting premiums based mostly on geographic location (“community rating”) and age, and not on gender and most pre-existing conditions.</a:t>
            </a:r>
          </a:p>
          <a:p>
            <a:pPr lvl="1">
              <a:lnSpc>
                <a:spcPct val="100000"/>
              </a:lnSpc>
              <a:spcBef>
                <a:spcPts val="0"/>
              </a:spcBef>
              <a:buSzTx/>
            </a:pPr>
            <a:r>
              <a:rPr lang="en-US" sz="1600" dirty="0">
                <a:solidFill>
                  <a:schemeClr val="bg1"/>
                </a:solidFill>
              </a:rPr>
              <a:t>Everyone must obtain health insurance, except those who are deemed unable to afford coverage and those religious groups that have obtained waivers. But individual mandate penalty has been $0 since 2019. Subsidies and state-based exchanges are to assist in finding health insurance.</a:t>
            </a:r>
          </a:p>
          <a:p>
            <a:pPr lvl="1">
              <a:lnSpc>
                <a:spcPct val="100000"/>
              </a:lnSpc>
              <a:spcBef>
                <a:spcPts val="0"/>
              </a:spcBef>
              <a:buSzTx/>
            </a:pPr>
            <a:r>
              <a:rPr lang="en-US" sz="1600" dirty="0">
                <a:solidFill>
                  <a:schemeClr val="bg1"/>
                </a:solidFill>
              </a:rPr>
              <a:t>Employers with 50 or more employees must provide coverage for employees working ≥30 hours a week, or face penalties.</a:t>
            </a:r>
          </a:p>
          <a:p>
            <a:pPr lvl="1">
              <a:lnSpc>
                <a:spcPct val="100000"/>
              </a:lnSpc>
              <a:spcBef>
                <a:spcPts val="0"/>
              </a:spcBef>
              <a:buSzTx/>
            </a:pPr>
            <a:r>
              <a:rPr lang="en-US" sz="1600" dirty="0">
                <a:solidFill>
                  <a:schemeClr val="bg1"/>
                </a:solidFill>
              </a:rPr>
              <a:t>Health insurance policies must cover certain services (“essential health benefits”) and not have any cap on annual or lifetime benefits for an individual.</a:t>
            </a:r>
          </a:p>
          <a:p>
            <a:endParaRPr lang="en-US" dirty="0"/>
          </a:p>
        </p:txBody>
      </p:sp>
      <p:sp>
        <p:nvSpPr>
          <p:cNvPr id="4" name="Slide Number Placeholder 3"/>
          <p:cNvSpPr>
            <a:spLocks noGrp="1"/>
          </p:cNvSpPr>
          <p:nvPr>
            <p:ph type="sldNum" sz="quarter" idx="5"/>
          </p:nvPr>
        </p:nvSpPr>
        <p:spPr/>
        <p:txBody>
          <a:bodyPr/>
          <a:lstStyle/>
          <a:p>
            <a:fld id="{3F0C6E20-911F-B443-B69A-4A21F36B4BF6}" type="slidenum">
              <a:rPr lang="en-US" smtClean="0"/>
              <a:pPr/>
              <a:t>28</a:t>
            </a:fld>
            <a:endParaRPr lang="en-US"/>
          </a:p>
        </p:txBody>
      </p:sp>
    </p:spTree>
    <p:extLst>
      <p:ext uri="{BB962C8B-B14F-4D97-AF65-F5344CB8AC3E}">
        <p14:creationId xmlns:p14="http://schemas.microsoft.com/office/powerpoint/2010/main" val="382111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SzTx/>
            </a:pPr>
            <a:r>
              <a:rPr lang="en-US" dirty="0"/>
              <a:t>All must be required to get insurance, lest </a:t>
            </a:r>
            <a:r>
              <a:rPr lang="en-US" i="1" dirty="0"/>
              <a:t>adverse selection</a:t>
            </a:r>
            <a:r>
              <a:rPr lang="en-US" dirty="0"/>
              <a:t> result in the healthiest opting out</a:t>
            </a:r>
          </a:p>
          <a:p>
            <a:pPr>
              <a:spcBef>
                <a:spcPts val="0"/>
              </a:spcBef>
              <a:buSzTx/>
            </a:pPr>
            <a:r>
              <a:rPr lang="en-US" dirty="0"/>
              <a:t>If insurance companies must insure everyone, even those who are very expensive to cover, they must be required to cover certain things and not refuse to cover pre-existing conditions.</a:t>
            </a:r>
          </a:p>
          <a:p>
            <a:pPr>
              <a:spcBef>
                <a:spcPts val="0"/>
              </a:spcBef>
              <a:buSzTx/>
            </a:pPr>
            <a:r>
              <a:rPr lang="en-US" dirty="0"/>
              <a:t>Insurance would therefore be expensive, so subsidies were built in.</a:t>
            </a:r>
          </a:p>
          <a:p>
            <a:pPr>
              <a:spcBef>
                <a:spcPts val="0"/>
              </a:spcBef>
              <a:buSzTx/>
            </a:pPr>
            <a:endParaRPr lang="en-US" dirty="0"/>
          </a:p>
          <a:p>
            <a:pPr>
              <a:spcBef>
                <a:spcPts val="0"/>
              </a:spcBef>
              <a:buSzTx/>
            </a:pPr>
            <a:r>
              <a:rPr lang="en-US" dirty="0"/>
              <a:t>Unintended consequences: </a:t>
            </a:r>
          </a:p>
          <a:p>
            <a:pPr lvl="1">
              <a:spcBef>
                <a:spcPts val="0"/>
              </a:spcBef>
              <a:buSzTx/>
            </a:pPr>
            <a:r>
              <a:rPr lang="en-US" dirty="0"/>
              <a:t>Premiums rose (and are projected to rise substantially in 2022-23)</a:t>
            </a:r>
          </a:p>
          <a:p>
            <a:pPr lvl="1">
              <a:spcBef>
                <a:spcPts val="0"/>
              </a:spcBef>
              <a:buSzTx/>
            </a:pPr>
            <a:r>
              <a:rPr lang="en-US" dirty="0"/>
              <a:t>People chose to pay the penalty rather than sign up for insurance</a:t>
            </a:r>
          </a:p>
          <a:p>
            <a:pPr lvl="1">
              <a:spcBef>
                <a:spcPts val="0"/>
              </a:spcBef>
              <a:buSzTx/>
            </a:pPr>
            <a:r>
              <a:rPr lang="en-US" dirty="0"/>
              <a:t>Insurers pulled out of the exchanges, limiting options </a:t>
            </a:r>
          </a:p>
          <a:p>
            <a:pPr lvl="1">
              <a:spcBef>
                <a:spcPts val="0"/>
              </a:spcBef>
              <a:buSzTx/>
            </a:pPr>
            <a:r>
              <a:rPr lang="en-US" dirty="0"/>
              <a:t>Employers limited the number of ≥ 30-hour employees to stay under the 50-employee mark.</a:t>
            </a:r>
          </a:p>
          <a:p>
            <a:endParaRPr lang="en-US" dirty="0"/>
          </a:p>
        </p:txBody>
      </p:sp>
      <p:sp>
        <p:nvSpPr>
          <p:cNvPr id="4" name="Slide Number Placeholder 3"/>
          <p:cNvSpPr>
            <a:spLocks noGrp="1"/>
          </p:cNvSpPr>
          <p:nvPr>
            <p:ph type="sldNum" sz="quarter" idx="5"/>
          </p:nvPr>
        </p:nvSpPr>
        <p:spPr/>
        <p:txBody>
          <a:bodyPr/>
          <a:lstStyle/>
          <a:p>
            <a:fld id="{3F0C6E20-911F-B443-B69A-4A21F36B4BF6}" type="slidenum">
              <a:rPr lang="en-US" smtClean="0"/>
              <a:pPr/>
              <a:t>30</a:t>
            </a:fld>
            <a:endParaRPr lang="en-US"/>
          </a:p>
        </p:txBody>
      </p:sp>
    </p:spTree>
    <p:extLst>
      <p:ext uri="{BB962C8B-B14F-4D97-AF65-F5344CB8AC3E}">
        <p14:creationId xmlns:p14="http://schemas.microsoft.com/office/powerpoint/2010/main" val="1707573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Murphy: “And yet, we see the opposite. Although the ACA passed in 2010, the full expansion of insurance coverage didn’t kick in until 2014. So the relevant metric is to see what happened to (age-adjusted) mortality rates before and after 2014.”</a:t>
            </a:r>
            <a:endParaRPr lang="en-US" dirty="0"/>
          </a:p>
        </p:txBody>
      </p:sp>
      <p:sp>
        <p:nvSpPr>
          <p:cNvPr id="4" name="Slide Number Placeholder 3"/>
          <p:cNvSpPr>
            <a:spLocks noGrp="1"/>
          </p:cNvSpPr>
          <p:nvPr>
            <p:ph type="sldNum" sz="quarter" idx="10"/>
          </p:nvPr>
        </p:nvSpPr>
        <p:spPr/>
        <p:txBody>
          <a:bodyPr/>
          <a:lstStyle/>
          <a:p>
            <a:fld id="{3F0C6E20-911F-B443-B69A-4A21F36B4BF6}" type="slidenum">
              <a:rPr lang="en-US" smtClean="0"/>
              <a:pPr/>
              <a:t>31</a:t>
            </a:fld>
            <a:endParaRPr lang="en-US"/>
          </a:p>
        </p:txBody>
      </p:sp>
    </p:spTree>
    <p:extLst>
      <p:ext uri="{BB962C8B-B14F-4D97-AF65-F5344CB8AC3E}">
        <p14:creationId xmlns:p14="http://schemas.microsoft.com/office/powerpoint/2010/main" val="2063801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lvl="0"/>
            <a:r>
              <a:rPr lang="en-US" sz="2000" i="1" dirty="0"/>
              <a:t>Requiring</a:t>
            </a:r>
            <a:r>
              <a:rPr lang="en-US" sz="2000" dirty="0"/>
              <a:t> an insurance company to take on certain payments without increasing premiums accordingly is forcing the insurance company to make a simple </a:t>
            </a:r>
            <a:r>
              <a:rPr lang="en-US" sz="2000" i="1" dirty="0"/>
              <a:t>transfer</a:t>
            </a:r>
            <a:r>
              <a:rPr lang="en-US" sz="2000" dirty="0"/>
              <a:t>—it is not insurance but a mandated payment.</a:t>
            </a:r>
          </a:p>
          <a:p>
            <a:pPr lvl="0"/>
            <a:br>
              <a:rPr lang="en-US" sz="2000" dirty="0"/>
            </a:br>
            <a:r>
              <a:rPr lang="en-US" sz="2000" dirty="0"/>
              <a:t>Insurance companies would then have to raise premiums on others who do not have the pre-existing conditions.</a:t>
            </a:r>
          </a:p>
          <a:p>
            <a:pPr lvl="0"/>
            <a:endParaRPr lang="en-US" sz="2000" dirty="0"/>
          </a:p>
          <a:p>
            <a:pPr lvl="0"/>
            <a:r>
              <a:rPr lang="en-US" sz="2000" dirty="0"/>
              <a:t>These others now face not only the premium for covering risk, but an additional amount to be transferred to others in the insurance pool.</a:t>
            </a:r>
          </a:p>
          <a:p>
            <a:pPr lvl="0"/>
            <a:endParaRPr lang="en-US" sz="2000" dirty="0"/>
          </a:p>
          <a:p>
            <a:pPr lvl="0"/>
            <a:r>
              <a:rPr lang="en-US" sz="2000" dirty="0"/>
              <a:t>This will make insurance less attractive for those without pre-existing conditions, possibly inducing the healthiest to drop out. We are back to </a:t>
            </a:r>
            <a:r>
              <a:rPr lang="en-US" sz="2000" i="1" dirty="0"/>
              <a:t>adverse selection</a:t>
            </a:r>
            <a:r>
              <a:rPr lang="en-US" sz="2000" dirty="0"/>
              <a:t>, and therefore the mandate—which creates a forced transfer (“healthy tax”)</a:t>
            </a:r>
          </a:p>
          <a:p>
            <a:r>
              <a:rPr lang="en-US" dirty="0"/>
              <a:t>In a free market, how would pre-existing conditions be handled?</a:t>
            </a:r>
          </a:p>
          <a:p>
            <a:pPr lvl="1"/>
            <a:r>
              <a:rPr lang="en-US" sz="2000" dirty="0"/>
              <a:t>Insuring insurability (e.g., guaranteed renewability).</a:t>
            </a:r>
          </a:p>
          <a:p>
            <a:pPr lvl="2"/>
            <a:r>
              <a:rPr lang="en-US" sz="1800" dirty="0"/>
              <a:t>”Under the individual insurance that existed before Obamacare, beneficiaries… could buy guaranteed-renewable health insurance. If they developed a condition while insured, they could still buy health insurance at a premium that applied to the whole pool they were in when they originally bought insurance.” (David Henderson, </a:t>
            </a:r>
            <a:r>
              <a:rPr lang="en-US" sz="1400" dirty="0"/>
              <a:t>https://</a:t>
            </a:r>
            <a:r>
              <a:rPr lang="en-US" sz="1400" dirty="0" err="1"/>
              <a:t>fee.org</a:t>
            </a:r>
            <a:r>
              <a:rPr lang="en-US" sz="1400" dirty="0"/>
              <a:t>/articles/why-pre-existing-conditions-should-be-left-to-the-market/</a:t>
            </a:r>
            <a:r>
              <a:rPr lang="en-US" sz="1800" dirty="0"/>
              <a:t>)</a:t>
            </a:r>
          </a:p>
          <a:p>
            <a:pPr lvl="1"/>
            <a:r>
              <a:rPr lang="en-US" sz="2000" dirty="0"/>
              <a:t>Parents could buy ”insurability” insurance for their children, even unborn children.</a:t>
            </a:r>
          </a:p>
          <a:p>
            <a:pPr lvl="1"/>
            <a:r>
              <a:rPr lang="en-US" sz="2000" dirty="0"/>
              <a:t>Charity</a:t>
            </a:r>
          </a:p>
          <a:p>
            <a:pPr lvl="0"/>
            <a:endParaRPr lang="en-US" sz="2000" dirty="0"/>
          </a:p>
        </p:txBody>
      </p:sp>
      <p:sp>
        <p:nvSpPr>
          <p:cNvPr id="4" name="Slide Number Placeholder 3"/>
          <p:cNvSpPr>
            <a:spLocks noGrp="1"/>
          </p:cNvSpPr>
          <p:nvPr>
            <p:ph type="sldNum" sz="quarter" idx="5"/>
          </p:nvPr>
        </p:nvSpPr>
        <p:spPr/>
        <p:txBody>
          <a:bodyPr/>
          <a:lstStyle/>
          <a:p>
            <a:fld id="{3F0C6E20-911F-B443-B69A-4A21F36B4BF6}" type="slidenum">
              <a:rPr lang="en-US" smtClean="0"/>
              <a:pPr/>
              <a:t>32</a:t>
            </a:fld>
            <a:endParaRPr lang="en-US"/>
          </a:p>
        </p:txBody>
      </p:sp>
    </p:spTree>
    <p:extLst>
      <p:ext uri="{BB962C8B-B14F-4D97-AF65-F5344CB8AC3E}">
        <p14:creationId xmlns:p14="http://schemas.microsoft.com/office/powerpoint/2010/main" val="2751915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what this does is double down on a system that is already failing, rather than admit that the market can handle medical care.</a:t>
            </a:r>
          </a:p>
        </p:txBody>
      </p:sp>
      <p:sp>
        <p:nvSpPr>
          <p:cNvPr id="4" name="Slide Number Placeholder 3"/>
          <p:cNvSpPr>
            <a:spLocks noGrp="1"/>
          </p:cNvSpPr>
          <p:nvPr>
            <p:ph type="sldNum" sz="quarter" idx="5"/>
          </p:nvPr>
        </p:nvSpPr>
        <p:spPr/>
        <p:txBody>
          <a:bodyPr/>
          <a:lstStyle/>
          <a:p>
            <a:fld id="{3F0C6E20-911F-B443-B69A-4A21F36B4BF6}" type="slidenum">
              <a:rPr lang="en-US" smtClean="0"/>
              <a:pPr/>
              <a:t>34</a:t>
            </a:fld>
            <a:endParaRPr lang="en-US"/>
          </a:p>
        </p:txBody>
      </p:sp>
    </p:spTree>
    <p:extLst>
      <p:ext uri="{BB962C8B-B14F-4D97-AF65-F5344CB8AC3E}">
        <p14:creationId xmlns:p14="http://schemas.microsoft.com/office/powerpoint/2010/main" val="286071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err="1"/>
              <a:t>Hamowy</a:t>
            </a:r>
            <a:r>
              <a:rPr lang="en-US" sz="1200" dirty="0"/>
              <a:t> points out that by the 1870s, mainstream medicine had reduced its dependence on bloodletting, arsenic, etc., and added botanical drugs along the lines suggested by an alternative school of thought, eclecticism.</a:t>
            </a:r>
          </a:p>
          <a:p>
            <a:endParaRPr lang="en-US" dirty="0"/>
          </a:p>
          <a:p>
            <a:r>
              <a:rPr lang="en-US" dirty="0"/>
              <a:t>Patrick Newman mentioned some of this in his lecture and I’ll just review a bit.</a:t>
            </a:r>
          </a:p>
        </p:txBody>
      </p:sp>
      <p:sp>
        <p:nvSpPr>
          <p:cNvPr id="4" name="Slide Number Placeholder 3"/>
          <p:cNvSpPr>
            <a:spLocks noGrp="1"/>
          </p:cNvSpPr>
          <p:nvPr>
            <p:ph type="sldNum" sz="quarter" idx="10"/>
          </p:nvPr>
        </p:nvSpPr>
        <p:spPr/>
        <p:txBody>
          <a:bodyPr/>
          <a:lstStyle/>
          <a:p>
            <a:fld id="{3F0C6E20-911F-B443-B69A-4A21F36B4BF6}" type="slidenum">
              <a:rPr lang="en-US" smtClean="0"/>
              <a:pPr/>
              <a:t>3</a:t>
            </a:fld>
            <a:endParaRPr lang="en-US"/>
          </a:p>
        </p:txBody>
      </p:sp>
    </p:spTree>
    <p:extLst>
      <p:ext uri="{BB962C8B-B14F-4D97-AF65-F5344CB8AC3E}">
        <p14:creationId xmlns:p14="http://schemas.microsoft.com/office/powerpoint/2010/main" val="223071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addition to notoriously underestimated cost projections, Medicare underpayments to hospitals must be addressed. Hospitals receive 88 cents on the dollar from Medicare and 90 cents on the dollar from Medicaid for their expenditures on these patients…. Currently hospitals make up the shortfall with higher payments from private insurance—which will no longer exist [under M4A]. Slashing oft maligned CEO salaries would be a drop in the bucket. Hospital workers—unionized or otherwise—would not accept pay cuts.” </a:t>
            </a:r>
          </a:p>
          <a:p>
            <a:pPr marL="0" indent="0">
              <a:buNone/>
            </a:pPr>
            <a:r>
              <a:rPr lang="en-US" dirty="0"/>
              <a:t>					</a:t>
            </a:r>
            <a:r>
              <a:rPr lang="en-US" sz="1000" dirty="0"/>
              <a:t>-- Marilyn Singleton, M.D., J.D.</a:t>
            </a:r>
            <a:endParaRPr lang="en-US" dirty="0"/>
          </a:p>
          <a:p>
            <a:endParaRPr lang="en-US" dirty="0"/>
          </a:p>
        </p:txBody>
      </p:sp>
      <p:sp>
        <p:nvSpPr>
          <p:cNvPr id="4" name="Slide Number Placeholder 3"/>
          <p:cNvSpPr>
            <a:spLocks noGrp="1"/>
          </p:cNvSpPr>
          <p:nvPr>
            <p:ph type="sldNum" sz="quarter" idx="5"/>
          </p:nvPr>
        </p:nvSpPr>
        <p:spPr/>
        <p:txBody>
          <a:bodyPr/>
          <a:lstStyle/>
          <a:p>
            <a:fld id="{3F0C6E20-911F-B443-B69A-4A21F36B4BF6}" type="slidenum">
              <a:rPr lang="en-US" smtClean="0"/>
              <a:pPr/>
              <a:t>36</a:t>
            </a:fld>
            <a:endParaRPr lang="en-US"/>
          </a:p>
        </p:txBody>
      </p:sp>
    </p:spTree>
    <p:extLst>
      <p:ext uri="{BB962C8B-B14F-4D97-AF65-F5344CB8AC3E}">
        <p14:creationId xmlns:p14="http://schemas.microsoft.com/office/powerpoint/2010/main" val="2191534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C6E20-911F-B443-B69A-4A21F36B4BF6}" type="slidenum">
              <a:rPr lang="en-US" smtClean="0"/>
              <a:pPr/>
              <a:t>4</a:t>
            </a:fld>
            <a:endParaRPr lang="en-US"/>
          </a:p>
        </p:txBody>
      </p:sp>
    </p:spTree>
    <p:extLst>
      <p:ext uri="{BB962C8B-B14F-4D97-AF65-F5344CB8AC3E}">
        <p14:creationId xmlns:p14="http://schemas.microsoft.com/office/powerpoint/2010/main" val="55253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C6E20-911F-B443-B69A-4A21F36B4BF6}" type="slidenum">
              <a:rPr lang="en-US" smtClean="0"/>
              <a:pPr/>
              <a:t>5</a:t>
            </a:fld>
            <a:endParaRPr lang="en-US"/>
          </a:p>
        </p:txBody>
      </p:sp>
    </p:spTree>
    <p:extLst>
      <p:ext uri="{BB962C8B-B14F-4D97-AF65-F5344CB8AC3E}">
        <p14:creationId xmlns:p14="http://schemas.microsoft.com/office/powerpoint/2010/main" val="2941226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FDA creates barriers to entry for new drugs, which reduces competition for existing treatments.</a:t>
            </a:r>
          </a:p>
          <a:p>
            <a:r>
              <a:rPr lang="en-US" dirty="0"/>
              <a:t>The FDA doesn’t know the patients’ willingness to accept risk.</a:t>
            </a:r>
          </a:p>
          <a:p>
            <a:r>
              <a:rPr lang="en-US" dirty="0"/>
              <a:t>Costs can discourage new drugs (“drug loss”), costing lives.</a:t>
            </a:r>
          </a:p>
          <a:p>
            <a:endParaRPr lang="en-US" dirty="0"/>
          </a:p>
        </p:txBody>
      </p:sp>
      <p:sp>
        <p:nvSpPr>
          <p:cNvPr id="4" name="Slide Number Placeholder 3"/>
          <p:cNvSpPr>
            <a:spLocks noGrp="1"/>
          </p:cNvSpPr>
          <p:nvPr>
            <p:ph type="sldNum" sz="quarter" idx="5"/>
          </p:nvPr>
        </p:nvSpPr>
        <p:spPr/>
        <p:txBody>
          <a:bodyPr/>
          <a:lstStyle/>
          <a:p>
            <a:fld id="{3F0C6E20-911F-B443-B69A-4A21F36B4BF6}" type="slidenum">
              <a:rPr lang="en-US" smtClean="0"/>
              <a:pPr/>
              <a:t>7</a:t>
            </a:fld>
            <a:endParaRPr lang="en-US"/>
          </a:p>
        </p:txBody>
      </p:sp>
    </p:spTree>
    <p:extLst>
      <p:ext uri="{BB962C8B-B14F-4D97-AF65-F5344CB8AC3E}">
        <p14:creationId xmlns:p14="http://schemas.microsoft.com/office/powerpoint/2010/main" val="510057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3F0C6E20-911F-B443-B69A-4A21F36B4BF6}" type="slidenum">
              <a:rPr lang="en-US" smtClean="0"/>
              <a:pPr/>
              <a:t>8</a:t>
            </a:fld>
            <a:endParaRPr lang="en-US"/>
          </a:p>
        </p:txBody>
      </p:sp>
    </p:spTree>
    <p:extLst>
      <p:ext uri="{BB962C8B-B14F-4D97-AF65-F5344CB8AC3E}">
        <p14:creationId xmlns:p14="http://schemas.microsoft.com/office/powerpoint/2010/main" val="418600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Costs include patient harm from delayed access as well as research and development (R&amp;D) opportunities foregone by drug developers whose capital is consumed by fulfilling the demands of FDA clinical trials. </a:t>
            </a:r>
          </a:p>
        </p:txBody>
      </p:sp>
      <p:sp>
        <p:nvSpPr>
          <p:cNvPr id="4" name="Slide Number Placeholder 3"/>
          <p:cNvSpPr>
            <a:spLocks noGrp="1"/>
          </p:cNvSpPr>
          <p:nvPr>
            <p:ph type="sldNum" sz="quarter" idx="5"/>
          </p:nvPr>
        </p:nvSpPr>
        <p:spPr/>
        <p:txBody>
          <a:bodyPr/>
          <a:lstStyle/>
          <a:p>
            <a:fld id="{3F0C6E20-911F-B443-B69A-4A21F36B4BF6}" type="slidenum">
              <a:rPr lang="en-US" smtClean="0"/>
              <a:pPr/>
              <a:t>9</a:t>
            </a:fld>
            <a:endParaRPr lang="en-US"/>
          </a:p>
        </p:txBody>
      </p:sp>
    </p:spTree>
    <p:extLst>
      <p:ext uri="{BB962C8B-B14F-4D97-AF65-F5344CB8AC3E}">
        <p14:creationId xmlns:p14="http://schemas.microsoft.com/office/powerpoint/2010/main" val="3905184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--Mary </a:t>
            </a:r>
            <a:r>
              <a:rPr lang="en-US" sz="1200" dirty="0" err="1"/>
              <a:t>Ruwart</a:t>
            </a:r>
            <a:r>
              <a:rPr lang="en-US" sz="1200" dirty="0"/>
              <a:t>, </a:t>
            </a:r>
            <a:r>
              <a:rPr lang="en-US" sz="1200" i="1" dirty="0"/>
              <a:t>Death by Regulation: How We Were Robbed of a Golden Age of Health and How We Can Reclaim It</a:t>
            </a:r>
            <a:r>
              <a:rPr lang="en-US" sz="1200" dirty="0"/>
              <a:t>, quoted in Bartley J. Madden, </a:t>
            </a:r>
            <a:r>
              <a:rPr lang="en-US" sz="1200" i="1" dirty="0"/>
              <a:t>Free to Choose Medicine</a:t>
            </a:r>
            <a:r>
              <a:rPr lang="en-US" sz="1200" dirty="0"/>
              <a:t>, 3rd ed., 2018, p. 6.</a:t>
            </a:r>
          </a:p>
          <a:p>
            <a:endParaRPr lang="en-US" dirty="0"/>
          </a:p>
        </p:txBody>
      </p:sp>
      <p:sp>
        <p:nvSpPr>
          <p:cNvPr id="4" name="Slide Number Placeholder 3"/>
          <p:cNvSpPr>
            <a:spLocks noGrp="1"/>
          </p:cNvSpPr>
          <p:nvPr>
            <p:ph type="sldNum" sz="quarter" idx="5"/>
          </p:nvPr>
        </p:nvSpPr>
        <p:spPr/>
        <p:txBody>
          <a:bodyPr/>
          <a:lstStyle/>
          <a:p>
            <a:fld id="{3F0C6E20-911F-B443-B69A-4A21F36B4BF6}" type="slidenum">
              <a:rPr lang="en-US" smtClean="0"/>
              <a:pPr/>
              <a:t>10</a:t>
            </a:fld>
            <a:endParaRPr lang="en-US"/>
          </a:p>
        </p:txBody>
      </p:sp>
    </p:spTree>
    <p:extLst>
      <p:ext uri="{BB962C8B-B14F-4D97-AF65-F5344CB8AC3E}">
        <p14:creationId xmlns:p14="http://schemas.microsoft.com/office/powerpoint/2010/main" val="3328054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“The federal government… botched the process for creating and administering coronavirus tests. Because SARS-CoV-2 is a new variant, a new test was needed to track its spread. German researchers developed one in mid-January, but the CDC decided not to use it, instead pressing ahead with the development of a separate test. When that test was released in late January, it proved faulty, and the FDA prevented private laboratories from developing tests of their own.”</a:t>
            </a:r>
          </a:p>
          <a:p>
            <a:pPr marL="0" indent="0">
              <a:buNone/>
            </a:pPr>
            <a:r>
              <a:rPr lang="en-US" sz="1200" dirty="0"/>
              <a:t>	</a:t>
            </a:r>
          </a:p>
          <a:p>
            <a:pPr marL="0" indent="0">
              <a:buNone/>
            </a:pPr>
            <a:r>
              <a:rPr lang="en-US" sz="1200" dirty="0"/>
              <a:t>“The CDC also distributed its few test kits equally to labs across the country, without regard to the size of local populations. The result was a dramatic shortage of valid tests in populous areas, which created the false impression that the number of cases in the U.S. was low. In early March, facilities in the U.S. had administered 3,099 tests. By comparison, South Korea, a much smaller country whose epidemic started the same day as ours, had administered 188,000.”</a:t>
            </a:r>
          </a:p>
          <a:p>
            <a:pPr marL="0" indent="0">
              <a:buNone/>
            </a:pPr>
            <a:r>
              <a:rPr lang="en-US" sz="1200" dirty="0"/>
              <a:t>	</a:t>
            </a:r>
            <a:r>
              <a:rPr lang="en-US" sz="1050" dirty="0"/>
              <a:t>-- Charles Silver and David A. Hyman, 	</a:t>
            </a:r>
            <a:r>
              <a:rPr lang="en-US" sz="1050" i="1" dirty="0"/>
              <a:t>National Review Online</a:t>
            </a:r>
            <a:r>
              <a:rPr lang="en-US" sz="1050" dirty="0"/>
              <a:t>, April 14, 2020</a:t>
            </a:r>
            <a:endParaRPr lang="en-US" sz="1200" dirty="0"/>
          </a:p>
          <a:p>
            <a:endParaRPr lang="en-US" dirty="0"/>
          </a:p>
        </p:txBody>
      </p:sp>
      <p:sp>
        <p:nvSpPr>
          <p:cNvPr id="4" name="Slide Number Placeholder 3"/>
          <p:cNvSpPr>
            <a:spLocks noGrp="1"/>
          </p:cNvSpPr>
          <p:nvPr>
            <p:ph type="sldNum" sz="quarter" idx="5"/>
          </p:nvPr>
        </p:nvSpPr>
        <p:spPr/>
        <p:txBody>
          <a:bodyPr/>
          <a:lstStyle/>
          <a:p>
            <a:fld id="{3F0C6E20-911F-B443-B69A-4A21F36B4BF6}" type="slidenum">
              <a:rPr lang="en-US" smtClean="0"/>
              <a:pPr/>
              <a:t>12</a:t>
            </a:fld>
            <a:endParaRPr lang="en-US"/>
          </a:p>
        </p:txBody>
      </p:sp>
    </p:spTree>
    <p:extLst>
      <p:ext uri="{BB962C8B-B14F-4D97-AF65-F5344CB8AC3E}">
        <p14:creationId xmlns:p14="http://schemas.microsoft.com/office/powerpoint/2010/main" val="2861596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BB809-914E-A0F6-4852-20706303C9D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29C6704-7752-E87B-4EE7-43E84DF6806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8019814-F40E-05F2-AB26-FA9DD636D037}"/>
              </a:ext>
            </a:extLst>
          </p:cNvPr>
          <p:cNvSpPr>
            <a:spLocks noGrp="1"/>
          </p:cNvSpPr>
          <p:nvPr>
            <p:ph type="dt" sz="half" idx="10"/>
          </p:nvPr>
        </p:nvSpPr>
        <p:spPr/>
        <p:txBody>
          <a:bodyPr/>
          <a:lstStyle/>
          <a:p>
            <a:fld id="{37E6BB56-BDAB-294A-9335-B723C4BD40A3}" type="datetime1">
              <a:rPr lang="en-US" smtClean="0"/>
              <a:t>7/27/23</a:t>
            </a:fld>
            <a:endParaRPr lang="en-US"/>
          </a:p>
        </p:txBody>
      </p:sp>
      <p:sp>
        <p:nvSpPr>
          <p:cNvPr id="5" name="Footer Placeholder 4">
            <a:extLst>
              <a:ext uri="{FF2B5EF4-FFF2-40B4-BE49-F238E27FC236}">
                <a16:creationId xmlns:a16="http://schemas.microsoft.com/office/drawing/2014/main" id="{F5B9920C-002D-0BAE-09BD-F340124A88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B7951-64D8-03B6-2FD4-66AFB877AE53}"/>
              </a:ext>
            </a:extLst>
          </p:cNvPr>
          <p:cNvSpPr>
            <a:spLocks noGrp="1"/>
          </p:cNvSpPr>
          <p:nvPr>
            <p:ph type="sldNum" sz="quarter" idx="12"/>
          </p:nvPr>
        </p:nvSpPr>
        <p:spPr/>
        <p:txBody>
          <a:bodyPr/>
          <a:lstStyle/>
          <a:p>
            <a:fld id="{4019B451-98D0-2C41-80B2-1199E4492BFF}" type="slidenum">
              <a:rPr lang="en-US" smtClean="0"/>
              <a:pPr/>
              <a:t>‹#›</a:t>
            </a:fld>
            <a:endParaRPr lang="en-US"/>
          </a:p>
        </p:txBody>
      </p:sp>
    </p:spTree>
    <p:extLst>
      <p:ext uri="{BB962C8B-B14F-4D97-AF65-F5344CB8AC3E}">
        <p14:creationId xmlns:p14="http://schemas.microsoft.com/office/powerpoint/2010/main" val="495863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DEE00-F69E-4C43-6CCE-8B90B6E1E9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CB8277-4331-72E9-7BD8-8A89B84056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74816-1212-FCF9-C326-7B79A8CBE4EE}"/>
              </a:ext>
            </a:extLst>
          </p:cNvPr>
          <p:cNvSpPr>
            <a:spLocks noGrp="1"/>
          </p:cNvSpPr>
          <p:nvPr>
            <p:ph type="dt" sz="half" idx="10"/>
          </p:nvPr>
        </p:nvSpPr>
        <p:spPr/>
        <p:txBody>
          <a:bodyPr/>
          <a:lstStyle/>
          <a:p>
            <a:fld id="{339E4CB1-4F22-4A4A-9B95-24A3EF5A367C}" type="datetime1">
              <a:rPr lang="en-US" smtClean="0"/>
              <a:t>7/27/23</a:t>
            </a:fld>
            <a:endParaRPr lang="en-US"/>
          </a:p>
        </p:txBody>
      </p:sp>
      <p:sp>
        <p:nvSpPr>
          <p:cNvPr id="5" name="Footer Placeholder 4">
            <a:extLst>
              <a:ext uri="{FF2B5EF4-FFF2-40B4-BE49-F238E27FC236}">
                <a16:creationId xmlns:a16="http://schemas.microsoft.com/office/drawing/2014/main" id="{EC2D3DA4-759A-8457-2411-3D57CBF689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7DB24-60AA-7849-781F-E22F5F37E1E6}"/>
              </a:ext>
            </a:extLst>
          </p:cNvPr>
          <p:cNvSpPr>
            <a:spLocks noGrp="1"/>
          </p:cNvSpPr>
          <p:nvPr>
            <p:ph type="sldNum" sz="quarter" idx="12"/>
          </p:nvPr>
        </p:nvSpPr>
        <p:spPr/>
        <p:txBody>
          <a:bodyPr/>
          <a:lstStyle/>
          <a:p>
            <a:fld id="{4019B451-98D0-2C41-80B2-1199E4492BFF}" type="slidenum">
              <a:rPr lang="en-US" smtClean="0"/>
              <a:pPr/>
              <a:t>‹#›</a:t>
            </a:fld>
            <a:endParaRPr lang="en-US"/>
          </a:p>
        </p:txBody>
      </p:sp>
    </p:spTree>
    <p:extLst>
      <p:ext uri="{BB962C8B-B14F-4D97-AF65-F5344CB8AC3E}">
        <p14:creationId xmlns:p14="http://schemas.microsoft.com/office/powerpoint/2010/main" val="3197385575"/>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CFD08E-7EDC-F492-6BAC-F5CF5182BA7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573141-74CC-459B-DA1A-4851294176D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E2632-4739-7BE7-B8EF-070056275547}"/>
              </a:ext>
            </a:extLst>
          </p:cNvPr>
          <p:cNvSpPr>
            <a:spLocks noGrp="1"/>
          </p:cNvSpPr>
          <p:nvPr>
            <p:ph type="dt" sz="half" idx="10"/>
          </p:nvPr>
        </p:nvSpPr>
        <p:spPr/>
        <p:txBody>
          <a:bodyPr/>
          <a:lstStyle/>
          <a:p>
            <a:fld id="{339E4CB1-4F22-4A4A-9B95-24A3EF5A367C}" type="datetime1">
              <a:rPr lang="en-US" smtClean="0"/>
              <a:t>7/27/23</a:t>
            </a:fld>
            <a:endParaRPr lang="en-US"/>
          </a:p>
        </p:txBody>
      </p:sp>
      <p:sp>
        <p:nvSpPr>
          <p:cNvPr id="5" name="Footer Placeholder 4">
            <a:extLst>
              <a:ext uri="{FF2B5EF4-FFF2-40B4-BE49-F238E27FC236}">
                <a16:creationId xmlns:a16="http://schemas.microsoft.com/office/drawing/2014/main" id="{28D245FF-50E6-E82F-DFC0-940ADD485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D4FD2-67C9-10DA-EFB6-4383CA6BD78A}"/>
              </a:ext>
            </a:extLst>
          </p:cNvPr>
          <p:cNvSpPr>
            <a:spLocks noGrp="1"/>
          </p:cNvSpPr>
          <p:nvPr>
            <p:ph type="sldNum" sz="quarter" idx="12"/>
          </p:nvPr>
        </p:nvSpPr>
        <p:spPr/>
        <p:txBody>
          <a:bodyPr/>
          <a:lstStyle/>
          <a:p>
            <a:fld id="{4019B451-98D0-2C41-80B2-1199E4492BFF}" type="slidenum">
              <a:rPr lang="en-US" smtClean="0"/>
              <a:pPr/>
              <a:t>‹#›</a:t>
            </a:fld>
            <a:endParaRPr lang="en-US"/>
          </a:p>
        </p:txBody>
      </p:sp>
    </p:spTree>
    <p:extLst>
      <p:ext uri="{BB962C8B-B14F-4D97-AF65-F5344CB8AC3E}">
        <p14:creationId xmlns:p14="http://schemas.microsoft.com/office/powerpoint/2010/main" val="3926363240"/>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B9EEA-A098-B2B2-3228-4108B00D65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077254-45B1-5DB3-8CF0-4F584ED624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F6D9F-1CD3-515D-F4B2-8710D618D98C}"/>
              </a:ext>
            </a:extLst>
          </p:cNvPr>
          <p:cNvSpPr>
            <a:spLocks noGrp="1"/>
          </p:cNvSpPr>
          <p:nvPr>
            <p:ph type="dt" sz="half" idx="10"/>
          </p:nvPr>
        </p:nvSpPr>
        <p:spPr/>
        <p:txBody>
          <a:bodyPr/>
          <a:lstStyle/>
          <a:p>
            <a:fld id="{339E4CB1-4F22-4A4A-9B95-24A3EF5A367C}" type="datetime1">
              <a:rPr lang="en-US" smtClean="0"/>
              <a:t>7/27/23</a:t>
            </a:fld>
            <a:endParaRPr lang="en-US"/>
          </a:p>
        </p:txBody>
      </p:sp>
      <p:sp>
        <p:nvSpPr>
          <p:cNvPr id="5" name="Footer Placeholder 4">
            <a:extLst>
              <a:ext uri="{FF2B5EF4-FFF2-40B4-BE49-F238E27FC236}">
                <a16:creationId xmlns:a16="http://schemas.microsoft.com/office/drawing/2014/main" id="{9B8CB24B-6B7C-7209-7CC7-89BE7D5B3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4B3D12-CF7E-E647-C2AA-ED5C78DD1172}"/>
              </a:ext>
            </a:extLst>
          </p:cNvPr>
          <p:cNvSpPr>
            <a:spLocks noGrp="1"/>
          </p:cNvSpPr>
          <p:nvPr>
            <p:ph type="sldNum" sz="quarter" idx="12"/>
          </p:nvPr>
        </p:nvSpPr>
        <p:spPr/>
        <p:txBody>
          <a:bodyPr/>
          <a:lstStyle/>
          <a:p>
            <a:fld id="{4019B451-98D0-2C41-80B2-1199E4492BFF}" type="slidenum">
              <a:rPr lang="en-US" smtClean="0"/>
              <a:pPr/>
              <a:t>‹#›</a:t>
            </a:fld>
            <a:endParaRPr lang="en-US"/>
          </a:p>
        </p:txBody>
      </p:sp>
    </p:spTree>
    <p:extLst>
      <p:ext uri="{BB962C8B-B14F-4D97-AF65-F5344CB8AC3E}">
        <p14:creationId xmlns:p14="http://schemas.microsoft.com/office/powerpoint/2010/main" val="349842364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D5A43-561C-7E12-3BF0-598A1B93047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451EE23-AABD-78BB-A98A-E618B7C2D53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AAF18-6FD3-C85C-62C4-A9638399265C}"/>
              </a:ext>
            </a:extLst>
          </p:cNvPr>
          <p:cNvSpPr>
            <a:spLocks noGrp="1"/>
          </p:cNvSpPr>
          <p:nvPr>
            <p:ph type="dt" sz="half" idx="10"/>
          </p:nvPr>
        </p:nvSpPr>
        <p:spPr/>
        <p:txBody>
          <a:bodyPr/>
          <a:lstStyle/>
          <a:p>
            <a:fld id="{4F1A385E-3820-6F41-98DE-C1F6CF101AEE}" type="datetime1">
              <a:rPr lang="en-US" smtClean="0"/>
              <a:t>7/27/23</a:t>
            </a:fld>
            <a:endParaRPr lang="en-US"/>
          </a:p>
        </p:txBody>
      </p:sp>
      <p:sp>
        <p:nvSpPr>
          <p:cNvPr id="5" name="Footer Placeholder 4">
            <a:extLst>
              <a:ext uri="{FF2B5EF4-FFF2-40B4-BE49-F238E27FC236}">
                <a16:creationId xmlns:a16="http://schemas.microsoft.com/office/drawing/2014/main" id="{1EF89CF9-F4EB-16E2-8F82-A2AA4D6D0105}"/>
              </a:ext>
            </a:extLst>
          </p:cNvPr>
          <p:cNvSpPr>
            <a:spLocks noGrp="1"/>
          </p:cNvSpPr>
          <p:nvPr>
            <p:ph type="ftr" sz="quarter" idx="11"/>
          </p:nvPr>
        </p:nvSpPr>
        <p:spPr/>
        <p:txBody>
          <a:bodyPr/>
          <a:lstStyle/>
          <a:p>
            <a:endParaRPr kumimoji="0" lang="en-US"/>
          </a:p>
        </p:txBody>
      </p:sp>
      <p:sp>
        <p:nvSpPr>
          <p:cNvPr id="6" name="Slide Number Placeholder 5">
            <a:extLst>
              <a:ext uri="{FF2B5EF4-FFF2-40B4-BE49-F238E27FC236}">
                <a16:creationId xmlns:a16="http://schemas.microsoft.com/office/drawing/2014/main" id="{78AF3ECA-5C40-1819-A48F-03D079AC4D9E}"/>
              </a:ext>
            </a:extLst>
          </p:cNvPr>
          <p:cNvSpPr>
            <a:spLocks noGrp="1"/>
          </p:cNvSpPr>
          <p:nvPr>
            <p:ph type="sldNum" sz="quarter" idx="12"/>
          </p:nvPr>
        </p:nvSpPr>
        <p:spPr/>
        <p:txBody>
          <a:bodyPr/>
          <a:lstStyle/>
          <a:p>
            <a:fld id="{96652B35-718D-4E28-AFEB-B694A3B357E8}" type="slidenum">
              <a:rPr kumimoji="0" lang="en-US" smtClean="0"/>
              <a:pPr/>
              <a:t>‹#›</a:t>
            </a:fld>
            <a:endParaRPr kumimoji="0" lang="en-US"/>
          </a:p>
        </p:txBody>
      </p:sp>
    </p:spTree>
    <p:extLst>
      <p:ext uri="{BB962C8B-B14F-4D97-AF65-F5344CB8AC3E}">
        <p14:creationId xmlns:p14="http://schemas.microsoft.com/office/powerpoint/2010/main" val="346604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75829-C0F4-D400-A384-8A51747827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CF8359-61A5-0833-C8AE-7ABDC438A2D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86ED09-B593-A662-32D5-6087B141738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D2E278-A6D8-FD7A-5633-23F1A1F5ACB1}"/>
              </a:ext>
            </a:extLst>
          </p:cNvPr>
          <p:cNvSpPr>
            <a:spLocks noGrp="1"/>
          </p:cNvSpPr>
          <p:nvPr>
            <p:ph type="dt" sz="half" idx="10"/>
          </p:nvPr>
        </p:nvSpPr>
        <p:spPr/>
        <p:txBody>
          <a:bodyPr/>
          <a:lstStyle/>
          <a:p>
            <a:fld id="{339E4CB1-4F22-4A4A-9B95-24A3EF5A367C}" type="datetime1">
              <a:rPr lang="en-US" smtClean="0"/>
              <a:t>7/27/23</a:t>
            </a:fld>
            <a:endParaRPr lang="en-US"/>
          </a:p>
        </p:txBody>
      </p:sp>
      <p:sp>
        <p:nvSpPr>
          <p:cNvPr id="6" name="Footer Placeholder 5">
            <a:extLst>
              <a:ext uri="{FF2B5EF4-FFF2-40B4-BE49-F238E27FC236}">
                <a16:creationId xmlns:a16="http://schemas.microsoft.com/office/drawing/2014/main" id="{DE5A1CBD-FCC1-6284-97D1-6823E24052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FEB251-12E8-EAA8-F18A-0363E6E64C07}"/>
              </a:ext>
            </a:extLst>
          </p:cNvPr>
          <p:cNvSpPr>
            <a:spLocks noGrp="1"/>
          </p:cNvSpPr>
          <p:nvPr>
            <p:ph type="sldNum" sz="quarter" idx="12"/>
          </p:nvPr>
        </p:nvSpPr>
        <p:spPr/>
        <p:txBody>
          <a:bodyPr/>
          <a:lstStyle/>
          <a:p>
            <a:fld id="{4019B451-98D0-2C41-80B2-1199E4492BFF}" type="slidenum">
              <a:rPr lang="en-US" smtClean="0"/>
              <a:pPr/>
              <a:t>‹#›</a:t>
            </a:fld>
            <a:endParaRPr lang="en-US"/>
          </a:p>
        </p:txBody>
      </p:sp>
    </p:spTree>
    <p:extLst>
      <p:ext uri="{BB962C8B-B14F-4D97-AF65-F5344CB8AC3E}">
        <p14:creationId xmlns:p14="http://schemas.microsoft.com/office/powerpoint/2010/main" val="1290730865"/>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71EB1-6081-02A0-5984-DBCADB8639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FE32BF-B66A-3C5B-22E8-5A8B4A9F53A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4D491B6-0D70-8663-B8B6-CDE464C9F4B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6B96C0-0825-35D3-D3FC-8C923965391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F47C9BD-E582-73C5-AAEC-73010F4B1E9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756614-53CA-D7F4-F0F4-62E4157E9AC3}"/>
              </a:ext>
            </a:extLst>
          </p:cNvPr>
          <p:cNvSpPr>
            <a:spLocks noGrp="1"/>
          </p:cNvSpPr>
          <p:nvPr>
            <p:ph type="dt" sz="half" idx="10"/>
          </p:nvPr>
        </p:nvSpPr>
        <p:spPr/>
        <p:txBody>
          <a:bodyPr/>
          <a:lstStyle/>
          <a:p>
            <a:fld id="{339E4CB1-4F22-4A4A-9B95-24A3EF5A367C}" type="datetime1">
              <a:rPr lang="en-US" smtClean="0"/>
              <a:t>7/27/23</a:t>
            </a:fld>
            <a:endParaRPr lang="en-US"/>
          </a:p>
        </p:txBody>
      </p:sp>
      <p:sp>
        <p:nvSpPr>
          <p:cNvPr id="8" name="Footer Placeholder 7">
            <a:extLst>
              <a:ext uri="{FF2B5EF4-FFF2-40B4-BE49-F238E27FC236}">
                <a16:creationId xmlns:a16="http://schemas.microsoft.com/office/drawing/2014/main" id="{0F408165-9A55-F253-3B59-708E944BB3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290BEC-4688-C2FF-8588-7625CBB8FF95}"/>
              </a:ext>
            </a:extLst>
          </p:cNvPr>
          <p:cNvSpPr>
            <a:spLocks noGrp="1"/>
          </p:cNvSpPr>
          <p:nvPr>
            <p:ph type="sldNum" sz="quarter" idx="12"/>
          </p:nvPr>
        </p:nvSpPr>
        <p:spPr/>
        <p:txBody>
          <a:bodyPr/>
          <a:lstStyle/>
          <a:p>
            <a:fld id="{4019B451-98D0-2C41-80B2-1199E4492BFF}" type="slidenum">
              <a:rPr lang="en-US" smtClean="0"/>
              <a:pPr/>
              <a:t>‹#›</a:t>
            </a:fld>
            <a:endParaRPr lang="en-US"/>
          </a:p>
        </p:txBody>
      </p:sp>
    </p:spTree>
    <p:extLst>
      <p:ext uri="{BB962C8B-B14F-4D97-AF65-F5344CB8AC3E}">
        <p14:creationId xmlns:p14="http://schemas.microsoft.com/office/powerpoint/2010/main" val="4226318684"/>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12F6-2D06-FFEC-987C-3EEABD2757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751628-6324-EE34-49BC-35EB4B439CC1}"/>
              </a:ext>
            </a:extLst>
          </p:cNvPr>
          <p:cNvSpPr>
            <a:spLocks noGrp="1"/>
          </p:cNvSpPr>
          <p:nvPr>
            <p:ph type="dt" sz="half" idx="10"/>
          </p:nvPr>
        </p:nvSpPr>
        <p:spPr/>
        <p:txBody>
          <a:bodyPr/>
          <a:lstStyle/>
          <a:p>
            <a:fld id="{6A4507DF-1026-6344-8D62-9A853BB1FF58}" type="datetime1">
              <a:rPr lang="en-US" smtClean="0"/>
              <a:t>7/27/23</a:t>
            </a:fld>
            <a:endParaRPr lang="en-US"/>
          </a:p>
        </p:txBody>
      </p:sp>
      <p:sp>
        <p:nvSpPr>
          <p:cNvPr id="4" name="Footer Placeholder 3">
            <a:extLst>
              <a:ext uri="{FF2B5EF4-FFF2-40B4-BE49-F238E27FC236}">
                <a16:creationId xmlns:a16="http://schemas.microsoft.com/office/drawing/2014/main" id="{A01CFF88-2C2A-5E13-A2F7-A8CBD25714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5BEB83-7840-014D-A372-DE1678995D23}"/>
              </a:ext>
            </a:extLst>
          </p:cNvPr>
          <p:cNvSpPr>
            <a:spLocks noGrp="1"/>
          </p:cNvSpPr>
          <p:nvPr>
            <p:ph type="sldNum" sz="quarter" idx="12"/>
          </p:nvPr>
        </p:nvSpPr>
        <p:spPr/>
        <p:txBody>
          <a:bodyPr/>
          <a:lstStyle/>
          <a:p>
            <a:fld id="{4019B451-98D0-2C41-80B2-1199E4492BFF}" type="slidenum">
              <a:rPr lang="en-US" smtClean="0"/>
              <a:pPr/>
              <a:t>‹#›</a:t>
            </a:fld>
            <a:endParaRPr lang="en-US"/>
          </a:p>
        </p:txBody>
      </p:sp>
    </p:spTree>
    <p:extLst>
      <p:ext uri="{BB962C8B-B14F-4D97-AF65-F5344CB8AC3E}">
        <p14:creationId xmlns:p14="http://schemas.microsoft.com/office/powerpoint/2010/main" val="136203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CA1212-7E3D-277C-D2C4-ECD56F6AD267}"/>
              </a:ext>
            </a:extLst>
          </p:cNvPr>
          <p:cNvSpPr>
            <a:spLocks noGrp="1"/>
          </p:cNvSpPr>
          <p:nvPr>
            <p:ph type="dt" sz="half" idx="10"/>
          </p:nvPr>
        </p:nvSpPr>
        <p:spPr/>
        <p:txBody>
          <a:bodyPr/>
          <a:lstStyle/>
          <a:p>
            <a:fld id="{91D16E69-3E2E-A74F-AFFE-073FA24B13F2}" type="datetime1">
              <a:rPr lang="en-US" smtClean="0"/>
              <a:t>7/27/23</a:t>
            </a:fld>
            <a:endParaRPr lang="en-US"/>
          </a:p>
        </p:txBody>
      </p:sp>
      <p:sp>
        <p:nvSpPr>
          <p:cNvPr id="3" name="Footer Placeholder 2">
            <a:extLst>
              <a:ext uri="{FF2B5EF4-FFF2-40B4-BE49-F238E27FC236}">
                <a16:creationId xmlns:a16="http://schemas.microsoft.com/office/drawing/2014/main" id="{F22BB126-CA41-547B-DF14-6AD8C413F9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705E7E-1B40-FAD3-DCB6-5760354AB316}"/>
              </a:ext>
            </a:extLst>
          </p:cNvPr>
          <p:cNvSpPr>
            <a:spLocks noGrp="1"/>
          </p:cNvSpPr>
          <p:nvPr>
            <p:ph type="sldNum" sz="quarter" idx="12"/>
          </p:nvPr>
        </p:nvSpPr>
        <p:spPr/>
        <p:txBody>
          <a:bodyPr/>
          <a:lstStyle/>
          <a:p>
            <a:fld id="{4019B451-98D0-2C41-80B2-1199E4492BFF}" type="slidenum">
              <a:rPr lang="en-US" smtClean="0"/>
              <a:pPr/>
              <a:t>‹#›</a:t>
            </a:fld>
            <a:endParaRPr lang="en-US"/>
          </a:p>
        </p:txBody>
      </p:sp>
    </p:spTree>
    <p:extLst>
      <p:ext uri="{BB962C8B-B14F-4D97-AF65-F5344CB8AC3E}">
        <p14:creationId xmlns:p14="http://schemas.microsoft.com/office/powerpoint/2010/main" val="2733050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ED2F6-4B56-82D0-2516-CB8AC54E7CC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EC97993-588E-69CE-2490-55E973CE422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022067-4F0A-AEAF-5ECA-9BE0479EC6D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739F29B-5899-5A7A-AFE8-7362F3060FDC}"/>
              </a:ext>
            </a:extLst>
          </p:cNvPr>
          <p:cNvSpPr>
            <a:spLocks noGrp="1"/>
          </p:cNvSpPr>
          <p:nvPr>
            <p:ph type="dt" sz="half" idx="10"/>
          </p:nvPr>
        </p:nvSpPr>
        <p:spPr/>
        <p:txBody>
          <a:bodyPr/>
          <a:lstStyle/>
          <a:p>
            <a:fld id="{339E4CB1-4F22-4A4A-9B95-24A3EF5A367C}" type="datetime1">
              <a:rPr lang="en-US" smtClean="0"/>
              <a:t>7/27/23</a:t>
            </a:fld>
            <a:endParaRPr lang="en-US"/>
          </a:p>
        </p:txBody>
      </p:sp>
      <p:sp>
        <p:nvSpPr>
          <p:cNvPr id="6" name="Footer Placeholder 5">
            <a:extLst>
              <a:ext uri="{FF2B5EF4-FFF2-40B4-BE49-F238E27FC236}">
                <a16:creationId xmlns:a16="http://schemas.microsoft.com/office/drawing/2014/main" id="{A120A095-EADE-43D1-E83F-C6179440B1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0FD53E-7433-3EBC-F6E8-6C8ED7A4BDB8}"/>
              </a:ext>
            </a:extLst>
          </p:cNvPr>
          <p:cNvSpPr>
            <a:spLocks noGrp="1"/>
          </p:cNvSpPr>
          <p:nvPr>
            <p:ph type="sldNum" sz="quarter" idx="12"/>
          </p:nvPr>
        </p:nvSpPr>
        <p:spPr/>
        <p:txBody>
          <a:bodyPr/>
          <a:lstStyle/>
          <a:p>
            <a:fld id="{4019B451-98D0-2C41-80B2-1199E4492BFF}" type="slidenum">
              <a:rPr lang="en-US" smtClean="0"/>
              <a:pPr/>
              <a:t>‹#›</a:t>
            </a:fld>
            <a:endParaRPr lang="en-US"/>
          </a:p>
        </p:txBody>
      </p:sp>
    </p:spTree>
    <p:extLst>
      <p:ext uri="{BB962C8B-B14F-4D97-AF65-F5344CB8AC3E}">
        <p14:creationId xmlns:p14="http://schemas.microsoft.com/office/powerpoint/2010/main" val="1975103362"/>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4B7E-124F-0F53-D05E-6BB18B8DB8E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DCA7293-2CC9-1568-E3B0-F84847988BE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C74378D-C983-7417-744B-01FC7E983A5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9BCBE06-40E3-C76D-B61E-6A61BE9D938F}"/>
              </a:ext>
            </a:extLst>
          </p:cNvPr>
          <p:cNvSpPr>
            <a:spLocks noGrp="1"/>
          </p:cNvSpPr>
          <p:nvPr>
            <p:ph type="dt" sz="half" idx="10"/>
          </p:nvPr>
        </p:nvSpPr>
        <p:spPr/>
        <p:txBody>
          <a:bodyPr/>
          <a:lstStyle/>
          <a:p>
            <a:fld id="{339E4CB1-4F22-4A4A-9B95-24A3EF5A367C}" type="datetime1">
              <a:rPr lang="en-US" smtClean="0"/>
              <a:t>7/27/23</a:t>
            </a:fld>
            <a:endParaRPr lang="en-US"/>
          </a:p>
        </p:txBody>
      </p:sp>
      <p:sp>
        <p:nvSpPr>
          <p:cNvPr id="6" name="Footer Placeholder 5">
            <a:extLst>
              <a:ext uri="{FF2B5EF4-FFF2-40B4-BE49-F238E27FC236}">
                <a16:creationId xmlns:a16="http://schemas.microsoft.com/office/drawing/2014/main" id="{5DE33FD8-FC13-8D7A-AF57-662DE3636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06DEE1-6685-89A1-53C7-1CE49EC1D190}"/>
              </a:ext>
            </a:extLst>
          </p:cNvPr>
          <p:cNvSpPr>
            <a:spLocks noGrp="1"/>
          </p:cNvSpPr>
          <p:nvPr>
            <p:ph type="sldNum" sz="quarter" idx="12"/>
          </p:nvPr>
        </p:nvSpPr>
        <p:spPr/>
        <p:txBody>
          <a:bodyPr/>
          <a:lstStyle/>
          <a:p>
            <a:fld id="{4019B451-98D0-2C41-80B2-1199E4492BFF}" type="slidenum">
              <a:rPr lang="en-US" smtClean="0"/>
              <a:pPr/>
              <a:t>‹#›</a:t>
            </a:fld>
            <a:endParaRPr lang="en-US"/>
          </a:p>
        </p:txBody>
      </p:sp>
    </p:spTree>
    <p:extLst>
      <p:ext uri="{BB962C8B-B14F-4D97-AF65-F5344CB8AC3E}">
        <p14:creationId xmlns:p14="http://schemas.microsoft.com/office/powerpoint/2010/main" val="1626727864"/>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88F10-FB4B-49A7-F1D7-6CB48939D76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94CA99-AC66-F73C-AD24-E74E4054672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18FB0-C441-B6BC-C0D0-3C693943F6D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39E4CB1-4F22-4A4A-9B95-24A3EF5A367C}" type="datetime1">
              <a:rPr lang="en-US" smtClean="0"/>
              <a:t>7/27/23</a:t>
            </a:fld>
            <a:endParaRPr lang="en-US"/>
          </a:p>
        </p:txBody>
      </p:sp>
      <p:sp>
        <p:nvSpPr>
          <p:cNvPr id="5" name="Footer Placeholder 4">
            <a:extLst>
              <a:ext uri="{FF2B5EF4-FFF2-40B4-BE49-F238E27FC236}">
                <a16:creationId xmlns:a16="http://schemas.microsoft.com/office/drawing/2014/main" id="{0C147016-C910-F268-AB80-9EA24180C44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3E6324-6BB0-303F-1DEE-EAFCEA13B37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19B451-98D0-2C41-80B2-1199E4492BFF}" type="slidenum">
              <a:rPr lang="en-US" smtClean="0"/>
              <a:pPr/>
              <a:t>‹#›</a:t>
            </a:fld>
            <a:endParaRPr lang="en-US"/>
          </a:p>
        </p:txBody>
      </p:sp>
    </p:spTree>
    <p:extLst>
      <p:ext uri="{BB962C8B-B14F-4D97-AF65-F5344CB8AC3E}">
        <p14:creationId xmlns:p14="http://schemas.microsoft.com/office/powerpoint/2010/main" val="2502431105"/>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c/3.0/" TargetMode="External"/><Relationship Id="rId5" Type="http://schemas.openxmlformats.org/officeDocument/2006/relationships/hyperlink" Target="https://pngimg.com/download/26944"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Folic_acid-3D-balls.p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newinnola.com/2013/06/11/how-to-get-drivers-license-in-louisiana/"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bmj.com/content/368/bmj.m40"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s://www.northcarolinahealthnews.org/2019/01/25/state-audit-nc-dhhss-failure-to-set-proper-rates-kept-dollars-from-mental-health-patient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ises.org/power-market/fda-approval-monopolists-scheme-limit-competi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13299" y="490537"/>
            <a:ext cx="3968748" cy="1628775"/>
          </a:xfrm>
        </p:spPr>
        <p:txBody>
          <a:bodyPr vert="horz" lIns="91440" tIns="45720" rIns="91440" bIns="45720" rtlCol="0" anchor="b">
            <a:normAutofit/>
          </a:bodyPr>
          <a:lstStyle/>
          <a:p>
            <a:pPr algn="l" defTabSz="914400"/>
            <a:r>
              <a:rPr lang="en-US" sz="3500" dirty="0"/>
              <a:t>The Rise of State-Controlled Medical Care</a:t>
            </a:r>
          </a:p>
        </p:txBody>
      </p:sp>
      <p:pic>
        <p:nvPicPr>
          <p:cNvPr id="35" name="Picture 34" descr="Pharmaceutical research lab">
            <a:extLst>
              <a:ext uri="{FF2B5EF4-FFF2-40B4-BE49-F238E27FC236}">
                <a16:creationId xmlns:a16="http://schemas.microsoft.com/office/drawing/2014/main" id="{9F8F012E-C218-4EBF-3FDB-6B33720FCFA3}"/>
              </a:ext>
            </a:extLst>
          </p:cNvPr>
          <p:cNvPicPr>
            <a:picLocks noChangeAspect="1"/>
          </p:cNvPicPr>
          <p:nvPr/>
        </p:nvPicPr>
        <p:blipFill rotWithShape="1">
          <a:blip r:embed="rId3"/>
          <a:srcRect l="30156" r="19833" b="1"/>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7" name="Subtitle 6">
            <a:extLst>
              <a:ext uri="{FF2B5EF4-FFF2-40B4-BE49-F238E27FC236}">
                <a16:creationId xmlns:a16="http://schemas.microsoft.com/office/drawing/2014/main" id="{A0F37DC3-AE38-FD4F-8C06-16EEDFC5E4E0}"/>
              </a:ext>
            </a:extLst>
          </p:cNvPr>
          <p:cNvSpPr>
            <a:spLocks noGrp="1"/>
          </p:cNvSpPr>
          <p:nvPr>
            <p:ph type="subTitle" idx="1"/>
          </p:nvPr>
        </p:nvSpPr>
        <p:spPr>
          <a:xfrm>
            <a:off x="4813300" y="2614612"/>
            <a:ext cx="3968747" cy="3752849"/>
          </a:xfrm>
        </p:spPr>
        <p:txBody>
          <a:bodyPr vert="horz" lIns="91440" tIns="45720" rIns="91440" bIns="45720" rtlCol="0">
            <a:normAutofit/>
          </a:bodyPr>
          <a:lstStyle/>
          <a:p>
            <a:pPr marL="155448" algn="l" defTabSz="914400">
              <a:spcAft>
                <a:spcPts val="200"/>
              </a:spcAft>
            </a:pPr>
            <a:r>
              <a:rPr lang="en-US" sz="1600" dirty="0"/>
              <a:t>Timothy D. Terrell</a:t>
            </a:r>
          </a:p>
          <a:p>
            <a:pPr marL="155448" algn="l" defTabSz="914400">
              <a:spcAft>
                <a:spcPts val="200"/>
              </a:spcAft>
            </a:pPr>
            <a:r>
              <a:rPr lang="en-US" sz="1600" dirty="0"/>
              <a:t>Mises University 2023</a:t>
            </a:r>
          </a:p>
          <a:p>
            <a:pPr marL="155448" algn="l" defTabSz="914400">
              <a:spcAft>
                <a:spcPts val="200"/>
              </a:spcAft>
            </a:pPr>
            <a:endParaRPr lang="en-US" sz="1600" dirty="0"/>
          </a:p>
          <a:p>
            <a:pPr marL="155448" algn="l" defTabSz="914400">
              <a:spcAft>
                <a:spcPts val="200"/>
              </a:spcAft>
            </a:pPr>
            <a:endParaRPr lang="en-US" sz="1600" dirty="0"/>
          </a:p>
          <a:p>
            <a:pPr marL="155448" algn="l" defTabSz="914400">
              <a:spcAft>
                <a:spcPts val="200"/>
              </a:spcAft>
            </a:pPr>
            <a:endParaRPr lang="en-US" sz="1600" dirty="0"/>
          </a:p>
          <a:p>
            <a:pPr marL="155448" algn="l" defTabSz="914400">
              <a:spcAft>
                <a:spcPts val="200"/>
              </a:spcAft>
            </a:pPr>
            <a:endParaRPr lang="en-US" sz="1600" dirty="0"/>
          </a:p>
          <a:p>
            <a:pPr marL="155448" algn="l" defTabSz="914400">
              <a:spcAft>
                <a:spcPts val="200"/>
              </a:spcAft>
            </a:pPr>
            <a:endParaRPr lang="en-US" sz="1600" dirty="0"/>
          </a:p>
          <a:p>
            <a:pPr marL="155448" algn="l" defTabSz="914400">
              <a:spcAft>
                <a:spcPts val="200"/>
              </a:spcAft>
            </a:pPr>
            <a:r>
              <a:rPr lang="en-US" sz="1600" dirty="0"/>
              <a:t>        </a:t>
            </a:r>
            <a:r>
              <a:rPr lang="en-US" sz="2400" dirty="0"/>
              <a:t>/</a:t>
            </a:r>
            <a:r>
              <a:rPr lang="en-US" sz="1600" dirty="0"/>
              <a:t>            @</a:t>
            </a:r>
            <a:r>
              <a:rPr lang="en-US" sz="1600" dirty="0" err="1"/>
              <a:t>timothyterrell</a:t>
            </a:r>
            <a:endParaRPr lang="en-US" sz="1600" dirty="0"/>
          </a:p>
          <a:p>
            <a:pPr marL="155448" algn="l" defTabSz="914400">
              <a:spcAft>
                <a:spcPts val="200"/>
              </a:spcAft>
            </a:pPr>
            <a:r>
              <a:rPr lang="en-US" sz="1600" dirty="0" err="1"/>
              <a:t>timothyterrell.net</a:t>
            </a:r>
            <a:endParaRPr lang="en-US" sz="1600" dirty="0"/>
          </a:p>
          <a:p>
            <a:pPr marL="384048" indent="-228600" algn="l" defTabSz="914400">
              <a:spcAft>
                <a:spcPts val="200"/>
              </a:spcAft>
              <a:buFont typeface="Arial" panose="020B0604020202020204" pitchFamily="34" charset="0"/>
              <a:buChar char="•"/>
            </a:pPr>
            <a:endParaRPr lang="en-US" sz="1600" dirty="0"/>
          </a:p>
        </p:txBody>
      </p:sp>
      <p:sp>
        <p:nvSpPr>
          <p:cNvPr id="3" name="Footer Placeholder 2">
            <a:extLst>
              <a:ext uri="{FF2B5EF4-FFF2-40B4-BE49-F238E27FC236}">
                <a16:creationId xmlns:a16="http://schemas.microsoft.com/office/drawing/2014/main" id="{872C9850-7CB2-B444-8E82-D93562432779}"/>
              </a:ext>
            </a:extLst>
          </p:cNvPr>
          <p:cNvSpPr>
            <a:spLocks noGrp="1"/>
          </p:cNvSpPr>
          <p:nvPr>
            <p:ph type="ftr" sz="quarter" idx="11"/>
          </p:nvPr>
        </p:nvSpPr>
        <p:spPr>
          <a:xfrm>
            <a:off x="4813299" y="6356350"/>
            <a:ext cx="3968751" cy="365125"/>
          </a:xfrm>
        </p:spPr>
        <p:txBody>
          <a:bodyPr vert="horz" lIns="91440" tIns="45720" rIns="91440" bIns="45720" rtlCol="0" anchor="ctr">
            <a:normAutofit/>
          </a:bodyPr>
          <a:lstStyle/>
          <a:p>
            <a:pPr algn="r">
              <a:defRPr/>
            </a:pPr>
            <a:endParaRPr lang="en-US" sz="1000" kern="1200">
              <a:solidFill>
                <a:schemeClr val="tx1">
                  <a:lumMod val="75000"/>
                  <a:lumOff val="25000"/>
                </a:schemeClr>
              </a:solidFill>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288ABD82-5A3B-AD4C-65A3-53B21D7D024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054304" y="5033699"/>
            <a:ext cx="404614" cy="404614"/>
          </a:xfrm>
          <a:prstGeom prst="rect">
            <a:avLst/>
          </a:prstGeom>
        </p:spPr>
      </p:pic>
      <p:sp>
        <p:nvSpPr>
          <p:cNvPr id="8" name="TextBox 7">
            <a:extLst>
              <a:ext uri="{FF2B5EF4-FFF2-40B4-BE49-F238E27FC236}">
                <a16:creationId xmlns:a16="http://schemas.microsoft.com/office/drawing/2014/main" id="{CAAF4811-79C3-1B46-2867-25263CD61F61}"/>
              </a:ext>
            </a:extLst>
          </p:cNvPr>
          <p:cNvSpPr txBox="1"/>
          <p:nvPr/>
        </p:nvSpPr>
        <p:spPr>
          <a:xfrm>
            <a:off x="209794" y="4289444"/>
            <a:ext cx="5612775" cy="230832"/>
          </a:xfrm>
          <a:prstGeom prst="rect">
            <a:avLst/>
          </a:prstGeom>
          <a:noFill/>
        </p:spPr>
        <p:txBody>
          <a:bodyPr wrap="square" rtlCol="0">
            <a:spAutoFit/>
          </a:bodyPr>
          <a:lstStyle/>
          <a:p>
            <a:r>
              <a:rPr lang="en-US" sz="900" dirty="0">
                <a:hlinkClick r:id="rId5" tooltip="https://pngimg.com/download/26944"/>
              </a:rPr>
              <a:t>This Photo</a:t>
            </a:r>
            <a:r>
              <a:rPr lang="en-US" sz="900" dirty="0"/>
              <a:t> by Unknown Author is licensed under </a:t>
            </a:r>
            <a:r>
              <a:rPr lang="en-US" sz="900" dirty="0">
                <a:hlinkClick r:id="rId6" tooltip="https://creativecommons.org/licenses/by-nc/3.0/"/>
              </a:rPr>
              <a:t>CC BY-NC</a:t>
            </a:r>
            <a:endParaRPr lang="en-US" sz="900" dirty="0"/>
          </a:p>
        </p:txBody>
      </p:sp>
      <p:pic>
        <p:nvPicPr>
          <p:cNvPr id="10" name="Picture 9" descr="A black x with white stripes&#10;&#10;Description automatically generated">
            <a:extLst>
              <a:ext uri="{FF2B5EF4-FFF2-40B4-BE49-F238E27FC236}">
                <a16:creationId xmlns:a16="http://schemas.microsoft.com/office/drawing/2014/main" id="{644D7E35-106A-B450-D3C7-94C7D143D1FA}"/>
              </a:ext>
            </a:extLst>
          </p:cNvPr>
          <p:cNvPicPr>
            <a:picLocks noChangeAspect="1"/>
          </p:cNvPicPr>
          <p:nvPr/>
        </p:nvPicPr>
        <p:blipFill>
          <a:blip r:embed="rId7"/>
          <a:stretch>
            <a:fillRect/>
          </a:stretch>
        </p:blipFill>
        <p:spPr>
          <a:xfrm>
            <a:off x="5573531" y="5073187"/>
            <a:ext cx="440022" cy="3651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61161"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p:cNvSpPr>
            <a:spLocks noGrp="1"/>
          </p:cNvSpPr>
          <p:nvPr>
            <p:ph type="title"/>
          </p:nvPr>
        </p:nvSpPr>
        <p:spPr>
          <a:xfrm>
            <a:off x="852775" y="609600"/>
            <a:ext cx="5160770" cy="1322887"/>
          </a:xfrm>
        </p:spPr>
        <p:txBody>
          <a:bodyPr vert="horz" lIns="91440" tIns="45720" rIns="91440" bIns="45720" rtlCol="0" anchor="ctr">
            <a:normAutofit/>
          </a:bodyPr>
          <a:lstStyle/>
          <a:p>
            <a:pPr defTabSz="914400"/>
            <a:r>
              <a:rPr lang="en-US" sz="3400" kern="1200" dirty="0">
                <a:solidFill>
                  <a:schemeClr val="tx1"/>
                </a:solidFill>
                <a:latin typeface="+mj-lt"/>
                <a:ea typeface="+mj-ea"/>
                <a:cs typeface="+mj-cs"/>
              </a:rPr>
              <a:t>Information Suppression</a:t>
            </a:r>
          </a:p>
        </p:txBody>
      </p:sp>
      <p:sp>
        <p:nvSpPr>
          <p:cNvPr id="6" name="Content Placeholder 5"/>
          <p:cNvSpPr>
            <a:spLocks noGrp="1"/>
          </p:cNvSpPr>
          <p:nvPr>
            <p:ph sz="half" idx="1"/>
          </p:nvPr>
        </p:nvSpPr>
        <p:spPr>
          <a:xfrm>
            <a:off x="852775" y="2194102"/>
            <a:ext cx="4930463" cy="3908585"/>
          </a:xfrm>
        </p:spPr>
        <p:txBody>
          <a:bodyPr vert="horz" lIns="91440" tIns="45720" rIns="91440" bIns="45720" rtlCol="0">
            <a:normAutofit/>
          </a:bodyPr>
          <a:lstStyle/>
          <a:p>
            <a:pPr indent="-228600" defTabSz="914400"/>
            <a:r>
              <a:rPr lang="en-US" sz="1700" dirty="0"/>
              <a:t>“In the early 1980s, several reports in medical journals indicated that the B vitamin, folic acid, taken early in pregnancy could prevent a number of birth defect. … Folic acid would have to go through the expensive drug development process if the manufacturers wished to advertise its benefits to young women.</a:t>
            </a:r>
          </a:p>
          <a:p>
            <a:pPr indent="-228600" defTabSz="914400"/>
            <a:r>
              <a:rPr lang="en-US" sz="1700" dirty="0"/>
              <a:t>“… Had U.S. folic acid manufacturers been permitted to advertise … [we] might have seen an increase in supplementation in the United States—and a decline in birth defects. Instead, approximately 10,000 American babies were born with deformities more horrific than thalidomide.”</a:t>
            </a:r>
          </a:p>
        </p:txBody>
      </p:sp>
      <p:pic>
        <p:nvPicPr>
          <p:cNvPr id="4" name="Picture 3" descr="A close-up of a necklace&#10;&#10;Description automatically generated with medium confidence">
            <a:extLst>
              <a:ext uri="{FF2B5EF4-FFF2-40B4-BE49-F238E27FC236}">
                <a16:creationId xmlns:a16="http://schemas.microsoft.com/office/drawing/2014/main" id="{FF25DF65-A4B4-EB4F-ADE8-306998F0D3B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42" r="10991"/>
          <a:stretch/>
        </p:blipFill>
        <p:spPr>
          <a:xfrm>
            <a:off x="6240404" y="3823868"/>
            <a:ext cx="2903596" cy="2177687"/>
          </a:xfrm>
          <a:prstGeom prst="rect">
            <a:avLst/>
          </a:prstGeom>
        </p:spPr>
      </p:pic>
      <p:sp>
        <p:nvSpPr>
          <p:cNvPr id="2" name="Footer Placeholder 1">
            <a:extLst>
              <a:ext uri="{FF2B5EF4-FFF2-40B4-BE49-F238E27FC236}">
                <a16:creationId xmlns:a16="http://schemas.microsoft.com/office/drawing/2014/main" id="{B745EB4A-12DA-1C4C-9BDD-266A55EEB5BF}"/>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defRPr/>
            </a:pPr>
            <a:endParaRPr lang="en-US" kern="1200">
              <a:solidFill>
                <a:schemeClr val="tx1">
                  <a:lumMod val="50000"/>
                  <a:lumOff val="50000"/>
                </a:schemeClr>
              </a:solidFill>
              <a:latin typeface="+mn-lt"/>
              <a:ea typeface="+mn-ea"/>
              <a:cs typeface="+mn-cs"/>
            </a:endParaRPr>
          </a:p>
        </p:txBody>
      </p:sp>
      <p:sp>
        <p:nvSpPr>
          <p:cNvPr id="7" name="TextBox 6">
            <a:extLst>
              <a:ext uri="{FF2B5EF4-FFF2-40B4-BE49-F238E27FC236}">
                <a16:creationId xmlns:a16="http://schemas.microsoft.com/office/drawing/2014/main" id="{FB902D91-FA1A-F64C-AAAB-FEAAAECD4E27}"/>
              </a:ext>
            </a:extLst>
          </p:cNvPr>
          <p:cNvSpPr txBox="1"/>
          <p:nvPr/>
        </p:nvSpPr>
        <p:spPr>
          <a:xfrm>
            <a:off x="6782456" y="6657945"/>
            <a:ext cx="2361544" cy="200055"/>
          </a:xfrm>
          <a:prstGeom prst="rect">
            <a:avLst/>
          </a:prstGeom>
          <a:noFill/>
        </p:spPr>
        <p:txBody>
          <a:bodyPr wrap="none" rtlCol="0">
            <a:spAutoFit/>
          </a:bodyPr>
          <a:lstStyle/>
          <a:p>
            <a:pPr algn="r">
              <a:spcAft>
                <a:spcPts val="600"/>
              </a:spcAft>
            </a:pPr>
            <a:r>
              <a:rPr lang="en-US" sz="700">
                <a:solidFill>
                  <a:schemeClr val="tx2"/>
                </a:solidFill>
                <a:hlinkClick r:id="rId4" tooltip="https://commons.wikimedia.org/wiki/File:Folic_acid-3D-balls.png">
                  <a:extLst>
                    <a:ext uri="{A12FA001-AC4F-418D-AE19-62706E023703}">
                      <ahyp:hlinkClr xmlns:ahyp="http://schemas.microsoft.com/office/drawing/2018/hyperlinkcolor" val="tx"/>
                    </a:ext>
                  </a:extLst>
                </a:hlinkClick>
              </a:rPr>
              <a:t>This Photo</a:t>
            </a:r>
            <a:r>
              <a:rPr lang="en-US" sz="700">
                <a:solidFill>
                  <a:schemeClr val="tx2"/>
                </a:solidFill>
              </a:rPr>
              <a:t> by Unknown Author is licensed under </a:t>
            </a:r>
            <a:r>
              <a:rPr lang="en-US" sz="700">
                <a:solidFill>
                  <a:schemeClr val="tx2"/>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chemeClr val="tx2"/>
              </a:solidFill>
            </a:endParaRPr>
          </a:p>
        </p:txBody>
      </p:sp>
      <p:sp>
        <p:nvSpPr>
          <p:cNvPr id="3" name="TextBox 2">
            <a:extLst>
              <a:ext uri="{FF2B5EF4-FFF2-40B4-BE49-F238E27FC236}">
                <a16:creationId xmlns:a16="http://schemas.microsoft.com/office/drawing/2014/main" id="{9F132C3F-BC0F-A362-C493-0BF1BBAF35FC}"/>
              </a:ext>
            </a:extLst>
          </p:cNvPr>
          <p:cNvSpPr txBox="1"/>
          <p:nvPr/>
        </p:nvSpPr>
        <p:spPr>
          <a:xfrm>
            <a:off x="1027984" y="5725509"/>
            <a:ext cx="4505191" cy="600164"/>
          </a:xfrm>
          <a:prstGeom prst="rect">
            <a:avLst/>
          </a:prstGeom>
          <a:noFill/>
        </p:spPr>
        <p:txBody>
          <a:bodyPr wrap="square" rtlCol="0">
            <a:spAutoFit/>
          </a:bodyPr>
          <a:lstStyle/>
          <a:p>
            <a:r>
              <a:rPr lang="en-US" sz="1100" dirty="0"/>
              <a:t>Mary </a:t>
            </a:r>
            <a:r>
              <a:rPr lang="en-US" sz="1100" dirty="0" err="1"/>
              <a:t>Ruwart</a:t>
            </a:r>
            <a:r>
              <a:rPr lang="en-US" sz="1100" dirty="0"/>
              <a:t>, </a:t>
            </a:r>
            <a:r>
              <a:rPr lang="en-US" sz="1100" i="1" dirty="0"/>
              <a:t>Death by Regulation: How We Were Robbed of a Golden Age of Health and How We Can Reclaim It</a:t>
            </a:r>
            <a:r>
              <a:rPr lang="en-US" sz="1100" dirty="0"/>
              <a:t>, quoted in Bartley J. Madden, </a:t>
            </a:r>
            <a:r>
              <a:rPr lang="en-US" sz="1100" i="1" dirty="0"/>
              <a:t>Free to Choose Medicine</a:t>
            </a:r>
            <a:r>
              <a:rPr lang="en-US" sz="1100" dirty="0"/>
              <a:t>, 3rd ed., 2018, p. 6.</a:t>
            </a:r>
          </a:p>
        </p:txBody>
      </p:sp>
    </p:spTree>
    <p:extLst>
      <p:ext uri="{BB962C8B-B14F-4D97-AF65-F5344CB8AC3E}">
        <p14:creationId xmlns:p14="http://schemas.microsoft.com/office/powerpoint/2010/main" val="10907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Information Suppression</a:t>
            </a:r>
          </a:p>
        </p:txBody>
      </p:sp>
      <p:sp>
        <p:nvSpPr>
          <p:cNvPr id="6" name="Content Placeholder 5"/>
          <p:cNvSpPr>
            <a:spLocks noGrp="1"/>
          </p:cNvSpPr>
          <p:nvPr>
            <p:ph idx="1"/>
          </p:nvPr>
        </p:nvSpPr>
        <p:spPr/>
        <p:txBody>
          <a:bodyPr/>
          <a:lstStyle/>
          <a:p>
            <a:pPr marL="0" indent="0">
              <a:buNone/>
            </a:pPr>
            <a:r>
              <a:rPr lang="en-US" dirty="0"/>
              <a:t>“New drugs do consumers no good if they do not know about them. Advertising restrictions imposed by the FDA, therefore, prop up the profits of incumbent drug marketers at the expense of newcomers in the industry and of consumers.”</a:t>
            </a:r>
          </a:p>
          <a:p>
            <a:pPr>
              <a:buNone/>
            </a:pPr>
            <a:r>
              <a:rPr lang="en-US" dirty="0"/>
              <a:t>					-- </a:t>
            </a:r>
            <a:r>
              <a:rPr lang="en-US" sz="1800" dirty="0"/>
              <a:t>Tom </a:t>
            </a:r>
            <a:r>
              <a:rPr lang="en-US" sz="1800" dirty="0" err="1"/>
              <a:t>DiLorenzo</a:t>
            </a:r>
            <a:endParaRPr lang="en-US" dirty="0"/>
          </a:p>
        </p:txBody>
      </p:sp>
      <p:sp>
        <p:nvSpPr>
          <p:cNvPr id="2" name="Footer Placeholder 1">
            <a:extLst>
              <a:ext uri="{FF2B5EF4-FFF2-40B4-BE49-F238E27FC236}">
                <a16:creationId xmlns:a16="http://schemas.microsoft.com/office/drawing/2014/main" id="{783F286D-423A-714D-87C5-A1A0D4651480}"/>
              </a:ext>
            </a:extLst>
          </p:cNvPr>
          <p:cNvSpPr>
            <a:spLocks noGrp="1"/>
          </p:cNvSpPr>
          <p:nvPr>
            <p:ph type="ftr" sz="quarter" idx="11"/>
          </p:nvPr>
        </p:nvSpPr>
        <p:spPr/>
        <p:txBody>
          <a:bodyPr/>
          <a:lstStyle/>
          <a:p>
            <a:endParaRPr lang="en-US"/>
          </a:p>
        </p:txBody>
      </p:sp>
      <p:sp>
        <p:nvSpPr>
          <p:cNvPr id="4" name="TextBox 3"/>
          <p:cNvSpPr txBox="1"/>
          <p:nvPr/>
        </p:nvSpPr>
        <p:spPr>
          <a:xfrm>
            <a:off x="3959971" y="3429000"/>
            <a:ext cx="3762103" cy="307777"/>
          </a:xfrm>
          <a:prstGeom prst="rect">
            <a:avLst/>
          </a:prstGeom>
          <a:noFill/>
        </p:spPr>
        <p:txBody>
          <a:bodyPr wrap="square" rtlCol="0">
            <a:spAutoFit/>
          </a:bodyPr>
          <a:lstStyle/>
          <a:p>
            <a:r>
              <a:rPr lang="en-US" sz="1400" dirty="0"/>
              <a:t>http://mises.org/daily/3793</a:t>
            </a:r>
          </a:p>
        </p:txBody>
      </p:sp>
      <p:sp>
        <p:nvSpPr>
          <p:cNvPr id="7" name="TextBox 6"/>
          <p:cNvSpPr txBox="1"/>
          <p:nvPr/>
        </p:nvSpPr>
        <p:spPr>
          <a:xfrm>
            <a:off x="8762163" y="91627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56838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BB24F-8366-6D4A-A082-BA1D621BD4BF}"/>
              </a:ext>
            </a:extLst>
          </p:cNvPr>
          <p:cNvSpPr>
            <a:spLocks noGrp="1"/>
          </p:cNvSpPr>
          <p:nvPr>
            <p:ph type="title"/>
          </p:nvPr>
        </p:nvSpPr>
        <p:spPr>
          <a:xfrm>
            <a:off x="4401417" y="1138036"/>
            <a:ext cx="4083287" cy="1402470"/>
          </a:xfrm>
        </p:spPr>
        <p:txBody>
          <a:bodyPr anchor="t">
            <a:normAutofit/>
          </a:bodyPr>
          <a:lstStyle/>
          <a:p>
            <a:r>
              <a:rPr lang="en-US" sz="2800"/>
              <a:t>The FDA and COVID-19</a:t>
            </a:r>
          </a:p>
        </p:txBody>
      </p:sp>
      <p:pic>
        <p:nvPicPr>
          <p:cNvPr id="6" name="Picture 5" descr="A row of samples for medical testing">
            <a:extLst>
              <a:ext uri="{FF2B5EF4-FFF2-40B4-BE49-F238E27FC236}">
                <a16:creationId xmlns:a16="http://schemas.microsoft.com/office/drawing/2014/main" id="{19986596-A02A-58A3-4E34-4D26CA5E3DA8}"/>
              </a:ext>
            </a:extLst>
          </p:cNvPr>
          <p:cNvPicPr>
            <a:picLocks noChangeAspect="1"/>
          </p:cNvPicPr>
          <p:nvPr/>
        </p:nvPicPr>
        <p:blipFill rotWithShape="1">
          <a:blip r:embed="rId3"/>
          <a:srcRect l="52374" r="5376"/>
          <a:stretch/>
        </p:blipFill>
        <p:spPr>
          <a:xfrm>
            <a:off x="20" y="10"/>
            <a:ext cx="3863363" cy="6857990"/>
          </a:xfrm>
          <a:prstGeom prst="rect">
            <a:avLst/>
          </a:prstGeom>
        </p:spPr>
      </p:pic>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7CCA75-96BE-DB49-9F18-39E5D5F3FB2C}"/>
              </a:ext>
            </a:extLst>
          </p:cNvPr>
          <p:cNvSpPr>
            <a:spLocks noGrp="1"/>
          </p:cNvSpPr>
          <p:nvPr>
            <p:ph idx="1"/>
          </p:nvPr>
        </p:nvSpPr>
        <p:spPr>
          <a:xfrm>
            <a:off x="4401417" y="2551176"/>
            <a:ext cx="4083287" cy="3591207"/>
          </a:xfrm>
        </p:spPr>
        <p:txBody>
          <a:bodyPr>
            <a:normAutofit/>
          </a:bodyPr>
          <a:lstStyle/>
          <a:p>
            <a:pPr marL="0" indent="0">
              <a:buNone/>
            </a:pPr>
            <a:r>
              <a:rPr lang="en-US" sz="1600" dirty="0"/>
              <a:t>The FDA stood in the way of developing new coronavirus tests. </a:t>
            </a:r>
          </a:p>
          <a:p>
            <a:pPr>
              <a:buFontTx/>
              <a:buChar char="-"/>
            </a:pPr>
            <a:r>
              <a:rPr lang="en-US" sz="1600" dirty="0"/>
              <a:t>Refusal to use a German test that was developed early in the pandemic</a:t>
            </a:r>
          </a:p>
          <a:p>
            <a:pPr>
              <a:buFontTx/>
              <a:buChar char="-"/>
            </a:pPr>
            <a:r>
              <a:rPr lang="en-US" sz="1600" dirty="0"/>
              <a:t>Private labs were prevented from developing tests</a:t>
            </a:r>
          </a:p>
          <a:p>
            <a:pPr marL="0" indent="0">
              <a:buNone/>
            </a:pPr>
            <a:r>
              <a:rPr lang="en-US" sz="1600" dirty="0"/>
              <a:t>The CDC contributed to a shortage of tests with a senseless policy of distributing tests without regard to the size of local populations.</a:t>
            </a:r>
          </a:p>
        </p:txBody>
      </p:sp>
      <p:sp>
        <p:nvSpPr>
          <p:cNvPr id="4" name="Footer Placeholder 3">
            <a:extLst>
              <a:ext uri="{FF2B5EF4-FFF2-40B4-BE49-F238E27FC236}">
                <a16:creationId xmlns:a16="http://schemas.microsoft.com/office/drawing/2014/main" id="{DE110922-7864-314C-92AD-24E0E3E2F4F3}"/>
              </a:ext>
            </a:extLst>
          </p:cNvPr>
          <p:cNvSpPr>
            <a:spLocks noGrp="1"/>
          </p:cNvSpPr>
          <p:nvPr>
            <p:ph type="ftr" sz="quarter" idx="11"/>
          </p:nvPr>
        </p:nvSpPr>
        <p:spPr>
          <a:xfrm>
            <a:off x="4316698" y="6356350"/>
            <a:ext cx="2440767" cy="365125"/>
          </a:xfrm>
        </p:spPr>
        <p:txBody>
          <a:bodyPr>
            <a:normAutofit/>
          </a:bodyPr>
          <a:lstStyle/>
          <a:p>
            <a:pPr algn="l"/>
            <a:endParaRPr lang="en-US">
              <a:solidFill>
                <a:schemeClr val="tx1">
                  <a:lumMod val="50000"/>
                  <a:lumOff val="50000"/>
                </a:schemeClr>
              </a:solidFill>
            </a:endParaRPr>
          </a:p>
        </p:txBody>
      </p:sp>
    </p:spTree>
    <p:extLst>
      <p:ext uri="{BB962C8B-B14F-4D97-AF65-F5344CB8AC3E}">
        <p14:creationId xmlns:p14="http://schemas.microsoft.com/office/powerpoint/2010/main" val="2243838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BB24F-8366-6D4A-A082-BA1D621BD4BF}"/>
              </a:ext>
            </a:extLst>
          </p:cNvPr>
          <p:cNvSpPr>
            <a:spLocks noGrp="1"/>
          </p:cNvSpPr>
          <p:nvPr>
            <p:ph type="title"/>
          </p:nvPr>
        </p:nvSpPr>
        <p:spPr>
          <a:xfrm>
            <a:off x="4401417" y="1138036"/>
            <a:ext cx="4083287" cy="1402470"/>
          </a:xfrm>
        </p:spPr>
        <p:txBody>
          <a:bodyPr anchor="t">
            <a:normAutofit/>
          </a:bodyPr>
          <a:lstStyle/>
          <a:p>
            <a:r>
              <a:rPr lang="en-US" sz="2800"/>
              <a:t>The FDA and COVID-19</a:t>
            </a:r>
          </a:p>
        </p:txBody>
      </p:sp>
      <p:pic>
        <p:nvPicPr>
          <p:cNvPr id="6" name="Picture 5" descr="A row of samples for medical testing">
            <a:extLst>
              <a:ext uri="{FF2B5EF4-FFF2-40B4-BE49-F238E27FC236}">
                <a16:creationId xmlns:a16="http://schemas.microsoft.com/office/drawing/2014/main" id="{8522C354-650D-BBF7-C7C6-275A68E30955}"/>
              </a:ext>
            </a:extLst>
          </p:cNvPr>
          <p:cNvPicPr>
            <a:picLocks noChangeAspect="1"/>
          </p:cNvPicPr>
          <p:nvPr/>
        </p:nvPicPr>
        <p:blipFill rotWithShape="1">
          <a:blip r:embed="rId3"/>
          <a:srcRect l="52374" r="5376"/>
          <a:stretch/>
        </p:blipFill>
        <p:spPr>
          <a:xfrm>
            <a:off x="20" y="10"/>
            <a:ext cx="3863363" cy="6857990"/>
          </a:xfrm>
          <a:prstGeom prst="rect">
            <a:avLst/>
          </a:prstGeom>
        </p:spPr>
      </p:pic>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DE110922-7864-314C-92AD-24E0E3E2F4F3}"/>
              </a:ext>
            </a:extLst>
          </p:cNvPr>
          <p:cNvSpPr>
            <a:spLocks noGrp="1"/>
          </p:cNvSpPr>
          <p:nvPr>
            <p:ph type="ftr" sz="quarter" idx="11"/>
          </p:nvPr>
        </p:nvSpPr>
        <p:spPr>
          <a:xfrm>
            <a:off x="4316698" y="6356350"/>
            <a:ext cx="2440767" cy="365125"/>
          </a:xfrm>
        </p:spPr>
        <p:txBody>
          <a:bodyPr>
            <a:normAutofit/>
          </a:bodyPr>
          <a:lstStyle/>
          <a:p>
            <a:pPr algn="l"/>
            <a:endParaRPr lang="en-US">
              <a:solidFill>
                <a:schemeClr val="tx1">
                  <a:lumMod val="50000"/>
                  <a:lumOff val="50000"/>
                </a:schemeClr>
              </a:solidFill>
            </a:endParaRPr>
          </a:p>
        </p:txBody>
      </p:sp>
      <p:pic>
        <p:nvPicPr>
          <p:cNvPr id="9" name="Picture 8" descr="A screenshot of a social media post&#10;&#10;Description automatically generated">
            <a:extLst>
              <a:ext uri="{FF2B5EF4-FFF2-40B4-BE49-F238E27FC236}">
                <a16:creationId xmlns:a16="http://schemas.microsoft.com/office/drawing/2014/main" id="{9F68E7E3-67B0-CEE8-D5DB-376087BBF797}"/>
              </a:ext>
            </a:extLst>
          </p:cNvPr>
          <p:cNvPicPr>
            <a:picLocks noChangeAspect="1"/>
          </p:cNvPicPr>
          <p:nvPr/>
        </p:nvPicPr>
        <p:blipFill>
          <a:blip r:embed="rId4"/>
          <a:stretch>
            <a:fillRect/>
          </a:stretch>
        </p:blipFill>
        <p:spPr>
          <a:xfrm>
            <a:off x="4134497" y="1791594"/>
            <a:ext cx="4966684" cy="4564756"/>
          </a:xfrm>
          <a:prstGeom prst="rect">
            <a:avLst/>
          </a:prstGeom>
        </p:spPr>
      </p:pic>
    </p:spTree>
    <p:extLst>
      <p:ext uri="{BB962C8B-B14F-4D97-AF65-F5344CB8AC3E}">
        <p14:creationId xmlns:p14="http://schemas.microsoft.com/office/powerpoint/2010/main" val="1600781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85341" y="365125"/>
            <a:ext cx="3630007" cy="1807305"/>
          </a:xfrm>
        </p:spPr>
        <p:txBody>
          <a:bodyPr>
            <a:normAutofit/>
          </a:bodyPr>
          <a:lstStyle/>
          <a:p>
            <a:r>
              <a:rPr lang="en-US"/>
              <a:t>Patents</a:t>
            </a:r>
          </a:p>
        </p:txBody>
      </p:sp>
      <p:pic>
        <p:nvPicPr>
          <p:cNvPr id="6" name="Picture 5" descr="Person using microscope">
            <a:extLst>
              <a:ext uri="{FF2B5EF4-FFF2-40B4-BE49-F238E27FC236}">
                <a16:creationId xmlns:a16="http://schemas.microsoft.com/office/drawing/2014/main" id="{19B69BCC-D907-F4F2-4B55-49232A3C1436}"/>
              </a:ext>
            </a:extLst>
          </p:cNvPr>
          <p:cNvPicPr>
            <a:picLocks noChangeAspect="1"/>
          </p:cNvPicPr>
          <p:nvPr/>
        </p:nvPicPr>
        <p:blipFill rotWithShape="1">
          <a:blip r:embed="rId3"/>
          <a:srcRect l="25086" r="42138"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4885341" y="2333297"/>
            <a:ext cx="3630007" cy="3843666"/>
          </a:xfrm>
        </p:spPr>
        <p:txBody>
          <a:bodyPr>
            <a:normAutofit/>
          </a:bodyPr>
          <a:lstStyle/>
          <a:p>
            <a:r>
              <a:rPr lang="en-US" sz="1800" dirty="0"/>
              <a:t>“Expanding the scope of research beyond pharmaceutical drugs, a survey of R&amp;D labs and company managers revealed that between 23 and 35 percent believe a patent is an effective way of getting a return on investment. At the same time, 51 percent believe trade secrets to be an effective way of ensuring returns.” </a:t>
            </a:r>
          </a:p>
          <a:p>
            <a:pPr marL="0" indent="0">
              <a:buNone/>
            </a:pPr>
            <a:r>
              <a:rPr lang="en-US" sz="1400" dirty="0"/>
              <a:t>	-- Nathan </a:t>
            </a:r>
            <a:r>
              <a:rPr lang="en-US" sz="1400" dirty="0" err="1"/>
              <a:t>Nicolaisen</a:t>
            </a:r>
            <a:r>
              <a:rPr lang="en-US" sz="1400" dirty="0"/>
              <a:t>, </a:t>
            </a:r>
            <a:r>
              <a:rPr lang="en-US" sz="1400" i="1" dirty="0"/>
              <a:t>Mises Daily</a:t>
            </a:r>
            <a:r>
              <a:rPr lang="en-US" sz="1400" dirty="0"/>
              <a:t>, 	12/31/2013, 	https://</a:t>
            </a:r>
            <a:r>
              <a:rPr lang="en-US" sz="1400" dirty="0" err="1"/>
              <a:t>mises.org</a:t>
            </a:r>
            <a:r>
              <a:rPr lang="en-US" sz="1400" dirty="0"/>
              <a:t>/library/advancing-	pharmaceutical-and-medical-	technology-does-not-depend-patents</a:t>
            </a:r>
          </a:p>
        </p:txBody>
      </p:sp>
      <p:sp>
        <p:nvSpPr>
          <p:cNvPr id="4" name="Footer Placeholder 3">
            <a:extLst>
              <a:ext uri="{FF2B5EF4-FFF2-40B4-BE49-F238E27FC236}">
                <a16:creationId xmlns:a16="http://schemas.microsoft.com/office/drawing/2014/main" id="{AE984A7A-C511-174E-A2AD-EFBA44700657}"/>
              </a:ext>
            </a:extLst>
          </p:cNvPr>
          <p:cNvSpPr>
            <a:spLocks noGrp="1"/>
          </p:cNvSpPr>
          <p:nvPr>
            <p:ph type="ftr" sz="quarter" idx="11"/>
          </p:nvPr>
        </p:nvSpPr>
        <p:spPr>
          <a:xfrm>
            <a:off x="3028950" y="6356350"/>
            <a:ext cx="3086100" cy="365125"/>
          </a:xfrm>
        </p:spPr>
        <p:txBody>
          <a:bodyPr>
            <a:normAutofit/>
          </a:bodyPr>
          <a:lstStyle/>
          <a:p>
            <a:endParaRPr lang="en-US"/>
          </a:p>
        </p:txBody>
      </p:sp>
    </p:spTree>
    <p:extLst>
      <p:ext uri="{BB962C8B-B14F-4D97-AF65-F5344CB8AC3E}">
        <p14:creationId xmlns:p14="http://schemas.microsoft.com/office/powerpoint/2010/main" val="2119242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Drug Costs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1929"/>
            <a:ext cx="8839200" cy="1689100"/>
          </a:xfrm>
          <a:prstGeom prst="rect">
            <a:avLst/>
          </a:prstGeom>
        </p:spPr>
      </p:pic>
      <p:sp>
        <p:nvSpPr>
          <p:cNvPr id="7" name="Rectangle 6"/>
          <p:cNvSpPr/>
          <p:nvPr/>
        </p:nvSpPr>
        <p:spPr>
          <a:xfrm>
            <a:off x="152400" y="2004079"/>
            <a:ext cx="8839200" cy="4093428"/>
          </a:xfrm>
          <a:prstGeom prst="rect">
            <a:avLst/>
          </a:prstGeom>
        </p:spPr>
        <p:txBody>
          <a:bodyPr wrap="square">
            <a:spAutoFit/>
          </a:bodyPr>
          <a:lstStyle/>
          <a:p>
            <a:r>
              <a:rPr lang="en-US" sz="2000" dirty="0">
                <a:solidFill>
                  <a:srgbClr val="000000"/>
                </a:solidFill>
                <a:latin typeface="PT Sans" charset="-52"/>
              </a:rPr>
              <a:t>“Mylan holds a patent on a type of design that meets </a:t>
            </a:r>
            <a:r>
              <a:rPr lang="en-US" sz="2000" dirty="0">
                <a:latin typeface="PT Sans" charset="-52"/>
              </a:rPr>
              <a:t>specific legal requirements</a:t>
            </a:r>
            <a:r>
              <a:rPr lang="en-US" sz="2000" dirty="0">
                <a:solidFill>
                  <a:srgbClr val="000000"/>
                </a:solidFill>
                <a:latin typeface="PT Sans" charset="-52"/>
              </a:rPr>
              <a:t> foisted upon schools for auto-injectors. Mylan therefore exploits this. Also, the FDA is </a:t>
            </a:r>
            <a:r>
              <a:rPr lang="en-US" sz="2000" dirty="0">
                <a:latin typeface="PT Sans" charset="-52"/>
              </a:rPr>
              <a:t>reportedly</a:t>
            </a:r>
            <a:r>
              <a:rPr lang="en-US" sz="2000" dirty="0">
                <a:solidFill>
                  <a:srgbClr val="000000"/>
                </a:solidFill>
                <a:latin typeface="PT Sans" charset="-52"/>
              </a:rPr>
              <a:t> barring competing companies that do manage to meet the same technical requirements by recalling their offerings based on higher standards than set for </a:t>
            </a:r>
            <a:r>
              <a:rPr lang="en-US" sz="2000" dirty="0" err="1">
                <a:solidFill>
                  <a:srgbClr val="000000"/>
                </a:solidFill>
                <a:latin typeface="PT Sans" charset="-52"/>
              </a:rPr>
              <a:t>EpiPen</a:t>
            </a:r>
            <a:r>
              <a:rPr lang="en-US" sz="2000" dirty="0">
                <a:solidFill>
                  <a:srgbClr val="000000"/>
                </a:solidFill>
                <a:latin typeface="PT Sans" charset="-52"/>
              </a:rPr>
              <a:t>, or by asking them to undergo more arbitrary testing before true consideration is offered.</a:t>
            </a:r>
          </a:p>
          <a:p>
            <a:endParaRPr lang="en-US" sz="2000" dirty="0">
              <a:solidFill>
                <a:srgbClr val="000000"/>
              </a:solidFill>
              <a:latin typeface="PT Sans" charset="-52"/>
            </a:endParaRPr>
          </a:p>
          <a:p>
            <a:r>
              <a:rPr lang="en-US" sz="2000" dirty="0">
                <a:solidFill>
                  <a:srgbClr val="000000"/>
                </a:solidFill>
                <a:latin typeface="PT Sans" charset="-52"/>
              </a:rPr>
              <a:t>“Taking this information into account, it becomes pretty clear pretty quickly that FDA regulations customized to Mylan’s already-established brand and design is causing a monopoly to form around the company’s offering. Thus far the competing companies to Mylan have been given excuse after excuse as to why their products can’t see equal footing in the market. It’s essentially a rigged game – cronyism, to be exact.”</a:t>
            </a:r>
          </a:p>
        </p:txBody>
      </p:sp>
      <p:sp>
        <p:nvSpPr>
          <p:cNvPr id="8" name="Rectangle 7"/>
          <p:cNvSpPr/>
          <p:nvPr/>
        </p:nvSpPr>
        <p:spPr>
          <a:xfrm>
            <a:off x="537882" y="6042263"/>
            <a:ext cx="8606118" cy="369332"/>
          </a:xfrm>
          <a:prstGeom prst="rect">
            <a:avLst/>
          </a:prstGeom>
        </p:spPr>
        <p:txBody>
          <a:bodyPr wrap="square">
            <a:spAutoFit/>
          </a:bodyPr>
          <a:lstStyle/>
          <a:p>
            <a:r>
              <a:rPr lang="en-US" dirty="0"/>
              <a:t>http://</a:t>
            </a:r>
            <a:r>
              <a:rPr lang="en-US" dirty="0" err="1"/>
              <a:t>thelibertarianrepublic.com</a:t>
            </a:r>
            <a:r>
              <a:rPr lang="en-US" dirty="0"/>
              <a:t>/</a:t>
            </a:r>
            <a:r>
              <a:rPr lang="en-US" dirty="0" err="1"/>
              <a:t>epipen</a:t>
            </a:r>
            <a:r>
              <a:rPr lang="en-US" dirty="0"/>
              <a:t>-monopoly-hint-not-runaway-capitalism/</a:t>
            </a:r>
          </a:p>
        </p:txBody>
      </p:sp>
      <p:sp>
        <p:nvSpPr>
          <p:cNvPr id="3" name="Footer Placeholder 2">
            <a:extLst>
              <a:ext uri="{FF2B5EF4-FFF2-40B4-BE49-F238E27FC236}">
                <a16:creationId xmlns:a16="http://schemas.microsoft.com/office/drawing/2014/main" id="{A180FC20-4CF9-0148-BCDA-D5FD4F42E83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54360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F72A898-9FEA-011B-FFC2-9952ECC2631D}"/>
              </a:ext>
            </a:extLst>
          </p:cNvPr>
          <p:cNvPicPr>
            <a:picLocks noChangeAspect="1"/>
          </p:cNvPicPr>
          <p:nvPr/>
        </p:nvPicPr>
        <p:blipFill rotWithShape="1">
          <a:blip r:embed="rId2"/>
          <a:srcRect l="14757" r="28601" b="2"/>
          <a:stretch/>
        </p:blipFill>
        <p:spPr>
          <a:xfrm>
            <a:off x="2642616" y="10"/>
            <a:ext cx="6501384"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F393E5-751A-EBB2-C01D-D9E6DF8B5F05}"/>
              </a:ext>
            </a:extLst>
          </p:cNvPr>
          <p:cNvSpPr>
            <a:spLocks noGrp="1"/>
          </p:cNvSpPr>
          <p:nvPr>
            <p:ph type="title"/>
          </p:nvPr>
        </p:nvSpPr>
        <p:spPr>
          <a:xfrm>
            <a:off x="358485" y="1122363"/>
            <a:ext cx="3017520" cy="3204134"/>
          </a:xfrm>
        </p:spPr>
        <p:txBody>
          <a:bodyPr vert="horz" lIns="91440" tIns="45720" rIns="91440" bIns="45720" rtlCol="0" anchor="b">
            <a:normAutofit/>
          </a:bodyPr>
          <a:lstStyle/>
          <a:p>
            <a:pPr defTabSz="914400"/>
            <a:r>
              <a:rPr lang="en-US" sz="4200" dirty="0">
                <a:solidFill>
                  <a:schemeClr val="bg1"/>
                </a:solidFill>
              </a:rPr>
              <a:t>Part 3: Medical Insurance</a:t>
            </a:r>
          </a:p>
        </p:txBody>
      </p:sp>
      <p:sp>
        <p:nvSpPr>
          <p:cNvPr id="5" name="Text Placeholder 4">
            <a:extLst>
              <a:ext uri="{FF2B5EF4-FFF2-40B4-BE49-F238E27FC236}">
                <a16:creationId xmlns:a16="http://schemas.microsoft.com/office/drawing/2014/main" id="{682EFB16-431B-AC19-A77C-945E4665423A}"/>
              </a:ext>
            </a:extLst>
          </p:cNvPr>
          <p:cNvSpPr>
            <a:spLocks noGrp="1"/>
          </p:cNvSpPr>
          <p:nvPr>
            <p:ph type="body" idx="1"/>
          </p:nvPr>
        </p:nvSpPr>
        <p:spPr>
          <a:xfrm>
            <a:off x="358485" y="4872922"/>
            <a:ext cx="3017519" cy="1208141"/>
          </a:xfrm>
        </p:spPr>
        <p:txBody>
          <a:bodyPr vert="horz" lIns="91440" tIns="45720" rIns="91440" bIns="45720" rtlCol="0">
            <a:normAutofit/>
          </a:bodyPr>
          <a:lstStyle/>
          <a:p>
            <a:pPr defTabSz="914400">
              <a:spcBef>
                <a:spcPts val="1000"/>
              </a:spcBef>
            </a:pPr>
            <a:endParaRPr lang="en-US" sz="1700">
              <a:solidFill>
                <a:schemeClr val="bg1"/>
              </a:solidFill>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53C94AC8-3D6F-A483-226C-5BDC9CA6ECF2}"/>
              </a:ext>
            </a:extLst>
          </p:cNvPr>
          <p:cNvSpPr>
            <a:spLocks noGrp="1"/>
          </p:cNvSpPr>
          <p:nvPr>
            <p:ph type="ftr" sz="quarter" idx="11"/>
          </p:nvPr>
        </p:nvSpPr>
        <p:spPr>
          <a:xfrm>
            <a:off x="1269240" y="6356350"/>
            <a:ext cx="2106763" cy="365125"/>
          </a:xfrm>
        </p:spPr>
        <p:txBody>
          <a:bodyPr vert="horz" lIns="91440" tIns="45720" rIns="91440" bIns="45720" rtlCol="0" anchor="ctr">
            <a:normAutofit/>
          </a:bodyPr>
          <a:lstStyle/>
          <a:p>
            <a:pPr algn="r">
              <a:defRPr/>
            </a:pPr>
            <a:endParaRPr lang="en-US" sz="1000" kern="1200">
              <a:solidFill>
                <a:schemeClr val="bg1"/>
              </a:solidFill>
              <a:latin typeface="Calibri" panose="020F0502020204030204"/>
              <a:ea typeface="+mn-ea"/>
              <a:cs typeface="+mn-cs"/>
            </a:endParaRPr>
          </a:p>
        </p:txBody>
      </p:sp>
    </p:spTree>
    <p:extLst>
      <p:ext uri="{BB962C8B-B14F-4D97-AF65-F5344CB8AC3E}">
        <p14:creationId xmlns:p14="http://schemas.microsoft.com/office/powerpoint/2010/main" val="1283698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7AC3D-876A-0640-B3CD-DBECBAE913A9}"/>
              </a:ext>
            </a:extLst>
          </p:cNvPr>
          <p:cNvSpPr>
            <a:spLocks noGrp="1"/>
          </p:cNvSpPr>
          <p:nvPr>
            <p:ph type="title"/>
          </p:nvPr>
        </p:nvSpPr>
        <p:spPr>
          <a:xfrm>
            <a:off x="4885341" y="365125"/>
            <a:ext cx="3630007" cy="1807305"/>
          </a:xfrm>
        </p:spPr>
        <p:txBody>
          <a:bodyPr>
            <a:normAutofit/>
          </a:bodyPr>
          <a:lstStyle/>
          <a:p>
            <a:r>
              <a:rPr lang="en-US" dirty="0"/>
              <a:t>Part 3: Medical Insurance</a:t>
            </a:r>
          </a:p>
        </p:txBody>
      </p:sp>
      <p:pic>
        <p:nvPicPr>
          <p:cNvPr id="7" name="Picture 6" descr="Close-up of a medical card&#10;&#10;Description automatically generated">
            <a:extLst>
              <a:ext uri="{FF2B5EF4-FFF2-40B4-BE49-F238E27FC236}">
                <a16:creationId xmlns:a16="http://schemas.microsoft.com/office/drawing/2014/main" id="{006FFC9C-B70A-E590-1A6F-2B228304CF2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0541" r="36314"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AD875452-AC21-C649-8149-E5F0B4A9BDDF}"/>
              </a:ext>
            </a:extLst>
          </p:cNvPr>
          <p:cNvSpPr>
            <a:spLocks noGrp="1"/>
          </p:cNvSpPr>
          <p:nvPr>
            <p:ph idx="1"/>
          </p:nvPr>
        </p:nvSpPr>
        <p:spPr>
          <a:xfrm>
            <a:off x="4885341" y="2333297"/>
            <a:ext cx="3630007" cy="3843666"/>
          </a:xfrm>
        </p:spPr>
        <p:txBody>
          <a:bodyPr>
            <a:normAutofit/>
          </a:bodyPr>
          <a:lstStyle/>
          <a:p>
            <a:r>
              <a:rPr lang="en-US" sz="1800" dirty="0"/>
              <a:t>Medical insurance received a big boost during World War II, when price and wage controls led employers to offer medical insurance to workers, which was not taxable.</a:t>
            </a:r>
          </a:p>
          <a:p>
            <a:r>
              <a:rPr lang="en-US" sz="1800" dirty="0"/>
              <a:t>The number of insured Americans grew from 10 million in 1940 to 80 million by 1950.</a:t>
            </a:r>
          </a:p>
          <a:p>
            <a:r>
              <a:rPr lang="en-US" sz="1800" dirty="0"/>
              <a:t>Third party payers (government or private insurance) create moral hazard effects that lead to regulation and rationing.</a:t>
            </a:r>
          </a:p>
          <a:p>
            <a:endParaRPr lang="en-US" sz="1700" dirty="0"/>
          </a:p>
        </p:txBody>
      </p:sp>
      <p:sp>
        <p:nvSpPr>
          <p:cNvPr id="4" name="Footer Placeholder 3">
            <a:extLst>
              <a:ext uri="{FF2B5EF4-FFF2-40B4-BE49-F238E27FC236}">
                <a16:creationId xmlns:a16="http://schemas.microsoft.com/office/drawing/2014/main" id="{F1192F41-3553-6C47-B608-E2AA754FBBFB}"/>
              </a:ext>
            </a:extLst>
          </p:cNvPr>
          <p:cNvSpPr>
            <a:spLocks noGrp="1"/>
          </p:cNvSpPr>
          <p:nvPr>
            <p:ph type="ftr" sz="quarter" idx="11"/>
          </p:nvPr>
        </p:nvSpPr>
        <p:spPr>
          <a:xfrm>
            <a:off x="3028950" y="6356350"/>
            <a:ext cx="3086100" cy="365125"/>
          </a:xfrm>
        </p:spPr>
        <p:txBody>
          <a:bodyPr>
            <a:normAutofit/>
          </a:bodyPr>
          <a:lstStyle/>
          <a:p>
            <a:endParaRPr lang="en-US" dirty="0"/>
          </a:p>
        </p:txBody>
      </p:sp>
      <p:sp>
        <p:nvSpPr>
          <p:cNvPr id="8" name="TextBox 7">
            <a:extLst>
              <a:ext uri="{FF2B5EF4-FFF2-40B4-BE49-F238E27FC236}">
                <a16:creationId xmlns:a16="http://schemas.microsoft.com/office/drawing/2014/main" id="{DF4B064B-53CE-6D7B-2D12-99CAE62B03CC}"/>
              </a:ext>
            </a:extLst>
          </p:cNvPr>
          <p:cNvSpPr txBox="1"/>
          <p:nvPr/>
        </p:nvSpPr>
        <p:spPr>
          <a:xfrm>
            <a:off x="6684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newinnola.com/2013/06/11/how-to-get-drivers-license-in-louisian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87828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2739527-D335-3144-B04B-5735654F9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74" y="0"/>
            <a:ext cx="8884051" cy="62618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817D29-C626-8E4A-BDD0-5569F9ADF5B2}"/>
              </a:ext>
            </a:extLst>
          </p:cNvPr>
          <p:cNvSpPr txBox="1"/>
          <p:nvPr/>
        </p:nvSpPr>
        <p:spPr>
          <a:xfrm>
            <a:off x="486137" y="6261896"/>
            <a:ext cx="8482194" cy="307777"/>
          </a:xfrm>
          <a:prstGeom prst="rect">
            <a:avLst/>
          </a:prstGeom>
          <a:noFill/>
        </p:spPr>
        <p:txBody>
          <a:bodyPr wrap="none" rtlCol="0">
            <a:spAutoFit/>
          </a:bodyPr>
          <a:lstStyle/>
          <a:p>
            <a:r>
              <a:rPr lang="en-US" sz="1400" dirty="0"/>
              <a:t>Source: Mark Perry, https://</a:t>
            </a:r>
            <a:r>
              <a:rPr lang="en-US" sz="1400" dirty="0" err="1"/>
              <a:t>fee.org</a:t>
            </a:r>
            <a:r>
              <a:rPr lang="en-US" sz="1400" dirty="0"/>
              <a:t>/articles/if-cosmetic-surgery-has-a-working-market-why-can-t-medical-care/</a:t>
            </a:r>
          </a:p>
        </p:txBody>
      </p:sp>
    </p:spTree>
    <p:extLst>
      <p:ext uri="{BB962C8B-B14F-4D97-AF65-F5344CB8AC3E}">
        <p14:creationId xmlns:p14="http://schemas.microsoft.com/office/powerpoint/2010/main" val="2231478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3D6B39F-F010-C143-B73E-7DED589DBC43}"/>
              </a:ext>
            </a:extLst>
          </p:cNvPr>
          <p:cNvSpPr>
            <a:spLocks noGrp="1"/>
          </p:cNvSpPr>
          <p:nvPr>
            <p:ph type="ftr" sz="quarter" idx="11"/>
          </p:nvPr>
        </p:nvSpPr>
        <p:spPr/>
        <p:txBody>
          <a:bodyPr/>
          <a:lstStyle/>
          <a:p>
            <a:endParaRPr lang="en-US"/>
          </a:p>
        </p:txBody>
      </p:sp>
      <p:pic>
        <p:nvPicPr>
          <p:cNvPr id="2050" name="Picture 2">
            <a:extLst>
              <a:ext uri="{FF2B5EF4-FFF2-40B4-BE49-F238E27FC236}">
                <a16:creationId xmlns:a16="http://schemas.microsoft.com/office/drawing/2014/main" id="{FF683BE1-3ADE-214C-999C-70BB13C01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12" y="146964"/>
            <a:ext cx="7572576" cy="63064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23CC1D1-F84B-2746-AAE7-AE4C70E73FE1}"/>
              </a:ext>
            </a:extLst>
          </p:cNvPr>
          <p:cNvSpPr txBox="1"/>
          <p:nvPr/>
        </p:nvSpPr>
        <p:spPr>
          <a:xfrm>
            <a:off x="474562" y="6403259"/>
            <a:ext cx="8482194" cy="307777"/>
          </a:xfrm>
          <a:prstGeom prst="rect">
            <a:avLst/>
          </a:prstGeom>
          <a:noFill/>
        </p:spPr>
        <p:txBody>
          <a:bodyPr wrap="none" rtlCol="0">
            <a:spAutoFit/>
          </a:bodyPr>
          <a:lstStyle/>
          <a:p>
            <a:r>
              <a:rPr lang="en-US" sz="1400" dirty="0"/>
              <a:t>Source: Mark Perry, https://</a:t>
            </a:r>
            <a:r>
              <a:rPr lang="en-US" sz="1400" dirty="0" err="1"/>
              <a:t>fee.org</a:t>
            </a:r>
            <a:r>
              <a:rPr lang="en-US" sz="1400" dirty="0"/>
              <a:t>/articles/if-cosmetic-surgery-has-a-working-market-why-can-t-medical-care/</a:t>
            </a:r>
          </a:p>
        </p:txBody>
      </p:sp>
      <p:sp>
        <p:nvSpPr>
          <p:cNvPr id="4" name="Freeform 3">
            <a:extLst>
              <a:ext uri="{FF2B5EF4-FFF2-40B4-BE49-F238E27FC236}">
                <a16:creationId xmlns:a16="http://schemas.microsoft.com/office/drawing/2014/main" id="{AB1AA31B-90B0-34D5-3725-10C2CC7E6C68}"/>
              </a:ext>
            </a:extLst>
          </p:cNvPr>
          <p:cNvSpPr/>
          <p:nvPr/>
        </p:nvSpPr>
        <p:spPr>
          <a:xfrm>
            <a:off x="7030738" y="1210545"/>
            <a:ext cx="632192" cy="272078"/>
          </a:xfrm>
          <a:custGeom>
            <a:avLst/>
            <a:gdLst>
              <a:gd name="connsiteX0" fmla="*/ 335978 w 632192"/>
              <a:gd name="connsiteY0" fmla="*/ 69 h 272078"/>
              <a:gd name="connsiteX1" fmla="*/ 155673 w 632192"/>
              <a:gd name="connsiteY1" fmla="*/ 25827 h 272078"/>
              <a:gd name="connsiteX2" fmla="*/ 78400 w 632192"/>
              <a:gd name="connsiteY2" fmla="*/ 51584 h 272078"/>
              <a:gd name="connsiteX3" fmla="*/ 39764 w 632192"/>
              <a:gd name="connsiteY3" fmla="*/ 64463 h 272078"/>
              <a:gd name="connsiteX4" fmla="*/ 1127 w 632192"/>
              <a:gd name="connsiteY4" fmla="*/ 141736 h 272078"/>
              <a:gd name="connsiteX5" fmla="*/ 14006 w 632192"/>
              <a:gd name="connsiteY5" fmla="*/ 219010 h 272078"/>
              <a:gd name="connsiteX6" fmla="*/ 104158 w 632192"/>
              <a:gd name="connsiteY6" fmla="*/ 231889 h 272078"/>
              <a:gd name="connsiteX7" fmla="*/ 619313 w 632192"/>
              <a:gd name="connsiteY7" fmla="*/ 180373 h 272078"/>
              <a:gd name="connsiteX8" fmla="*/ 632192 w 632192"/>
              <a:gd name="connsiteY8" fmla="*/ 141736 h 272078"/>
              <a:gd name="connsiteX9" fmla="*/ 619313 w 632192"/>
              <a:gd name="connsiteY9" fmla="*/ 103100 h 272078"/>
              <a:gd name="connsiteX10" fmla="*/ 580676 w 632192"/>
              <a:gd name="connsiteY10" fmla="*/ 90221 h 272078"/>
              <a:gd name="connsiteX11" fmla="*/ 542040 w 632192"/>
              <a:gd name="connsiteY11" fmla="*/ 64463 h 272078"/>
              <a:gd name="connsiteX12" fmla="*/ 387493 w 632192"/>
              <a:gd name="connsiteY12" fmla="*/ 25827 h 272078"/>
              <a:gd name="connsiteX13" fmla="*/ 284462 w 632192"/>
              <a:gd name="connsiteY13" fmla="*/ 69 h 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192" h="272078">
                <a:moveTo>
                  <a:pt x="335978" y="69"/>
                </a:moveTo>
                <a:cubicBezTo>
                  <a:pt x="275876" y="8655"/>
                  <a:pt x="213269" y="6629"/>
                  <a:pt x="155673" y="25827"/>
                </a:cubicBezTo>
                <a:lnTo>
                  <a:pt x="78400" y="51584"/>
                </a:lnTo>
                <a:lnTo>
                  <a:pt x="39764" y="64463"/>
                </a:lnTo>
                <a:cubicBezTo>
                  <a:pt x="26742" y="83997"/>
                  <a:pt x="1127" y="115077"/>
                  <a:pt x="1127" y="141736"/>
                </a:cubicBezTo>
                <a:cubicBezTo>
                  <a:pt x="1127" y="167849"/>
                  <a:pt x="-5646" y="201814"/>
                  <a:pt x="14006" y="219010"/>
                </a:cubicBezTo>
                <a:cubicBezTo>
                  <a:pt x="36851" y="239000"/>
                  <a:pt x="74107" y="227596"/>
                  <a:pt x="104158" y="231889"/>
                </a:cubicBezTo>
                <a:cubicBezTo>
                  <a:pt x="298464" y="226776"/>
                  <a:pt x="532491" y="354016"/>
                  <a:pt x="619313" y="180373"/>
                </a:cubicBezTo>
                <a:cubicBezTo>
                  <a:pt x="625384" y="168231"/>
                  <a:pt x="627899" y="154615"/>
                  <a:pt x="632192" y="141736"/>
                </a:cubicBezTo>
                <a:cubicBezTo>
                  <a:pt x="627899" y="128857"/>
                  <a:pt x="628912" y="112699"/>
                  <a:pt x="619313" y="103100"/>
                </a:cubicBezTo>
                <a:cubicBezTo>
                  <a:pt x="609713" y="93501"/>
                  <a:pt x="592818" y="96292"/>
                  <a:pt x="580676" y="90221"/>
                </a:cubicBezTo>
                <a:cubicBezTo>
                  <a:pt x="566832" y="83299"/>
                  <a:pt x="556586" y="69753"/>
                  <a:pt x="542040" y="64463"/>
                </a:cubicBezTo>
                <a:cubicBezTo>
                  <a:pt x="400248" y="12902"/>
                  <a:pt x="484147" y="58046"/>
                  <a:pt x="387493" y="25827"/>
                </a:cubicBezTo>
                <a:cubicBezTo>
                  <a:pt x="302075" y="-2646"/>
                  <a:pt x="337371" y="69"/>
                  <a:pt x="284462" y="69"/>
                </a:cubicBezTo>
              </a:path>
            </a:pathLst>
          </a:cu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62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F72A898-9FEA-011B-FFC2-9952ECC2631D}"/>
              </a:ext>
            </a:extLst>
          </p:cNvPr>
          <p:cNvPicPr>
            <a:picLocks noChangeAspect="1"/>
          </p:cNvPicPr>
          <p:nvPr/>
        </p:nvPicPr>
        <p:blipFill rotWithShape="1">
          <a:blip r:embed="rId2"/>
          <a:srcRect l="14757" r="28601" b="2"/>
          <a:stretch/>
        </p:blipFill>
        <p:spPr>
          <a:xfrm>
            <a:off x="2642616" y="10"/>
            <a:ext cx="6501384"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F393E5-751A-EBB2-C01D-D9E6DF8B5F05}"/>
              </a:ext>
            </a:extLst>
          </p:cNvPr>
          <p:cNvSpPr>
            <a:spLocks noGrp="1"/>
          </p:cNvSpPr>
          <p:nvPr>
            <p:ph type="title"/>
          </p:nvPr>
        </p:nvSpPr>
        <p:spPr>
          <a:xfrm>
            <a:off x="358485" y="1122363"/>
            <a:ext cx="3017520" cy="3204134"/>
          </a:xfrm>
        </p:spPr>
        <p:txBody>
          <a:bodyPr vert="horz" lIns="91440" tIns="45720" rIns="91440" bIns="45720" rtlCol="0" anchor="b">
            <a:normAutofit/>
          </a:bodyPr>
          <a:lstStyle/>
          <a:p>
            <a:pPr defTabSz="914400"/>
            <a:r>
              <a:rPr lang="en-US" sz="4200" dirty="0">
                <a:solidFill>
                  <a:schemeClr val="bg1"/>
                </a:solidFill>
              </a:rPr>
              <a:t>Part 1: Medical Licensure</a:t>
            </a:r>
          </a:p>
        </p:txBody>
      </p:sp>
      <p:sp>
        <p:nvSpPr>
          <p:cNvPr id="5" name="Text Placeholder 4">
            <a:extLst>
              <a:ext uri="{FF2B5EF4-FFF2-40B4-BE49-F238E27FC236}">
                <a16:creationId xmlns:a16="http://schemas.microsoft.com/office/drawing/2014/main" id="{682EFB16-431B-AC19-A77C-945E4665423A}"/>
              </a:ext>
            </a:extLst>
          </p:cNvPr>
          <p:cNvSpPr>
            <a:spLocks noGrp="1"/>
          </p:cNvSpPr>
          <p:nvPr>
            <p:ph type="body" idx="1"/>
          </p:nvPr>
        </p:nvSpPr>
        <p:spPr>
          <a:xfrm>
            <a:off x="358485" y="4872922"/>
            <a:ext cx="3017519" cy="1208141"/>
          </a:xfrm>
        </p:spPr>
        <p:txBody>
          <a:bodyPr vert="horz" lIns="91440" tIns="45720" rIns="91440" bIns="45720" rtlCol="0">
            <a:normAutofit/>
          </a:bodyPr>
          <a:lstStyle/>
          <a:p>
            <a:pPr defTabSz="914400">
              <a:spcBef>
                <a:spcPts val="1000"/>
              </a:spcBef>
            </a:pPr>
            <a:endParaRPr lang="en-US" sz="1700">
              <a:solidFill>
                <a:schemeClr val="bg1"/>
              </a:solidFill>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53C94AC8-3D6F-A483-226C-5BDC9CA6ECF2}"/>
              </a:ext>
            </a:extLst>
          </p:cNvPr>
          <p:cNvSpPr>
            <a:spLocks noGrp="1"/>
          </p:cNvSpPr>
          <p:nvPr>
            <p:ph type="ftr" sz="quarter" idx="11"/>
          </p:nvPr>
        </p:nvSpPr>
        <p:spPr>
          <a:xfrm>
            <a:off x="1269240" y="6356350"/>
            <a:ext cx="2106763" cy="365125"/>
          </a:xfrm>
        </p:spPr>
        <p:txBody>
          <a:bodyPr vert="horz" lIns="91440" tIns="45720" rIns="91440" bIns="45720" rtlCol="0" anchor="ctr">
            <a:normAutofit/>
          </a:bodyPr>
          <a:lstStyle/>
          <a:p>
            <a:pPr algn="r">
              <a:defRPr/>
            </a:pPr>
            <a:endParaRPr lang="en-US" sz="1000" kern="1200">
              <a:solidFill>
                <a:schemeClr val="bg1"/>
              </a:solidFill>
              <a:latin typeface="Calibri" panose="020F0502020204030204"/>
              <a:ea typeface="+mn-ea"/>
              <a:cs typeface="+mn-cs"/>
            </a:endParaRPr>
          </a:p>
        </p:txBody>
      </p:sp>
    </p:spTree>
    <p:extLst>
      <p:ext uri="{BB962C8B-B14F-4D97-AF65-F5344CB8AC3E}">
        <p14:creationId xmlns:p14="http://schemas.microsoft.com/office/powerpoint/2010/main" val="1841550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C1682-2647-264D-A994-1175E043F253}"/>
              </a:ext>
            </a:extLst>
          </p:cNvPr>
          <p:cNvSpPr>
            <a:spLocks noGrp="1"/>
          </p:cNvSpPr>
          <p:nvPr>
            <p:ph type="title"/>
          </p:nvPr>
        </p:nvSpPr>
        <p:spPr>
          <a:xfrm>
            <a:off x="5429260" y="525982"/>
            <a:ext cx="3212237" cy="1200361"/>
          </a:xfrm>
        </p:spPr>
        <p:txBody>
          <a:bodyPr anchor="b">
            <a:normAutofit/>
          </a:bodyPr>
          <a:lstStyle/>
          <a:p>
            <a:r>
              <a:rPr lang="en-US" sz="3100"/>
              <a:t>Rising Costs</a:t>
            </a:r>
          </a:p>
        </p:txBody>
      </p:sp>
      <p:sp>
        <p:nvSpPr>
          <p:cNvPr id="12" name="Rectangle 1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7227"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675"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931944-689D-5647-B2B7-4C6AC6CF1627}"/>
              </a:ext>
            </a:extLst>
          </p:cNvPr>
          <p:cNvPicPr>
            <a:picLocks noChangeAspect="1"/>
          </p:cNvPicPr>
          <p:nvPr/>
        </p:nvPicPr>
        <p:blipFill rotWithShape="1">
          <a:blip r:embed="rId2"/>
          <a:srcRect l="22673" r="24761" b="1"/>
          <a:stretch/>
        </p:blipFill>
        <p:spPr>
          <a:xfrm>
            <a:off x="432183" y="650494"/>
            <a:ext cx="4221013" cy="5324142"/>
          </a:xfrm>
          <a:prstGeom prst="rect">
            <a:avLst/>
          </a:prstGeom>
        </p:spPr>
      </p:pic>
      <p:sp>
        <p:nvSpPr>
          <p:cNvPr id="16" name="Rectangle 15">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5833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FE8E6C-4579-274A-8E48-2E600B11ADE3}"/>
              </a:ext>
            </a:extLst>
          </p:cNvPr>
          <p:cNvSpPr>
            <a:spLocks noGrp="1"/>
          </p:cNvSpPr>
          <p:nvPr>
            <p:ph idx="1"/>
          </p:nvPr>
        </p:nvSpPr>
        <p:spPr>
          <a:xfrm>
            <a:off x="5429259" y="2031101"/>
            <a:ext cx="3212238" cy="3511943"/>
          </a:xfrm>
        </p:spPr>
        <p:txBody>
          <a:bodyPr anchor="ctr">
            <a:normAutofit/>
          </a:bodyPr>
          <a:lstStyle/>
          <a:p>
            <a:pPr marL="0" indent="0">
              <a:buNone/>
            </a:pPr>
            <a:r>
              <a:rPr lang="en-US" sz="1600" dirty="0"/>
              <a:t>“Studies have found that a fully insured population spends about 40-50 percent more than a population with a large deductible and their status is not measurably improved by the additional services (Manning et al. 1987).</a:t>
            </a:r>
          </a:p>
        </p:txBody>
      </p:sp>
      <p:sp>
        <p:nvSpPr>
          <p:cNvPr id="4" name="Footer Placeholder 3">
            <a:extLst>
              <a:ext uri="{FF2B5EF4-FFF2-40B4-BE49-F238E27FC236}">
                <a16:creationId xmlns:a16="http://schemas.microsoft.com/office/drawing/2014/main" id="{E49004BE-B2C9-1D4E-B806-B1667898315B}"/>
              </a:ext>
            </a:extLst>
          </p:cNvPr>
          <p:cNvSpPr>
            <a:spLocks noGrp="1"/>
          </p:cNvSpPr>
          <p:nvPr>
            <p:ph type="ftr" sz="quarter" idx="11"/>
          </p:nvPr>
        </p:nvSpPr>
        <p:spPr>
          <a:xfrm>
            <a:off x="3028950" y="6492240"/>
            <a:ext cx="3086100" cy="365125"/>
          </a:xfrm>
        </p:spPr>
        <p:txBody>
          <a:bodyPr>
            <a:normAutofit/>
          </a:bodyPr>
          <a:lstStyle/>
          <a:p>
            <a:endParaRPr lang="en-US"/>
          </a:p>
        </p:txBody>
      </p:sp>
      <p:sp>
        <p:nvSpPr>
          <p:cNvPr id="18" name="Rectangle 17">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65301"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F0AE49-91D4-FDC3-3387-3373720258A9}"/>
              </a:ext>
            </a:extLst>
          </p:cNvPr>
          <p:cNvSpPr txBox="1"/>
          <p:nvPr/>
        </p:nvSpPr>
        <p:spPr>
          <a:xfrm>
            <a:off x="4974122" y="5735222"/>
            <a:ext cx="3900995" cy="938719"/>
          </a:xfrm>
          <a:prstGeom prst="rect">
            <a:avLst/>
          </a:prstGeom>
          <a:noFill/>
        </p:spPr>
        <p:txBody>
          <a:bodyPr wrap="square" rtlCol="0">
            <a:spAutoFit/>
          </a:bodyPr>
          <a:lstStyle/>
          <a:p>
            <a:r>
              <a:rPr lang="en-US" sz="1100" dirty="0"/>
              <a:t>Foy, </a:t>
            </a:r>
            <a:r>
              <a:rPr lang="en-US" sz="1100" dirty="0" err="1"/>
              <a:t>Sciamanna</a:t>
            </a:r>
            <a:r>
              <a:rPr lang="en-US" sz="1100" dirty="0"/>
              <a:t>, Kozak, and </a:t>
            </a:r>
            <a:r>
              <a:rPr lang="en-US" sz="1100" dirty="0" err="1"/>
              <a:t>Filippone</a:t>
            </a:r>
            <a:r>
              <a:rPr lang="en-US" sz="1100" dirty="0"/>
              <a:t>, “The Medical Care Cost Ratchet,” </a:t>
            </a:r>
            <a:r>
              <a:rPr lang="en-US" sz="1100" i="1" dirty="0"/>
              <a:t>Cato Journal </a:t>
            </a:r>
            <a:r>
              <a:rPr lang="en-US" sz="1100" dirty="0"/>
              <a:t>vol. 34, no. 1 (Winter 2014). https://</a:t>
            </a:r>
            <a:r>
              <a:rPr lang="en-US" sz="1100" dirty="0" err="1"/>
              <a:t>pdfs.semanticscholar.org</a:t>
            </a:r>
            <a:r>
              <a:rPr lang="en-US" sz="1100" dirty="0"/>
              <a:t>/38e1/efdd0dc26681e10b16141538c3310603b0e2.pdf</a:t>
            </a:r>
          </a:p>
          <a:p>
            <a:endParaRPr lang="en-US" sz="1100" dirty="0"/>
          </a:p>
        </p:txBody>
      </p:sp>
    </p:spTree>
    <p:extLst>
      <p:ext uri="{BB962C8B-B14F-4D97-AF65-F5344CB8AC3E}">
        <p14:creationId xmlns:p14="http://schemas.microsoft.com/office/powerpoint/2010/main" val="1609066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C1682-2647-264D-A994-1175E043F253}"/>
              </a:ext>
            </a:extLst>
          </p:cNvPr>
          <p:cNvSpPr>
            <a:spLocks noGrp="1"/>
          </p:cNvSpPr>
          <p:nvPr>
            <p:ph type="title"/>
          </p:nvPr>
        </p:nvSpPr>
        <p:spPr>
          <a:xfrm>
            <a:off x="5429260" y="525982"/>
            <a:ext cx="3212237" cy="1200361"/>
          </a:xfrm>
        </p:spPr>
        <p:txBody>
          <a:bodyPr anchor="b">
            <a:normAutofit/>
          </a:bodyPr>
          <a:lstStyle/>
          <a:p>
            <a:r>
              <a:rPr lang="en-US" sz="3100" dirty="0"/>
              <a:t>Rising Costs</a:t>
            </a:r>
          </a:p>
        </p:txBody>
      </p:sp>
      <p:sp>
        <p:nvSpPr>
          <p:cNvPr id="21" name="Rectangle 1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7227"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675"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931944-689D-5647-B2B7-4C6AC6CF1627}"/>
              </a:ext>
            </a:extLst>
          </p:cNvPr>
          <p:cNvPicPr>
            <a:picLocks noChangeAspect="1"/>
          </p:cNvPicPr>
          <p:nvPr/>
        </p:nvPicPr>
        <p:blipFill rotWithShape="1">
          <a:blip r:embed="rId2"/>
          <a:srcRect l="22673" r="24761" b="1"/>
          <a:stretch/>
        </p:blipFill>
        <p:spPr>
          <a:xfrm>
            <a:off x="432183" y="650494"/>
            <a:ext cx="4221013" cy="5324142"/>
          </a:xfrm>
          <a:prstGeom prst="rect">
            <a:avLst/>
          </a:prstGeom>
        </p:spPr>
      </p:pic>
      <p:sp>
        <p:nvSpPr>
          <p:cNvPr id="23" name="Rectangle 15">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5833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FE8E6C-4579-274A-8E48-2E600B11ADE3}"/>
              </a:ext>
            </a:extLst>
          </p:cNvPr>
          <p:cNvSpPr>
            <a:spLocks noGrp="1"/>
          </p:cNvSpPr>
          <p:nvPr>
            <p:ph idx="1"/>
          </p:nvPr>
        </p:nvSpPr>
        <p:spPr>
          <a:xfrm>
            <a:off x="5429259" y="2031101"/>
            <a:ext cx="3212238" cy="3511943"/>
          </a:xfrm>
        </p:spPr>
        <p:txBody>
          <a:bodyPr anchor="ctr">
            <a:normAutofit/>
          </a:bodyPr>
          <a:lstStyle/>
          <a:p>
            <a:pPr marL="0" indent="0">
              <a:lnSpc>
                <a:spcPct val="100000"/>
              </a:lnSpc>
              <a:buNone/>
            </a:pPr>
            <a:r>
              <a:rPr lang="en-US" sz="1600" dirty="0"/>
              <a:t>“…[T]</a:t>
            </a:r>
            <a:r>
              <a:rPr lang="en-US" sz="1600" dirty="0" err="1"/>
              <a:t>echnological</a:t>
            </a:r>
            <a:r>
              <a:rPr lang="en-US" sz="1600" dirty="0"/>
              <a:t> change has indeed increased health care costs in many cases without significantly improving health outcomes. This has occurred because </a:t>
            </a:r>
            <a:r>
              <a:rPr lang="en-US" sz="1600" dirty="0">
                <a:effectLst>
                  <a:glow rad="50800">
                    <a:srgbClr val="FFC000"/>
                  </a:glow>
                </a:effectLst>
              </a:rPr>
              <a:t>medical insurance in its current state discourages individuals from economizing health care decisions </a:t>
            </a:r>
            <a:r>
              <a:rPr lang="en-US" sz="1600" dirty="0"/>
              <a:t>and incentivizes the adoption and overconsumption of services with progressively diminishing returns on investment.”</a:t>
            </a:r>
          </a:p>
        </p:txBody>
      </p:sp>
      <p:sp>
        <p:nvSpPr>
          <p:cNvPr id="4" name="Footer Placeholder 3">
            <a:extLst>
              <a:ext uri="{FF2B5EF4-FFF2-40B4-BE49-F238E27FC236}">
                <a16:creationId xmlns:a16="http://schemas.microsoft.com/office/drawing/2014/main" id="{E49004BE-B2C9-1D4E-B806-B1667898315B}"/>
              </a:ext>
            </a:extLst>
          </p:cNvPr>
          <p:cNvSpPr>
            <a:spLocks noGrp="1"/>
          </p:cNvSpPr>
          <p:nvPr>
            <p:ph type="ftr" sz="quarter" idx="11"/>
          </p:nvPr>
        </p:nvSpPr>
        <p:spPr>
          <a:xfrm>
            <a:off x="3028950" y="6492240"/>
            <a:ext cx="3086100" cy="365125"/>
          </a:xfrm>
        </p:spPr>
        <p:txBody>
          <a:bodyPr>
            <a:normAutofit/>
          </a:bodyPr>
          <a:lstStyle/>
          <a:p>
            <a:endParaRPr lang="en-US"/>
          </a:p>
        </p:txBody>
      </p:sp>
      <p:sp>
        <p:nvSpPr>
          <p:cNvPr id="24" name="Rectangle 17">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65301"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FB32562-38B6-EA2B-CB7B-4DBC7C34C02C}"/>
              </a:ext>
            </a:extLst>
          </p:cNvPr>
          <p:cNvSpPr txBox="1"/>
          <p:nvPr/>
        </p:nvSpPr>
        <p:spPr>
          <a:xfrm>
            <a:off x="4974122" y="5735222"/>
            <a:ext cx="3900995" cy="938719"/>
          </a:xfrm>
          <a:prstGeom prst="rect">
            <a:avLst/>
          </a:prstGeom>
          <a:noFill/>
        </p:spPr>
        <p:txBody>
          <a:bodyPr wrap="square" rtlCol="0">
            <a:spAutoFit/>
          </a:bodyPr>
          <a:lstStyle/>
          <a:p>
            <a:r>
              <a:rPr lang="en-US" sz="1100" dirty="0"/>
              <a:t>Foy, </a:t>
            </a:r>
            <a:r>
              <a:rPr lang="en-US" sz="1100" dirty="0" err="1"/>
              <a:t>Sciamanna</a:t>
            </a:r>
            <a:r>
              <a:rPr lang="en-US" sz="1100" dirty="0"/>
              <a:t>, Kozak, and </a:t>
            </a:r>
            <a:r>
              <a:rPr lang="en-US" sz="1100" dirty="0" err="1"/>
              <a:t>Filippone</a:t>
            </a:r>
            <a:r>
              <a:rPr lang="en-US" sz="1100" dirty="0"/>
              <a:t>, “The Medical Care Cost Ratchet,” </a:t>
            </a:r>
            <a:r>
              <a:rPr lang="en-US" sz="1100" i="1" dirty="0"/>
              <a:t>Cato Journal </a:t>
            </a:r>
            <a:r>
              <a:rPr lang="en-US" sz="1100" dirty="0"/>
              <a:t>vol. 34, no. 1 (Winter 2014). https://</a:t>
            </a:r>
            <a:r>
              <a:rPr lang="en-US" sz="1100" dirty="0" err="1"/>
              <a:t>pdfs.semanticscholar.org</a:t>
            </a:r>
            <a:r>
              <a:rPr lang="en-US" sz="1100" dirty="0"/>
              <a:t>/38e1/efdd0dc26681e10b16141538c3310603b0e2.pdf</a:t>
            </a:r>
          </a:p>
          <a:p>
            <a:endParaRPr lang="en-US" sz="1100" dirty="0"/>
          </a:p>
        </p:txBody>
      </p:sp>
    </p:spTree>
    <p:extLst>
      <p:ext uri="{BB962C8B-B14F-4D97-AF65-F5344CB8AC3E}">
        <p14:creationId xmlns:p14="http://schemas.microsoft.com/office/powerpoint/2010/main" val="43998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F72A898-9FEA-011B-FFC2-9952ECC2631D}"/>
              </a:ext>
            </a:extLst>
          </p:cNvPr>
          <p:cNvPicPr>
            <a:picLocks noChangeAspect="1"/>
          </p:cNvPicPr>
          <p:nvPr/>
        </p:nvPicPr>
        <p:blipFill rotWithShape="1">
          <a:blip r:embed="rId2"/>
          <a:srcRect l="14757" r="28601" b="2"/>
          <a:stretch/>
        </p:blipFill>
        <p:spPr>
          <a:xfrm>
            <a:off x="2642616" y="10"/>
            <a:ext cx="6501384"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F393E5-751A-EBB2-C01D-D9E6DF8B5F05}"/>
              </a:ext>
            </a:extLst>
          </p:cNvPr>
          <p:cNvSpPr>
            <a:spLocks noGrp="1"/>
          </p:cNvSpPr>
          <p:nvPr>
            <p:ph type="title"/>
          </p:nvPr>
        </p:nvSpPr>
        <p:spPr>
          <a:xfrm>
            <a:off x="358485" y="1122363"/>
            <a:ext cx="3017520" cy="3204134"/>
          </a:xfrm>
        </p:spPr>
        <p:txBody>
          <a:bodyPr vert="horz" lIns="91440" tIns="45720" rIns="91440" bIns="45720" rtlCol="0" anchor="b">
            <a:normAutofit/>
          </a:bodyPr>
          <a:lstStyle/>
          <a:p>
            <a:pPr defTabSz="914400"/>
            <a:r>
              <a:rPr lang="en-US" sz="4200" dirty="0">
                <a:solidFill>
                  <a:schemeClr val="bg1"/>
                </a:solidFill>
              </a:rPr>
              <a:t>Part 4A: Medicare, Medicaid</a:t>
            </a:r>
          </a:p>
        </p:txBody>
      </p:sp>
      <p:sp>
        <p:nvSpPr>
          <p:cNvPr id="5" name="Text Placeholder 4">
            <a:extLst>
              <a:ext uri="{FF2B5EF4-FFF2-40B4-BE49-F238E27FC236}">
                <a16:creationId xmlns:a16="http://schemas.microsoft.com/office/drawing/2014/main" id="{682EFB16-431B-AC19-A77C-945E4665423A}"/>
              </a:ext>
            </a:extLst>
          </p:cNvPr>
          <p:cNvSpPr>
            <a:spLocks noGrp="1"/>
          </p:cNvSpPr>
          <p:nvPr>
            <p:ph type="body" idx="1"/>
          </p:nvPr>
        </p:nvSpPr>
        <p:spPr>
          <a:xfrm>
            <a:off x="358485" y="4872922"/>
            <a:ext cx="3017519" cy="1208141"/>
          </a:xfrm>
        </p:spPr>
        <p:txBody>
          <a:bodyPr vert="horz" lIns="91440" tIns="45720" rIns="91440" bIns="45720" rtlCol="0">
            <a:normAutofit/>
          </a:bodyPr>
          <a:lstStyle/>
          <a:p>
            <a:pPr defTabSz="914400">
              <a:spcBef>
                <a:spcPts val="1000"/>
              </a:spcBef>
            </a:pPr>
            <a:endParaRPr lang="en-US" sz="1700">
              <a:solidFill>
                <a:schemeClr val="bg1"/>
              </a:solidFill>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53C94AC8-3D6F-A483-226C-5BDC9CA6ECF2}"/>
              </a:ext>
            </a:extLst>
          </p:cNvPr>
          <p:cNvSpPr>
            <a:spLocks noGrp="1"/>
          </p:cNvSpPr>
          <p:nvPr>
            <p:ph type="ftr" sz="quarter" idx="11"/>
          </p:nvPr>
        </p:nvSpPr>
        <p:spPr>
          <a:xfrm>
            <a:off x="1269240" y="6356350"/>
            <a:ext cx="2106763" cy="365125"/>
          </a:xfrm>
        </p:spPr>
        <p:txBody>
          <a:bodyPr vert="horz" lIns="91440" tIns="45720" rIns="91440" bIns="45720" rtlCol="0" anchor="ctr">
            <a:normAutofit/>
          </a:bodyPr>
          <a:lstStyle/>
          <a:p>
            <a:pPr algn="r">
              <a:defRPr/>
            </a:pPr>
            <a:endParaRPr lang="en-US" sz="1000" kern="1200">
              <a:solidFill>
                <a:schemeClr val="bg1"/>
              </a:solidFill>
              <a:latin typeface="Calibri" panose="020F0502020204030204"/>
              <a:ea typeface="+mn-ea"/>
              <a:cs typeface="+mn-cs"/>
            </a:endParaRPr>
          </a:p>
        </p:txBody>
      </p:sp>
    </p:spTree>
    <p:extLst>
      <p:ext uri="{BB962C8B-B14F-4D97-AF65-F5344CB8AC3E}">
        <p14:creationId xmlns:p14="http://schemas.microsoft.com/office/powerpoint/2010/main" val="1785577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96CEDE-8176-94DE-30C8-AFF4B76C78FA}"/>
              </a:ext>
            </a:extLst>
          </p:cNvPr>
          <p:cNvSpPr>
            <a:spLocks noGrp="1"/>
          </p:cNvSpPr>
          <p:nvPr>
            <p:ph type="title"/>
          </p:nvPr>
        </p:nvSpPr>
        <p:spPr>
          <a:xfrm>
            <a:off x="3973321" y="329184"/>
            <a:ext cx="4688333" cy="1783080"/>
          </a:xfrm>
        </p:spPr>
        <p:txBody>
          <a:bodyPr anchor="b">
            <a:normAutofit/>
          </a:bodyPr>
          <a:lstStyle/>
          <a:p>
            <a:r>
              <a:rPr lang="en-US" sz="4700"/>
              <a:t>Medicare and Medicaid</a:t>
            </a:r>
          </a:p>
        </p:txBody>
      </p:sp>
      <p:pic>
        <p:nvPicPr>
          <p:cNvPr id="6" name="Picture 5" descr="Desk with stethoscope and computer keyboard">
            <a:extLst>
              <a:ext uri="{FF2B5EF4-FFF2-40B4-BE49-F238E27FC236}">
                <a16:creationId xmlns:a16="http://schemas.microsoft.com/office/drawing/2014/main" id="{46BC94BC-3237-6C7F-7AAB-7A08D9AE4F9D}"/>
              </a:ext>
            </a:extLst>
          </p:cNvPr>
          <p:cNvPicPr>
            <a:picLocks noChangeAspect="1"/>
          </p:cNvPicPr>
          <p:nvPr/>
        </p:nvPicPr>
        <p:blipFill rotWithShape="1">
          <a:blip r:embed="rId2"/>
          <a:srcRect l="60477" r="5525"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D4DAD3-6B0F-EA75-99F5-834FB1A91B8F}"/>
              </a:ext>
            </a:extLst>
          </p:cNvPr>
          <p:cNvSpPr>
            <a:spLocks noGrp="1"/>
          </p:cNvSpPr>
          <p:nvPr>
            <p:ph idx="1"/>
          </p:nvPr>
        </p:nvSpPr>
        <p:spPr>
          <a:xfrm>
            <a:off x="3973321" y="2706624"/>
            <a:ext cx="4688333" cy="3483864"/>
          </a:xfrm>
        </p:spPr>
        <p:txBody>
          <a:bodyPr>
            <a:normAutofit/>
          </a:bodyPr>
          <a:lstStyle/>
          <a:p>
            <a:r>
              <a:rPr lang="en-US" sz="1900" dirty="0"/>
              <a:t>Both programs were started in 1965 under Social Security Act amendments.</a:t>
            </a:r>
          </a:p>
          <a:p>
            <a:r>
              <a:rPr lang="en-US" sz="1900" dirty="0"/>
              <a:t>Medicaid is needs-based; Medicare is government medical insurance for the elderly (and for those of any age with end-stage renal disease).</a:t>
            </a:r>
          </a:p>
        </p:txBody>
      </p:sp>
      <p:sp>
        <p:nvSpPr>
          <p:cNvPr id="4" name="Footer Placeholder 3">
            <a:extLst>
              <a:ext uri="{FF2B5EF4-FFF2-40B4-BE49-F238E27FC236}">
                <a16:creationId xmlns:a16="http://schemas.microsoft.com/office/drawing/2014/main" id="{A9193C06-8A73-AF81-5C48-AF7D9BF7D429}"/>
              </a:ext>
            </a:extLst>
          </p:cNvPr>
          <p:cNvSpPr>
            <a:spLocks noGrp="1"/>
          </p:cNvSpPr>
          <p:nvPr>
            <p:ph type="ftr" sz="quarter" idx="11"/>
          </p:nvPr>
        </p:nvSpPr>
        <p:spPr>
          <a:xfrm>
            <a:off x="3973321" y="6356350"/>
            <a:ext cx="3086100" cy="365125"/>
          </a:xfrm>
        </p:spPr>
        <p:txBody>
          <a:bodyPr>
            <a:normAutofit/>
          </a:bodyPr>
          <a:lstStyle/>
          <a:p>
            <a:pPr algn="l"/>
            <a:endParaRPr lang="en-US"/>
          </a:p>
        </p:txBody>
      </p:sp>
    </p:spTree>
    <p:extLst>
      <p:ext uri="{BB962C8B-B14F-4D97-AF65-F5344CB8AC3E}">
        <p14:creationId xmlns:p14="http://schemas.microsoft.com/office/powerpoint/2010/main" val="4118841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Close-up unopened pill packets">
            <a:extLst>
              <a:ext uri="{FF2B5EF4-FFF2-40B4-BE49-F238E27FC236}">
                <a16:creationId xmlns:a16="http://schemas.microsoft.com/office/drawing/2014/main" id="{AB4EA32B-7DFE-42E8-67CC-11F9878E1ED9}"/>
              </a:ext>
            </a:extLst>
          </p:cNvPr>
          <p:cNvPicPr>
            <a:picLocks noChangeAspect="1"/>
          </p:cNvPicPr>
          <p:nvPr/>
        </p:nvPicPr>
        <p:blipFill rotWithShape="1">
          <a:blip r:embed="rId3"/>
          <a:srcRect l="35569" r="29517"/>
          <a:stretch/>
        </p:blipFill>
        <p:spPr>
          <a:xfrm>
            <a:off x="-5524"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3"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90BD0B-3C29-9F4A-AC3B-BBC137849E75}"/>
              </a:ext>
            </a:extLst>
          </p:cNvPr>
          <p:cNvSpPr>
            <a:spLocks noGrp="1"/>
          </p:cNvSpPr>
          <p:nvPr>
            <p:ph type="title"/>
          </p:nvPr>
        </p:nvSpPr>
        <p:spPr>
          <a:xfrm>
            <a:off x="4370286" y="407987"/>
            <a:ext cx="4291113" cy="1325563"/>
          </a:xfrm>
        </p:spPr>
        <p:txBody>
          <a:bodyPr>
            <a:normAutofit/>
          </a:bodyPr>
          <a:lstStyle/>
          <a:p>
            <a:r>
              <a:rPr lang="en-US" dirty="0"/>
              <a:t>Medicare Structure</a:t>
            </a:r>
          </a:p>
        </p:txBody>
      </p:sp>
      <p:sp>
        <p:nvSpPr>
          <p:cNvPr id="3" name="Content Placeholder 2">
            <a:extLst>
              <a:ext uri="{FF2B5EF4-FFF2-40B4-BE49-F238E27FC236}">
                <a16:creationId xmlns:a16="http://schemas.microsoft.com/office/drawing/2014/main" id="{55404281-414B-5A46-BF04-243D1F6F289B}"/>
              </a:ext>
            </a:extLst>
          </p:cNvPr>
          <p:cNvSpPr>
            <a:spLocks noGrp="1"/>
          </p:cNvSpPr>
          <p:nvPr>
            <p:ph idx="1"/>
          </p:nvPr>
        </p:nvSpPr>
        <p:spPr>
          <a:xfrm>
            <a:off x="4370286" y="1622738"/>
            <a:ext cx="4291113" cy="4597087"/>
          </a:xfrm>
        </p:spPr>
        <p:txBody>
          <a:bodyPr>
            <a:normAutofit lnSpcReduction="10000"/>
          </a:bodyPr>
          <a:lstStyle/>
          <a:p>
            <a:r>
              <a:rPr lang="en-US" sz="1600" dirty="0"/>
              <a:t>Medicare has four parts: A, B, C, and D. </a:t>
            </a:r>
          </a:p>
          <a:p>
            <a:r>
              <a:rPr lang="en-US" sz="1600" dirty="0"/>
              <a:t>Parts A and B (“Original Medicare”) includes inpatient hospital and skilled nursing services (A) and physician and surgical services, ER, labs, tests, and some durable medical equipment (B).</a:t>
            </a:r>
          </a:p>
          <a:p>
            <a:r>
              <a:rPr lang="en-US" sz="1600" dirty="0"/>
              <a:t>Part A is mandatory for eligible individuals who receive Social Security.</a:t>
            </a:r>
          </a:p>
          <a:p>
            <a:r>
              <a:rPr lang="en-US" sz="1600" dirty="0"/>
              <a:t>Part B premiums increase with income, and if a person doesn’t sign up right away, there’s a hefty increase in all future premiums.</a:t>
            </a:r>
          </a:p>
          <a:p>
            <a:r>
              <a:rPr lang="en-US" sz="1600" dirty="0"/>
              <a:t>Part C is “Medicare Advantage,” which may offer extra coverage like vision, hearing, or dental.</a:t>
            </a:r>
          </a:p>
          <a:p>
            <a:r>
              <a:rPr lang="en-US" sz="1600" dirty="0"/>
              <a:t>Part D is a standalone prescription drug coverage program.</a:t>
            </a:r>
          </a:p>
          <a:p>
            <a:r>
              <a:rPr lang="en-US" sz="1600" dirty="0"/>
              <a:t>All are administered by private companies, under contract to the Center for Medicare and Medicaid Services (CMS).</a:t>
            </a:r>
          </a:p>
        </p:txBody>
      </p:sp>
      <p:sp>
        <p:nvSpPr>
          <p:cNvPr id="5" name="Footer Placeholder 4">
            <a:extLst>
              <a:ext uri="{FF2B5EF4-FFF2-40B4-BE49-F238E27FC236}">
                <a16:creationId xmlns:a16="http://schemas.microsoft.com/office/drawing/2014/main" id="{57084957-CB28-B54D-847F-9A8FA24E7955}"/>
              </a:ext>
            </a:extLst>
          </p:cNvPr>
          <p:cNvSpPr>
            <a:spLocks noGrp="1"/>
          </p:cNvSpPr>
          <p:nvPr>
            <p:ph type="ftr" sz="quarter" idx="11"/>
          </p:nvPr>
        </p:nvSpPr>
        <p:spPr>
          <a:xfrm>
            <a:off x="4370285" y="6356350"/>
            <a:ext cx="2958685" cy="365125"/>
          </a:xfrm>
        </p:spPr>
        <p:txBody>
          <a:bodyPr>
            <a:normAutofit/>
          </a:bodyPr>
          <a:lstStyle/>
          <a:p>
            <a:pPr algn="l"/>
            <a:endParaRPr lang="en-US"/>
          </a:p>
        </p:txBody>
      </p:sp>
    </p:spTree>
    <p:extLst>
      <p:ext uri="{BB962C8B-B14F-4D97-AF65-F5344CB8AC3E}">
        <p14:creationId xmlns:p14="http://schemas.microsoft.com/office/powerpoint/2010/main" val="166042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392C8-1D20-764F-A112-2F2772EB6372}"/>
              </a:ext>
            </a:extLst>
          </p:cNvPr>
          <p:cNvSpPr>
            <a:spLocks noGrp="1"/>
          </p:cNvSpPr>
          <p:nvPr>
            <p:ph type="title"/>
          </p:nvPr>
        </p:nvSpPr>
        <p:spPr/>
        <p:txBody>
          <a:bodyPr/>
          <a:lstStyle/>
          <a:p>
            <a:r>
              <a:rPr lang="en-US" dirty="0"/>
              <a:t>Medicare Advantage</a:t>
            </a:r>
          </a:p>
        </p:txBody>
      </p:sp>
      <p:pic>
        <p:nvPicPr>
          <p:cNvPr id="5" name="Picture 4">
            <a:extLst>
              <a:ext uri="{FF2B5EF4-FFF2-40B4-BE49-F238E27FC236}">
                <a16:creationId xmlns:a16="http://schemas.microsoft.com/office/drawing/2014/main" id="{632DD5E7-58D3-5D4C-841E-E307D75649DF}"/>
              </a:ext>
            </a:extLst>
          </p:cNvPr>
          <p:cNvPicPr>
            <a:picLocks noChangeAspect="1"/>
          </p:cNvPicPr>
          <p:nvPr/>
        </p:nvPicPr>
        <p:blipFill>
          <a:blip r:embed="rId2"/>
          <a:stretch>
            <a:fillRect/>
          </a:stretch>
        </p:blipFill>
        <p:spPr>
          <a:xfrm>
            <a:off x="-13655" y="1600200"/>
            <a:ext cx="9157655" cy="4471988"/>
          </a:xfrm>
          <a:prstGeom prst="rect">
            <a:avLst/>
          </a:prstGeom>
        </p:spPr>
      </p:pic>
      <p:sp>
        <p:nvSpPr>
          <p:cNvPr id="6" name="Rectangle 5">
            <a:extLst>
              <a:ext uri="{FF2B5EF4-FFF2-40B4-BE49-F238E27FC236}">
                <a16:creationId xmlns:a16="http://schemas.microsoft.com/office/drawing/2014/main" id="{6B483A44-F068-AA4C-9DAC-2480E21E46F5}"/>
              </a:ext>
            </a:extLst>
          </p:cNvPr>
          <p:cNvSpPr/>
          <p:nvPr/>
        </p:nvSpPr>
        <p:spPr>
          <a:xfrm>
            <a:off x="57150" y="6072188"/>
            <a:ext cx="8172450" cy="307777"/>
          </a:xfrm>
          <a:prstGeom prst="rect">
            <a:avLst/>
          </a:prstGeom>
        </p:spPr>
        <p:txBody>
          <a:bodyPr wrap="square">
            <a:spAutoFit/>
          </a:bodyPr>
          <a:lstStyle/>
          <a:p>
            <a:r>
              <a:rPr lang="en-US" sz="1400" dirty="0"/>
              <a:t>Image: https://cdn-images-1.medium.com/max/1200/1*XNyGgU1QvQSwi7fyQ3fFsA.png</a:t>
            </a:r>
          </a:p>
        </p:txBody>
      </p:sp>
      <p:sp>
        <p:nvSpPr>
          <p:cNvPr id="7" name="Footer Placeholder 6">
            <a:extLst>
              <a:ext uri="{FF2B5EF4-FFF2-40B4-BE49-F238E27FC236}">
                <a16:creationId xmlns:a16="http://schemas.microsoft.com/office/drawing/2014/main" id="{9AEC72EB-7DD7-3447-932B-B2A8830E0A6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63741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C1682-2647-264D-A994-1175E043F253}"/>
              </a:ext>
            </a:extLst>
          </p:cNvPr>
          <p:cNvSpPr>
            <a:spLocks noGrp="1"/>
          </p:cNvSpPr>
          <p:nvPr>
            <p:ph type="title"/>
          </p:nvPr>
        </p:nvSpPr>
        <p:spPr>
          <a:xfrm>
            <a:off x="483798" y="525982"/>
            <a:ext cx="3212237" cy="1200361"/>
          </a:xfrm>
        </p:spPr>
        <p:txBody>
          <a:bodyPr anchor="b">
            <a:normAutofit/>
          </a:bodyPr>
          <a:lstStyle/>
          <a:p>
            <a:r>
              <a:rPr lang="en-US" sz="3100" dirty="0"/>
              <a:t>Medicaid Results</a:t>
            </a:r>
          </a:p>
        </p:txBody>
      </p:sp>
      <p:sp>
        <p:nvSpPr>
          <p:cNvPr id="31" name="Rectangle 3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FE8E6C-4579-274A-8E48-2E600B11ADE3}"/>
              </a:ext>
            </a:extLst>
          </p:cNvPr>
          <p:cNvSpPr>
            <a:spLocks noGrp="1"/>
          </p:cNvSpPr>
          <p:nvPr>
            <p:ph idx="1"/>
          </p:nvPr>
        </p:nvSpPr>
        <p:spPr>
          <a:xfrm>
            <a:off x="483799" y="2031101"/>
            <a:ext cx="3212238" cy="3511943"/>
          </a:xfrm>
        </p:spPr>
        <p:txBody>
          <a:bodyPr anchor="ctr">
            <a:normAutofit/>
          </a:bodyPr>
          <a:lstStyle/>
          <a:p>
            <a:pPr marL="0" indent="0">
              <a:buNone/>
            </a:pPr>
            <a:r>
              <a:rPr lang="en-US" sz="1600"/>
              <a:t>“…Baicker et al. (2013) found that Medicaid coverage generated no significant improvements in health outcomes in the first two years, despite increased use of prescription drugs, office visits, preventive care services including mammograms, and annual spending per individual (by insurance plan) in excess of $1,100.</a:t>
            </a:r>
          </a:p>
        </p:txBody>
      </p:sp>
      <p:sp>
        <p:nvSpPr>
          <p:cNvPr id="33" name="Rectangle 3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ign with text on it&#10;&#10;Description automatically generated">
            <a:extLst>
              <a:ext uri="{FF2B5EF4-FFF2-40B4-BE49-F238E27FC236}">
                <a16:creationId xmlns:a16="http://schemas.microsoft.com/office/drawing/2014/main" id="{0E2ED382-8090-F41B-CD9B-14AE426B75B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490803" y="1946012"/>
            <a:ext cx="4221014" cy="2733106"/>
          </a:xfrm>
          <a:prstGeom prst="rect">
            <a:avLst/>
          </a:prstGeom>
        </p:spPr>
      </p:pic>
      <p:sp>
        <p:nvSpPr>
          <p:cNvPr id="4" name="Footer Placeholder 3">
            <a:extLst>
              <a:ext uri="{FF2B5EF4-FFF2-40B4-BE49-F238E27FC236}">
                <a16:creationId xmlns:a16="http://schemas.microsoft.com/office/drawing/2014/main" id="{E49004BE-B2C9-1D4E-B806-B1667898315B}"/>
              </a:ext>
            </a:extLst>
          </p:cNvPr>
          <p:cNvSpPr>
            <a:spLocks noGrp="1"/>
          </p:cNvSpPr>
          <p:nvPr>
            <p:ph type="ftr" sz="quarter" idx="11"/>
          </p:nvPr>
        </p:nvSpPr>
        <p:spPr>
          <a:xfrm>
            <a:off x="3028950" y="6492240"/>
            <a:ext cx="3086100" cy="365125"/>
          </a:xfrm>
        </p:spPr>
        <p:txBody>
          <a:bodyPr>
            <a:normAutofit/>
          </a:bodyPr>
          <a:lstStyle/>
          <a:p>
            <a:endParaRPr lang="en-US"/>
          </a:p>
        </p:txBody>
      </p:sp>
      <p:sp>
        <p:nvSpPr>
          <p:cNvPr id="8" name="TextBox 7">
            <a:extLst>
              <a:ext uri="{FF2B5EF4-FFF2-40B4-BE49-F238E27FC236}">
                <a16:creationId xmlns:a16="http://schemas.microsoft.com/office/drawing/2014/main" id="{AF904106-B2D0-6C83-7A69-FB85B095B2D0}"/>
              </a:ext>
            </a:extLst>
          </p:cNvPr>
          <p:cNvSpPr txBox="1"/>
          <p:nvPr/>
        </p:nvSpPr>
        <p:spPr>
          <a:xfrm>
            <a:off x="6391951" y="4479063"/>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bmj.com/content/368/bmj.m4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803847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anchor="ctr">
            <a:normAutofit/>
          </a:bodyPr>
          <a:lstStyle/>
          <a:p>
            <a:r>
              <a:rPr lang="en-US" sz="3100"/>
              <a:t>The Oregon Experiment</a:t>
            </a:r>
          </a:p>
        </p:txBody>
      </p:sp>
      <p:pic>
        <p:nvPicPr>
          <p:cNvPr id="6" name="Picture 5" descr="A red cross on top of money&#10;&#10;Description automatically generated">
            <a:extLst>
              <a:ext uri="{FF2B5EF4-FFF2-40B4-BE49-F238E27FC236}">
                <a16:creationId xmlns:a16="http://schemas.microsoft.com/office/drawing/2014/main" id="{3387F423-40E6-EB86-9932-210AF8582AF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9058" b="16015"/>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3167986" y="3752850"/>
            <a:ext cx="5614060" cy="2452687"/>
          </a:xfrm>
        </p:spPr>
        <p:txBody>
          <a:bodyPr anchor="ctr">
            <a:normAutofit/>
          </a:bodyPr>
          <a:lstStyle/>
          <a:p>
            <a:r>
              <a:rPr lang="en-US" sz="1500"/>
              <a:t>Oregon health insurance experiment:</a:t>
            </a:r>
          </a:p>
          <a:p>
            <a:pPr lvl="1"/>
            <a:r>
              <a:rPr lang="en-US" sz="1500"/>
              <a:t>In 2008, Oregon expanded its Medicaid service by lottery. About 10,000 residents of the state were enrolled, and their medical service usage and health were compared to lottery “losers.”</a:t>
            </a:r>
          </a:p>
          <a:p>
            <a:pPr lvl="1"/>
            <a:r>
              <a:rPr lang="en-US" sz="1500"/>
              <a:t>Health care service usage increased, but there was “no statistically significant impact on physical health measures.” </a:t>
            </a:r>
          </a:p>
          <a:p>
            <a:pPr lvl="1"/>
            <a:r>
              <a:rPr lang="en-US" sz="1500"/>
              <a:t>Financial strain for the lottery “winners” decreased, as we might expect. </a:t>
            </a:r>
          </a:p>
          <a:p>
            <a:pPr lvl="1"/>
            <a:r>
              <a:rPr lang="en-US" sz="1500"/>
              <a:t>Winners had lower rates of depression</a:t>
            </a:r>
          </a:p>
        </p:txBody>
      </p:sp>
      <p:sp>
        <p:nvSpPr>
          <p:cNvPr id="4" name="Footer Placeholder 3">
            <a:extLst>
              <a:ext uri="{FF2B5EF4-FFF2-40B4-BE49-F238E27FC236}">
                <a16:creationId xmlns:a16="http://schemas.microsoft.com/office/drawing/2014/main" id="{671EACD8-C5BF-FE4D-BF64-387508F3BB65}"/>
              </a:ext>
            </a:extLst>
          </p:cNvPr>
          <p:cNvSpPr>
            <a:spLocks noGrp="1"/>
          </p:cNvSpPr>
          <p:nvPr>
            <p:ph type="ftr" sz="quarter" idx="11"/>
          </p:nvPr>
        </p:nvSpPr>
        <p:spPr>
          <a:xfrm>
            <a:off x="3028950" y="6356350"/>
            <a:ext cx="3086100" cy="365125"/>
          </a:xfrm>
        </p:spPr>
        <p:txBody>
          <a:bodyPr>
            <a:normAutofit/>
          </a:bodyPr>
          <a:lstStyle/>
          <a:p>
            <a:endParaRPr lang="en-US" sz="1000">
              <a:solidFill>
                <a:schemeClr val="tx1">
                  <a:lumMod val="75000"/>
                  <a:lumOff val="25000"/>
                </a:schemeClr>
              </a:solidFill>
            </a:endParaRPr>
          </a:p>
        </p:txBody>
      </p:sp>
      <p:sp>
        <p:nvSpPr>
          <p:cNvPr id="7" name="TextBox 6">
            <a:extLst>
              <a:ext uri="{FF2B5EF4-FFF2-40B4-BE49-F238E27FC236}">
                <a16:creationId xmlns:a16="http://schemas.microsoft.com/office/drawing/2014/main" id="{E72B062F-0535-D698-6971-0485B7C3F471}"/>
              </a:ext>
            </a:extLst>
          </p:cNvPr>
          <p:cNvSpPr txBox="1"/>
          <p:nvPr/>
        </p:nvSpPr>
        <p:spPr>
          <a:xfrm>
            <a:off x="6817722" y="665794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northcarolinahealthnews.org/2019/01/25/state-audit-nc-dhhss-failure-to-set-proper-rates-kept-dollars-from-mental-health-patient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2063303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F72A898-9FEA-011B-FFC2-9952ECC2631D}"/>
              </a:ext>
            </a:extLst>
          </p:cNvPr>
          <p:cNvPicPr>
            <a:picLocks noChangeAspect="1"/>
          </p:cNvPicPr>
          <p:nvPr/>
        </p:nvPicPr>
        <p:blipFill rotWithShape="1">
          <a:blip r:embed="rId3"/>
          <a:srcRect l="14757" r="28601" b="2"/>
          <a:stretch/>
        </p:blipFill>
        <p:spPr>
          <a:xfrm>
            <a:off x="2642616" y="10"/>
            <a:ext cx="6501384"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F393E5-751A-EBB2-C01D-D9E6DF8B5F05}"/>
              </a:ext>
            </a:extLst>
          </p:cNvPr>
          <p:cNvSpPr>
            <a:spLocks noGrp="1"/>
          </p:cNvSpPr>
          <p:nvPr>
            <p:ph type="title"/>
          </p:nvPr>
        </p:nvSpPr>
        <p:spPr>
          <a:xfrm>
            <a:off x="358485" y="1122363"/>
            <a:ext cx="3017520" cy="3204134"/>
          </a:xfrm>
        </p:spPr>
        <p:txBody>
          <a:bodyPr vert="horz" lIns="91440" tIns="45720" rIns="91440" bIns="45720" rtlCol="0" anchor="b">
            <a:normAutofit/>
          </a:bodyPr>
          <a:lstStyle/>
          <a:p>
            <a:pPr defTabSz="914400"/>
            <a:r>
              <a:rPr lang="en-US" sz="4200" dirty="0">
                <a:solidFill>
                  <a:schemeClr val="bg1"/>
                </a:solidFill>
              </a:rPr>
              <a:t>Part 4B: The Affordable Care Act</a:t>
            </a:r>
          </a:p>
        </p:txBody>
      </p:sp>
      <p:sp>
        <p:nvSpPr>
          <p:cNvPr id="5" name="Text Placeholder 4">
            <a:extLst>
              <a:ext uri="{FF2B5EF4-FFF2-40B4-BE49-F238E27FC236}">
                <a16:creationId xmlns:a16="http://schemas.microsoft.com/office/drawing/2014/main" id="{682EFB16-431B-AC19-A77C-945E4665423A}"/>
              </a:ext>
            </a:extLst>
          </p:cNvPr>
          <p:cNvSpPr>
            <a:spLocks noGrp="1"/>
          </p:cNvSpPr>
          <p:nvPr>
            <p:ph type="body" idx="1"/>
          </p:nvPr>
        </p:nvSpPr>
        <p:spPr>
          <a:xfrm>
            <a:off x="358485" y="4872922"/>
            <a:ext cx="3017519" cy="1208141"/>
          </a:xfrm>
        </p:spPr>
        <p:txBody>
          <a:bodyPr vert="horz" lIns="91440" tIns="45720" rIns="91440" bIns="45720" rtlCol="0">
            <a:normAutofit/>
          </a:bodyPr>
          <a:lstStyle/>
          <a:p>
            <a:pPr defTabSz="914400">
              <a:spcBef>
                <a:spcPts val="1000"/>
              </a:spcBef>
            </a:pPr>
            <a:endParaRPr lang="en-US" sz="1700">
              <a:solidFill>
                <a:schemeClr val="bg1"/>
              </a:solidFill>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53C94AC8-3D6F-A483-226C-5BDC9CA6ECF2}"/>
              </a:ext>
            </a:extLst>
          </p:cNvPr>
          <p:cNvSpPr>
            <a:spLocks noGrp="1"/>
          </p:cNvSpPr>
          <p:nvPr>
            <p:ph type="ftr" sz="quarter" idx="11"/>
          </p:nvPr>
        </p:nvSpPr>
        <p:spPr>
          <a:xfrm>
            <a:off x="1269240" y="6356350"/>
            <a:ext cx="2106763" cy="365125"/>
          </a:xfrm>
        </p:spPr>
        <p:txBody>
          <a:bodyPr vert="horz" lIns="91440" tIns="45720" rIns="91440" bIns="45720" rtlCol="0" anchor="ctr">
            <a:normAutofit/>
          </a:bodyPr>
          <a:lstStyle/>
          <a:p>
            <a:pPr algn="r">
              <a:defRPr/>
            </a:pPr>
            <a:endParaRPr lang="en-US" sz="1000" kern="1200">
              <a:solidFill>
                <a:schemeClr val="bg1"/>
              </a:solidFill>
              <a:latin typeface="Calibri" panose="020F0502020204030204"/>
              <a:ea typeface="+mn-ea"/>
              <a:cs typeface="+mn-cs"/>
            </a:endParaRPr>
          </a:p>
        </p:txBody>
      </p:sp>
    </p:spTree>
    <p:extLst>
      <p:ext uri="{BB962C8B-B14F-4D97-AF65-F5344CB8AC3E}">
        <p14:creationId xmlns:p14="http://schemas.microsoft.com/office/powerpoint/2010/main" val="1666494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C5667F-760E-61F3-4AFA-702A945D287A}"/>
              </a:ext>
            </a:extLst>
          </p:cNvPr>
          <p:cNvSpPr>
            <a:spLocks noGrp="1"/>
          </p:cNvSpPr>
          <p:nvPr>
            <p:ph type="ftr" sz="quarter" idx="11"/>
          </p:nvPr>
        </p:nvSpPr>
        <p:spPr/>
        <p:txBody>
          <a:bodyPr/>
          <a:lstStyle/>
          <a:p>
            <a:endParaRPr lang="en-US"/>
          </a:p>
        </p:txBody>
      </p:sp>
      <p:pic>
        <p:nvPicPr>
          <p:cNvPr id="1026" name="Picture 2" descr="undefined">
            <a:extLst>
              <a:ext uri="{FF2B5EF4-FFF2-40B4-BE49-F238E27FC236}">
                <a16:creationId xmlns:a16="http://schemas.microsoft.com/office/drawing/2014/main" id="{D287B5D5-085A-E77F-2AA4-F455BC644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0"/>
            <a:ext cx="89090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16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39506" y="643466"/>
            <a:ext cx="2591759" cy="1404323"/>
          </a:xfrm>
        </p:spPr>
        <p:txBody>
          <a:bodyPr>
            <a:normAutofit/>
          </a:bodyPr>
          <a:lstStyle/>
          <a:p>
            <a:pPr defTabSz="644652"/>
            <a:r>
              <a:rPr lang="en-US" sz="3102" kern="1200">
                <a:solidFill>
                  <a:schemeClr val="tx1"/>
                </a:solidFill>
                <a:latin typeface="+mj-lt"/>
                <a:ea typeface="+mj-ea"/>
                <a:cs typeface="+mj-cs"/>
              </a:rPr>
              <a:t>Part 1: Medical Licensure</a:t>
            </a:r>
            <a:endParaRPr lang="en-US"/>
          </a:p>
        </p:txBody>
      </p:sp>
      <p:sp>
        <p:nvSpPr>
          <p:cNvPr id="3" name="Content Placeholder 2"/>
          <p:cNvSpPr>
            <a:spLocks noGrp="1"/>
          </p:cNvSpPr>
          <p:nvPr>
            <p:ph idx="1"/>
          </p:nvPr>
        </p:nvSpPr>
        <p:spPr>
          <a:xfrm>
            <a:off x="5739506" y="2155814"/>
            <a:ext cx="2591759" cy="3384778"/>
          </a:xfrm>
        </p:spPr>
        <p:txBody>
          <a:bodyPr>
            <a:normAutofit/>
          </a:bodyPr>
          <a:lstStyle/>
          <a:p>
            <a:pPr marL="0" indent="0" defTabSz="644652">
              <a:lnSpc>
                <a:spcPct val="124000"/>
              </a:lnSpc>
              <a:spcBef>
                <a:spcPts val="705"/>
              </a:spcBef>
              <a:buNone/>
            </a:pPr>
            <a:r>
              <a:rPr lang="en-US" sz="1504" kern="1200">
                <a:solidFill>
                  <a:schemeClr val="tx1"/>
                </a:solidFill>
                <a:latin typeface="+mn-lt"/>
                <a:ea typeface="+mn-ea"/>
                <a:cs typeface="+mn-cs"/>
              </a:rPr>
              <a:t>“Competition resulted not only in a proliferation of medical personnel but in the growth of heterodox theories arising in opposition to standard medical therapeutics.”</a:t>
            </a:r>
            <a:br>
              <a:rPr lang="en-US" sz="1504" kern="1200">
                <a:solidFill>
                  <a:schemeClr val="tx1"/>
                </a:solidFill>
                <a:latin typeface="+mn-lt"/>
                <a:ea typeface="+mn-ea"/>
                <a:cs typeface="+mn-cs"/>
              </a:rPr>
            </a:br>
            <a:endParaRPr lang="en-US" sz="1600"/>
          </a:p>
        </p:txBody>
      </p:sp>
      <p:pic>
        <p:nvPicPr>
          <p:cNvPr id="7" name="Picture 6">
            <a:extLst>
              <a:ext uri="{FF2B5EF4-FFF2-40B4-BE49-F238E27FC236}">
                <a16:creationId xmlns:a16="http://schemas.microsoft.com/office/drawing/2014/main" id="{79FEF648-7286-2A43-B0CA-205E032DA802}"/>
              </a:ext>
            </a:extLst>
          </p:cNvPr>
          <p:cNvPicPr>
            <a:picLocks noChangeAspect="1"/>
          </p:cNvPicPr>
          <p:nvPr/>
        </p:nvPicPr>
        <p:blipFill>
          <a:blip r:embed="rId3"/>
          <a:stretch>
            <a:fillRect/>
          </a:stretch>
        </p:blipFill>
        <p:spPr>
          <a:xfrm>
            <a:off x="893199" y="1473188"/>
            <a:ext cx="4619455" cy="3223276"/>
          </a:xfrm>
          <a:prstGeom prst="rect">
            <a:avLst/>
          </a:prstGeom>
        </p:spPr>
      </p:pic>
      <p:sp>
        <p:nvSpPr>
          <p:cNvPr id="6" name="TextBox 5"/>
          <p:cNvSpPr txBox="1"/>
          <p:nvPr/>
        </p:nvSpPr>
        <p:spPr>
          <a:xfrm>
            <a:off x="668596" y="5778214"/>
            <a:ext cx="7806807" cy="436319"/>
          </a:xfrm>
          <a:prstGeom prst="rect">
            <a:avLst/>
          </a:prstGeom>
          <a:noFill/>
        </p:spPr>
        <p:txBody>
          <a:bodyPr wrap="square" rtlCol="0">
            <a:spAutoFit/>
          </a:bodyPr>
          <a:lstStyle/>
          <a:p>
            <a:pPr defTabSz="859536">
              <a:spcAft>
                <a:spcPts val="564"/>
              </a:spcAft>
            </a:pPr>
            <a:r>
              <a:rPr lang="en-US" sz="1128" kern="1200">
                <a:solidFill>
                  <a:schemeClr val="tx1"/>
                </a:solidFill>
                <a:latin typeface="+mn-lt"/>
                <a:ea typeface="+mn-ea"/>
                <a:cs typeface="+mn-cs"/>
              </a:rPr>
              <a:t>Ronald </a:t>
            </a:r>
            <a:r>
              <a:rPr lang="en-US" sz="1128" kern="1200" err="1">
                <a:solidFill>
                  <a:schemeClr val="tx1"/>
                </a:solidFill>
                <a:latin typeface="+mn-lt"/>
                <a:ea typeface="+mn-ea"/>
                <a:cs typeface="+mn-cs"/>
              </a:rPr>
              <a:t>Hamowy</a:t>
            </a:r>
            <a:r>
              <a:rPr lang="en-US" sz="1128" kern="1200">
                <a:solidFill>
                  <a:schemeClr val="tx1"/>
                </a:solidFill>
                <a:latin typeface="+mn-lt"/>
                <a:ea typeface="+mn-ea"/>
                <a:cs typeface="+mn-cs"/>
              </a:rPr>
              <a:t>, “The Early Development of Medical Licensing Laws in the United States, 1875-1900,” </a:t>
            </a:r>
            <a:r>
              <a:rPr lang="en-US" sz="1128" i="1" kern="1200">
                <a:solidFill>
                  <a:schemeClr val="tx1"/>
                </a:solidFill>
                <a:latin typeface="+mn-lt"/>
                <a:ea typeface="+mn-ea"/>
                <a:cs typeface="+mn-cs"/>
              </a:rPr>
              <a:t>Journal of Libertarian Studies</a:t>
            </a:r>
            <a:r>
              <a:rPr lang="en-US" sz="1128" kern="1200">
                <a:solidFill>
                  <a:schemeClr val="tx1"/>
                </a:solidFill>
                <a:latin typeface="+mn-lt"/>
                <a:ea typeface="+mn-ea"/>
                <a:cs typeface="+mn-cs"/>
              </a:rPr>
              <a:t>, vol. 3, no. 1 (1979)</a:t>
            </a:r>
            <a:endParaRPr lang="en-US" sz="1200"/>
          </a:p>
        </p:txBody>
      </p:sp>
      <p:sp>
        <p:nvSpPr>
          <p:cNvPr id="8" name="TextBox 7">
            <a:extLst>
              <a:ext uri="{FF2B5EF4-FFF2-40B4-BE49-F238E27FC236}">
                <a16:creationId xmlns:a16="http://schemas.microsoft.com/office/drawing/2014/main" id="{DF584476-31E9-AB4E-B5DF-28A04EB86751}"/>
              </a:ext>
            </a:extLst>
          </p:cNvPr>
          <p:cNvSpPr txBox="1"/>
          <p:nvPr/>
        </p:nvSpPr>
        <p:spPr>
          <a:xfrm>
            <a:off x="882259" y="4696464"/>
            <a:ext cx="4722209" cy="497380"/>
          </a:xfrm>
          <a:prstGeom prst="rect">
            <a:avLst/>
          </a:prstGeom>
          <a:noFill/>
        </p:spPr>
        <p:txBody>
          <a:bodyPr wrap="square" rtlCol="0">
            <a:spAutoFit/>
          </a:bodyPr>
          <a:lstStyle/>
          <a:p>
            <a:pPr defTabSz="859536">
              <a:spcAft>
                <a:spcPts val="564"/>
              </a:spcAft>
            </a:pPr>
            <a:r>
              <a:rPr lang="en-US" sz="1504" kern="1200">
                <a:solidFill>
                  <a:schemeClr val="tx1"/>
                </a:solidFill>
                <a:latin typeface="+mn-lt"/>
                <a:ea typeface="+mn-ea"/>
                <a:cs typeface="+mn-cs"/>
              </a:rPr>
              <a:t>License to practice medicine in Connecticut, 1824. </a:t>
            </a:r>
            <a:r>
              <a:rPr lang="en-US" sz="1128" kern="1200">
                <a:solidFill>
                  <a:schemeClr val="tx1"/>
                </a:solidFill>
                <a:latin typeface="+mn-lt"/>
                <a:ea typeface="+mn-ea"/>
                <a:cs typeface="+mn-cs"/>
              </a:rPr>
              <a:t>Source: http://doc1.med.yale.edu/historical/bicentennial/1810/</a:t>
            </a:r>
            <a:r>
              <a:rPr lang="en-US" sz="1128" kern="1200" err="1">
                <a:solidFill>
                  <a:schemeClr val="tx1"/>
                </a:solidFill>
                <a:latin typeface="+mn-lt"/>
                <a:ea typeface="+mn-ea"/>
                <a:cs typeface="+mn-cs"/>
              </a:rPr>
              <a:t>midcentury.html</a:t>
            </a:r>
            <a:endParaRPr lang="en-US" sz="1600"/>
          </a:p>
        </p:txBody>
      </p:sp>
    </p:spTree>
    <p:extLst>
      <p:ext uri="{BB962C8B-B14F-4D97-AF65-F5344CB8AC3E}">
        <p14:creationId xmlns:p14="http://schemas.microsoft.com/office/powerpoint/2010/main" val="2537523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0" y="278594"/>
            <a:ext cx="7200900" cy="1485900"/>
          </a:xfrm>
        </p:spPr>
        <p:txBody>
          <a:bodyPr>
            <a:normAutofit/>
          </a:bodyPr>
          <a:lstStyle/>
          <a:p>
            <a:r>
              <a:rPr lang="en-US" dirty="0">
                <a:solidFill>
                  <a:schemeClr val="bg1"/>
                </a:solidFill>
              </a:rPr>
              <a:t>ACA</a:t>
            </a:r>
          </a:p>
        </p:txBody>
      </p:sp>
      <p:sp>
        <p:nvSpPr>
          <p:cNvPr id="4" name="Footer Placeholder 3">
            <a:extLst>
              <a:ext uri="{FF2B5EF4-FFF2-40B4-BE49-F238E27FC236}">
                <a16:creationId xmlns:a16="http://schemas.microsoft.com/office/drawing/2014/main" id="{CF7852F9-4B8D-4D49-A5E7-DE00D3CAF2FA}"/>
              </a:ext>
            </a:extLst>
          </p:cNvPr>
          <p:cNvSpPr>
            <a:spLocks noGrp="1"/>
          </p:cNvSpPr>
          <p:nvPr>
            <p:ph type="ftr" sz="quarter" idx="11"/>
          </p:nvPr>
        </p:nvSpPr>
        <p:spPr/>
        <p:txBody>
          <a:bodyPr>
            <a:normAutofit/>
          </a:bodyPr>
          <a:lstStyle/>
          <a:p>
            <a:endParaRPr lang="en-US"/>
          </a:p>
        </p:txBody>
      </p:sp>
      <p:sp>
        <p:nvSpPr>
          <p:cNvPr id="10" name="Rectangle 9">
            <a:extLst>
              <a:ext uri="{FF2B5EF4-FFF2-40B4-BE49-F238E27FC236}">
                <a16:creationId xmlns:a16="http://schemas.microsoft.com/office/drawing/2014/main" id="{69ED3FD9-78EB-3448-A849-DFC69DC2D8BE}"/>
              </a:ext>
            </a:extLst>
          </p:cNvPr>
          <p:cNvSpPr/>
          <p:nvPr/>
        </p:nvSpPr>
        <p:spPr>
          <a:xfrm>
            <a:off x="1367536" y="3214037"/>
            <a:ext cx="7083287" cy="923330"/>
          </a:xfrm>
          <a:prstGeom prst="rect">
            <a:avLst/>
          </a:prstGeom>
        </p:spPr>
        <p:txBody>
          <a:bodyPr wrap="square">
            <a:spAutoFit/>
          </a:bodyPr>
          <a:lstStyle/>
          <a:p>
            <a:r>
              <a:rPr lang="en-US" dirty="0">
                <a:solidFill>
                  <a:schemeClr val="bg1"/>
                </a:solidFill>
                <a:latin typeface="medium-content-serif-font"/>
              </a:rPr>
              <a:t>“These high premiums are not accompanied by low deductibles; indeed, the median deductible for a benchmark Silver plan in 2019 was $4,375.”</a:t>
            </a:r>
          </a:p>
          <a:p>
            <a:r>
              <a:rPr lang="en-US" dirty="0">
                <a:solidFill>
                  <a:schemeClr val="bg1"/>
                </a:solidFill>
                <a:latin typeface="medium-content-serif-font"/>
              </a:rPr>
              <a:t>			</a:t>
            </a:r>
            <a:endParaRPr lang="en-US" dirty="0">
              <a:solidFill>
                <a:schemeClr val="bg1"/>
              </a:solidFill>
            </a:endParaRPr>
          </a:p>
        </p:txBody>
      </p:sp>
      <p:sp>
        <p:nvSpPr>
          <p:cNvPr id="12" name="Rectangle 11">
            <a:extLst>
              <a:ext uri="{FF2B5EF4-FFF2-40B4-BE49-F238E27FC236}">
                <a16:creationId xmlns:a16="http://schemas.microsoft.com/office/drawing/2014/main" id="{68A8DDF6-DBB4-D543-9610-1C27BE636613}"/>
              </a:ext>
            </a:extLst>
          </p:cNvPr>
          <p:cNvSpPr/>
          <p:nvPr/>
        </p:nvSpPr>
        <p:spPr>
          <a:xfrm>
            <a:off x="1367535" y="4261576"/>
            <a:ext cx="7083287" cy="1692771"/>
          </a:xfrm>
          <a:prstGeom prst="rect">
            <a:avLst/>
          </a:prstGeom>
        </p:spPr>
        <p:txBody>
          <a:bodyPr wrap="square">
            <a:spAutoFit/>
          </a:bodyPr>
          <a:lstStyle/>
          <a:p>
            <a:r>
              <a:rPr lang="en-US" dirty="0">
                <a:solidFill>
                  <a:schemeClr val="bg1"/>
                </a:solidFill>
                <a:latin typeface="medium-content-serif-font"/>
              </a:rPr>
              <a:t>“In 2010, the CBO projected that 24 million Americans would enroll in the exchanges in 2019; the actual figure was closer to 9 million.” [In 2022, 14.5 million people signed up for Marketplace plans.]</a:t>
            </a:r>
          </a:p>
          <a:p>
            <a:r>
              <a:rPr lang="en-US" dirty="0">
                <a:solidFill>
                  <a:schemeClr val="bg1"/>
                </a:solidFill>
                <a:latin typeface="medium-content-serif-font"/>
              </a:rPr>
              <a:t>			</a:t>
            </a:r>
          </a:p>
          <a:p>
            <a:r>
              <a:rPr lang="en-US" dirty="0">
                <a:solidFill>
                  <a:schemeClr val="bg1"/>
                </a:solidFill>
                <a:latin typeface="medium-content-serif-font"/>
              </a:rPr>
              <a:t>-- </a:t>
            </a:r>
            <a:r>
              <a:rPr lang="en-US" dirty="0" err="1">
                <a:solidFill>
                  <a:schemeClr val="bg1"/>
                </a:solidFill>
                <a:latin typeface="medium-content-serif-font"/>
              </a:rPr>
              <a:t>Avik</a:t>
            </a:r>
            <a:r>
              <a:rPr lang="en-US" dirty="0">
                <a:solidFill>
                  <a:schemeClr val="bg1"/>
                </a:solidFill>
                <a:latin typeface="medium-content-serif-font"/>
              </a:rPr>
              <a:t> Roy, 2019 </a:t>
            </a:r>
            <a:r>
              <a:rPr lang="en-US" sz="1400" dirty="0">
                <a:solidFill>
                  <a:schemeClr val="bg1"/>
                </a:solidFill>
                <a:latin typeface="medium-content-serif-font"/>
              </a:rPr>
              <a:t>https://</a:t>
            </a:r>
            <a:r>
              <a:rPr lang="en-US" sz="1400" dirty="0" err="1">
                <a:solidFill>
                  <a:schemeClr val="bg1"/>
                </a:solidFill>
                <a:latin typeface="medium-content-serif-font"/>
              </a:rPr>
              <a:t>freopp.org</a:t>
            </a:r>
            <a:r>
              <a:rPr lang="en-US" sz="1400" dirty="0">
                <a:solidFill>
                  <a:schemeClr val="bg1"/>
                </a:solidFill>
                <a:latin typeface="medium-content-serif-font"/>
              </a:rPr>
              <a:t>/bringing-private-health-insurance-into-the-21st-century-d1df138f1f0c</a:t>
            </a:r>
            <a:endParaRPr lang="en-US" dirty="0">
              <a:solidFill>
                <a:schemeClr val="bg1"/>
              </a:solidFill>
            </a:endParaRPr>
          </a:p>
        </p:txBody>
      </p:sp>
      <p:sp>
        <p:nvSpPr>
          <p:cNvPr id="14" name="Rectangle 13">
            <a:extLst>
              <a:ext uri="{FF2B5EF4-FFF2-40B4-BE49-F238E27FC236}">
                <a16:creationId xmlns:a16="http://schemas.microsoft.com/office/drawing/2014/main" id="{643B402A-A2BE-9948-82BD-C64AEC2E821F}"/>
              </a:ext>
            </a:extLst>
          </p:cNvPr>
          <p:cNvSpPr/>
          <p:nvPr/>
        </p:nvSpPr>
        <p:spPr>
          <a:xfrm>
            <a:off x="1367539" y="2166498"/>
            <a:ext cx="7083287" cy="923330"/>
          </a:xfrm>
          <a:prstGeom prst="rect">
            <a:avLst/>
          </a:prstGeom>
        </p:spPr>
        <p:txBody>
          <a:bodyPr wrap="square">
            <a:spAutoFit/>
          </a:bodyPr>
          <a:lstStyle/>
          <a:p>
            <a:r>
              <a:rPr lang="en-US" dirty="0">
                <a:solidFill>
                  <a:schemeClr val="bg1"/>
                </a:solidFill>
                <a:latin typeface="medium-content-serif-font"/>
              </a:rPr>
              <a:t>“On average, premiums in the individual market have doubled since the ACA went into effect.”</a:t>
            </a:r>
          </a:p>
          <a:p>
            <a:r>
              <a:rPr lang="en-US" dirty="0">
                <a:solidFill>
                  <a:schemeClr val="bg1"/>
                </a:solidFill>
                <a:latin typeface="medium-content-serif-font"/>
              </a:rPr>
              <a:t>			</a:t>
            </a:r>
            <a:endParaRPr lang="en-US" dirty="0">
              <a:solidFill>
                <a:schemeClr val="bg1"/>
              </a:solidFill>
            </a:endParaRPr>
          </a:p>
        </p:txBody>
      </p:sp>
    </p:spTree>
    <p:extLst>
      <p:ext uri="{BB962C8B-B14F-4D97-AF65-F5344CB8AC3E}">
        <p14:creationId xmlns:p14="http://schemas.microsoft.com/office/powerpoint/2010/main" val="19523439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art">
            <a:extLst>
              <a:ext uri="{FF2B5EF4-FFF2-40B4-BE49-F238E27FC236}">
                <a16:creationId xmlns:a16="http://schemas.microsoft.com/office/drawing/2014/main" id="{4770F549-7FE6-214D-9849-ED8AB643D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571500"/>
            <a:ext cx="6172200" cy="5715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C73FFBC6-93D3-7C41-BF04-5FD5A2B24D8D}"/>
              </a:ext>
            </a:extLst>
          </p:cNvPr>
          <p:cNvCxnSpPr>
            <a:cxnSpLocks/>
          </p:cNvCxnSpPr>
          <p:nvPr/>
        </p:nvCxnSpPr>
        <p:spPr>
          <a:xfrm flipV="1">
            <a:off x="6389587" y="1044059"/>
            <a:ext cx="0" cy="452915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B2DECA8-C5B6-774E-8F5E-565663E90317}"/>
              </a:ext>
            </a:extLst>
          </p:cNvPr>
          <p:cNvSpPr txBox="1"/>
          <p:nvPr/>
        </p:nvSpPr>
        <p:spPr>
          <a:xfrm>
            <a:off x="1771650" y="247649"/>
            <a:ext cx="6115050" cy="369332"/>
          </a:xfrm>
          <a:prstGeom prst="rect">
            <a:avLst/>
          </a:prstGeom>
          <a:solidFill>
            <a:schemeClr val="bg1"/>
          </a:solidFill>
        </p:spPr>
        <p:txBody>
          <a:bodyPr wrap="square" rtlCol="0">
            <a:spAutoFit/>
          </a:bodyPr>
          <a:lstStyle/>
          <a:p>
            <a:r>
              <a:rPr lang="en-US" b="1" dirty="0"/>
              <a:t>U.S. Age-Adjusted Mortality Rates per 100,000 (Annual)</a:t>
            </a:r>
          </a:p>
        </p:txBody>
      </p:sp>
      <p:sp>
        <p:nvSpPr>
          <p:cNvPr id="23" name="TextBox 22">
            <a:extLst>
              <a:ext uri="{FF2B5EF4-FFF2-40B4-BE49-F238E27FC236}">
                <a16:creationId xmlns:a16="http://schemas.microsoft.com/office/drawing/2014/main" id="{34B28688-7B7C-C442-B063-440B4E35C2DC}"/>
              </a:ext>
            </a:extLst>
          </p:cNvPr>
          <p:cNvSpPr txBox="1"/>
          <p:nvPr/>
        </p:nvSpPr>
        <p:spPr>
          <a:xfrm>
            <a:off x="4132162" y="3429000"/>
            <a:ext cx="2188988" cy="923330"/>
          </a:xfrm>
          <a:prstGeom prst="rect">
            <a:avLst/>
          </a:prstGeom>
          <a:noFill/>
        </p:spPr>
        <p:txBody>
          <a:bodyPr wrap="square" rtlCol="0">
            <a:spAutoFit/>
          </a:bodyPr>
          <a:lstStyle/>
          <a:p>
            <a:pPr algn="r"/>
            <a:r>
              <a:rPr lang="en-US" dirty="0"/>
              <a:t>Full expansion of insurance coverage under ACA: 2014</a:t>
            </a:r>
          </a:p>
        </p:txBody>
      </p:sp>
      <p:sp>
        <p:nvSpPr>
          <p:cNvPr id="24" name="Rectangle 23">
            <a:extLst>
              <a:ext uri="{FF2B5EF4-FFF2-40B4-BE49-F238E27FC236}">
                <a16:creationId xmlns:a16="http://schemas.microsoft.com/office/drawing/2014/main" id="{C90CAE7F-FE0E-9E4A-A92F-BA53CDD9D353}"/>
              </a:ext>
            </a:extLst>
          </p:cNvPr>
          <p:cNvSpPr/>
          <p:nvPr/>
        </p:nvSpPr>
        <p:spPr>
          <a:xfrm rot="5400000">
            <a:off x="5254889" y="3148695"/>
            <a:ext cx="6600825" cy="646331"/>
          </a:xfrm>
          <a:prstGeom prst="rect">
            <a:avLst/>
          </a:prstGeom>
        </p:spPr>
        <p:txBody>
          <a:bodyPr wrap="square">
            <a:spAutoFit/>
          </a:bodyPr>
          <a:lstStyle/>
          <a:p>
            <a:r>
              <a:rPr lang="en-US" sz="1200" dirty="0">
                <a:solidFill>
                  <a:srgbClr val="000000"/>
                </a:solidFill>
                <a:latin typeface="Verdana" panose="020B0604030504040204" pitchFamily="34" charset="0"/>
              </a:rPr>
              <a:t>Centers for Disease Control and Prevention, National Center for Health Statistics. Multiple Cause of Death on CDC WONDER Online Database. Accessed at http://</a:t>
            </a:r>
            <a:r>
              <a:rPr lang="en-US" sz="1200" dirty="0" err="1">
                <a:solidFill>
                  <a:srgbClr val="000000"/>
                </a:solidFill>
                <a:latin typeface="Verdana" panose="020B0604030504040204" pitchFamily="34" charset="0"/>
              </a:rPr>
              <a:t>wonder.cdc.gov</a:t>
            </a:r>
            <a:r>
              <a:rPr lang="en-US" sz="1200" dirty="0">
                <a:solidFill>
                  <a:srgbClr val="000000"/>
                </a:solidFill>
                <a:latin typeface="Verdana" panose="020B0604030504040204" pitchFamily="34" charset="0"/>
              </a:rPr>
              <a:t>/mcd-icd10.html on Jul 19, 2021.</a:t>
            </a:r>
            <a:endParaRPr lang="en-US" sz="1200" dirty="0"/>
          </a:p>
        </p:txBody>
      </p:sp>
      <p:sp>
        <p:nvSpPr>
          <p:cNvPr id="3" name="Footer Placeholder 2">
            <a:extLst>
              <a:ext uri="{FF2B5EF4-FFF2-40B4-BE49-F238E27FC236}">
                <a16:creationId xmlns:a16="http://schemas.microsoft.com/office/drawing/2014/main" id="{D8D2105D-DD56-CB4D-9648-629BFDF7491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68120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Pre-Existing Conditions</a:t>
            </a:r>
          </a:p>
        </p:txBody>
      </p:sp>
      <p:sp>
        <p:nvSpPr>
          <p:cNvPr id="3" name="Footer Placeholder 2">
            <a:extLst>
              <a:ext uri="{FF2B5EF4-FFF2-40B4-BE49-F238E27FC236}">
                <a16:creationId xmlns:a16="http://schemas.microsoft.com/office/drawing/2014/main" id="{E6B9B528-7808-704E-823F-6008574C448C}"/>
              </a:ext>
            </a:extLst>
          </p:cNvPr>
          <p:cNvSpPr>
            <a:spLocks noGrp="1"/>
          </p:cNvSpPr>
          <p:nvPr>
            <p:ph type="ftr" sz="quarter" idx="11"/>
          </p:nvPr>
        </p:nvSpPr>
        <p:spPr/>
        <p:txBody>
          <a:bodyPr/>
          <a:lstStyle/>
          <a:p>
            <a:endParaRPr lang="en-US"/>
          </a:p>
        </p:txBody>
      </p:sp>
      <p:pic>
        <p:nvPicPr>
          <p:cNvPr id="6" name="Picture 5"/>
          <p:cNvPicPr>
            <a:picLocks noChangeAspect="1"/>
          </p:cNvPicPr>
          <p:nvPr/>
        </p:nvPicPr>
        <p:blipFill>
          <a:blip r:embed="rId3"/>
          <a:stretch>
            <a:fillRect/>
          </a:stretch>
        </p:blipFill>
        <p:spPr>
          <a:xfrm>
            <a:off x="1300165" y="1797050"/>
            <a:ext cx="6645274" cy="4089400"/>
          </a:xfrm>
          <a:prstGeom prst="rect">
            <a:avLst/>
          </a:prstGeom>
        </p:spPr>
      </p:pic>
      <p:sp>
        <p:nvSpPr>
          <p:cNvPr id="7" name="TextBox 6"/>
          <p:cNvSpPr txBox="1"/>
          <p:nvPr/>
        </p:nvSpPr>
        <p:spPr>
          <a:xfrm>
            <a:off x="5650515" y="5844400"/>
            <a:ext cx="2294924" cy="276999"/>
          </a:xfrm>
          <a:prstGeom prst="rect">
            <a:avLst/>
          </a:prstGeom>
          <a:noFill/>
        </p:spPr>
        <p:txBody>
          <a:bodyPr wrap="none" rtlCol="0">
            <a:spAutoFit/>
          </a:bodyPr>
          <a:lstStyle/>
          <a:p>
            <a:r>
              <a:rPr lang="en-US" sz="1200" dirty="0"/>
              <a:t>Image: </a:t>
            </a:r>
            <a:r>
              <a:rPr lang="en-US" sz="1200" dirty="0" err="1"/>
              <a:t>modernsurvivalblog.com</a:t>
            </a:r>
            <a:endParaRPr lang="en-US" sz="1200" dirty="0"/>
          </a:p>
        </p:txBody>
      </p:sp>
    </p:spTree>
    <p:extLst>
      <p:ext uri="{BB962C8B-B14F-4D97-AF65-F5344CB8AC3E}">
        <p14:creationId xmlns:p14="http://schemas.microsoft.com/office/powerpoint/2010/main" val="1886260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F72A898-9FEA-011B-FFC2-9952ECC2631D}"/>
              </a:ext>
            </a:extLst>
          </p:cNvPr>
          <p:cNvPicPr>
            <a:picLocks noChangeAspect="1"/>
          </p:cNvPicPr>
          <p:nvPr/>
        </p:nvPicPr>
        <p:blipFill rotWithShape="1">
          <a:blip r:embed="rId2"/>
          <a:srcRect l="14757" r="28601" b="2"/>
          <a:stretch/>
        </p:blipFill>
        <p:spPr>
          <a:xfrm>
            <a:off x="2642616" y="10"/>
            <a:ext cx="6501384"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F393E5-751A-EBB2-C01D-D9E6DF8B5F05}"/>
              </a:ext>
            </a:extLst>
          </p:cNvPr>
          <p:cNvSpPr>
            <a:spLocks noGrp="1"/>
          </p:cNvSpPr>
          <p:nvPr>
            <p:ph type="title"/>
          </p:nvPr>
        </p:nvSpPr>
        <p:spPr>
          <a:xfrm>
            <a:off x="358485" y="1122363"/>
            <a:ext cx="3017520" cy="3204134"/>
          </a:xfrm>
        </p:spPr>
        <p:txBody>
          <a:bodyPr vert="horz" lIns="91440" tIns="45720" rIns="91440" bIns="45720" rtlCol="0" anchor="b">
            <a:normAutofit/>
          </a:bodyPr>
          <a:lstStyle/>
          <a:p>
            <a:pPr defTabSz="914400"/>
            <a:r>
              <a:rPr lang="en-US" sz="4200" dirty="0">
                <a:solidFill>
                  <a:schemeClr val="bg1"/>
                </a:solidFill>
              </a:rPr>
              <a:t>Part 5 (?): Medicare for All</a:t>
            </a:r>
          </a:p>
        </p:txBody>
      </p:sp>
      <p:sp>
        <p:nvSpPr>
          <p:cNvPr id="5" name="Text Placeholder 4">
            <a:extLst>
              <a:ext uri="{FF2B5EF4-FFF2-40B4-BE49-F238E27FC236}">
                <a16:creationId xmlns:a16="http://schemas.microsoft.com/office/drawing/2014/main" id="{682EFB16-431B-AC19-A77C-945E4665423A}"/>
              </a:ext>
            </a:extLst>
          </p:cNvPr>
          <p:cNvSpPr>
            <a:spLocks noGrp="1"/>
          </p:cNvSpPr>
          <p:nvPr>
            <p:ph type="body" idx="1"/>
          </p:nvPr>
        </p:nvSpPr>
        <p:spPr>
          <a:xfrm>
            <a:off x="358485" y="4872922"/>
            <a:ext cx="3017519" cy="1208141"/>
          </a:xfrm>
        </p:spPr>
        <p:txBody>
          <a:bodyPr vert="horz" lIns="91440" tIns="45720" rIns="91440" bIns="45720" rtlCol="0">
            <a:normAutofit/>
          </a:bodyPr>
          <a:lstStyle/>
          <a:p>
            <a:pPr defTabSz="914400">
              <a:spcBef>
                <a:spcPts val="1000"/>
              </a:spcBef>
            </a:pPr>
            <a:endParaRPr lang="en-US" sz="1700">
              <a:solidFill>
                <a:schemeClr val="bg1"/>
              </a:solidFill>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53C94AC8-3D6F-A483-226C-5BDC9CA6ECF2}"/>
              </a:ext>
            </a:extLst>
          </p:cNvPr>
          <p:cNvSpPr>
            <a:spLocks noGrp="1"/>
          </p:cNvSpPr>
          <p:nvPr>
            <p:ph type="ftr" sz="quarter" idx="11"/>
          </p:nvPr>
        </p:nvSpPr>
        <p:spPr>
          <a:xfrm>
            <a:off x="1269240" y="6356350"/>
            <a:ext cx="2106763" cy="365125"/>
          </a:xfrm>
        </p:spPr>
        <p:txBody>
          <a:bodyPr vert="horz" lIns="91440" tIns="45720" rIns="91440" bIns="45720" rtlCol="0" anchor="ctr">
            <a:normAutofit/>
          </a:bodyPr>
          <a:lstStyle/>
          <a:p>
            <a:pPr algn="r">
              <a:defRPr/>
            </a:pPr>
            <a:endParaRPr lang="en-US" sz="1000" kern="1200">
              <a:solidFill>
                <a:schemeClr val="bg1"/>
              </a:solidFill>
              <a:latin typeface="Calibri" panose="020F0502020204030204"/>
              <a:ea typeface="+mn-ea"/>
              <a:cs typeface="+mn-cs"/>
            </a:endParaRPr>
          </a:p>
        </p:txBody>
      </p:sp>
    </p:spTree>
    <p:extLst>
      <p:ext uri="{BB962C8B-B14F-4D97-AF65-F5344CB8AC3E}">
        <p14:creationId xmlns:p14="http://schemas.microsoft.com/office/powerpoint/2010/main" val="164100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8EE940-CB43-064E-A4B2-C78379009545}"/>
              </a:ext>
            </a:extLst>
          </p:cNvPr>
          <p:cNvSpPr>
            <a:spLocks noGrp="1"/>
          </p:cNvSpPr>
          <p:nvPr>
            <p:ph type="title"/>
          </p:nvPr>
        </p:nvSpPr>
        <p:spPr/>
        <p:txBody>
          <a:bodyPr/>
          <a:lstStyle/>
          <a:p>
            <a:r>
              <a:rPr lang="en-US" dirty="0"/>
              <a:t>Part 5 (?): Medicare for All (M4A)</a:t>
            </a:r>
          </a:p>
        </p:txBody>
      </p:sp>
      <p:sp>
        <p:nvSpPr>
          <p:cNvPr id="4" name="Content Placeholder 3">
            <a:extLst>
              <a:ext uri="{FF2B5EF4-FFF2-40B4-BE49-F238E27FC236}">
                <a16:creationId xmlns:a16="http://schemas.microsoft.com/office/drawing/2014/main" id="{F3752D07-0248-424F-8784-2A037BC40EE1}"/>
              </a:ext>
            </a:extLst>
          </p:cNvPr>
          <p:cNvSpPr>
            <a:spLocks noGrp="1"/>
          </p:cNvSpPr>
          <p:nvPr>
            <p:ph idx="1"/>
          </p:nvPr>
        </p:nvSpPr>
        <p:spPr>
          <a:xfrm>
            <a:off x="1028700" y="1771650"/>
            <a:ext cx="7200900" cy="4095750"/>
          </a:xfrm>
        </p:spPr>
        <p:txBody>
          <a:bodyPr/>
          <a:lstStyle/>
          <a:p>
            <a:r>
              <a:rPr lang="en-US" dirty="0"/>
              <a:t>First-dollar coverage (no copays or deductibles)</a:t>
            </a:r>
          </a:p>
          <a:p>
            <a:r>
              <a:rPr lang="en-US" dirty="0"/>
              <a:t>Dental, vision, hearing—all covered</a:t>
            </a:r>
          </a:p>
          <a:p>
            <a:r>
              <a:rPr lang="en-US" dirty="0"/>
              <a:t>Payments to providers cut by &gt;40% relative to private insurance payments</a:t>
            </a:r>
          </a:p>
          <a:p>
            <a:endParaRPr lang="en-US" dirty="0"/>
          </a:p>
        </p:txBody>
      </p:sp>
      <p:sp>
        <p:nvSpPr>
          <p:cNvPr id="2" name="Footer Placeholder 1">
            <a:extLst>
              <a:ext uri="{FF2B5EF4-FFF2-40B4-BE49-F238E27FC236}">
                <a16:creationId xmlns:a16="http://schemas.microsoft.com/office/drawing/2014/main" id="{90529F94-A675-484B-A318-3713C0DCA6D7}"/>
              </a:ext>
            </a:extLst>
          </p:cNvPr>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EEE21B86-6595-4F46-9651-F36713A30692}"/>
              </a:ext>
            </a:extLst>
          </p:cNvPr>
          <p:cNvPicPr>
            <a:picLocks noChangeAspect="1"/>
          </p:cNvPicPr>
          <p:nvPr/>
        </p:nvPicPr>
        <p:blipFill>
          <a:blip r:embed="rId3"/>
          <a:stretch>
            <a:fillRect/>
          </a:stretch>
        </p:blipFill>
        <p:spPr>
          <a:xfrm>
            <a:off x="2540000" y="3581400"/>
            <a:ext cx="4470400" cy="2514600"/>
          </a:xfrm>
          <a:prstGeom prst="rect">
            <a:avLst/>
          </a:prstGeom>
        </p:spPr>
      </p:pic>
      <p:sp>
        <p:nvSpPr>
          <p:cNvPr id="6" name="Rectangle 5">
            <a:extLst>
              <a:ext uri="{FF2B5EF4-FFF2-40B4-BE49-F238E27FC236}">
                <a16:creationId xmlns:a16="http://schemas.microsoft.com/office/drawing/2014/main" id="{F343BDA5-3B13-BE4E-AB34-2CC5D85542C2}"/>
              </a:ext>
            </a:extLst>
          </p:cNvPr>
          <p:cNvSpPr/>
          <p:nvPr/>
        </p:nvSpPr>
        <p:spPr>
          <a:xfrm>
            <a:off x="2438400" y="6096000"/>
            <a:ext cx="4572000" cy="461665"/>
          </a:xfrm>
          <a:prstGeom prst="rect">
            <a:avLst/>
          </a:prstGeom>
        </p:spPr>
        <p:txBody>
          <a:bodyPr>
            <a:spAutoFit/>
          </a:bodyPr>
          <a:lstStyle/>
          <a:p>
            <a:r>
              <a:rPr lang="en-US" sz="1200" dirty="0"/>
              <a:t>Image: https://</a:t>
            </a:r>
            <a:r>
              <a:rPr lang="en-US" sz="1200" dirty="0" err="1"/>
              <a:t>thehill.com</a:t>
            </a:r>
            <a:r>
              <a:rPr lang="en-US" sz="1200" dirty="0"/>
              <a:t>/</a:t>
            </a:r>
            <a:r>
              <a:rPr lang="en-US" sz="1200" dirty="0" err="1"/>
              <a:t>homenews</a:t>
            </a:r>
            <a:r>
              <a:rPr lang="en-US" sz="1200" dirty="0"/>
              <a:t>/senate/428430-bernie-sanders-to-deliver-his-own-state-of-the-union-response</a:t>
            </a:r>
          </a:p>
        </p:txBody>
      </p:sp>
    </p:spTree>
    <p:extLst>
      <p:ext uri="{BB962C8B-B14F-4D97-AF65-F5344CB8AC3E}">
        <p14:creationId xmlns:p14="http://schemas.microsoft.com/office/powerpoint/2010/main" val="3871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2" name="Rectangle 11">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88EE940-CB43-064E-A4B2-C78379009545}"/>
              </a:ext>
            </a:extLst>
          </p:cNvPr>
          <p:cNvSpPr>
            <a:spLocks noGrp="1"/>
          </p:cNvSpPr>
          <p:nvPr>
            <p:ph type="title"/>
          </p:nvPr>
        </p:nvSpPr>
        <p:spPr>
          <a:xfrm>
            <a:off x="865213" y="1239927"/>
            <a:ext cx="3006440" cy="4680583"/>
          </a:xfrm>
        </p:spPr>
        <p:txBody>
          <a:bodyPr anchor="ctr">
            <a:normAutofit/>
          </a:bodyPr>
          <a:lstStyle/>
          <a:p>
            <a:r>
              <a:rPr lang="en-US" sz="4500"/>
              <a:t>Medicare for All (M4A)</a:t>
            </a:r>
          </a:p>
        </p:txBody>
      </p:sp>
      <p:sp>
        <p:nvSpPr>
          <p:cNvPr id="4" name="Content Placeholder 3">
            <a:extLst>
              <a:ext uri="{FF2B5EF4-FFF2-40B4-BE49-F238E27FC236}">
                <a16:creationId xmlns:a16="http://schemas.microsoft.com/office/drawing/2014/main" id="{F3752D07-0248-424F-8784-2A037BC40EE1}"/>
              </a:ext>
            </a:extLst>
          </p:cNvPr>
          <p:cNvSpPr>
            <a:spLocks noGrp="1"/>
          </p:cNvSpPr>
          <p:nvPr>
            <p:ph idx="1"/>
          </p:nvPr>
        </p:nvSpPr>
        <p:spPr>
          <a:xfrm>
            <a:off x="4718942" y="1239927"/>
            <a:ext cx="3728868" cy="4680583"/>
          </a:xfrm>
        </p:spPr>
        <p:txBody>
          <a:bodyPr anchor="ctr">
            <a:normAutofit/>
          </a:bodyPr>
          <a:lstStyle/>
          <a:p>
            <a:r>
              <a:rPr lang="en-US" sz="1700" dirty="0"/>
              <a:t>“M4A would add approximately $32.6 trillion to federal budget commitments during the first 10 years of its implementation (2022–2031).” </a:t>
            </a:r>
            <a:r>
              <a:rPr lang="en-US" sz="1100" dirty="0"/>
              <a:t>(https://</a:t>
            </a:r>
            <a:r>
              <a:rPr lang="en-US" sz="1100" dirty="0" err="1"/>
              <a:t>www.mercatus.org</a:t>
            </a:r>
            <a:r>
              <a:rPr lang="en-US" sz="1100" dirty="0"/>
              <a:t>/publications/federal-fiscal-policy/costs-national-single-payer-healthcare-system)</a:t>
            </a:r>
          </a:p>
          <a:p>
            <a:r>
              <a:rPr lang="en-US" sz="1700" dirty="0"/>
              <a:t>Increases in federal medical care expenses would be about 10.7% of GDP in 2022, 12.7% in 2031, and higher thereafter.</a:t>
            </a:r>
          </a:p>
          <a:p>
            <a:r>
              <a:rPr lang="en-US" sz="1700" dirty="0"/>
              <a:t>Charles </a:t>
            </a:r>
            <a:r>
              <a:rPr lang="en-US" sz="1700" dirty="0" err="1"/>
              <a:t>Blahous</a:t>
            </a:r>
            <a:r>
              <a:rPr lang="en-US" sz="1700" dirty="0"/>
              <a:t>: “A doubling all currently projected federal and corporate income tax collections would be insufficient to finance the added federal costs of the plan.”</a:t>
            </a:r>
          </a:p>
          <a:p>
            <a:endParaRPr lang="en-US" sz="1700" dirty="0"/>
          </a:p>
        </p:txBody>
      </p:sp>
      <p:sp>
        <p:nvSpPr>
          <p:cNvPr id="2" name="Footer Placeholder 1">
            <a:extLst>
              <a:ext uri="{FF2B5EF4-FFF2-40B4-BE49-F238E27FC236}">
                <a16:creationId xmlns:a16="http://schemas.microsoft.com/office/drawing/2014/main" id="{72179370-87D0-D444-97B6-C640A825240F}"/>
              </a:ext>
            </a:extLst>
          </p:cNvPr>
          <p:cNvSpPr>
            <a:spLocks noGrp="1"/>
          </p:cNvSpPr>
          <p:nvPr>
            <p:ph type="ftr" sz="quarter" idx="11"/>
          </p:nvPr>
        </p:nvSpPr>
        <p:spPr>
          <a:xfrm>
            <a:off x="3028950" y="6492240"/>
            <a:ext cx="3086100" cy="365125"/>
          </a:xfrm>
        </p:spPr>
        <p:txBody>
          <a:bodyPr>
            <a:normAutofit/>
          </a:bodyPr>
          <a:lstStyle/>
          <a:p>
            <a:endParaRPr lang="en-US"/>
          </a:p>
        </p:txBody>
      </p:sp>
    </p:spTree>
    <p:extLst>
      <p:ext uri="{BB962C8B-B14F-4D97-AF65-F5344CB8AC3E}">
        <p14:creationId xmlns:p14="http://schemas.microsoft.com/office/powerpoint/2010/main" val="166644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45" name="Rectangle 12">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6" name="Rectangle 15">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1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CDEF17-5853-1544-90A3-E12390576630}"/>
              </a:ext>
            </a:extLst>
          </p:cNvPr>
          <p:cNvSpPr>
            <a:spLocks noGrp="1"/>
          </p:cNvSpPr>
          <p:nvPr>
            <p:ph type="title"/>
          </p:nvPr>
        </p:nvSpPr>
        <p:spPr>
          <a:xfrm>
            <a:off x="865213" y="1239927"/>
            <a:ext cx="3006440" cy="4680583"/>
          </a:xfrm>
        </p:spPr>
        <p:txBody>
          <a:bodyPr anchor="ctr">
            <a:normAutofit/>
          </a:bodyPr>
          <a:lstStyle/>
          <a:p>
            <a:r>
              <a:rPr lang="en-US" sz="4500"/>
              <a:t>Medicare for All (M4A)</a:t>
            </a:r>
          </a:p>
        </p:txBody>
      </p:sp>
      <p:sp>
        <p:nvSpPr>
          <p:cNvPr id="3" name="Content Placeholder 2">
            <a:extLst>
              <a:ext uri="{FF2B5EF4-FFF2-40B4-BE49-F238E27FC236}">
                <a16:creationId xmlns:a16="http://schemas.microsoft.com/office/drawing/2014/main" id="{2AAC5A55-E4DE-A343-A7D4-FEFBA1BFD929}"/>
              </a:ext>
            </a:extLst>
          </p:cNvPr>
          <p:cNvSpPr>
            <a:spLocks noGrp="1"/>
          </p:cNvSpPr>
          <p:nvPr>
            <p:ph idx="1"/>
          </p:nvPr>
        </p:nvSpPr>
        <p:spPr>
          <a:xfrm>
            <a:off x="4718942" y="1239927"/>
            <a:ext cx="3728868" cy="4680583"/>
          </a:xfrm>
        </p:spPr>
        <p:txBody>
          <a:bodyPr anchor="ctr">
            <a:normAutofit/>
          </a:bodyPr>
          <a:lstStyle/>
          <a:p>
            <a:r>
              <a:rPr lang="en-US" sz="1700"/>
              <a:t>Under M4A, insurance companies would still be around, managing the system, as with Medicare Advantage and Medicaid managed-care contractors.</a:t>
            </a:r>
          </a:p>
          <a:p>
            <a:r>
              <a:rPr lang="en-US" sz="1700"/>
              <a:t>Cuts to medical providers of 40% would mean that many doctors would exit. Access to medical care would suffer.</a:t>
            </a:r>
          </a:p>
          <a:p>
            <a:r>
              <a:rPr lang="en-US" sz="1700"/>
              <a:t>M4A would outlaw private insurance that duplicates benefits offered by the government. Private insurance is common in Europe.</a:t>
            </a:r>
          </a:p>
        </p:txBody>
      </p:sp>
      <p:sp>
        <p:nvSpPr>
          <p:cNvPr id="5" name="Footer Placeholder 4">
            <a:extLst>
              <a:ext uri="{FF2B5EF4-FFF2-40B4-BE49-F238E27FC236}">
                <a16:creationId xmlns:a16="http://schemas.microsoft.com/office/drawing/2014/main" id="{CFF71FAC-E9A0-CA4A-870F-2E90E1087E14}"/>
              </a:ext>
            </a:extLst>
          </p:cNvPr>
          <p:cNvSpPr>
            <a:spLocks noGrp="1"/>
          </p:cNvSpPr>
          <p:nvPr>
            <p:ph type="ftr" sz="quarter" idx="11"/>
          </p:nvPr>
        </p:nvSpPr>
        <p:spPr>
          <a:xfrm>
            <a:off x="3028950" y="6492240"/>
            <a:ext cx="3086100" cy="365125"/>
          </a:xfrm>
        </p:spPr>
        <p:txBody>
          <a:bodyPr>
            <a:normAutofit/>
          </a:bodyPr>
          <a:lstStyle/>
          <a:p>
            <a:endParaRPr lang="en-US" dirty="0"/>
          </a:p>
        </p:txBody>
      </p:sp>
    </p:spTree>
    <p:extLst>
      <p:ext uri="{BB962C8B-B14F-4D97-AF65-F5344CB8AC3E}">
        <p14:creationId xmlns:p14="http://schemas.microsoft.com/office/powerpoint/2010/main" val="3663887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F6E86-DA52-6745-B1DC-5E05404BCE80}"/>
              </a:ext>
            </a:extLst>
          </p:cNvPr>
          <p:cNvSpPr>
            <a:spLocks noGrp="1"/>
          </p:cNvSpPr>
          <p:nvPr>
            <p:ph type="title"/>
          </p:nvPr>
        </p:nvSpPr>
        <p:spPr/>
        <p:txBody>
          <a:bodyPr/>
          <a:lstStyle/>
          <a:p>
            <a:r>
              <a:rPr lang="en-US" dirty="0"/>
              <a:t>Financial Trouble Ahead</a:t>
            </a:r>
          </a:p>
        </p:txBody>
      </p:sp>
      <p:sp>
        <p:nvSpPr>
          <p:cNvPr id="4" name="Footer Placeholder 3">
            <a:extLst>
              <a:ext uri="{FF2B5EF4-FFF2-40B4-BE49-F238E27FC236}">
                <a16:creationId xmlns:a16="http://schemas.microsoft.com/office/drawing/2014/main" id="{42ADD5D3-3EC9-4C48-B456-7D980004BD4E}"/>
              </a:ext>
            </a:extLst>
          </p:cNvPr>
          <p:cNvSpPr>
            <a:spLocks noGrp="1"/>
          </p:cNvSpPr>
          <p:nvPr>
            <p:ph type="ftr" sz="quarter" idx="11"/>
          </p:nvPr>
        </p:nvSpPr>
        <p:spPr/>
        <p:txBody>
          <a:bodyPr/>
          <a:lstStyle/>
          <a:p>
            <a:endParaRPr lang="en-US"/>
          </a:p>
        </p:txBody>
      </p:sp>
      <p:sp>
        <p:nvSpPr>
          <p:cNvPr id="7" name="Rectangle 6">
            <a:extLst>
              <a:ext uri="{FF2B5EF4-FFF2-40B4-BE49-F238E27FC236}">
                <a16:creationId xmlns:a16="http://schemas.microsoft.com/office/drawing/2014/main" id="{DBBA6885-A33D-2A46-97F2-F27E0FF173CA}"/>
              </a:ext>
            </a:extLst>
          </p:cNvPr>
          <p:cNvSpPr/>
          <p:nvPr/>
        </p:nvSpPr>
        <p:spPr>
          <a:xfrm>
            <a:off x="546749" y="5275107"/>
            <a:ext cx="4038504" cy="738664"/>
          </a:xfrm>
          <a:prstGeom prst="rect">
            <a:avLst/>
          </a:prstGeom>
        </p:spPr>
        <p:txBody>
          <a:bodyPr wrap="square">
            <a:spAutoFit/>
          </a:bodyPr>
          <a:lstStyle/>
          <a:p>
            <a:r>
              <a:rPr lang="en-US" sz="1400" dirty="0"/>
              <a:t>Source: 2023 Annual Report of the Social Security and Medicare Boards of Trustees:</a:t>
            </a:r>
          </a:p>
          <a:p>
            <a:r>
              <a:rPr lang="en-US" sz="1400" dirty="0"/>
              <a:t>https://</a:t>
            </a:r>
            <a:r>
              <a:rPr lang="en-US" sz="1400" dirty="0" err="1"/>
              <a:t>www.ssa.gov</a:t>
            </a:r>
            <a:r>
              <a:rPr lang="en-US" sz="1400" dirty="0"/>
              <a:t>/</a:t>
            </a:r>
            <a:r>
              <a:rPr lang="en-US" sz="1400" dirty="0" err="1"/>
              <a:t>oact</a:t>
            </a:r>
            <a:r>
              <a:rPr lang="en-US" sz="1400" dirty="0"/>
              <a:t>/TRSUM/</a:t>
            </a:r>
          </a:p>
        </p:txBody>
      </p:sp>
      <p:sp>
        <p:nvSpPr>
          <p:cNvPr id="9" name="TextBox 8">
            <a:extLst>
              <a:ext uri="{FF2B5EF4-FFF2-40B4-BE49-F238E27FC236}">
                <a16:creationId xmlns:a16="http://schemas.microsoft.com/office/drawing/2014/main" id="{5899A0EA-1505-BC4F-8822-E1EFAD9B4A7E}"/>
              </a:ext>
            </a:extLst>
          </p:cNvPr>
          <p:cNvSpPr txBox="1"/>
          <p:nvPr/>
        </p:nvSpPr>
        <p:spPr>
          <a:xfrm>
            <a:off x="4718050" y="5220595"/>
            <a:ext cx="4425950" cy="1200329"/>
          </a:xfrm>
          <a:prstGeom prst="rect">
            <a:avLst/>
          </a:prstGeom>
          <a:noFill/>
        </p:spPr>
        <p:txBody>
          <a:bodyPr wrap="square" rtlCol="0">
            <a:spAutoFit/>
          </a:bodyPr>
          <a:lstStyle/>
          <a:p>
            <a:r>
              <a:rPr lang="en-US" dirty="0"/>
              <a:t>OASI: Old Age and Survivor’s Insurance</a:t>
            </a:r>
          </a:p>
          <a:p>
            <a:r>
              <a:rPr lang="en-US" dirty="0"/>
              <a:t>DI: Disability Insurance</a:t>
            </a:r>
          </a:p>
          <a:p>
            <a:r>
              <a:rPr lang="en-US" dirty="0"/>
              <a:t>OASDI: combined OASI and DI</a:t>
            </a:r>
          </a:p>
          <a:p>
            <a:r>
              <a:rPr lang="en-US" b="1" dirty="0"/>
              <a:t>HI: Hospital Insurance (Medicare Part A)</a:t>
            </a:r>
          </a:p>
        </p:txBody>
      </p:sp>
      <p:pic>
        <p:nvPicPr>
          <p:cNvPr id="8" name="Picture 7" descr="A screenshot of a white and blue box&#10;&#10;Description automatically generated">
            <a:extLst>
              <a:ext uri="{FF2B5EF4-FFF2-40B4-BE49-F238E27FC236}">
                <a16:creationId xmlns:a16="http://schemas.microsoft.com/office/drawing/2014/main" id="{BA2D5ABA-342E-984B-72BE-CB16AA2BE004}"/>
              </a:ext>
            </a:extLst>
          </p:cNvPr>
          <p:cNvPicPr>
            <a:picLocks noChangeAspect="1"/>
          </p:cNvPicPr>
          <p:nvPr/>
        </p:nvPicPr>
        <p:blipFill>
          <a:blip r:embed="rId2"/>
          <a:stretch>
            <a:fillRect/>
          </a:stretch>
        </p:blipFill>
        <p:spPr>
          <a:xfrm>
            <a:off x="0" y="1561251"/>
            <a:ext cx="9135358" cy="3731966"/>
          </a:xfrm>
          <a:prstGeom prst="rect">
            <a:avLst/>
          </a:prstGeom>
        </p:spPr>
      </p:pic>
      <p:sp>
        <p:nvSpPr>
          <p:cNvPr id="3" name="Down Arrow 2">
            <a:extLst>
              <a:ext uri="{FF2B5EF4-FFF2-40B4-BE49-F238E27FC236}">
                <a16:creationId xmlns:a16="http://schemas.microsoft.com/office/drawing/2014/main" id="{134FF428-D5CE-4D49-B684-79EFE3DF6738}"/>
              </a:ext>
            </a:extLst>
          </p:cNvPr>
          <p:cNvSpPr/>
          <p:nvPr/>
        </p:nvSpPr>
        <p:spPr>
          <a:xfrm>
            <a:off x="7766257" y="780627"/>
            <a:ext cx="502276" cy="96108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3902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14627-1F91-974C-8003-004A34E64E43}"/>
              </a:ext>
            </a:extLst>
          </p:cNvPr>
          <p:cNvSpPr>
            <a:spLocks noGrp="1"/>
          </p:cNvSpPr>
          <p:nvPr>
            <p:ph type="title"/>
          </p:nvPr>
        </p:nvSpPr>
        <p:spPr/>
        <p:txBody>
          <a:bodyPr/>
          <a:lstStyle/>
          <a:p>
            <a:r>
              <a:rPr lang="en-US" dirty="0"/>
              <a:t>Additional Reading</a:t>
            </a:r>
          </a:p>
        </p:txBody>
      </p:sp>
      <p:sp>
        <p:nvSpPr>
          <p:cNvPr id="3" name="Content Placeholder 2">
            <a:extLst>
              <a:ext uri="{FF2B5EF4-FFF2-40B4-BE49-F238E27FC236}">
                <a16:creationId xmlns:a16="http://schemas.microsoft.com/office/drawing/2014/main" id="{3904CD2D-4969-504B-958C-D0D95D68EFCD}"/>
              </a:ext>
            </a:extLst>
          </p:cNvPr>
          <p:cNvSpPr>
            <a:spLocks noGrp="1"/>
          </p:cNvSpPr>
          <p:nvPr>
            <p:ph idx="1"/>
          </p:nvPr>
        </p:nvSpPr>
        <p:spPr>
          <a:xfrm>
            <a:off x="1028700" y="1481070"/>
            <a:ext cx="7200900" cy="4713668"/>
          </a:xfrm>
        </p:spPr>
        <p:txBody>
          <a:bodyPr>
            <a:normAutofit/>
          </a:bodyPr>
          <a:lstStyle/>
          <a:p>
            <a:pPr marL="460375" indent="-460375">
              <a:buNone/>
            </a:pPr>
            <a:r>
              <a:rPr lang="en-US" sz="1800" dirty="0" err="1"/>
              <a:t>Hamowy</a:t>
            </a:r>
            <a:r>
              <a:rPr lang="en-US" sz="1800" dirty="0"/>
              <a:t>, Ronald. 1979. “The Early Development of Medical Licensing Laws in the United States, 1875-1900,” </a:t>
            </a:r>
            <a:r>
              <a:rPr lang="en-US" sz="1800" i="1" dirty="0"/>
              <a:t>Journal of Libertarian Studies</a:t>
            </a:r>
            <a:r>
              <a:rPr lang="en-US" sz="1800" dirty="0"/>
              <a:t>, vol. 3, no. 1 (1979)</a:t>
            </a:r>
          </a:p>
          <a:p>
            <a:pPr marL="460375" indent="-460375">
              <a:buNone/>
            </a:pPr>
            <a:r>
              <a:rPr lang="en-US" sz="1800" dirty="0"/>
              <a:t>Lewis, Hunter. 2018. “’FDA Approval’ Is a Monopolist’s Scheme to Limit Competition“ </a:t>
            </a:r>
            <a:r>
              <a:rPr lang="en-US" sz="1800" dirty="0">
                <a:hlinkClick r:id="rId2"/>
              </a:rPr>
              <a:t>https://mises.org/power-market/fda-approval-monopolists-scheme-limit-competition</a:t>
            </a:r>
            <a:r>
              <a:rPr lang="en-US" sz="1800" dirty="0"/>
              <a:t> </a:t>
            </a:r>
          </a:p>
          <a:p>
            <a:pPr marL="460375" indent="-460375">
              <a:buNone/>
            </a:pPr>
            <a:r>
              <a:rPr lang="en-US" sz="1800" dirty="0"/>
              <a:t>Madden, Bartley. 2018. </a:t>
            </a:r>
            <a:r>
              <a:rPr lang="en-US" sz="1800" i="1" dirty="0"/>
              <a:t>Free to Choose Medicine</a:t>
            </a:r>
            <a:r>
              <a:rPr lang="en-US" sz="1800" dirty="0"/>
              <a:t>, 3</a:t>
            </a:r>
            <a:r>
              <a:rPr lang="en-US" sz="1800" baseline="30000" dirty="0"/>
              <a:t>rd</a:t>
            </a:r>
            <a:r>
              <a:rPr lang="en-US" sz="1800" dirty="0"/>
              <a:t> ed. Heartland Institute.</a:t>
            </a:r>
          </a:p>
          <a:p>
            <a:pPr marL="460375" indent="-460375">
              <a:buNone/>
            </a:pPr>
            <a:r>
              <a:rPr lang="en-US" sz="1800" dirty="0"/>
              <a:t>Terrell, Timothy D. 2021. “The False Promise of Free Medical Care.” In </a:t>
            </a:r>
            <a:r>
              <a:rPr lang="en-US" sz="1800" i="1" dirty="0"/>
              <a:t>Freedom or Free Stuff… It’s Your Choice</a:t>
            </a:r>
            <a:r>
              <a:rPr lang="en-US" sz="1800" dirty="0"/>
              <a:t>, ed. Rafael Acevedo. Miami: </a:t>
            </a:r>
            <a:r>
              <a:rPr lang="en-US" sz="1800" dirty="0" err="1"/>
              <a:t>Econintech</a:t>
            </a:r>
            <a:r>
              <a:rPr lang="en-US" sz="1800" dirty="0"/>
              <a:t>.</a:t>
            </a:r>
          </a:p>
          <a:p>
            <a:pPr marL="0" indent="0">
              <a:buNone/>
            </a:pPr>
            <a:endParaRPr lang="en-US" dirty="0"/>
          </a:p>
        </p:txBody>
      </p:sp>
      <p:sp>
        <p:nvSpPr>
          <p:cNvPr id="4" name="Footer Placeholder 3">
            <a:extLst>
              <a:ext uri="{FF2B5EF4-FFF2-40B4-BE49-F238E27FC236}">
                <a16:creationId xmlns:a16="http://schemas.microsoft.com/office/drawing/2014/main" id="{240356AF-3835-D649-B520-A5B772258BF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04664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1417" y="1138036"/>
            <a:ext cx="4083287" cy="1402470"/>
          </a:xfrm>
        </p:spPr>
        <p:txBody>
          <a:bodyPr anchor="t">
            <a:normAutofit/>
          </a:bodyPr>
          <a:lstStyle/>
          <a:p>
            <a:r>
              <a:rPr lang="en-US" sz="2800"/>
              <a:t>Medical Licensure</a:t>
            </a:r>
          </a:p>
        </p:txBody>
      </p:sp>
      <p:pic>
        <p:nvPicPr>
          <p:cNvPr id="5" name="Picture 4">
            <a:extLst>
              <a:ext uri="{FF2B5EF4-FFF2-40B4-BE49-F238E27FC236}">
                <a16:creationId xmlns:a16="http://schemas.microsoft.com/office/drawing/2014/main" id="{BE0FCF14-6B89-BE4D-AC49-5B8FFD03FFC7}"/>
              </a:ext>
            </a:extLst>
          </p:cNvPr>
          <p:cNvPicPr>
            <a:picLocks noChangeAspect="1"/>
          </p:cNvPicPr>
          <p:nvPr/>
        </p:nvPicPr>
        <p:blipFill rotWithShape="1">
          <a:blip r:embed="rId3"/>
          <a:srcRect l="13932" r="10198"/>
          <a:stretch/>
        </p:blipFill>
        <p:spPr>
          <a:xfrm>
            <a:off x="20" y="10"/>
            <a:ext cx="3863363" cy="6857990"/>
          </a:xfrm>
          <a:prstGeom prst="rect">
            <a:avLst/>
          </a:prstGeom>
        </p:spPr>
      </p:pic>
      <p:cxnSp>
        <p:nvCxnSpPr>
          <p:cNvPr id="15" name="Straight Connector 1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401417" y="1931832"/>
            <a:ext cx="4083287" cy="4210552"/>
          </a:xfrm>
        </p:spPr>
        <p:txBody>
          <a:bodyPr>
            <a:normAutofit/>
          </a:bodyPr>
          <a:lstStyle/>
          <a:p>
            <a:r>
              <a:rPr lang="en-US" sz="1600" dirty="0"/>
              <a:t>In the late 1800s, the US had the highest number of physicians, per capita, in the world.</a:t>
            </a:r>
          </a:p>
          <a:p>
            <a:r>
              <a:rPr lang="en-US" sz="1600" dirty="0"/>
              <a:t>In 1904, the AMA began a concerted effort to reduce the number of medical students, claiming that this would increase medical quality.</a:t>
            </a:r>
          </a:p>
          <a:p>
            <a:r>
              <a:rPr lang="en-US" sz="1600" dirty="0"/>
              <a:t>In 1910, Abraham Flexner published a report for the Carnegie Foundation on US and Canadian medical education.</a:t>
            </a:r>
          </a:p>
          <a:p>
            <a:r>
              <a:rPr lang="en-US" sz="1600" dirty="0"/>
              <a:t>The report suggested closure of most medical schools (155 to 31), homogenization of education in medical schools, approval of any new medical school by the state government, and additional state licensure regulation.</a:t>
            </a:r>
          </a:p>
        </p:txBody>
      </p:sp>
    </p:spTree>
    <p:extLst>
      <p:ext uri="{BB962C8B-B14F-4D97-AF65-F5344CB8AC3E}">
        <p14:creationId xmlns:p14="http://schemas.microsoft.com/office/powerpoint/2010/main" val="396230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1417" y="1138036"/>
            <a:ext cx="4083287" cy="1402470"/>
          </a:xfrm>
        </p:spPr>
        <p:txBody>
          <a:bodyPr anchor="t">
            <a:normAutofit/>
          </a:bodyPr>
          <a:lstStyle/>
          <a:p>
            <a:r>
              <a:rPr lang="en-US" sz="2800"/>
              <a:t>Medical Licensure</a:t>
            </a:r>
          </a:p>
        </p:txBody>
      </p:sp>
      <p:pic>
        <p:nvPicPr>
          <p:cNvPr id="5" name="Picture 4">
            <a:extLst>
              <a:ext uri="{FF2B5EF4-FFF2-40B4-BE49-F238E27FC236}">
                <a16:creationId xmlns:a16="http://schemas.microsoft.com/office/drawing/2014/main" id="{BE0FCF14-6B89-BE4D-AC49-5B8FFD03FFC7}"/>
              </a:ext>
            </a:extLst>
          </p:cNvPr>
          <p:cNvPicPr>
            <a:picLocks noChangeAspect="1"/>
          </p:cNvPicPr>
          <p:nvPr/>
        </p:nvPicPr>
        <p:blipFill rotWithShape="1">
          <a:blip r:embed="rId3"/>
          <a:srcRect l="13932" r="10198"/>
          <a:stretch/>
        </p:blipFill>
        <p:spPr>
          <a:xfrm>
            <a:off x="20" y="10"/>
            <a:ext cx="3863363" cy="6857990"/>
          </a:xfrm>
          <a:prstGeom prst="rect">
            <a:avLst/>
          </a:prstGeom>
        </p:spPr>
      </p:pic>
      <p:cxnSp>
        <p:nvCxnSpPr>
          <p:cNvPr id="15" name="Straight Connector 1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401416" y="2021161"/>
            <a:ext cx="4083287" cy="3591207"/>
          </a:xfrm>
        </p:spPr>
        <p:txBody>
          <a:bodyPr>
            <a:normAutofit/>
          </a:bodyPr>
          <a:lstStyle/>
          <a:p>
            <a:r>
              <a:rPr lang="en-US" sz="1600" dirty="0"/>
              <a:t>The AMA controls medical schools, state by state, through an accrediting body, the Liaison Committee on Medical Education. Licenses are granted only to graduates of these schools.</a:t>
            </a:r>
          </a:p>
          <a:p>
            <a:r>
              <a:rPr lang="en-US" sz="1600" dirty="0"/>
              <a:t>Prices of medical care shot up.</a:t>
            </a:r>
          </a:p>
          <a:p>
            <a:r>
              <a:rPr lang="en-US" sz="1600" dirty="0"/>
              <a:t>Schools of alternative medicine were almost all closed.</a:t>
            </a:r>
          </a:p>
          <a:p>
            <a:r>
              <a:rPr lang="en-US" sz="1600" dirty="0"/>
              <a:t>Changes arising from the Flexner report also led to fewer women and African Americans in medical education. Michel Accad observed that only 2 of 7 African American medical schools and only one women’s medical college survived the Flexnerian reforms.</a:t>
            </a:r>
          </a:p>
        </p:txBody>
      </p:sp>
      <p:sp>
        <p:nvSpPr>
          <p:cNvPr id="4" name="TextBox 3">
            <a:extLst>
              <a:ext uri="{FF2B5EF4-FFF2-40B4-BE49-F238E27FC236}">
                <a16:creationId xmlns:a16="http://schemas.microsoft.com/office/drawing/2014/main" id="{B45444FC-5A5A-F769-AA49-E5821B1EE349}"/>
              </a:ext>
            </a:extLst>
          </p:cNvPr>
          <p:cNvSpPr txBox="1"/>
          <p:nvPr/>
        </p:nvSpPr>
        <p:spPr>
          <a:xfrm>
            <a:off x="3629765" y="5857066"/>
            <a:ext cx="5166505" cy="523220"/>
          </a:xfrm>
          <a:prstGeom prst="rect">
            <a:avLst/>
          </a:prstGeom>
          <a:noFill/>
        </p:spPr>
        <p:txBody>
          <a:bodyPr wrap="square" rtlCol="0">
            <a:spAutoFit/>
          </a:bodyPr>
          <a:lstStyle/>
          <a:p>
            <a:r>
              <a:rPr lang="en-US" sz="1400" dirty="0"/>
              <a:t>See Dr. Michel Accad, http://</a:t>
            </a:r>
            <a:r>
              <a:rPr lang="en-US" sz="1400" dirty="0" err="1"/>
              <a:t>alertandoriented.com</a:t>
            </a:r>
            <a:r>
              <a:rPr lang="en-US" sz="1400" dirty="0"/>
              <a:t>/an-economic-history-of-the-american-health-care-system-part-1/</a:t>
            </a:r>
          </a:p>
        </p:txBody>
      </p:sp>
    </p:spTree>
    <p:extLst>
      <p:ext uri="{BB962C8B-B14F-4D97-AF65-F5344CB8AC3E}">
        <p14:creationId xmlns:p14="http://schemas.microsoft.com/office/powerpoint/2010/main" val="190970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F72A898-9FEA-011B-FFC2-9952ECC2631D}"/>
              </a:ext>
            </a:extLst>
          </p:cNvPr>
          <p:cNvPicPr>
            <a:picLocks noChangeAspect="1"/>
          </p:cNvPicPr>
          <p:nvPr/>
        </p:nvPicPr>
        <p:blipFill rotWithShape="1">
          <a:blip r:embed="rId2"/>
          <a:srcRect l="14757" r="28601" b="2"/>
          <a:stretch/>
        </p:blipFill>
        <p:spPr>
          <a:xfrm>
            <a:off x="2642616" y="10"/>
            <a:ext cx="6501384"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F393E5-751A-EBB2-C01D-D9E6DF8B5F05}"/>
              </a:ext>
            </a:extLst>
          </p:cNvPr>
          <p:cNvSpPr>
            <a:spLocks noGrp="1"/>
          </p:cNvSpPr>
          <p:nvPr>
            <p:ph type="title"/>
          </p:nvPr>
        </p:nvSpPr>
        <p:spPr>
          <a:xfrm>
            <a:off x="358485" y="1122363"/>
            <a:ext cx="3017520" cy="3204134"/>
          </a:xfrm>
        </p:spPr>
        <p:txBody>
          <a:bodyPr vert="horz" lIns="91440" tIns="45720" rIns="91440" bIns="45720" rtlCol="0" anchor="b">
            <a:normAutofit/>
          </a:bodyPr>
          <a:lstStyle/>
          <a:p>
            <a:pPr defTabSz="914400"/>
            <a:r>
              <a:rPr lang="en-US" sz="4200" dirty="0">
                <a:solidFill>
                  <a:schemeClr val="bg1"/>
                </a:solidFill>
              </a:rPr>
              <a:t>Part 2: </a:t>
            </a:r>
            <a:r>
              <a:rPr lang="en-US" sz="3600" dirty="0">
                <a:solidFill>
                  <a:schemeClr val="bg1"/>
                </a:solidFill>
              </a:rPr>
              <a:t>The Food and Drug Administration</a:t>
            </a:r>
            <a:endParaRPr lang="en-US" sz="4200" dirty="0">
              <a:solidFill>
                <a:schemeClr val="bg1"/>
              </a:solidFill>
            </a:endParaRPr>
          </a:p>
        </p:txBody>
      </p:sp>
      <p:sp>
        <p:nvSpPr>
          <p:cNvPr id="5" name="Text Placeholder 4">
            <a:extLst>
              <a:ext uri="{FF2B5EF4-FFF2-40B4-BE49-F238E27FC236}">
                <a16:creationId xmlns:a16="http://schemas.microsoft.com/office/drawing/2014/main" id="{682EFB16-431B-AC19-A77C-945E4665423A}"/>
              </a:ext>
            </a:extLst>
          </p:cNvPr>
          <p:cNvSpPr>
            <a:spLocks noGrp="1"/>
          </p:cNvSpPr>
          <p:nvPr>
            <p:ph type="body" idx="1"/>
          </p:nvPr>
        </p:nvSpPr>
        <p:spPr>
          <a:xfrm>
            <a:off x="358485" y="4872922"/>
            <a:ext cx="3017519" cy="1208141"/>
          </a:xfrm>
        </p:spPr>
        <p:txBody>
          <a:bodyPr vert="horz" lIns="91440" tIns="45720" rIns="91440" bIns="45720" rtlCol="0">
            <a:normAutofit/>
          </a:bodyPr>
          <a:lstStyle/>
          <a:p>
            <a:pPr defTabSz="914400">
              <a:spcBef>
                <a:spcPts val="1000"/>
              </a:spcBef>
            </a:pPr>
            <a:endParaRPr lang="en-US" sz="1700">
              <a:solidFill>
                <a:schemeClr val="bg1"/>
              </a:solidFill>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53C94AC8-3D6F-A483-226C-5BDC9CA6ECF2}"/>
              </a:ext>
            </a:extLst>
          </p:cNvPr>
          <p:cNvSpPr>
            <a:spLocks noGrp="1"/>
          </p:cNvSpPr>
          <p:nvPr>
            <p:ph type="ftr" sz="quarter" idx="11"/>
          </p:nvPr>
        </p:nvSpPr>
        <p:spPr>
          <a:xfrm>
            <a:off x="1269240" y="6356350"/>
            <a:ext cx="2106763" cy="365125"/>
          </a:xfrm>
        </p:spPr>
        <p:txBody>
          <a:bodyPr vert="horz" lIns="91440" tIns="45720" rIns="91440" bIns="45720" rtlCol="0" anchor="ctr">
            <a:normAutofit/>
          </a:bodyPr>
          <a:lstStyle/>
          <a:p>
            <a:pPr algn="r">
              <a:defRPr/>
            </a:pPr>
            <a:endParaRPr lang="en-US" sz="1000" kern="1200">
              <a:solidFill>
                <a:schemeClr val="bg1"/>
              </a:solidFill>
              <a:latin typeface="Calibri" panose="020F0502020204030204"/>
              <a:ea typeface="+mn-ea"/>
              <a:cs typeface="+mn-cs"/>
            </a:endParaRPr>
          </a:p>
        </p:txBody>
      </p:sp>
    </p:spTree>
    <p:extLst>
      <p:ext uri="{BB962C8B-B14F-4D97-AF65-F5344CB8AC3E}">
        <p14:creationId xmlns:p14="http://schemas.microsoft.com/office/powerpoint/2010/main" val="1874427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AC3D-876A-0640-B3CD-DBECBAE913A9}"/>
              </a:ext>
            </a:extLst>
          </p:cNvPr>
          <p:cNvSpPr>
            <a:spLocks noGrp="1"/>
          </p:cNvSpPr>
          <p:nvPr>
            <p:ph type="title"/>
          </p:nvPr>
        </p:nvSpPr>
        <p:spPr>
          <a:xfrm>
            <a:off x="4401417" y="1138036"/>
            <a:ext cx="4083287" cy="1402470"/>
          </a:xfrm>
        </p:spPr>
        <p:txBody>
          <a:bodyPr anchor="t">
            <a:normAutofit/>
          </a:bodyPr>
          <a:lstStyle/>
          <a:p>
            <a:r>
              <a:rPr lang="en-US" sz="2800" dirty="0"/>
              <a:t>Part 2: The FDA</a:t>
            </a:r>
          </a:p>
        </p:txBody>
      </p:sp>
      <p:pic>
        <p:nvPicPr>
          <p:cNvPr id="6" name="Picture 5" descr="Chemical formulae are written on paper">
            <a:extLst>
              <a:ext uri="{FF2B5EF4-FFF2-40B4-BE49-F238E27FC236}">
                <a16:creationId xmlns:a16="http://schemas.microsoft.com/office/drawing/2014/main" id="{E584E202-8FC8-F61D-5045-044873BBF35B}"/>
              </a:ext>
            </a:extLst>
          </p:cNvPr>
          <p:cNvPicPr>
            <a:picLocks noChangeAspect="1"/>
          </p:cNvPicPr>
          <p:nvPr/>
        </p:nvPicPr>
        <p:blipFill rotWithShape="1">
          <a:blip r:embed="rId3"/>
          <a:srcRect l="33928" r="34384"/>
          <a:stretch/>
        </p:blipFill>
        <p:spPr>
          <a:xfrm>
            <a:off x="20" y="10"/>
            <a:ext cx="3863363" cy="6857990"/>
          </a:xfrm>
          <a:prstGeom prst="rect">
            <a:avLst/>
          </a:prstGeom>
        </p:spPr>
      </p:pic>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D875452-AC21-C649-8149-E5F0B4A9BDDF}"/>
              </a:ext>
            </a:extLst>
          </p:cNvPr>
          <p:cNvSpPr>
            <a:spLocks noGrp="1"/>
          </p:cNvSpPr>
          <p:nvPr>
            <p:ph idx="1"/>
          </p:nvPr>
        </p:nvSpPr>
        <p:spPr>
          <a:xfrm>
            <a:off x="4401417" y="2551176"/>
            <a:ext cx="4083287" cy="3591207"/>
          </a:xfrm>
        </p:spPr>
        <p:txBody>
          <a:bodyPr>
            <a:normAutofit/>
          </a:bodyPr>
          <a:lstStyle/>
          <a:p>
            <a:r>
              <a:rPr lang="en-US" sz="1700" dirty="0"/>
              <a:t>Started in 1906, as a result of the Pure Food and Drug Act, pushed by Theodore Roosevelt</a:t>
            </a:r>
          </a:p>
          <a:p>
            <a:r>
              <a:rPr lang="en-US" sz="1700" dirty="0"/>
              <a:t>Expansion of powers in 1938 with the Federal Food, Drug, and Cosmetic Act</a:t>
            </a:r>
          </a:p>
          <a:p>
            <a:r>
              <a:rPr lang="en-US" sz="1700" dirty="0"/>
              <a:t>1951: Durham-Humphrey Amendment established “prescription-only” category</a:t>
            </a:r>
          </a:p>
          <a:p>
            <a:r>
              <a:rPr lang="en-US" sz="1700" dirty="0"/>
              <a:t>1962: Kefauver-Harris Amendment—not just safety but efficacy required for approval</a:t>
            </a:r>
          </a:p>
          <a:p>
            <a:r>
              <a:rPr lang="en-US" sz="1700" dirty="0"/>
              <a:t>1984: Hatch-Waxman Act extended length of patents on new drugs, but eased post-patent pathway for generics</a:t>
            </a:r>
          </a:p>
        </p:txBody>
      </p:sp>
      <p:sp>
        <p:nvSpPr>
          <p:cNvPr id="4" name="Footer Placeholder 3">
            <a:extLst>
              <a:ext uri="{FF2B5EF4-FFF2-40B4-BE49-F238E27FC236}">
                <a16:creationId xmlns:a16="http://schemas.microsoft.com/office/drawing/2014/main" id="{F1192F41-3553-6C47-B608-E2AA754FBBFB}"/>
              </a:ext>
            </a:extLst>
          </p:cNvPr>
          <p:cNvSpPr>
            <a:spLocks noGrp="1"/>
          </p:cNvSpPr>
          <p:nvPr>
            <p:ph type="ftr" sz="quarter" idx="11"/>
          </p:nvPr>
        </p:nvSpPr>
        <p:spPr>
          <a:xfrm>
            <a:off x="4316698" y="6356350"/>
            <a:ext cx="2440767" cy="365125"/>
          </a:xfrm>
        </p:spPr>
        <p:txBody>
          <a:bodyPr>
            <a:normAutofit/>
          </a:bodyPr>
          <a:lstStyle/>
          <a:p>
            <a:pPr algn="l"/>
            <a:endParaRPr lang="en-US">
              <a:solidFill>
                <a:schemeClr val="tx1">
                  <a:lumMod val="50000"/>
                  <a:lumOff val="50000"/>
                </a:schemeClr>
              </a:solidFill>
            </a:endParaRPr>
          </a:p>
        </p:txBody>
      </p:sp>
    </p:spTree>
    <p:extLst>
      <p:ext uri="{BB962C8B-B14F-4D97-AF65-F5344CB8AC3E}">
        <p14:creationId xmlns:p14="http://schemas.microsoft.com/office/powerpoint/2010/main" val="384437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FDA’s “Drug Lag”</a:t>
            </a:r>
          </a:p>
        </p:txBody>
      </p:sp>
      <p:sp>
        <p:nvSpPr>
          <p:cNvPr id="3" name="Content Placeholder 2"/>
          <p:cNvSpPr>
            <a:spLocks noGrp="1"/>
          </p:cNvSpPr>
          <p:nvPr>
            <p:ph sz="half" idx="1"/>
          </p:nvPr>
        </p:nvSpPr>
        <p:spPr/>
        <p:txBody>
          <a:bodyPr>
            <a:normAutofit/>
          </a:bodyPr>
          <a:lstStyle/>
          <a:p>
            <a:r>
              <a:rPr lang="en-US" dirty="0" err="1"/>
              <a:t>Septra</a:t>
            </a:r>
            <a:r>
              <a:rPr lang="en-US" dirty="0"/>
              <a:t>:</a:t>
            </a:r>
          </a:p>
          <a:p>
            <a:pPr lvl="1"/>
            <a:r>
              <a:rPr lang="en-US" dirty="0"/>
              <a:t>Five-year delay in introducing the antibiotic </a:t>
            </a:r>
            <a:r>
              <a:rPr lang="en-US" dirty="0" err="1"/>
              <a:t>Septra</a:t>
            </a:r>
            <a:r>
              <a:rPr lang="en-US" dirty="0"/>
              <a:t> to the US market</a:t>
            </a:r>
          </a:p>
          <a:p>
            <a:pPr lvl="1"/>
            <a:r>
              <a:rPr lang="en-US" dirty="0"/>
              <a:t>Estimate by Nobel laureate George Hitchings that this delay cost 80,000 lives in the US.</a:t>
            </a:r>
          </a:p>
          <a:p>
            <a:r>
              <a:rPr lang="en-US" dirty="0"/>
              <a:t>Beta blockers:</a:t>
            </a:r>
          </a:p>
          <a:p>
            <a:pPr lvl="1"/>
            <a:r>
              <a:rPr lang="en-US" dirty="0"/>
              <a:t>Lag in FDA approval may have cost 250,000 lives in the US.</a:t>
            </a:r>
          </a:p>
          <a:p>
            <a:pPr marL="342900" lvl="1" indent="0">
              <a:buNone/>
            </a:pPr>
            <a:endParaRPr lang="en-US" dirty="0"/>
          </a:p>
        </p:txBody>
      </p:sp>
      <p:sp>
        <p:nvSpPr>
          <p:cNvPr id="4" name="Content Placeholder 3"/>
          <p:cNvSpPr>
            <a:spLocks noGrp="1"/>
          </p:cNvSpPr>
          <p:nvPr>
            <p:ph sz="half" idx="2"/>
          </p:nvPr>
        </p:nvSpPr>
        <p:spPr/>
        <p:txBody>
          <a:bodyPr>
            <a:normAutofit/>
          </a:bodyPr>
          <a:lstStyle/>
          <a:p>
            <a:r>
              <a:rPr lang="en-US" sz="1800" dirty="0"/>
              <a:t>Drug analyst Dale </a:t>
            </a:r>
            <a:r>
              <a:rPr lang="en-US" sz="1800" dirty="0" err="1"/>
              <a:t>Gieringer</a:t>
            </a:r>
            <a:r>
              <a:rPr lang="en-US" sz="1800" dirty="0"/>
              <a:t>:</a:t>
            </a:r>
            <a:br>
              <a:rPr lang="en-US" sz="1800" dirty="0"/>
            </a:br>
            <a:br>
              <a:rPr lang="en-US" sz="1800" dirty="0"/>
            </a:br>
            <a:r>
              <a:rPr lang="en-US" sz="1800" dirty="0"/>
              <a:t>“The benefits of FDA regulation relative to that in foreign countries could reasonably be put at some 5,000 casualties per decade or 10,000 per decade for worst-case scenarios. In comparison … the cost of FDA delay can be estimated at anywhere from 21,000 to 120,000 lives per decade.”</a:t>
            </a:r>
          </a:p>
        </p:txBody>
      </p:sp>
      <p:sp>
        <p:nvSpPr>
          <p:cNvPr id="6" name="Footer Placeholder 5">
            <a:extLst>
              <a:ext uri="{FF2B5EF4-FFF2-40B4-BE49-F238E27FC236}">
                <a16:creationId xmlns:a16="http://schemas.microsoft.com/office/drawing/2014/main" id="{FEB44E84-BB68-7D4D-A18A-BE428072E68D}"/>
              </a:ext>
            </a:extLst>
          </p:cNvPr>
          <p:cNvSpPr>
            <a:spLocks noGrp="1"/>
          </p:cNvSpPr>
          <p:nvPr>
            <p:ph type="ftr" sz="quarter" idx="11"/>
          </p:nvPr>
        </p:nvSpPr>
        <p:spPr/>
        <p:txBody>
          <a:bodyPr/>
          <a:lstStyle/>
          <a:p>
            <a:endParaRPr lang="en-US"/>
          </a:p>
        </p:txBody>
      </p:sp>
      <p:sp>
        <p:nvSpPr>
          <p:cNvPr id="5" name="TextBox 4"/>
          <p:cNvSpPr txBox="1"/>
          <p:nvPr/>
        </p:nvSpPr>
        <p:spPr>
          <a:xfrm>
            <a:off x="628650" y="5009883"/>
            <a:ext cx="3207414" cy="738664"/>
          </a:xfrm>
          <a:prstGeom prst="rect">
            <a:avLst/>
          </a:prstGeom>
          <a:noFill/>
        </p:spPr>
        <p:txBody>
          <a:bodyPr wrap="square" rtlCol="0">
            <a:spAutoFit/>
          </a:bodyPr>
          <a:lstStyle/>
          <a:p>
            <a:r>
              <a:rPr lang="en-US" sz="1400" dirty="0"/>
              <a:t>Miller, Benjamin, and North, </a:t>
            </a:r>
            <a:r>
              <a:rPr lang="en-US" sz="1400" i="1" dirty="0"/>
              <a:t>The Economics of Public Issues</a:t>
            </a:r>
            <a:r>
              <a:rPr lang="en-US" sz="1400" dirty="0"/>
              <a:t>, 18</a:t>
            </a:r>
            <a:r>
              <a:rPr lang="en-US" sz="1400" baseline="30000" dirty="0"/>
              <a:t>th</a:t>
            </a:r>
            <a:r>
              <a:rPr lang="en-US" sz="1400" dirty="0"/>
              <a:t> ed. (2014), pp. 6, 7.</a:t>
            </a:r>
          </a:p>
        </p:txBody>
      </p:sp>
      <p:sp>
        <p:nvSpPr>
          <p:cNvPr id="7" name="TextBox 6">
            <a:extLst>
              <a:ext uri="{FF2B5EF4-FFF2-40B4-BE49-F238E27FC236}">
                <a16:creationId xmlns:a16="http://schemas.microsoft.com/office/drawing/2014/main" id="{B8D999E7-5783-7ED7-0D99-2EAAD7F1FD8B}"/>
              </a:ext>
            </a:extLst>
          </p:cNvPr>
          <p:cNvSpPr txBox="1"/>
          <p:nvPr/>
        </p:nvSpPr>
        <p:spPr>
          <a:xfrm>
            <a:off x="4572000" y="5525037"/>
            <a:ext cx="4378817" cy="523220"/>
          </a:xfrm>
          <a:prstGeom prst="rect">
            <a:avLst/>
          </a:prstGeom>
          <a:noFill/>
        </p:spPr>
        <p:txBody>
          <a:bodyPr wrap="square" rtlCol="0">
            <a:spAutoFit/>
          </a:bodyPr>
          <a:lstStyle/>
          <a:p>
            <a:r>
              <a:rPr lang="en-US" sz="1400" dirty="0"/>
              <a:t>Doug Bandow, https://</a:t>
            </a:r>
            <a:r>
              <a:rPr lang="en-US" sz="1400" dirty="0" err="1"/>
              <a:t>fee.org</a:t>
            </a:r>
            <a:r>
              <a:rPr lang="en-US" sz="1400" dirty="0"/>
              <a:t>/articles/patients-and-doctors-vs-the-</a:t>
            </a:r>
            <a:r>
              <a:rPr lang="en-US" sz="1400" dirty="0" err="1"/>
              <a:t>fda</a:t>
            </a:r>
            <a:r>
              <a:rPr lang="en-US" sz="1400" dirty="0"/>
              <a:t>/</a:t>
            </a:r>
          </a:p>
        </p:txBody>
      </p:sp>
    </p:spTree>
    <p:extLst>
      <p:ext uri="{BB962C8B-B14F-4D97-AF65-F5344CB8AC3E}">
        <p14:creationId xmlns:p14="http://schemas.microsoft.com/office/powerpoint/2010/main" val="26881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build="p" bldLvl="2"/>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Drug Suppression</a:t>
            </a:r>
          </a:p>
        </p:txBody>
      </p:sp>
      <p:sp>
        <p:nvSpPr>
          <p:cNvPr id="3" name="Content Placeholder 2"/>
          <p:cNvSpPr>
            <a:spLocks noGrp="1"/>
          </p:cNvSpPr>
          <p:nvPr>
            <p:ph sz="half" idx="1"/>
          </p:nvPr>
        </p:nvSpPr>
        <p:spPr>
          <a:xfrm>
            <a:off x="1028699" y="1843088"/>
            <a:ext cx="7700963" cy="3807515"/>
          </a:xfrm>
        </p:spPr>
        <p:txBody>
          <a:bodyPr>
            <a:normAutofit/>
          </a:bodyPr>
          <a:lstStyle/>
          <a:p>
            <a:pPr marL="0" indent="0">
              <a:buNone/>
            </a:pPr>
            <a:r>
              <a:rPr lang="en-US" dirty="0"/>
              <a:t>”According to [Mary] </a:t>
            </a:r>
            <a:r>
              <a:rPr lang="en-US" dirty="0" err="1"/>
              <a:t>Ruwart</a:t>
            </a:r>
            <a:r>
              <a:rPr lang="en-US" dirty="0"/>
              <a:t>, at least half of pharmaceutical innovations get shelved because the cost to take a drug through the regulatory testing process makes those drugs uneconomic for drug developers to pursue.</a:t>
            </a:r>
          </a:p>
          <a:p>
            <a:pPr marL="0" indent="0">
              <a:buNone/>
            </a:pPr>
            <a:endParaRPr lang="en-US" dirty="0"/>
          </a:p>
          <a:p>
            <a:pPr marL="0" indent="0">
              <a:buNone/>
            </a:pPr>
            <a:r>
              <a:rPr lang="en-US" dirty="0"/>
              <a:t>”Even with very conservative assumptions, </a:t>
            </a:r>
            <a:r>
              <a:rPr lang="en-US" dirty="0" err="1"/>
              <a:t>Ruwart</a:t>
            </a:r>
            <a:r>
              <a:rPr lang="en-US" dirty="0"/>
              <a:t> found the years of life lost due to FDA clinical demands is in the millions.”</a:t>
            </a:r>
          </a:p>
        </p:txBody>
      </p:sp>
      <p:sp>
        <p:nvSpPr>
          <p:cNvPr id="4" name="Footer Placeholder 3">
            <a:extLst>
              <a:ext uri="{FF2B5EF4-FFF2-40B4-BE49-F238E27FC236}">
                <a16:creationId xmlns:a16="http://schemas.microsoft.com/office/drawing/2014/main" id="{24DD8A8F-F52C-5A4D-B213-C6E1AC4CAB90}"/>
              </a:ext>
            </a:extLst>
          </p:cNvPr>
          <p:cNvSpPr>
            <a:spLocks noGrp="1"/>
          </p:cNvSpPr>
          <p:nvPr>
            <p:ph type="ftr" sz="quarter" idx="11"/>
          </p:nvPr>
        </p:nvSpPr>
        <p:spPr/>
        <p:txBody>
          <a:bodyPr/>
          <a:lstStyle/>
          <a:p>
            <a:endParaRPr lang="en-US"/>
          </a:p>
        </p:txBody>
      </p:sp>
      <p:sp>
        <p:nvSpPr>
          <p:cNvPr id="5" name="TextBox 4"/>
          <p:cNvSpPr txBox="1"/>
          <p:nvPr/>
        </p:nvSpPr>
        <p:spPr>
          <a:xfrm>
            <a:off x="952462" y="5728829"/>
            <a:ext cx="6176575" cy="338554"/>
          </a:xfrm>
          <a:prstGeom prst="rect">
            <a:avLst/>
          </a:prstGeom>
          <a:noFill/>
        </p:spPr>
        <p:txBody>
          <a:bodyPr wrap="square" rtlCol="0">
            <a:spAutoFit/>
          </a:bodyPr>
          <a:lstStyle/>
          <a:p>
            <a:r>
              <a:rPr lang="en-US" sz="1600" dirty="0"/>
              <a:t>Bartley J. Madden, </a:t>
            </a:r>
            <a:r>
              <a:rPr lang="en-US" sz="1600" i="1" dirty="0"/>
              <a:t>Free to Choose Medicine</a:t>
            </a:r>
            <a:r>
              <a:rPr lang="en-US" sz="1600" dirty="0"/>
              <a:t>, 3</a:t>
            </a:r>
            <a:r>
              <a:rPr lang="en-US" sz="1600" baseline="30000" dirty="0"/>
              <a:t>rd</a:t>
            </a:r>
            <a:r>
              <a:rPr lang="en-US" sz="1600" dirty="0"/>
              <a:t> ed. (2018), p. 6.</a:t>
            </a:r>
          </a:p>
        </p:txBody>
      </p:sp>
    </p:spTree>
    <p:extLst>
      <p:ext uri="{BB962C8B-B14F-4D97-AF65-F5344CB8AC3E}">
        <p14:creationId xmlns:p14="http://schemas.microsoft.com/office/powerpoint/2010/main" val="99673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32387</TotalTime>
  <Words>4896</Words>
  <Application>Microsoft Macintosh PowerPoint</Application>
  <PresentationFormat>On-screen Show (4:3)</PresentationFormat>
  <Paragraphs>267</Paragraphs>
  <Slides>38</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Calibri</vt:lpstr>
      <vt:lpstr>Calibri Light</vt:lpstr>
      <vt:lpstr>franklin-gothic-urw</vt:lpstr>
      <vt:lpstr>franklin-gothic-urw-cond</vt:lpstr>
      <vt:lpstr>itc-slimbach</vt:lpstr>
      <vt:lpstr>Lato</vt:lpstr>
      <vt:lpstr>medium-content-serif-font</vt:lpstr>
      <vt:lpstr>PT Sans</vt:lpstr>
      <vt:lpstr>Verdana</vt:lpstr>
      <vt:lpstr>Office Theme</vt:lpstr>
      <vt:lpstr>The Rise of State-Controlled Medical Care</vt:lpstr>
      <vt:lpstr>Part 1: Medical Licensure</vt:lpstr>
      <vt:lpstr>Part 1: Medical Licensure</vt:lpstr>
      <vt:lpstr>Medical Licensure</vt:lpstr>
      <vt:lpstr>Medical Licensure</vt:lpstr>
      <vt:lpstr>Part 2: The Food and Drug Administration</vt:lpstr>
      <vt:lpstr>Part 2: The FDA</vt:lpstr>
      <vt:lpstr>The FDA’s “Drug Lag”</vt:lpstr>
      <vt:lpstr>Drug Suppression</vt:lpstr>
      <vt:lpstr>Information Suppression</vt:lpstr>
      <vt:lpstr>Information Suppression</vt:lpstr>
      <vt:lpstr>The FDA and COVID-19</vt:lpstr>
      <vt:lpstr>The FDA and COVID-19</vt:lpstr>
      <vt:lpstr>Patents</vt:lpstr>
      <vt:lpstr>Drug Costs</vt:lpstr>
      <vt:lpstr>Part 3: Medical Insurance</vt:lpstr>
      <vt:lpstr>Part 3: Medical Insurance</vt:lpstr>
      <vt:lpstr>PowerPoint Presentation</vt:lpstr>
      <vt:lpstr>PowerPoint Presentation</vt:lpstr>
      <vt:lpstr>Rising Costs</vt:lpstr>
      <vt:lpstr>Rising Costs</vt:lpstr>
      <vt:lpstr>Part 4A: Medicare, Medicaid</vt:lpstr>
      <vt:lpstr>Medicare and Medicaid</vt:lpstr>
      <vt:lpstr>Medicare Structure</vt:lpstr>
      <vt:lpstr>Medicare Advantage</vt:lpstr>
      <vt:lpstr>Medicaid Results</vt:lpstr>
      <vt:lpstr>The Oregon Experiment</vt:lpstr>
      <vt:lpstr>Part 4B: The Affordable Care Act</vt:lpstr>
      <vt:lpstr>PowerPoint Presentation</vt:lpstr>
      <vt:lpstr>ACA</vt:lpstr>
      <vt:lpstr>PowerPoint Presentation</vt:lpstr>
      <vt:lpstr>Pre-Existing Conditions</vt:lpstr>
      <vt:lpstr>Part 5 (?): Medicare for All</vt:lpstr>
      <vt:lpstr>Part 5 (?): Medicare for All (M4A)</vt:lpstr>
      <vt:lpstr>Medicare for All (M4A)</vt:lpstr>
      <vt:lpstr>Medicare for All (M4A)</vt:lpstr>
      <vt:lpstr>Financial Trouble Ahead</vt:lpstr>
      <vt:lpstr>Additional Reading</vt:lpstr>
    </vt:vector>
  </TitlesOfParts>
  <Company>Wofford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Fatal Conceit</dc:title>
  <dc:creator>Timothy Terrell</dc:creator>
  <cp:lastModifiedBy>Terrell, Timothy D.</cp:lastModifiedBy>
  <cp:revision>261</cp:revision>
  <dcterms:created xsi:type="dcterms:W3CDTF">2012-07-26T19:58:55Z</dcterms:created>
  <dcterms:modified xsi:type="dcterms:W3CDTF">2023-07-27T19:19:21Z</dcterms:modified>
</cp:coreProperties>
</file>