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0"/>
  </p:notesMasterIdLst>
  <p:sldIdLst>
    <p:sldId id="257" r:id="rId3"/>
    <p:sldId id="304" r:id="rId4"/>
    <p:sldId id="259" r:id="rId5"/>
    <p:sldId id="258" r:id="rId6"/>
    <p:sldId id="284" r:id="rId7"/>
    <p:sldId id="285" r:id="rId8"/>
    <p:sldId id="307" r:id="rId9"/>
    <p:sldId id="308" r:id="rId10"/>
    <p:sldId id="299" r:id="rId11"/>
    <p:sldId id="288" r:id="rId12"/>
    <p:sldId id="309" r:id="rId13"/>
    <p:sldId id="302" r:id="rId14"/>
    <p:sldId id="301" r:id="rId15"/>
    <p:sldId id="305" r:id="rId16"/>
    <p:sldId id="300" r:id="rId17"/>
    <p:sldId id="310" r:id="rId18"/>
    <p:sldId id="303" r:id="rId19"/>
    <p:sldId id="306" r:id="rId20"/>
    <p:sldId id="311" r:id="rId21"/>
    <p:sldId id="282" r:id="rId22"/>
    <p:sldId id="261" r:id="rId23"/>
    <p:sldId id="262" r:id="rId24"/>
    <p:sldId id="263" r:id="rId25"/>
    <p:sldId id="297" r:id="rId26"/>
    <p:sldId id="264" r:id="rId27"/>
    <p:sldId id="265" r:id="rId28"/>
    <p:sldId id="29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2" d="100"/>
          <a:sy n="62" d="100"/>
        </p:scale>
        <p:origin x="78"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2DD802-7A2E-493D-ACE3-5D8137CE1C1B}" type="datetimeFigureOut">
              <a:rPr lang="en-US" smtClean="0"/>
              <a:t>7/25/2023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19CC99-B7BB-43C6-ABE8-16459C6F055B}" type="slidenum">
              <a:rPr lang="en-US" smtClean="0"/>
              <a:t>‹#›</a:t>
            </a:fld>
            <a:endParaRPr lang="en-US"/>
          </a:p>
        </p:txBody>
      </p:sp>
    </p:spTree>
    <p:extLst>
      <p:ext uri="{BB962C8B-B14F-4D97-AF65-F5344CB8AC3E}">
        <p14:creationId xmlns:p14="http://schemas.microsoft.com/office/powerpoint/2010/main" val="2764410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Application of Austrian method and theory, 2. great “ethical debate”, 3. Direct impact is negligible, 4. Prevent Marx’s exploitation of labor?</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319962-7FCC-40F8-8436-0D8B1883B8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3386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Application of Austrian method and theory, 2. great “ethical debate”, 3. Direct impact is negligible, 4. Prevent Marx’s exploitation of labor?</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319962-7FCC-40F8-8436-0D8B1883B8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1460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Market for unskilled labor, 2. Start with free market, 3. MWL increases W, reduces jobs &amp; increases labor force, 4. Yes, shape of curves matter for #s. Ceteris Paribus = other things equal/held constant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319962-7FCC-40F8-8436-0D8B1883B8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6178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Price floors can create</a:t>
            </a:r>
            <a:r>
              <a:rPr lang="en-US" baseline="0" dirty="0"/>
              <a:t> surpluses (not a good thing). More available than can be efficiently used.</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CE0547-5E87-48FE-A663-C4FAB7F309C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Genomics, Society and Policy 2006, Vol.2, No.2, pp.28-49 </a:t>
            </a:r>
            <a:r>
              <a:rPr lang="en-US" dirty="0" err="1"/>
              <a:t>Eugenomics</a:t>
            </a:r>
            <a:r>
              <a:rPr lang="en-US" dirty="0"/>
              <a:t>: Eugenics and Ethics in the 21st Century JULIE M. AULTMAN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319962-7FCC-40F8-8436-0D8B1883B8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6407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Emily Greene Balch good, but views are distorted???</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319962-7FCC-40F8-8436-0D8B1883B8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151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31A03-5708-8DD1-051F-504337ED90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3413BB-A566-C851-041E-5DC75D89A3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ABEBA16-10B2-1AC3-D0C0-A454CBBC5DC5}"/>
              </a:ext>
            </a:extLst>
          </p:cNvPr>
          <p:cNvSpPr>
            <a:spLocks noGrp="1"/>
          </p:cNvSpPr>
          <p:nvPr>
            <p:ph type="dt" sz="half" idx="10"/>
          </p:nvPr>
        </p:nvSpPr>
        <p:spPr/>
        <p:txBody>
          <a:bodyPr/>
          <a:lstStyle/>
          <a:p>
            <a:fld id="{9FF3F784-AB17-4EEF-BB86-E2AC6857C910}" type="datetime1">
              <a:rPr lang="en-US" smtClean="0"/>
              <a:t>7/25/2023</a:t>
            </a:fld>
            <a:endParaRPr lang="en-US"/>
          </a:p>
        </p:txBody>
      </p:sp>
      <p:sp>
        <p:nvSpPr>
          <p:cNvPr id="5" name="Footer Placeholder 4">
            <a:extLst>
              <a:ext uri="{FF2B5EF4-FFF2-40B4-BE49-F238E27FC236}">
                <a16:creationId xmlns:a16="http://schemas.microsoft.com/office/drawing/2014/main" id="{BD8346F4-05F3-FD6F-D1B7-29A31AC8AB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D9A491-83C2-7586-B8BD-45739EF612FE}"/>
              </a:ext>
            </a:extLst>
          </p:cNvPr>
          <p:cNvSpPr>
            <a:spLocks noGrp="1"/>
          </p:cNvSpPr>
          <p:nvPr>
            <p:ph type="sldNum" sz="quarter" idx="12"/>
          </p:nvPr>
        </p:nvSpPr>
        <p:spPr/>
        <p:txBody>
          <a:bodyPr/>
          <a:lstStyle/>
          <a:p>
            <a:fld id="{DD12AF6F-7406-416C-92D1-ACB268C29F3D}" type="slidenum">
              <a:rPr lang="en-US" smtClean="0"/>
              <a:t>‹#›</a:t>
            </a:fld>
            <a:endParaRPr lang="en-US"/>
          </a:p>
        </p:txBody>
      </p:sp>
    </p:spTree>
    <p:extLst>
      <p:ext uri="{BB962C8B-B14F-4D97-AF65-F5344CB8AC3E}">
        <p14:creationId xmlns:p14="http://schemas.microsoft.com/office/powerpoint/2010/main" val="3511286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67623-A705-5FDE-EDA3-E2B9306DA6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BB2285-F197-1E4B-7E0F-3F9DB2EFFB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166465-36D8-0024-286F-A5275463127B}"/>
              </a:ext>
            </a:extLst>
          </p:cNvPr>
          <p:cNvSpPr>
            <a:spLocks noGrp="1"/>
          </p:cNvSpPr>
          <p:nvPr>
            <p:ph type="dt" sz="half" idx="10"/>
          </p:nvPr>
        </p:nvSpPr>
        <p:spPr/>
        <p:txBody>
          <a:bodyPr/>
          <a:lstStyle/>
          <a:p>
            <a:fld id="{FBD40A9F-6F72-4171-BB8D-B027C105B7E9}" type="datetime1">
              <a:rPr lang="en-US" smtClean="0"/>
              <a:t>7/25/2023</a:t>
            </a:fld>
            <a:endParaRPr lang="en-US"/>
          </a:p>
        </p:txBody>
      </p:sp>
      <p:sp>
        <p:nvSpPr>
          <p:cNvPr id="5" name="Footer Placeholder 4">
            <a:extLst>
              <a:ext uri="{FF2B5EF4-FFF2-40B4-BE49-F238E27FC236}">
                <a16:creationId xmlns:a16="http://schemas.microsoft.com/office/drawing/2014/main" id="{5C0DD6FC-2C4D-C11F-139C-70A00A872D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E89AC9-6F3E-4C6A-6338-C4938D5FD670}"/>
              </a:ext>
            </a:extLst>
          </p:cNvPr>
          <p:cNvSpPr>
            <a:spLocks noGrp="1"/>
          </p:cNvSpPr>
          <p:nvPr>
            <p:ph type="sldNum" sz="quarter" idx="12"/>
          </p:nvPr>
        </p:nvSpPr>
        <p:spPr/>
        <p:txBody>
          <a:bodyPr/>
          <a:lstStyle/>
          <a:p>
            <a:fld id="{DD12AF6F-7406-416C-92D1-ACB268C29F3D}" type="slidenum">
              <a:rPr lang="en-US" smtClean="0"/>
              <a:t>‹#›</a:t>
            </a:fld>
            <a:endParaRPr lang="en-US"/>
          </a:p>
        </p:txBody>
      </p:sp>
    </p:spTree>
    <p:extLst>
      <p:ext uri="{BB962C8B-B14F-4D97-AF65-F5344CB8AC3E}">
        <p14:creationId xmlns:p14="http://schemas.microsoft.com/office/powerpoint/2010/main" val="671480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ADAE12-7299-BB7E-82F8-FB9FF13955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8351ED-2728-E9E6-5267-933EF1BAE4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92E7F7-5ED8-5565-7A34-AE749117DC17}"/>
              </a:ext>
            </a:extLst>
          </p:cNvPr>
          <p:cNvSpPr>
            <a:spLocks noGrp="1"/>
          </p:cNvSpPr>
          <p:nvPr>
            <p:ph type="dt" sz="half" idx="10"/>
          </p:nvPr>
        </p:nvSpPr>
        <p:spPr/>
        <p:txBody>
          <a:bodyPr/>
          <a:lstStyle/>
          <a:p>
            <a:fld id="{48AF527D-CF17-4A09-B2CC-AB04991A51D8}" type="datetime1">
              <a:rPr lang="en-US" smtClean="0"/>
              <a:t>7/25/2023</a:t>
            </a:fld>
            <a:endParaRPr lang="en-US"/>
          </a:p>
        </p:txBody>
      </p:sp>
      <p:sp>
        <p:nvSpPr>
          <p:cNvPr id="5" name="Footer Placeholder 4">
            <a:extLst>
              <a:ext uri="{FF2B5EF4-FFF2-40B4-BE49-F238E27FC236}">
                <a16:creationId xmlns:a16="http://schemas.microsoft.com/office/drawing/2014/main" id="{A1B7F12A-E2E7-A517-646B-DE151B2428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8D3FF0-79D1-A9BE-FD40-78FB8C4CE4B6}"/>
              </a:ext>
            </a:extLst>
          </p:cNvPr>
          <p:cNvSpPr>
            <a:spLocks noGrp="1"/>
          </p:cNvSpPr>
          <p:nvPr>
            <p:ph type="sldNum" sz="quarter" idx="12"/>
          </p:nvPr>
        </p:nvSpPr>
        <p:spPr/>
        <p:txBody>
          <a:bodyPr/>
          <a:lstStyle/>
          <a:p>
            <a:fld id="{DD12AF6F-7406-416C-92D1-ACB268C29F3D}" type="slidenum">
              <a:rPr lang="en-US" smtClean="0"/>
              <a:t>‹#›</a:t>
            </a:fld>
            <a:endParaRPr lang="en-US"/>
          </a:p>
        </p:txBody>
      </p:sp>
    </p:spTree>
    <p:extLst>
      <p:ext uri="{BB962C8B-B14F-4D97-AF65-F5344CB8AC3E}">
        <p14:creationId xmlns:p14="http://schemas.microsoft.com/office/powerpoint/2010/main" val="1094046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2645F6-DCDD-4B13-98C2-D7E78757B3D0}" type="datetime1">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A1810-9135-43CF-AE68-FF9B1BF7FC8C}" type="slidenum">
              <a:rPr lang="en-US" smtClean="0"/>
              <a:pPr/>
              <a:t>‹#›</a:t>
            </a:fld>
            <a:endParaRPr lang="en-US"/>
          </a:p>
        </p:txBody>
      </p:sp>
    </p:spTree>
    <p:extLst>
      <p:ext uri="{BB962C8B-B14F-4D97-AF65-F5344CB8AC3E}">
        <p14:creationId xmlns:p14="http://schemas.microsoft.com/office/powerpoint/2010/main" val="41690455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4AD2CB-DE77-4933-82CB-16855D61BB0B}" type="datetime1">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A1810-9135-43CF-AE68-FF9B1BF7FC8C}" type="slidenum">
              <a:rPr lang="en-US" smtClean="0"/>
              <a:pPr/>
              <a:t>‹#›</a:t>
            </a:fld>
            <a:endParaRPr lang="en-US"/>
          </a:p>
        </p:txBody>
      </p:sp>
    </p:spTree>
    <p:extLst>
      <p:ext uri="{BB962C8B-B14F-4D97-AF65-F5344CB8AC3E}">
        <p14:creationId xmlns:p14="http://schemas.microsoft.com/office/powerpoint/2010/main" val="18798272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58DE37-DB12-4FC9-8AFE-B427764F661C}" type="datetime1">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A1810-9135-43CF-AE68-FF9B1BF7FC8C}" type="slidenum">
              <a:rPr lang="en-US" smtClean="0"/>
              <a:pPr/>
              <a:t>‹#›</a:t>
            </a:fld>
            <a:endParaRPr lang="en-US"/>
          </a:p>
        </p:txBody>
      </p:sp>
    </p:spTree>
    <p:extLst>
      <p:ext uri="{BB962C8B-B14F-4D97-AF65-F5344CB8AC3E}">
        <p14:creationId xmlns:p14="http://schemas.microsoft.com/office/powerpoint/2010/main" val="1006060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F694D7-F57D-49B9-84B6-E31E4E4F56F4}" type="datetime1">
              <a:rPr lang="en-US" smtClean="0"/>
              <a:t>7/25/2023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7A1810-9135-43CF-AE68-FF9B1BF7FC8C}" type="slidenum">
              <a:rPr lang="en-US" smtClean="0"/>
              <a:pPr/>
              <a:t>‹#›</a:t>
            </a:fld>
            <a:endParaRPr lang="en-US"/>
          </a:p>
        </p:txBody>
      </p:sp>
    </p:spTree>
    <p:extLst>
      <p:ext uri="{BB962C8B-B14F-4D97-AF65-F5344CB8AC3E}">
        <p14:creationId xmlns:p14="http://schemas.microsoft.com/office/powerpoint/2010/main" val="2438870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40733E0-1271-43AA-A9C6-96E89D4407BA}" type="datetime1">
              <a:rPr lang="en-US" smtClean="0"/>
              <a:t>7/25/2023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7A1810-9135-43CF-AE68-FF9B1BF7FC8C}" type="slidenum">
              <a:rPr lang="en-US" smtClean="0"/>
              <a:pPr/>
              <a:t>‹#›</a:t>
            </a:fld>
            <a:endParaRPr lang="en-US"/>
          </a:p>
        </p:txBody>
      </p:sp>
    </p:spTree>
    <p:extLst>
      <p:ext uri="{BB962C8B-B14F-4D97-AF65-F5344CB8AC3E}">
        <p14:creationId xmlns:p14="http://schemas.microsoft.com/office/powerpoint/2010/main" val="37302265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0D0C8DC-F6AE-445D-9C12-9D1A90E3613E}" type="datetime1">
              <a:rPr lang="en-US" smtClean="0"/>
              <a:t>7/25/2023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7A1810-9135-43CF-AE68-FF9B1BF7FC8C}" type="slidenum">
              <a:rPr lang="en-US" smtClean="0"/>
              <a:pPr/>
              <a:t>‹#›</a:t>
            </a:fld>
            <a:endParaRPr lang="en-US"/>
          </a:p>
        </p:txBody>
      </p:sp>
    </p:spTree>
    <p:extLst>
      <p:ext uri="{BB962C8B-B14F-4D97-AF65-F5344CB8AC3E}">
        <p14:creationId xmlns:p14="http://schemas.microsoft.com/office/powerpoint/2010/main" val="13341090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FFA4A-3231-4B22-9C0C-0CF26FAD7970}" type="datetime1">
              <a:rPr lang="en-US" smtClean="0"/>
              <a:t>7/25/2023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7A1810-9135-43CF-AE68-FF9B1BF7FC8C}" type="slidenum">
              <a:rPr lang="en-US" smtClean="0"/>
              <a:pPr/>
              <a:t>‹#›</a:t>
            </a:fld>
            <a:endParaRPr lang="en-US"/>
          </a:p>
        </p:txBody>
      </p:sp>
    </p:spTree>
    <p:extLst>
      <p:ext uri="{BB962C8B-B14F-4D97-AF65-F5344CB8AC3E}">
        <p14:creationId xmlns:p14="http://schemas.microsoft.com/office/powerpoint/2010/main" val="27010023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4DE870-C67F-4A95-8F4D-6B677DDF88A5}" type="datetime1">
              <a:rPr lang="en-US" smtClean="0"/>
              <a:t>7/25/2023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7A1810-9135-43CF-AE68-FF9B1BF7FC8C}" type="slidenum">
              <a:rPr lang="en-US" smtClean="0"/>
              <a:pPr/>
              <a:t>‹#›</a:t>
            </a:fld>
            <a:endParaRPr lang="en-US"/>
          </a:p>
        </p:txBody>
      </p:sp>
    </p:spTree>
    <p:extLst>
      <p:ext uri="{BB962C8B-B14F-4D97-AF65-F5344CB8AC3E}">
        <p14:creationId xmlns:p14="http://schemas.microsoft.com/office/powerpoint/2010/main" val="214436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145B6-89BF-8058-001E-51CEF96DA5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11D6DD-C2B3-261E-4026-A49ED6C3D09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6D69BD-036D-6DDC-BAFD-F3CEF9B33847}"/>
              </a:ext>
            </a:extLst>
          </p:cNvPr>
          <p:cNvSpPr>
            <a:spLocks noGrp="1"/>
          </p:cNvSpPr>
          <p:nvPr>
            <p:ph type="dt" sz="half" idx="10"/>
          </p:nvPr>
        </p:nvSpPr>
        <p:spPr/>
        <p:txBody>
          <a:bodyPr/>
          <a:lstStyle/>
          <a:p>
            <a:fld id="{BE9AA3E3-AD9F-41F8-AFBC-CBCA45AEAFC5}" type="datetime1">
              <a:rPr lang="en-US" smtClean="0"/>
              <a:t>7/25/2023</a:t>
            </a:fld>
            <a:endParaRPr lang="en-US"/>
          </a:p>
        </p:txBody>
      </p:sp>
      <p:sp>
        <p:nvSpPr>
          <p:cNvPr id="5" name="Footer Placeholder 4">
            <a:extLst>
              <a:ext uri="{FF2B5EF4-FFF2-40B4-BE49-F238E27FC236}">
                <a16:creationId xmlns:a16="http://schemas.microsoft.com/office/drawing/2014/main" id="{F83DA327-13D3-967D-B85A-07BCC4BD0F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A7279A-B28D-5873-6E9A-E391A9A1F1C0}"/>
              </a:ext>
            </a:extLst>
          </p:cNvPr>
          <p:cNvSpPr>
            <a:spLocks noGrp="1"/>
          </p:cNvSpPr>
          <p:nvPr>
            <p:ph type="sldNum" sz="quarter" idx="12"/>
          </p:nvPr>
        </p:nvSpPr>
        <p:spPr/>
        <p:txBody>
          <a:bodyPr/>
          <a:lstStyle/>
          <a:p>
            <a:fld id="{DD12AF6F-7406-416C-92D1-ACB268C29F3D}" type="slidenum">
              <a:rPr lang="en-US" smtClean="0"/>
              <a:t>‹#›</a:t>
            </a:fld>
            <a:endParaRPr lang="en-US"/>
          </a:p>
        </p:txBody>
      </p:sp>
    </p:spTree>
    <p:extLst>
      <p:ext uri="{BB962C8B-B14F-4D97-AF65-F5344CB8AC3E}">
        <p14:creationId xmlns:p14="http://schemas.microsoft.com/office/powerpoint/2010/main" val="6507167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3BFD95-D292-4928-AD2C-5A128129194E}" type="datetime1">
              <a:rPr lang="en-US" smtClean="0"/>
              <a:t>7/25/2023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7A1810-9135-43CF-AE68-FF9B1BF7FC8C}" type="slidenum">
              <a:rPr lang="en-US" smtClean="0"/>
              <a:pPr/>
              <a:t>‹#›</a:t>
            </a:fld>
            <a:endParaRPr lang="en-US"/>
          </a:p>
        </p:txBody>
      </p:sp>
    </p:spTree>
    <p:extLst>
      <p:ext uri="{BB962C8B-B14F-4D97-AF65-F5344CB8AC3E}">
        <p14:creationId xmlns:p14="http://schemas.microsoft.com/office/powerpoint/2010/main" val="11593071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CC5DF0-E5BC-440D-B39C-0BB4135C83E2}" type="datetime1">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A1810-9135-43CF-AE68-FF9B1BF7FC8C}" type="slidenum">
              <a:rPr lang="en-US" smtClean="0"/>
              <a:pPr/>
              <a:t>‹#›</a:t>
            </a:fld>
            <a:endParaRPr lang="en-US"/>
          </a:p>
        </p:txBody>
      </p:sp>
    </p:spTree>
    <p:extLst>
      <p:ext uri="{BB962C8B-B14F-4D97-AF65-F5344CB8AC3E}">
        <p14:creationId xmlns:p14="http://schemas.microsoft.com/office/powerpoint/2010/main" val="8089260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BA2201-380D-452B-BA81-5942A77A1F8C}" type="datetime1">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A1810-9135-43CF-AE68-FF9B1BF7FC8C}" type="slidenum">
              <a:rPr lang="en-US" smtClean="0"/>
              <a:pPr/>
              <a:t>‹#›</a:t>
            </a:fld>
            <a:endParaRPr lang="en-US"/>
          </a:p>
        </p:txBody>
      </p:sp>
    </p:spTree>
    <p:extLst>
      <p:ext uri="{BB962C8B-B14F-4D97-AF65-F5344CB8AC3E}">
        <p14:creationId xmlns:p14="http://schemas.microsoft.com/office/powerpoint/2010/main" val="3337315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32B0C-8FEA-F293-6B1E-4C0EC57589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21847A-5F75-D14A-2596-AB50C3D382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29C0DF-9900-CFAE-0AC7-8FA4AD2E1A5F}"/>
              </a:ext>
            </a:extLst>
          </p:cNvPr>
          <p:cNvSpPr>
            <a:spLocks noGrp="1"/>
          </p:cNvSpPr>
          <p:nvPr>
            <p:ph type="dt" sz="half" idx="10"/>
          </p:nvPr>
        </p:nvSpPr>
        <p:spPr/>
        <p:txBody>
          <a:bodyPr/>
          <a:lstStyle/>
          <a:p>
            <a:fld id="{0EF6AD8D-6C55-4291-A45A-8FB9C48703F7}" type="datetime1">
              <a:rPr lang="en-US" smtClean="0"/>
              <a:t>7/25/2023</a:t>
            </a:fld>
            <a:endParaRPr lang="en-US"/>
          </a:p>
        </p:txBody>
      </p:sp>
      <p:sp>
        <p:nvSpPr>
          <p:cNvPr id="5" name="Footer Placeholder 4">
            <a:extLst>
              <a:ext uri="{FF2B5EF4-FFF2-40B4-BE49-F238E27FC236}">
                <a16:creationId xmlns:a16="http://schemas.microsoft.com/office/drawing/2014/main" id="{AB994DA0-B147-BBC1-9AF1-88DEA9033B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0D7E4E-9190-3BE6-2039-2BCC9D5B75FD}"/>
              </a:ext>
            </a:extLst>
          </p:cNvPr>
          <p:cNvSpPr>
            <a:spLocks noGrp="1"/>
          </p:cNvSpPr>
          <p:nvPr>
            <p:ph type="sldNum" sz="quarter" idx="12"/>
          </p:nvPr>
        </p:nvSpPr>
        <p:spPr/>
        <p:txBody>
          <a:bodyPr/>
          <a:lstStyle/>
          <a:p>
            <a:fld id="{DD12AF6F-7406-416C-92D1-ACB268C29F3D}" type="slidenum">
              <a:rPr lang="en-US" smtClean="0"/>
              <a:t>‹#›</a:t>
            </a:fld>
            <a:endParaRPr lang="en-US"/>
          </a:p>
        </p:txBody>
      </p:sp>
    </p:spTree>
    <p:extLst>
      <p:ext uri="{BB962C8B-B14F-4D97-AF65-F5344CB8AC3E}">
        <p14:creationId xmlns:p14="http://schemas.microsoft.com/office/powerpoint/2010/main" val="1742706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47DFE-4A2A-A532-F838-5D98887ED3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720D7F-7516-E757-17E7-0F60984F27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EE74E3-2EE1-CFD5-01B2-B70A1795B3E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58C495-00E5-8506-6C45-CA8B3210A9DD}"/>
              </a:ext>
            </a:extLst>
          </p:cNvPr>
          <p:cNvSpPr>
            <a:spLocks noGrp="1"/>
          </p:cNvSpPr>
          <p:nvPr>
            <p:ph type="dt" sz="half" idx="10"/>
          </p:nvPr>
        </p:nvSpPr>
        <p:spPr/>
        <p:txBody>
          <a:bodyPr/>
          <a:lstStyle/>
          <a:p>
            <a:fld id="{17255A1D-0A40-4B70-87DD-63F630962DCF}" type="datetime1">
              <a:rPr lang="en-US" smtClean="0"/>
              <a:t>7/25/2023</a:t>
            </a:fld>
            <a:endParaRPr lang="en-US"/>
          </a:p>
        </p:txBody>
      </p:sp>
      <p:sp>
        <p:nvSpPr>
          <p:cNvPr id="6" name="Footer Placeholder 5">
            <a:extLst>
              <a:ext uri="{FF2B5EF4-FFF2-40B4-BE49-F238E27FC236}">
                <a16:creationId xmlns:a16="http://schemas.microsoft.com/office/drawing/2014/main" id="{B0ABDBED-C770-4394-B166-94DBEFD89E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EE762C-68E4-16E2-F04E-2C0D09D71642}"/>
              </a:ext>
            </a:extLst>
          </p:cNvPr>
          <p:cNvSpPr>
            <a:spLocks noGrp="1"/>
          </p:cNvSpPr>
          <p:nvPr>
            <p:ph type="sldNum" sz="quarter" idx="12"/>
          </p:nvPr>
        </p:nvSpPr>
        <p:spPr/>
        <p:txBody>
          <a:bodyPr/>
          <a:lstStyle/>
          <a:p>
            <a:fld id="{DD12AF6F-7406-416C-92D1-ACB268C29F3D}" type="slidenum">
              <a:rPr lang="en-US" smtClean="0"/>
              <a:t>‹#›</a:t>
            </a:fld>
            <a:endParaRPr lang="en-US"/>
          </a:p>
        </p:txBody>
      </p:sp>
    </p:spTree>
    <p:extLst>
      <p:ext uri="{BB962C8B-B14F-4D97-AF65-F5344CB8AC3E}">
        <p14:creationId xmlns:p14="http://schemas.microsoft.com/office/powerpoint/2010/main" val="835584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88809-CBC7-2DD4-55DB-723817B9EB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387D47-334E-DED1-9438-259BEB590C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A5C8FF5-5741-A5F3-92C8-B19803703C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C9A949-39A3-8A78-492F-85D1052D0A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7039A6-8223-ACEC-7208-A499688AF2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13810D1-6A91-9CA1-3734-C754B0BF93C6}"/>
              </a:ext>
            </a:extLst>
          </p:cNvPr>
          <p:cNvSpPr>
            <a:spLocks noGrp="1"/>
          </p:cNvSpPr>
          <p:nvPr>
            <p:ph type="dt" sz="half" idx="10"/>
          </p:nvPr>
        </p:nvSpPr>
        <p:spPr/>
        <p:txBody>
          <a:bodyPr/>
          <a:lstStyle/>
          <a:p>
            <a:fld id="{BA0C379A-E619-4ED3-B6A0-1E61C4F439D8}" type="datetime1">
              <a:rPr lang="en-US" smtClean="0"/>
              <a:t>7/25/2023</a:t>
            </a:fld>
            <a:endParaRPr lang="en-US"/>
          </a:p>
        </p:txBody>
      </p:sp>
      <p:sp>
        <p:nvSpPr>
          <p:cNvPr id="8" name="Footer Placeholder 7">
            <a:extLst>
              <a:ext uri="{FF2B5EF4-FFF2-40B4-BE49-F238E27FC236}">
                <a16:creationId xmlns:a16="http://schemas.microsoft.com/office/drawing/2014/main" id="{D50632F2-B3A3-5936-94DF-3FD788E0361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41D1126-DA06-4B16-F03A-C188C142933B}"/>
              </a:ext>
            </a:extLst>
          </p:cNvPr>
          <p:cNvSpPr>
            <a:spLocks noGrp="1"/>
          </p:cNvSpPr>
          <p:nvPr>
            <p:ph type="sldNum" sz="quarter" idx="12"/>
          </p:nvPr>
        </p:nvSpPr>
        <p:spPr/>
        <p:txBody>
          <a:bodyPr/>
          <a:lstStyle/>
          <a:p>
            <a:fld id="{DD12AF6F-7406-416C-92D1-ACB268C29F3D}" type="slidenum">
              <a:rPr lang="en-US" smtClean="0"/>
              <a:t>‹#›</a:t>
            </a:fld>
            <a:endParaRPr lang="en-US"/>
          </a:p>
        </p:txBody>
      </p:sp>
    </p:spTree>
    <p:extLst>
      <p:ext uri="{BB962C8B-B14F-4D97-AF65-F5344CB8AC3E}">
        <p14:creationId xmlns:p14="http://schemas.microsoft.com/office/powerpoint/2010/main" val="1873688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7A664-BDDD-9719-9C59-108435B476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79735A-8C64-FEE3-22A0-5D9E171A797F}"/>
              </a:ext>
            </a:extLst>
          </p:cNvPr>
          <p:cNvSpPr>
            <a:spLocks noGrp="1"/>
          </p:cNvSpPr>
          <p:nvPr>
            <p:ph type="dt" sz="half" idx="10"/>
          </p:nvPr>
        </p:nvSpPr>
        <p:spPr/>
        <p:txBody>
          <a:bodyPr/>
          <a:lstStyle/>
          <a:p>
            <a:fld id="{6AFD8755-E04F-490C-A2D1-40C68EA30FD0}" type="datetime1">
              <a:rPr lang="en-US" smtClean="0"/>
              <a:t>7/25/2023</a:t>
            </a:fld>
            <a:endParaRPr lang="en-US"/>
          </a:p>
        </p:txBody>
      </p:sp>
      <p:sp>
        <p:nvSpPr>
          <p:cNvPr id="4" name="Footer Placeholder 3">
            <a:extLst>
              <a:ext uri="{FF2B5EF4-FFF2-40B4-BE49-F238E27FC236}">
                <a16:creationId xmlns:a16="http://schemas.microsoft.com/office/drawing/2014/main" id="{A4D21561-D3A8-573B-6F15-80A30561D0B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AB5E7C-3264-8A34-5AAE-F206899A9F88}"/>
              </a:ext>
            </a:extLst>
          </p:cNvPr>
          <p:cNvSpPr>
            <a:spLocks noGrp="1"/>
          </p:cNvSpPr>
          <p:nvPr>
            <p:ph type="sldNum" sz="quarter" idx="12"/>
          </p:nvPr>
        </p:nvSpPr>
        <p:spPr/>
        <p:txBody>
          <a:bodyPr/>
          <a:lstStyle/>
          <a:p>
            <a:fld id="{DD12AF6F-7406-416C-92D1-ACB268C29F3D}" type="slidenum">
              <a:rPr lang="en-US" smtClean="0"/>
              <a:t>‹#›</a:t>
            </a:fld>
            <a:endParaRPr lang="en-US"/>
          </a:p>
        </p:txBody>
      </p:sp>
    </p:spTree>
    <p:extLst>
      <p:ext uri="{BB962C8B-B14F-4D97-AF65-F5344CB8AC3E}">
        <p14:creationId xmlns:p14="http://schemas.microsoft.com/office/powerpoint/2010/main" val="3852549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1E8219-1F5A-D70F-2ADE-248E09759911}"/>
              </a:ext>
            </a:extLst>
          </p:cNvPr>
          <p:cNvSpPr>
            <a:spLocks noGrp="1"/>
          </p:cNvSpPr>
          <p:nvPr>
            <p:ph type="dt" sz="half" idx="10"/>
          </p:nvPr>
        </p:nvSpPr>
        <p:spPr/>
        <p:txBody>
          <a:bodyPr/>
          <a:lstStyle/>
          <a:p>
            <a:fld id="{B5170906-2C10-4DC8-A8C7-0BEEB8EFFB4D}" type="datetime1">
              <a:rPr lang="en-US" smtClean="0"/>
              <a:t>7/25/2023</a:t>
            </a:fld>
            <a:endParaRPr lang="en-US"/>
          </a:p>
        </p:txBody>
      </p:sp>
      <p:sp>
        <p:nvSpPr>
          <p:cNvPr id="3" name="Footer Placeholder 2">
            <a:extLst>
              <a:ext uri="{FF2B5EF4-FFF2-40B4-BE49-F238E27FC236}">
                <a16:creationId xmlns:a16="http://schemas.microsoft.com/office/drawing/2014/main" id="{F1464C79-7FB0-74AA-DF93-802C0BA077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04E74A-252D-62B6-B63C-0A792918AF6F}"/>
              </a:ext>
            </a:extLst>
          </p:cNvPr>
          <p:cNvSpPr>
            <a:spLocks noGrp="1"/>
          </p:cNvSpPr>
          <p:nvPr>
            <p:ph type="sldNum" sz="quarter" idx="12"/>
          </p:nvPr>
        </p:nvSpPr>
        <p:spPr/>
        <p:txBody>
          <a:bodyPr/>
          <a:lstStyle/>
          <a:p>
            <a:fld id="{DD12AF6F-7406-416C-92D1-ACB268C29F3D}" type="slidenum">
              <a:rPr lang="en-US" smtClean="0"/>
              <a:t>‹#›</a:t>
            </a:fld>
            <a:endParaRPr lang="en-US"/>
          </a:p>
        </p:txBody>
      </p:sp>
    </p:spTree>
    <p:extLst>
      <p:ext uri="{BB962C8B-B14F-4D97-AF65-F5344CB8AC3E}">
        <p14:creationId xmlns:p14="http://schemas.microsoft.com/office/powerpoint/2010/main" val="2287178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22ED1-366B-4ACF-C0E4-8E26514D86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97068B-6EA3-7E24-CE84-0EAEED5E8B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B15125-AEE3-F230-F259-629C328BEC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3A1945-99DC-5F73-4DA8-05413DA6C823}"/>
              </a:ext>
            </a:extLst>
          </p:cNvPr>
          <p:cNvSpPr>
            <a:spLocks noGrp="1"/>
          </p:cNvSpPr>
          <p:nvPr>
            <p:ph type="dt" sz="half" idx="10"/>
          </p:nvPr>
        </p:nvSpPr>
        <p:spPr/>
        <p:txBody>
          <a:bodyPr/>
          <a:lstStyle/>
          <a:p>
            <a:fld id="{5077DB45-DC76-4B1A-A672-218D21375549}" type="datetime1">
              <a:rPr lang="en-US" smtClean="0"/>
              <a:t>7/25/2023</a:t>
            </a:fld>
            <a:endParaRPr lang="en-US"/>
          </a:p>
        </p:txBody>
      </p:sp>
      <p:sp>
        <p:nvSpPr>
          <p:cNvPr id="6" name="Footer Placeholder 5">
            <a:extLst>
              <a:ext uri="{FF2B5EF4-FFF2-40B4-BE49-F238E27FC236}">
                <a16:creationId xmlns:a16="http://schemas.microsoft.com/office/drawing/2014/main" id="{8CAAD93F-CF1B-B5A1-0050-050E80BCB4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714802-BA2A-836A-3969-8C93791C76B1}"/>
              </a:ext>
            </a:extLst>
          </p:cNvPr>
          <p:cNvSpPr>
            <a:spLocks noGrp="1"/>
          </p:cNvSpPr>
          <p:nvPr>
            <p:ph type="sldNum" sz="quarter" idx="12"/>
          </p:nvPr>
        </p:nvSpPr>
        <p:spPr/>
        <p:txBody>
          <a:bodyPr/>
          <a:lstStyle/>
          <a:p>
            <a:fld id="{DD12AF6F-7406-416C-92D1-ACB268C29F3D}" type="slidenum">
              <a:rPr lang="en-US" smtClean="0"/>
              <a:t>‹#›</a:t>
            </a:fld>
            <a:endParaRPr lang="en-US"/>
          </a:p>
        </p:txBody>
      </p:sp>
    </p:spTree>
    <p:extLst>
      <p:ext uri="{BB962C8B-B14F-4D97-AF65-F5344CB8AC3E}">
        <p14:creationId xmlns:p14="http://schemas.microsoft.com/office/powerpoint/2010/main" val="2787562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0B698-25B7-AE55-25AA-BFF0672004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391208-D643-CDF8-A9EA-E36337FBBD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65644FA-2470-42EF-00BB-F38FF22342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851712-12AE-58B9-D305-D40DAB00053F}"/>
              </a:ext>
            </a:extLst>
          </p:cNvPr>
          <p:cNvSpPr>
            <a:spLocks noGrp="1"/>
          </p:cNvSpPr>
          <p:nvPr>
            <p:ph type="dt" sz="half" idx="10"/>
          </p:nvPr>
        </p:nvSpPr>
        <p:spPr/>
        <p:txBody>
          <a:bodyPr/>
          <a:lstStyle/>
          <a:p>
            <a:fld id="{1EC6C0EF-C61F-4867-9E70-3B2F349934CC}" type="datetime1">
              <a:rPr lang="en-US" smtClean="0"/>
              <a:t>7/25/2023</a:t>
            </a:fld>
            <a:endParaRPr lang="en-US"/>
          </a:p>
        </p:txBody>
      </p:sp>
      <p:sp>
        <p:nvSpPr>
          <p:cNvPr id="6" name="Footer Placeholder 5">
            <a:extLst>
              <a:ext uri="{FF2B5EF4-FFF2-40B4-BE49-F238E27FC236}">
                <a16:creationId xmlns:a16="http://schemas.microsoft.com/office/drawing/2014/main" id="{D82BF3F3-7CB7-BA2C-140A-AF0DEAAA43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B766A1-66F0-B80B-04BE-0405B15E2C5E}"/>
              </a:ext>
            </a:extLst>
          </p:cNvPr>
          <p:cNvSpPr>
            <a:spLocks noGrp="1"/>
          </p:cNvSpPr>
          <p:nvPr>
            <p:ph type="sldNum" sz="quarter" idx="12"/>
          </p:nvPr>
        </p:nvSpPr>
        <p:spPr/>
        <p:txBody>
          <a:bodyPr/>
          <a:lstStyle/>
          <a:p>
            <a:fld id="{DD12AF6F-7406-416C-92D1-ACB268C29F3D}" type="slidenum">
              <a:rPr lang="en-US" smtClean="0"/>
              <a:t>‹#›</a:t>
            </a:fld>
            <a:endParaRPr lang="en-US"/>
          </a:p>
        </p:txBody>
      </p:sp>
    </p:spTree>
    <p:extLst>
      <p:ext uri="{BB962C8B-B14F-4D97-AF65-F5344CB8AC3E}">
        <p14:creationId xmlns:p14="http://schemas.microsoft.com/office/powerpoint/2010/main" val="3024490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92E696-403F-7679-395B-C29354C2FC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4A79A-2155-0E9C-4BD7-96713912A6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F382DE-D6DC-F8A6-4F4E-E4A1361BF8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8D2979-0568-418D-8D76-A83658AF6532}" type="datetime1">
              <a:rPr lang="en-US" smtClean="0"/>
              <a:t>7/25/2023</a:t>
            </a:fld>
            <a:endParaRPr lang="en-US"/>
          </a:p>
        </p:txBody>
      </p:sp>
      <p:sp>
        <p:nvSpPr>
          <p:cNvPr id="5" name="Footer Placeholder 4">
            <a:extLst>
              <a:ext uri="{FF2B5EF4-FFF2-40B4-BE49-F238E27FC236}">
                <a16:creationId xmlns:a16="http://schemas.microsoft.com/office/drawing/2014/main" id="{125D65BA-674A-7929-79E1-908F43E30E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18F2FAA-738C-F756-42E7-186256AC9E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12AF6F-7406-416C-92D1-ACB268C29F3D}" type="slidenum">
              <a:rPr lang="en-US" smtClean="0"/>
              <a:t>‹#›</a:t>
            </a:fld>
            <a:endParaRPr lang="en-US"/>
          </a:p>
        </p:txBody>
      </p:sp>
    </p:spTree>
    <p:extLst>
      <p:ext uri="{BB962C8B-B14F-4D97-AF65-F5344CB8AC3E}">
        <p14:creationId xmlns:p14="http://schemas.microsoft.com/office/powerpoint/2010/main" val="22258253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14028-AE15-45DB-8BB4-DD7D61D9E0DF}" type="datetime1">
              <a:rPr lang="en-US" smtClean="0"/>
              <a:t>7/25/2023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7A1810-9135-43CF-AE68-FF9B1BF7FC8C}" type="slidenum">
              <a:rPr lang="en-US" smtClean="0"/>
              <a:pPr/>
              <a:t>‹#›</a:t>
            </a:fld>
            <a:endParaRPr lang="en-US"/>
          </a:p>
        </p:txBody>
      </p:sp>
    </p:spTree>
    <p:extLst>
      <p:ext uri="{BB962C8B-B14F-4D97-AF65-F5344CB8AC3E}">
        <p14:creationId xmlns:p14="http://schemas.microsoft.com/office/powerpoint/2010/main" val="12339561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hyperlink" Target="http://www.cato.org/sites/cato.org/files/serials/files/cato-journal/1985/5/cj5n1-6.pdf" TargetMode="Externa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hyperlink" Target="https://doi.org/10.1111/j.1465-7295.1982.tb00365.x" TargetMode="Externa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en.wikipedia.org/wiki/Edward_Atkinson_(activis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hetwebsite.net/het/profiles/wells.htm"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usafacts.org/articles/what-happens-to-employment-when-the-minimum-wage-is-increase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1A7AF-DD07-44B5-E48C-FD8945B08028}"/>
              </a:ext>
            </a:extLst>
          </p:cNvPr>
          <p:cNvSpPr>
            <a:spLocks noGrp="1"/>
          </p:cNvSpPr>
          <p:nvPr>
            <p:ph type="ctrTitle"/>
          </p:nvPr>
        </p:nvSpPr>
        <p:spPr>
          <a:xfrm>
            <a:off x="1524000" y="1122363"/>
            <a:ext cx="9144000" cy="1469835"/>
          </a:xfrm>
        </p:spPr>
        <p:txBody>
          <a:bodyPr/>
          <a:lstStyle/>
          <a:p>
            <a:r>
              <a:rPr lang="en-US" b="1" dirty="0"/>
              <a:t>The Minimum Wage</a:t>
            </a:r>
          </a:p>
        </p:txBody>
      </p:sp>
      <p:sp>
        <p:nvSpPr>
          <p:cNvPr id="3" name="Subtitle 2">
            <a:extLst>
              <a:ext uri="{FF2B5EF4-FFF2-40B4-BE49-F238E27FC236}">
                <a16:creationId xmlns:a16="http://schemas.microsoft.com/office/drawing/2014/main" id="{1F439130-D6BE-B015-62A1-93A9E7D47EDA}"/>
              </a:ext>
            </a:extLst>
          </p:cNvPr>
          <p:cNvSpPr>
            <a:spLocks noGrp="1"/>
          </p:cNvSpPr>
          <p:nvPr>
            <p:ph type="subTitle" idx="1"/>
          </p:nvPr>
        </p:nvSpPr>
        <p:spPr>
          <a:xfrm>
            <a:off x="1524000" y="3078760"/>
            <a:ext cx="9144000" cy="2179040"/>
          </a:xfrm>
        </p:spPr>
        <p:txBody>
          <a:bodyPr/>
          <a:lstStyle/>
          <a:p>
            <a:endParaRPr lang="en-US" dirty="0"/>
          </a:p>
          <a:p>
            <a:r>
              <a:rPr lang="en-US" dirty="0"/>
              <a:t>Dr. Mark Thornton</a:t>
            </a:r>
          </a:p>
          <a:p>
            <a:r>
              <a:rPr lang="en-US" dirty="0"/>
              <a:t>Mises University</a:t>
            </a:r>
          </a:p>
          <a:p>
            <a:r>
              <a:rPr lang="en-US" dirty="0"/>
              <a:t>July 25, 2023</a:t>
            </a:r>
          </a:p>
        </p:txBody>
      </p:sp>
      <p:sp>
        <p:nvSpPr>
          <p:cNvPr id="4" name="Slide Number Placeholder 3">
            <a:extLst>
              <a:ext uri="{FF2B5EF4-FFF2-40B4-BE49-F238E27FC236}">
                <a16:creationId xmlns:a16="http://schemas.microsoft.com/office/drawing/2014/main" id="{3511D4FD-84AB-2D6E-B71E-25750EE38B6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12AF6F-7406-416C-92D1-ACB268C29F3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2809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MWL  impact the “job”</a:t>
            </a:r>
          </a:p>
        </p:txBody>
      </p:sp>
      <p:sp>
        <p:nvSpPr>
          <p:cNvPr id="3" name="Content Placeholder 2"/>
          <p:cNvSpPr>
            <a:spLocks noGrp="1"/>
          </p:cNvSpPr>
          <p:nvPr>
            <p:ph idx="1"/>
          </p:nvPr>
        </p:nvSpPr>
        <p:spPr/>
        <p:txBody>
          <a:bodyPr>
            <a:normAutofit lnSpcReduction="10000"/>
          </a:bodyPr>
          <a:lstStyle/>
          <a:p>
            <a:r>
              <a:rPr lang="en-US" dirty="0"/>
              <a:t>MWL causes some combination of the following:</a:t>
            </a:r>
          </a:p>
          <a:p>
            <a:r>
              <a:rPr lang="en-US" dirty="0"/>
              <a:t>Distorted employment:</a:t>
            </a:r>
          </a:p>
          <a:p>
            <a:pPr lvl="1"/>
            <a:r>
              <a:rPr lang="en-US" dirty="0"/>
              <a:t>Fewer hours, Fewer jobs, Fewer employers (esp. small business)</a:t>
            </a:r>
          </a:p>
          <a:p>
            <a:r>
              <a:rPr lang="en-US" dirty="0"/>
              <a:t>Decrease job benefits</a:t>
            </a:r>
          </a:p>
          <a:p>
            <a:pPr lvl="1"/>
            <a:r>
              <a:rPr lang="en-US" dirty="0"/>
              <a:t>E.G., Health insurance, Vacation &amp; Sick days, Clean uniforms, etc.</a:t>
            </a:r>
          </a:p>
          <a:p>
            <a:r>
              <a:rPr lang="en-US" dirty="0"/>
              <a:t>Decrease job desirability</a:t>
            </a:r>
          </a:p>
          <a:p>
            <a:pPr lvl="1"/>
            <a:r>
              <a:rPr lang="en-US" dirty="0"/>
              <a:t>For example, Harder concentrated work, Less advancement, Less sanitary conditions, Less lighting, air conditioning, etc.</a:t>
            </a:r>
          </a:p>
          <a:p>
            <a:r>
              <a:rPr lang="en-US" dirty="0"/>
              <a:t>Swift towards capital and high skilled union labor*</a:t>
            </a:r>
          </a:p>
          <a:p>
            <a:pPr lvl="1"/>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7A1810-9135-43CF-AE68-FF9B1BF7FC8C}"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93096-3AEB-7FAB-4CF9-7E0B3B32DBC9}"/>
              </a:ext>
            </a:extLst>
          </p:cNvPr>
          <p:cNvSpPr>
            <a:spLocks noGrp="1"/>
          </p:cNvSpPr>
          <p:nvPr>
            <p:ph type="title"/>
          </p:nvPr>
        </p:nvSpPr>
        <p:spPr/>
        <p:txBody>
          <a:bodyPr/>
          <a:lstStyle/>
          <a:p>
            <a:pPr algn="ctr"/>
            <a:r>
              <a:rPr lang="en-US" dirty="0"/>
              <a:t>Card-Krueger (1994)</a:t>
            </a:r>
          </a:p>
        </p:txBody>
      </p:sp>
      <p:sp>
        <p:nvSpPr>
          <p:cNvPr id="3" name="Content Placeholder 2">
            <a:extLst>
              <a:ext uri="{FF2B5EF4-FFF2-40B4-BE49-F238E27FC236}">
                <a16:creationId xmlns:a16="http://schemas.microsoft.com/office/drawing/2014/main" id="{9E508B6F-BA69-D898-AB00-BEE56519B04F}"/>
              </a:ext>
            </a:extLst>
          </p:cNvPr>
          <p:cNvSpPr>
            <a:spLocks noGrp="1"/>
          </p:cNvSpPr>
          <p:nvPr>
            <p:ph idx="1"/>
          </p:nvPr>
        </p:nvSpPr>
        <p:spPr/>
        <p:txBody>
          <a:bodyPr/>
          <a:lstStyle/>
          <a:p>
            <a:r>
              <a:rPr lang="en-US" dirty="0"/>
              <a:t>NJ increases MWL in 1992 from $4.25/hr. to $5.05</a:t>
            </a:r>
          </a:p>
          <a:p>
            <a:r>
              <a:rPr lang="en-US" dirty="0"/>
              <a:t>Sample of 400 FF restaurants in PN &amp; NJ (natural experiment)</a:t>
            </a:r>
          </a:p>
          <a:p>
            <a:r>
              <a:rPr lang="en-US" dirty="0"/>
              <a:t>Unskilled jobs increased in NJ sample</a:t>
            </a:r>
          </a:p>
          <a:p>
            <a:pPr lvl="1"/>
            <a:r>
              <a:rPr lang="en-US" dirty="0"/>
              <a:t>Time?</a:t>
            </a:r>
          </a:p>
          <a:p>
            <a:pPr lvl="1"/>
            <a:r>
              <a:rPr lang="en-US" dirty="0"/>
              <a:t>Location/Economies??</a:t>
            </a:r>
          </a:p>
          <a:p>
            <a:pPr lvl="1"/>
            <a:r>
              <a:rPr lang="en-US" dirty="0"/>
              <a:t>Substitution: 	NJ fewer high skilled jobs?</a:t>
            </a:r>
          </a:p>
          <a:p>
            <a:pPr marL="2743200" lvl="6" indent="0">
              <a:buNone/>
            </a:pPr>
            <a:r>
              <a:rPr lang="en-US" dirty="0"/>
              <a:t>PN more high skilled jobs?</a:t>
            </a:r>
          </a:p>
          <a:p>
            <a:pPr lvl="1"/>
            <a:r>
              <a:rPr lang="en-US" dirty="0"/>
              <a:t>Cross Border: 	PN unskilled commute to NJ?</a:t>
            </a:r>
          </a:p>
          <a:p>
            <a:pPr marL="2743200" lvl="6" indent="0">
              <a:buNone/>
            </a:pPr>
            <a:r>
              <a:rPr lang="en-US" dirty="0"/>
              <a:t>NJ skilled commute to PN?</a:t>
            </a:r>
          </a:p>
          <a:p>
            <a:r>
              <a:rPr lang="en-US" dirty="0"/>
              <a:t>Hoffman and Trace (2009) 1996 increase cost PN low skilled jobs</a:t>
            </a:r>
          </a:p>
          <a:p>
            <a:pPr marL="457200" lvl="1" indent="0">
              <a:buNone/>
            </a:pPr>
            <a:endParaRPr lang="en-US" dirty="0"/>
          </a:p>
        </p:txBody>
      </p:sp>
      <p:sp>
        <p:nvSpPr>
          <p:cNvPr id="4" name="Slide Number Placeholder 3">
            <a:extLst>
              <a:ext uri="{FF2B5EF4-FFF2-40B4-BE49-F238E27FC236}">
                <a16:creationId xmlns:a16="http://schemas.microsoft.com/office/drawing/2014/main" id="{EE939D61-8DFF-45EA-7861-34B9B191AB7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12AF6F-7406-416C-92D1-ACB268C29F3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3989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37518-D2A7-38B9-D4E5-FEC5EFFFA6CF}"/>
              </a:ext>
            </a:extLst>
          </p:cNvPr>
          <p:cNvSpPr>
            <a:spLocks noGrp="1"/>
          </p:cNvSpPr>
          <p:nvPr>
            <p:ph type="title"/>
          </p:nvPr>
        </p:nvSpPr>
        <p:spPr>
          <a:xfrm>
            <a:off x="609600" y="274637"/>
            <a:ext cx="10972800" cy="1017831"/>
          </a:xfrm>
        </p:spPr>
        <p:txBody>
          <a:bodyPr>
            <a:normAutofit fontScale="90000"/>
          </a:bodyPr>
          <a:lstStyle/>
          <a:p>
            <a:r>
              <a:rPr lang="en-US" dirty="0"/>
              <a:t>“</a:t>
            </a:r>
            <a:r>
              <a:rPr lang="en-US" sz="4000" dirty="0"/>
              <a:t>Higher Minimum Wage Leads to Lower Compensation”</a:t>
            </a:r>
          </a:p>
        </p:txBody>
      </p:sp>
      <p:sp>
        <p:nvSpPr>
          <p:cNvPr id="3" name="Content Placeholder 2">
            <a:extLst>
              <a:ext uri="{FF2B5EF4-FFF2-40B4-BE49-F238E27FC236}">
                <a16:creationId xmlns:a16="http://schemas.microsoft.com/office/drawing/2014/main" id="{4721FEBC-8C15-EA42-FCC8-DEC9625B7B13}"/>
              </a:ext>
            </a:extLst>
          </p:cNvPr>
          <p:cNvSpPr>
            <a:spLocks noGrp="1"/>
          </p:cNvSpPr>
          <p:nvPr>
            <p:ph idx="1"/>
          </p:nvPr>
        </p:nvSpPr>
        <p:spPr>
          <a:xfrm>
            <a:off x="609600" y="1714499"/>
            <a:ext cx="10972800" cy="4641851"/>
          </a:xfrm>
        </p:spPr>
        <p:txBody>
          <a:bodyPr/>
          <a:lstStyle/>
          <a:p>
            <a:r>
              <a:rPr lang="en-US" sz="3000" dirty="0"/>
              <a:t>2015-2018 in California and Texas chain fashion stores</a:t>
            </a:r>
          </a:p>
          <a:p>
            <a:r>
              <a:rPr lang="en-US" sz="3000" dirty="0"/>
              <a:t>Every $1↑ MWL; hours ↑ 27% &amp; hours/worker ↓ 21% </a:t>
            </a:r>
          </a:p>
          <a:p>
            <a:r>
              <a:rPr lang="en-US" sz="3000" dirty="0"/>
              <a:t>Equals +4 workers, but -5 hours/worker/week = checks ↓14%</a:t>
            </a:r>
          </a:p>
          <a:p>
            <a:r>
              <a:rPr lang="en-US" sz="3000" dirty="0"/>
              <a:t>Workers with +20 hours/w ↓ 23% (loss of retirement benefits)</a:t>
            </a:r>
          </a:p>
          <a:p>
            <a:r>
              <a:rPr lang="en-US" sz="3000" dirty="0"/>
              <a:t>Workers with +30 hours/w ↓ 15% (loss of health care benefits)</a:t>
            </a:r>
          </a:p>
          <a:p>
            <a:r>
              <a:rPr lang="en-US" sz="3000" dirty="0"/>
              <a:t>Yu, Mankad, and </a:t>
            </a:r>
            <a:r>
              <a:rPr lang="en-US" sz="3000" dirty="0" err="1"/>
              <a:t>Shunko</a:t>
            </a:r>
            <a:r>
              <a:rPr lang="en-US" sz="3000" dirty="0"/>
              <a:t> (2021) stores recouped 28% of MWL↑ with these two benefits. Also, ↑ fluctuation of </a:t>
            </a:r>
            <a:r>
              <a:rPr lang="en-US" sz="3000" dirty="0" err="1"/>
              <a:t>hrs</a:t>
            </a:r>
            <a:r>
              <a:rPr lang="en-US" sz="3000" dirty="0"/>
              <a:t>/w, </a:t>
            </a:r>
            <a:r>
              <a:rPr lang="en-US" sz="3000" dirty="0" err="1"/>
              <a:t>hrs</a:t>
            </a:r>
            <a:r>
              <a:rPr lang="en-US" sz="3000" dirty="0"/>
              <a:t>/d, total </a:t>
            </a:r>
            <a:r>
              <a:rPr lang="en-US" sz="3000" dirty="0" err="1"/>
              <a:t>hrs</a:t>
            </a:r>
            <a:r>
              <a:rPr lang="en-US" sz="3000" dirty="0"/>
              <a:t>, start times, ↓tenure. </a:t>
            </a:r>
            <a:r>
              <a:rPr lang="en-US" sz="3000" i="1" dirty="0"/>
              <a:t>Harvard Business Review</a:t>
            </a:r>
            <a:endParaRPr lang="en-US" sz="3000" dirty="0"/>
          </a:p>
          <a:p>
            <a:endParaRPr lang="en-US" dirty="0"/>
          </a:p>
        </p:txBody>
      </p:sp>
      <p:sp>
        <p:nvSpPr>
          <p:cNvPr id="4" name="Slide Number Placeholder 3">
            <a:extLst>
              <a:ext uri="{FF2B5EF4-FFF2-40B4-BE49-F238E27FC236}">
                <a16:creationId xmlns:a16="http://schemas.microsoft.com/office/drawing/2014/main" id="{C0D40464-44FE-6A86-9C5D-A446930F785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7A1810-9135-43CF-AE68-FF9B1BF7FC8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29656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5F592-5E77-E038-63B0-1F6B8DCD17D7}"/>
              </a:ext>
            </a:extLst>
          </p:cNvPr>
          <p:cNvSpPr>
            <a:spLocks noGrp="1"/>
          </p:cNvSpPr>
          <p:nvPr>
            <p:ph type="title"/>
          </p:nvPr>
        </p:nvSpPr>
        <p:spPr/>
        <p:txBody>
          <a:bodyPr/>
          <a:lstStyle/>
          <a:p>
            <a:r>
              <a:rPr lang="en-US" dirty="0"/>
              <a:t>“Minimum Wage Effects in the Longer Run”*</a:t>
            </a:r>
          </a:p>
        </p:txBody>
      </p:sp>
      <p:sp>
        <p:nvSpPr>
          <p:cNvPr id="3" name="Content Placeholder 2">
            <a:extLst>
              <a:ext uri="{FF2B5EF4-FFF2-40B4-BE49-F238E27FC236}">
                <a16:creationId xmlns:a16="http://schemas.microsoft.com/office/drawing/2014/main" id="{09CD256C-BC6B-09BE-6E02-0F399E05917F}"/>
              </a:ext>
            </a:extLst>
          </p:cNvPr>
          <p:cNvSpPr>
            <a:spLocks noGrp="1"/>
          </p:cNvSpPr>
          <p:nvPr>
            <p:ph idx="1"/>
          </p:nvPr>
        </p:nvSpPr>
        <p:spPr/>
        <p:txBody>
          <a:bodyPr>
            <a:normAutofit lnSpcReduction="10000"/>
          </a:bodyPr>
          <a:lstStyle/>
          <a:p>
            <a:r>
              <a:rPr lang="en-US" dirty="0"/>
              <a:t>“Exposure to minimum wages at young ages could lead to adverse longer-run effects via decreased labor market experience and tenure, and diminished education and training… Evidence suggest that as individuals reach their late 20s, they earn less the longer they were exposed to a higher minimum wage at younger ages, and the adverse longer-run effects are stronger for blacks…such longer-run effects of minimum wages…are likely more significant than the contemporaneous effects on youths that are the focus of research and policy debate.” David </a:t>
            </a:r>
            <a:r>
              <a:rPr lang="en-US" dirty="0" err="1"/>
              <a:t>Neumark</a:t>
            </a:r>
            <a:r>
              <a:rPr lang="en-US" dirty="0"/>
              <a:t> and Olena </a:t>
            </a:r>
            <a:r>
              <a:rPr lang="en-US" dirty="0" err="1"/>
              <a:t>Nizalova</a:t>
            </a:r>
            <a:r>
              <a:rPr lang="en-US" dirty="0"/>
              <a:t> (2007) studied youths 16-19 compared to 25-29 ages and found these LR effects were “significant even in the absence of detectable employment effects on teens.” </a:t>
            </a:r>
            <a:r>
              <a:rPr lang="en-US" i="1" dirty="0"/>
              <a:t>Journal of Human Resources</a:t>
            </a:r>
            <a:endParaRPr lang="en-US" dirty="0"/>
          </a:p>
        </p:txBody>
      </p:sp>
      <p:sp>
        <p:nvSpPr>
          <p:cNvPr id="4" name="Slide Number Placeholder 3">
            <a:extLst>
              <a:ext uri="{FF2B5EF4-FFF2-40B4-BE49-F238E27FC236}">
                <a16:creationId xmlns:a16="http://schemas.microsoft.com/office/drawing/2014/main" id="{3A088A51-9497-33CA-41B7-0FB5B21CA8D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12AF6F-7406-416C-92D1-ACB268C29F3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3587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C52189-BF9B-7D26-3FA1-74582F2158B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7A1810-9135-43CF-AE68-FF9B1BF7FC8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2050" name="Picture 2">
            <a:extLst>
              <a:ext uri="{FF2B5EF4-FFF2-40B4-BE49-F238E27FC236}">
                <a16:creationId xmlns:a16="http://schemas.microsoft.com/office/drawing/2014/main" id="{A5AACAD5-0FC3-CAA6-71C5-FF085F00E7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7845" y="1733550"/>
            <a:ext cx="5919755" cy="4023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1554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1FBD3-3ADE-B660-C119-EFF37990D0BE}"/>
              </a:ext>
            </a:extLst>
          </p:cNvPr>
          <p:cNvSpPr>
            <a:spLocks noGrp="1"/>
          </p:cNvSpPr>
          <p:nvPr>
            <p:ph type="title"/>
          </p:nvPr>
        </p:nvSpPr>
        <p:spPr/>
        <p:txBody>
          <a:bodyPr/>
          <a:lstStyle/>
          <a:p>
            <a:r>
              <a:rPr lang="en-US" dirty="0"/>
              <a:t>My Austrian views</a:t>
            </a:r>
          </a:p>
        </p:txBody>
      </p:sp>
      <p:sp>
        <p:nvSpPr>
          <p:cNvPr id="3" name="Content Placeholder 2">
            <a:extLst>
              <a:ext uri="{FF2B5EF4-FFF2-40B4-BE49-F238E27FC236}">
                <a16:creationId xmlns:a16="http://schemas.microsoft.com/office/drawing/2014/main" id="{5D80EEC7-694F-F60D-EE90-F18743BF23E2}"/>
              </a:ext>
            </a:extLst>
          </p:cNvPr>
          <p:cNvSpPr>
            <a:spLocks noGrp="1"/>
          </p:cNvSpPr>
          <p:nvPr>
            <p:ph idx="1"/>
          </p:nvPr>
        </p:nvSpPr>
        <p:spPr/>
        <p:txBody>
          <a:bodyPr>
            <a:normAutofit/>
          </a:bodyPr>
          <a:lstStyle/>
          <a:p>
            <a:r>
              <a:rPr lang="en-US" dirty="0"/>
              <a:t>MWL et. al. are harmful, racists, sexist and unnecessary</a:t>
            </a:r>
          </a:p>
          <a:p>
            <a:r>
              <a:rPr lang="en-US" dirty="0"/>
              <a:t>Free market produces only “frictional” unemployment—good!</a:t>
            </a:r>
          </a:p>
          <a:p>
            <a:r>
              <a:rPr lang="en-US" dirty="0"/>
              <a:t>Eliminate government intervention and monopolization</a:t>
            </a:r>
          </a:p>
          <a:p>
            <a:pPr lvl="1"/>
            <a:r>
              <a:rPr lang="en-US" dirty="0"/>
              <a:t>Regulations, Taxes, Employment monopolies, employment insurance</a:t>
            </a:r>
          </a:p>
          <a:p>
            <a:r>
              <a:rPr lang="en-US" dirty="0"/>
              <a:t>Eliminate government jobs and schools</a:t>
            </a:r>
          </a:p>
          <a:p>
            <a:r>
              <a:rPr lang="en-US" dirty="0"/>
              <a:t>Allow people to maximize family incomes and savings</a:t>
            </a:r>
          </a:p>
          <a:p>
            <a:r>
              <a:rPr lang="en-US" dirty="0"/>
              <a:t>Eliminates unemployment, poverty, and diminishes group conflict.</a:t>
            </a:r>
          </a:p>
          <a:p>
            <a:endParaRPr lang="en-US" dirty="0"/>
          </a:p>
          <a:p>
            <a:pPr lvl="1"/>
            <a:endParaRPr lang="en-US" dirty="0"/>
          </a:p>
        </p:txBody>
      </p:sp>
      <p:sp>
        <p:nvSpPr>
          <p:cNvPr id="4" name="Slide Number Placeholder 3">
            <a:extLst>
              <a:ext uri="{FF2B5EF4-FFF2-40B4-BE49-F238E27FC236}">
                <a16:creationId xmlns:a16="http://schemas.microsoft.com/office/drawing/2014/main" id="{A37D2369-A39E-5E97-9FBA-418553FA53A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7A1810-9135-43CF-AE68-FF9B1BF7FC8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620124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51993-6656-B65E-F4F5-B7B4FB6A89ED}"/>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BA7264C7-3376-0F2E-BB96-C0E0602094DE}"/>
              </a:ext>
            </a:extLst>
          </p:cNvPr>
          <p:cNvSpPr>
            <a:spLocks noGrp="1"/>
          </p:cNvSpPr>
          <p:nvPr>
            <p:ph idx="1"/>
          </p:nvPr>
        </p:nvSpPr>
        <p:spPr/>
        <p:txBody>
          <a:bodyPr/>
          <a:lstStyle/>
          <a:p>
            <a:r>
              <a:rPr lang="en-US" dirty="0"/>
              <a:t>MWL is a great illustration of policy views and confusion</a:t>
            </a:r>
          </a:p>
          <a:p>
            <a:r>
              <a:rPr lang="en-US" dirty="0"/>
              <a:t>MWL requires theory and the bigger picture</a:t>
            </a:r>
          </a:p>
          <a:p>
            <a:r>
              <a:rPr lang="en-US" dirty="0"/>
              <a:t>MWL disadvantages the young, poor, and minorities</a:t>
            </a:r>
          </a:p>
          <a:p>
            <a:r>
              <a:rPr lang="en-US" dirty="0"/>
              <a:t>MWL exposes the mistakes and political views of economists</a:t>
            </a:r>
          </a:p>
          <a:p>
            <a:endParaRPr lang="en-US" dirty="0"/>
          </a:p>
          <a:p>
            <a:r>
              <a:rPr lang="en-US" dirty="0"/>
              <a:t>Thank you!</a:t>
            </a:r>
          </a:p>
        </p:txBody>
      </p:sp>
      <p:sp>
        <p:nvSpPr>
          <p:cNvPr id="4" name="Slide Number Placeholder 3">
            <a:extLst>
              <a:ext uri="{FF2B5EF4-FFF2-40B4-BE49-F238E27FC236}">
                <a16:creationId xmlns:a16="http://schemas.microsoft.com/office/drawing/2014/main" id="{083C89DC-E207-9A30-45AE-245C2FC8067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7A1810-9135-43CF-AE68-FF9B1BF7FC8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76216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0C4F5-A2D0-F3EB-CD75-2608CBBD6B7C}"/>
              </a:ext>
            </a:extLst>
          </p:cNvPr>
          <p:cNvSpPr>
            <a:spLocks noGrp="1"/>
          </p:cNvSpPr>
          <p:nvPr>
            <p:ph type="title"/>
          </p:nvPr>
        </p:nvSpPr>
        <p:spPr/>
        <p:txBody>
          <a:bodyPr/>
          <a:lstStyle/>
          <a:p>
            <a:r>
              <a:rPr lang="en-US" dirty="0"/>
              <a:t>Progressives vs. the Poor</a:t>
            </a:r>
          </a:p>
        </p:txBody>
      </p:sp>
      <p:sp>
        <p:nvSpPr>
          <p:cNvPr id="3" name="Content Placeholder 2">
            <a:extLst>
              <a:ext uri="{FF2B5EF4-FFF2-40B4-BE49-F238E27FC236}">
                <a16:creationId xmlns:a16="http://schemas.microsoft.com/office/drawing/2014/main" id="{C354726A-6E13-45B9-1EA5-B76BB2894ADF}"/>
              </a:ext>
            </a:extLst>
          </p:cNvPr>
          <p:cNvSpPr>
            <a:spLocks noGrp="1"/>
          </p:cNvSpPr>
          <p:nvPr>
            <p:ph idx="1"/>
          </p:nvPr>
        </p:nvSpPr>
        <p:spPr/>
        <p:txBody>
          <a:bodyPr>
            <a:normAutofit fontScale="77500" lnSpcReduction="20000"/>
          </a:bodyPr>
          <a:lstStyle/>
          <a:p>
            <a:r>
              <a:rPr lang="en-US" dirty="0"/>
              <a:t>“In summary, the evidence is in on the minimum wage. All eight major effects of the minimum wage examined here make the poor, disadvantaged, or young in society worse off—the alleged beneficiaries turn out to be the law’s major victims. So why does a law whose consequences its own designers would officially declare to be “bad” on all counts continue to survive decade after decade?”</a:t>
            </a:r>
          </a:p>
          <a:p>
            <a:r>
              <a:rPr lang="en-US" dirty="0"/>
              <a:t>Unions—high skilled</a:t>
            </a:r>
          </a:p>
          <a:p>
            <a:r>
              <a:rPr lang="en-US" dirty="0"/>
              <a:t>Big Business—high capital/labor ratio firms</a:t>
            </a:r>
          </a:p>
          <a:p>
            <a:r>
              <a:rPr lang="en-US" dirty="0"/>
              <a:t>The Poverty Industry—techno-bureaucrats</a:t>
            </a:r>
          </a:p>
          <a:p>
            <a:r>
              <a:rPr lang="en-US" dirty="0"/>
              <a:t>North vs. South—Yankeedom vs. Peripherals </a:t>
            </a:r>
          </a:p>
          <a:p>
            <a:r>
              <a:rPr lang="en-US" dirty="0"/>
              <a:t>In other words, Progressives vs. the Poor</a:t>
            </a:r>
          </a:p>
          <a:p>
            <a:r>
              <a:rPr lang="en-US" dirty="0"/>
              <a:t>Thomas </a:t>
            </a:r>
            <a:r>
              <a:rPr lang="en-US" dirty="0" err="1"/>
              <a:t>Rustici</a:t>
            </a:r>
            <a:r>
              <a:rPr lang="en-US" dirty="0"/>
              <a:t>, </a:t>
            </a:r>
            <a:r>
              <a:rPr lang="en-US" dirty="0">
                <a:hlinkClick r:id="rId2"/>
              </a:rPr>
              <a:t>“A Public Choice View of the Minimum Wage,” </a:t>
            </a:r>
            <a:r>
              <a:rPr lang="en-US" dirty="0"/>
              <a:t>1985</a:t>
            </a:r>
          </a:p>
        </p:txBody>
      </p:sp>
      <p:sp>
        <p:nvSpPr>
          <p:cNvPr id="4" name="Slide Number Placeholder 3">
            <a:extLst>
              <a:ext uri="{FF2B5EF4-FFF2-40B4-BE49-F238E27FC236}">
                <a16:creationId xmlns:a16="http://schemas.microsoft.com/office/drawing/2014/main" id="{8412F9AB-7616-AA01-02C2-6B4B60713DA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7A1810-9135-43CF-AE68-FF9B1BF7FC8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31192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CE118-633D-0531-2819-97B63BAD095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00988FD8-567B-B2C3-786B-85296398F25F}"/>
              </a:ext>
            </a:extLst>
          </p:cNvPr>
          <p:cNvSpPr>
            <a:spLocks noGrp="1"/>
          </p:cNvSpPr>
          <p:nvPr>
            <p:ph idx="1"/>
          </p:nvPr>
        </p:nvSpPr>
        <p:spPr/>
        <p:txBody>
          <a:bodyPr/>
          <a:lstStyle/>
          <a:p>
            <a:r>
              <a:rPr lang="en-US" dirty="0"/>
              <a:t>THE POLITICAL ECONOMY OF MINIMUM WAGE LEGISLATION</a:t>
            </a:r>
          </a:p>
          <a:p>
            <a:r>
              <a:rPr lang="en-US" dirty="0"/>
              <a:t>JAMES C. COX, RONALD L. OAXACA Economic Inquiry</a:t>
            </a:r>
          </a:p>
          <a:p>
            <a:r>
              <a:rPr lang="en-US" dirty="0"/>
              <a:t>First published: October 1982 </a:t>
            </a:r>
            <a:r>
              <a:rPr lang="en-US" dirty="0">
                <a:hlinkClick r:id="rId2"/>
              </a:rPr>
              <a:t>https://doi.org/10.1111/j.1465-7295.1982.tb00365.x</a:t>
            </a:r>
            <a:endParaRPr lang="en-US" dirty="0"/>
          </a:p>
          <a:p>
            <a:endParaRPr lang="en-US" dirty="0"/>
          </a:p>
        </p:txBody>
      </p:sp>
      <p:sp>
        <p:nvSpPr>
          <p:cNvPr id="4" name="Slide Number Placeholder 3">
            <a:extLst>
              <a:ext uri="{FF2B5EF4-FFF2-40B4-BE49-F238E27FC236}">
                <a16:creationId xmlns:a16="http://schemas.microsoft.com/office/drawing/2014/main" id="{8FB18A8D-B52D-BE4B-288C-0A752161C9E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7A1810-9135-43CF-AE68-FF9B1BF7FC8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111145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1DBE4-3909-E9EA-2731-EC87A43CC2DC}"/>
              </a:ext>
            </a:extLst>
          </p:cNvPr>
          <p:cNvSpPr>
            <a:spLocks noGrp="1"/>
          </p:cNvSpPr>
          <p:nvPr>
            <p:ph type="title"/>
          </p:nvPr>
        </p:nvSpPr>
        <p:spPr/>
        <p:txBody>
          <a:bodyPr/>
          <a:lstStyle/>
          <a:p>
            <a:r>
              <a:rPr lang="en-US" dirty="0"/>
              <a:t>When, Why, and for Whom?</a:t>
            </a:r>
          </a:p>
        </p:txBody>
      </p:sp>
      <p:sp>
        <p:nvSpPr>
          <p:cNvPr id="3" name="Content Placeholder 2">
            <a:extLst>
              <a:ext uri="{FF2B5EF4-FFF2-40B4-BE49-F238E27FC236}">
                <a16:creationId xmlns:a16="http://schemas.microsoft.com/office/drawing/2014/main" id="{E8DDFDAB-B92F-5212-D4C8-232D0A86BEEA}"/>
              </a:ext>
            </a:extLst>
          </p:cNvPr>
          <p:cNvSpPr>
            <a:spLocks noGrp="1"/>
          </p:cNvSpPr>
          <p:nvPr>
            <p:ph idx="1"/>
          </p:nvPr>
        </p:nvSpPr>
        <p:spPr/>
        <p:txBody>
          <a:bodyPr/>
          <a:lstStyle/>
          <a:p>
            <a:r>
              <a:rPr lang="en-US" dirty="0"/>
              <a:t>Regulating labor and wages is the prerogative of those in power</a:t>
            </a:r>
          </a:p>
          <a:p>
            <a:pPr lvl="1"/>
            <a:r>
              <a:rPr lang="en-US" dirty="0"/>
              <a:t>King--max wages after Black Death</a:t>
            </a:r>
          </a:p>
          <a:p>
            <a:pPr lvl="1"/>
            <a:r>
              <a:rPr lang="en-US" dirty="0"/>
              <a:t>John Stuart Mill—the collective bargaining exception</a:t>
            </a:r>
          </a:p>
          <a:p>
            <a:pPr lvl="1"/>
            <a:r>
              <a:rPr lang="en-US" dirty="0"/>
              <a:t>Western Civilization developed w/out MWL and the lowest did relatively best</a:t>
            </a:r>
          </a:p>
          <a:p>
            <a:pPr lvl="1"/>
            <a:r>
              <a:rPr lang="en-US" dirty="0"/>
              <a:t>New Zealand and Australia—advertising to attract labor—ok</a:t>
            </a:r>
          </a:p>
          <a:p>
            <a:pPr lvl="1"/>
            <a:r>
              <a:rPr lang="en-US" dirty="0"/>
              <a:t>Heyday: with the Eugenics movement! ******</a:t>
            </a:r>
          </a:p>
          <a:p>
            <a:pPr lvl="1"/>
            <a:r>
              <a:rPr lang="en-US" dirty="0"/>
              <a:t>Many countries have no minimum wage laws (MWLs) 1</a:t>
            </a:r>
            <a:r>
              <a:rPr lang="en-US" baseline="30000" dirty="0"/>
              <a:t>st</a:t>
            </a:r>
            <a:r>
              <a:rPr lang="en-US" dirty="0"/>
              <a:t>, 2</a:t>
            </a:r>
            <a:r>
              <a:rPr lang="en-US" baseline="30000" dirty="0"/>
              <a:t>nd</a:t>
            </a:r>
            <a:r>
              <a:rPr lang="en-US" dirty="0"/>
              <a:t>, 3</a:t>
            </a:r>
            <a:r>
              <a:rPr lang="en-US" baseline="30000" dirty="0"/>
              <a:t>rd</a:t>
            </a:r>
            <a:r>
              <a:rPr lang="en-US" dirty="0"/>
              <a:t> </a:t>
            </a:r>
          </a:p>
          <a:p>
            <a:r>
              <a:rPr lang="en-US" dirty="0">
                <a:highlight>
                  <a:srgbClr val="FFFF00"/>
                </a:highlight>
              </a:rPr>
              <a:t>***There is no clear basis in economics, ethics, efficiency, or fairness for Minimum Wage Laws (MWL); It “fails” in </a:t>
            </a:r>
            <a:r>
              <a:rPr lang="en-US" u="sng" dirty="0">
                <a:highlight>
                  <a:srgbClr val="FFFF00"/>
                </a:highlight>
              </a:rPr>
              <a:t>all</a:t>
            </a:r>
            <a:r>
              <a:rPr lang="en-US" dirty="0">
                <a:highlight>
                  <a:srgbClr val="FFFF00"/>
                </a:highlight>
              </a:rPr>
              <a:t> these respects</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100A2124-AD1D-254C-A80E-E7BFFF5C48F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12AF6F-7406-416C-92D1-ACB268C29F3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7683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8372F-B3FA-859B-4477-EFD4FC08F04B}"/>
              </a:ext>
            </a:extLst>
          </p:cNvPr>
          <p:cNvSpPr>
            <a:spLocks noGrp="1"/>
          </p:cNvSpPr>
          <p:nvPr>
            <p:ph type="title"/>
          </p:nvPr>
        </p:nvSpPr>
        <p:spPr/>
        <p:txBody>
          <a:bodyPr/>
          <a:lstStyle/>
          <a:p>
            <a:pPr algn="ctr"/>
            <a:r>
              <a:rPr lang="en-US" dirty="0"/>
              <a:t>What is the Minimum Wage Law?</a:t>
            </a:r>
          </a:p>
        </p:txBody>
      </p:sp>
      <p:sp>
        <p:nvSpPr>
          <p:cNvPr id="3" name="Content Placeholder 2">
            <a:extLst>
              <a:ext uri="{FF2B5EF4-FFF2-40B4-BE49-F238E27FC236}">
                <a16:creationId xmlns:a16="http://schemas.microsoft.com/office/drawing/2014/main" id="{553308F7-CD3A-DF81-078E-32FE458B86B1}"/>
              </a:ext>
            </a:extLst>
          </p:cNvPr>
          <p:cNvSpPr>
            <a:spLocks noGrp="1"/>
          </p:cNvSpPr>
          <p:nvPr>
            <p:ph idx="1"/>
          </p:nvPr>
        </p:nvSpPr>
        <p:spPr/>
        <p:txBody>
          <a:bodyPr/>
          <a:lstStyle/>
          <a:p>
            <a:r>
              <a:rPr lang="en-US" dirty="0"/>
              <a:t>Legal Minimum Wage</a:t>
            </a:r>
          </a:p>
          <a:p>
            <a:r>
              <a:rPr lang="en-US" dirty="0"/>
              <a:t>Federal, State, and local</a:t>
            </a:r>
          </a:p>
          <a:p>
            <a:r>
              <a:rPr lang="en-US" dirty="0"/>
              <a:t>Progressive policy </a:t>
            </a:r>
          </a:p>
          <a:p>
            <a:pPr lvl="1"/>
            <a:r>
              <a:rPr lang="en-US" dirty="0"/>
              <a:t>Reduce employment</a:t>
            </a:r>
          </a:p>
          <a:p>
            <a:pPr lvl="1"/>
            <a:r>
              <a:rPr lang="en-US" dirty="0"/>
              <a:t>Create employment discrimination</a:t>
            </a:r>
          </a:p>
          <a:p>
            <a:pPr lvl="1"/>
            <a:r>
              <a:rPr lang="en-US" dirty="0"/>
              <a:t>Pro-high-skilled (Union) labor</a:t>
            </a:r>
          </a:p>
          <a:p>
            <a:pPr marL="457200" lvl="1" indent="0">
              <a:buNone/>
            </a:pPr>
            <a:endParaRPr lang="en-US" dirty="0"/>
          </a:p>
          <a:p>
            <a:pPr marL="457200" lvl="1" indent="0">
              <a:buNone/>
            </a:pPr>
            <a:r>
              <a:rPr lang="en-US" dirty="0"/>
              <a:t>MWL is not a Libertarian policy!</a:t>
            </a:r>
          </a:p>
        </p:txBody>
      </p:sp>
      <p:sp>
        <p:nvSpPr>
          <p:cNvPr id="4" name="Slide Number Placeholder 3">
            <a:extLst>
              <a:ext uri="{FF2B5EF4-FFF2-40B4-BE49-F238E27FC236}">
                <a16:creationId xmlns:a16="http://schemas.microsoft.com/office/drawing/2014/main" id="{6FCF6209-6C3C-1CFB-66A8-8683063DEA6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12AF6F-7406-416C-92D1-ACB268C29F3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9072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Minimum Wage</a:t>
            </a:r>
          </a:p>
        </p:txBody>
      </p:sp>
      <p:sp>
        <p:nvSpPr>
          <p:cNvPr id="3" name="Content Placeholder 2"/>
          <p:cNvSpPr>
            <a:spLocks noGrp="1"/>
          </p:cNvSpPr>
          <p:nvPr>
            <p:ph idx="1"/>
          </p:nvPr>
        </p:nvSpPr>
        <p:spPr/>
        <p:txBody>
          <a:bodyPr>
            <a:normAutofit/>
          </a:bodyPr>
          <a:lstStyle/>
          <a:p>
            <a:r>
              <a:rPr lang="en-US" dirty="0"/>
              <a:t>Law that sets a “floor” on payments to labor</a:t>
            </a:r>
          </a:p>
          <a:p>
            <a:r>
              <a:rPr lang="en-US" dirty="0"/>
              <a:t>You can pay higher wages, but not lower</a:t>
            </a:r>
          </a:p>
          <a:p>
            <a:r>
              <a:rPr lang="en-US" dirty="0"/>
              <a:t>Federal MWL is $7.25 per hour</a:t>
            </a:r>
          </a:p>
          <a:p>
            <a:r>
              <a:rPr lang="en-US" dirty="0"/>
              <a:t>31 States have MWL higher than federal</a:t>
            </a:r>
          </a:p>
          <a:p>
            <a:r>
              <a:rPr lang="en-US" dirty="0"/>
              <a:t>Cites such as Seattle, San Francisco, Portland, Los Angeles, Kansas City, and DC have MWL higher than state levels</a:t>
            </a:r>
          </a:p>
          <a:p>
            <a:pPr marL="0" indent="0">
              <a:buNone/>
            </a:pPr>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7A1810-9135-43CF-AE68-FF9B1BF7FC8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182FC-E119-A003-77E0-1AAEAE2A7947}"/>
              </a:ext>
            </a:extLst>
          </p:cNvPr>
          <p:cNvSpPr>
            <a:spLocks noGrp="1"/>
          </p:cNvSpPr>
          <p:nvPr>
            <p:ph type="title"/>
          </p:nvPr>
        </p:nvSpPr>
        <p:spPr/>
        <p:txBody>
          <a:bodyPr/>
          <a:lstStyle/>
          <a:p>
            <a:r>
              <a:rPr lang="en-US" dirty="0"/>
              <a:t>“</a:t>
            </a:r>
            <a:r>
              <a:rPr lang="en-US" dirty="0" err="1"/>
              <a:t>Eugenomics</a:t>
            </a:r>
            <a:r>
              <a:rPr lang="en-US" dirty="0"/>
              <a:t>”—eugenics American Style</a:t>
            </a:r>
          </a:p>
        </p:txBody>
      </p:sp>
      <p:sp>
        <p:nvSpPr>
          <p:cNvPr id="3" name="Content Placeholder 2">
            <a:extLst>
              <a:ext uri="{FF2B5EF4-FFF2-40B4-BE49-F238E27FC236}">
                <a16:creationId xmlns:a16="http://schemas.microsoft.com/office/drawing/2014/main" id="{37BBEE93-98DD-BBC3-4B69-BCB92ECBCA9B}"/>
              </a:ext>
            </a:extLst>
          </p:cNvPr>
          <p:cNvSpPr>
            <a:spLocks noGrp="1"/>
          </p:cNvSpPr>
          <p:nvPr>
            <p:ph idx="1"/>
          </p:nvPr>
        </p:nvSpPr>
        <p:spPr/>
        <p:txBody>
          <a:bodyPr>
            <a:normAutofit fontScale="92500"/>
          </a:bodyPr>
          <a:lstStyle/>
          <a:p>
            <a:r>
              <a:rPr lang="en-US" dirty="0"/>
              <a:t> Eugenics during this early 1900s, also known as American Mendelian eugenics or mainline eugenics was a mix of scientific and pseudoscientific studies and beliefs, popularizing the rediscovery of Mendel and </a:t>
            </a:r>
            <a:r>
              <a:rPr lang="en-US" dirty="0" err="1"/>
              <a:t>Darwins’s</a:t>
            </a:r>
            <a:r>
              <a:rPr lang="en-US" dirty="0"/>
              <a:t> work. Eugenical programs (e.g., immigration restriction) focused either on the elimination or fostering of heritable traits. Many followers of eugenics believed that compulsory sterilization was the most effective way to rid a population of inferior peoples. Championed by the AEA</a:t>
            </a:r>
          </a:p>
          <a:p>
            <a:r>
              <a:rPr lang="en-US" dirty="0"/>
              <a:t>Immigration restrictions, Compulsory Sterilization, “Institutionalization”</a:t>
            </a:r>
          </a:p>
          <a:p>
            <a:r>
              <a:rPr lang="en-US" dirty="0">
                <a:highlight>
                  <a:srgbClr val="FFFF00"/>
                </a:highlight>
              </a:rPr>
              <a:t>Thomas Leonard, “Illiberal Reformers: Race Eugenics &amp; American Economics in the Progressive Era,” Princeton University Press, 2016. </a:t>
            </a:r>
          </a:p>
        </p:txBody>
      </p:sp>
      <p:sp>
        <p:nvSpPr>
          <p:cNvPr id="4" name="Slide Number Placeholder 3">
            <a:extLst>
              <a:ext uri="{FF2B5EF4-FFF2-40B4-BE49-F238E27FC236}">
                <a16:creationId xmlns:a16="http://schemas.microsoft.com/office/drawing/2014/main" id="{258E8E28-0DC8-8D3D-02C6-CBEC049168C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12AF6F-7406-416C-92D1-ACB268C29F3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5153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3D59-C0D5-58F9-066C-385BED351940}"/>
              </a:ext>
            </a:extLst>
          </p:cNvPr>
          <p:cNvSpPr>
            <a:spLocks noGrp="1"/>
          </p:cNvSpPr>
          <p:nvPr>
            <p:ph type="title"/>
          </p:nvPr>
        </p:nvSpPr>
        <p:spPr/>
        <p:txBody>
          <a:bodyPr/>
          <a:lstStyle/>
          <a:p>
            <a:pPr algn="ctr"/>
            <a:r>
              <a:rPr lang="en-US" dirty="0"/>
              <a:t>“Progressive” Economic Policy, Economists</a:t>
            </a:r>
          </a:p>
        </p:txBody>
      </p:sp>
      <p:sp>
        <p:nvSpPr>
          <p:cNvPr id="3" name="Content Placeholder 2">
            <a:extLst>
              <a:ext uri="{FF2B5EF4-FFF2-40B4-BE49-F238E27FC236}">
                <a16:creationId xmlns:a16="http://schemas.microsoft.com/office/drawing/2014/main" id="{AC1AB5CE-5D39-BD00-1EBF-B08244908846}"/>
              </a:ext>
            </a:extLst>
          </p:cNvPr>
          <p:cNvSpPr>
            <a:spLocks noGrp="1"/>
          </p:cNvSpPr>
          <p:nvPr>
            <p:ph idx="1"/>
          </p:nvPr>
        </p:nvSpPr>
        <p:spPr/>
        <p:txBody>
          <a:bodyPr>
            <a:normAutofit fontScale="92500" lnSpcReduction="20000"/>
          </a:bodyPr>
          <a:lstStyle/>
          <a:p>
            <a:r>
              <a:rPr lang="en-US" dirty="0"/>
              <a:t>Eugenics-based economic policy </a:t>
            </a:r>
          </a:p>
          <a:p>
            <a:r>
              <a:rPr lang="en-US" dirty="0"/>
              <a:t>Major plank of “Progressivism” and Nazism </a:t>
            </a:r>
          </a:p>
          <a:p>
            <a:r>
              <a:rPr lang="en-US" dirty="0"/>
              <a:t>Central tenet of American economists</a:t>
            </a:r>
          </a:p>
          <a:p>
            <a:r>
              <a:rPr lang="en-US" dirty="0"/>
              <a:t>American Economic Association led the way!</a:t>
            </a:r>
          </a:p>
          <a:p>
            <a:r>
              <a:rPr lang="en-US" dirty="0"/>
              <a:t>Exact opposite of “liberalism” AAKI, completely racist, sexist</a:t>
            </a:r>
          </a:p>
          <a:p>
            <a:r>
              <a:rPr lang="en-US" dirty="0"/>
              <a:t>“Progressivism” was conservative and fascist in the Nazi sense</a:t>
            </a:r>
          </a:p>
          <a:p>
            <a:r>
              <a:rPr lang="en-US" dirty="0"/>
              <a:t>Not scientific, but rather completely normative and incorrect</a:t>
            </a:r>
          </a:p>
          <a:p>
            <a:r>
              <a:rPr lang="en-US" dirty="0"/>
              <a:t>Not Mandal, not Darwin, not survival of the fittest</a:t>
            </a:r>
          </a:p>
          <a:p>
            <a:r>
              <a:rPr lang="en-US" dirty="0"/>
              <a:t>Liberals AAKI celebrate, i.e., see benefits of diversity and inequality</a:t>
            </a:r>
          </a:p>
          <a:p>
            <a:r>
              <a:rPr lang="en-US" dirty="0">
                <a:highlight>
                  <a:srgbClr val="FFFF00"/>
                </a:highlight>
              </a:rPr>
              <a:t>*Progressives are socialist/fascists (not liberal) who don’t like the terms</a:t>
            </a:r>
            <a:r>
              <a:rPr lang="en-US" dirty="0"/>
              <a:t> </a:t>
            </a:r>
          </a:p>
          <a:p>
            <a:endParaRPr lang="en-US" dirty="0"/>
          </a:p>
        </p:txBody>
      </p:sp>
      <p:sp>
        <p:nvSpPr>
          <p:cNvPr id="4" name="Slide Number Placeholder 3">
            <a:extLst>
              <a:ext uri="{FF2B5EF4-FFF2-40B4-BE49-F238E27FC236}">
                <a16:creationId xmlns:a16="http://schemas.microsoft.com/office/drawing/2014/main" id="{5352A2D0-5C34-F42B-573D-22F8B08F3FA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12AF6F-7406-416C-92D1-ACB268C29F3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4687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FD492-AEBC-79F9-A9F2-0A13DB4B3AC2}"/>
              </a:ext>
            </a:extLst>
          </p:cNvPr>
          <p:cNvSpPr>
            <a:spLocks noGrp="1"/>
          </p:cNvSpPr>
          <p:nvPr>
            <p:ph type="title"/>
          </p:nvPr>
        </p:nvSpPr>
        <p:spPr/>
        <p:txBody>
          <a:bodyPr/>
          <a:lstStyle/>
          <a:p>
            <a:r>
              <a:rPr lang="en-US" dirty="0"/>
              <a:t>Immigration Restrictions</a:t>
            </a:r>
          </a:p>
        </p:txBody>
      </p:sp>
      <p:sp>
        <p:nvSpPr>
          <p:cNvPr id="3" name="Content Placeholder 2">
            <a:extLst>
              <a:ext uri="{FF2B5EF4-FFF2-40B4-BE49-F238E27FC236}">
                <a16:creationId xmlns:a16="http://schemas.microsoft.com/office/drawing/2014/main" id="{CCDD21B0-E2C3-BEF9-F20E-10D10474E6FD}"/>
              </a:ext>
            </a:extLst>
          </p:cNvPr>
          <p:cNvSpPr>
            <a:spLocks noGrp="1"/>
          </p:cNvSpPr>
          <p:nvPr>
            <p:ph idx="1"/>
          </p:nvPr>
        </p:nvSpPr>
        <p:spPr/>
        <p:txBody>
          <a:bodyPr>
            <a:normAutofit lnSpcReduction="10000"/>
          </a:bodyPr>
          <a:lstStyle/>
          <a:p>
            <a:r>
              <a:rPr lang="en-US" dirty="0"/>
              <a:t>Republican “progressive” TR claimed immigration was “race suicide” – the greatest problem of our civilization. Lies and dubious claims!</a:t>
            </a:r>
          </a:p>
          <a:p>
            <a:r>
              <a:rPr lang="en-US" dirty="0"/>
              <a:t>Wanted race but got national restrictions. No rhyme or reason!</a:t>
            </a:r>
          </a:p>
          <a:p>
            <a:r>
              <a:rPr lang="en-US" dirty="0"/>
              <a:t>E.g., Anglo-Saxons and Germans were highly mixed hybrids. Irish were Alpine people!</a:t>
            </a:r>
          </a:p>
          <a:p>
            <a:r>
              <a:rPr lang="en-US" dirty="0"/>
              <a:t>All the experts agreed with race-based immigration restrictions</a:t>
            </a:r>
          </a:p>
          <a:p>
            <a:r>
              <a:rPr lang="en-US" dirty="0"/>
              <a:t>Skull science that they depended on yielded contradictions</a:t>
            </a:r>
          </a:p>
          <a:p>
            <a:r>
              <a:rPr lang="en-US" dirty="0">
                <a:hlinkClick r:id="rId3"/>
              </a:rPr>
              <a:t>Edward Atkinson</a:t>
            </a:r>
            <a:r>
              <a:rPr lang="en-US" dirty="0"/>
              <a:t> anti-slavery, free trade, Anti-Imperial League</a:t>
            </a:r>
          </a:p>
          <a:p>
            <a:r>
              <a:rPr lang="en-US" dirty="0">
                <a:hlinkClick r:id="rId4"/>
              </a:rPr>
              <a:t>David Wells </a:t>
            </a:r>
            <a:r>
              <a:rPr lang="en-US" dirty="0"/>
              <a:t>converted to free trade, sound money, cutthroat competition and low taxes—America’s Coben/Bastiat</a:t>
            </a:r>
          </a:p>
        </p:txBody>
      </p:sp>
      <p:sp>
        <p:nvSpPr>
          <p:cNvPr id="4" name="Slide Number Placeholder 3">
            <a:extLst>
              <a:ext uri="{FF2B5EF4-FFF2-40B4-BE49-F238E27FC236}">
                <a16:creationId xmlns:a16="http://schemas.microsoft.com/office/drawing/2014/main" id="{F2E4FE47-FEFD-F968-85CC-46BCA7B4973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12AF6F-7406-416C-92D1-ACB268C29F3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6571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F02B1-4578-9AC6-FA9B-88EBFE005D02}"/>
              </a:ext>
            </a:extLst>
          </p:cNvPr>
          <p:cNvSpPr>
            <a:spLocks noGrp="1"/>
          </p:cNvSpPr>
          <p:nvPr>
            <p:ph type="title"/>
          </p:nvPr>
        </p:nvSpPr>
        <p:spPr/>
        <p:txBody>
          <a:bodyPr/>
          <a:lstStyle/>
          <a:p>
            <a:r>
              <a:rPr lang="en-US" dirty="0"/>
              <a:t>MWL: Austrians versus Progressives </a:t>
            </a:r>
          </a:p>
        </p:txBody>
      </p:sp>
      <p:sp>
        <p:nvSpPr>
          <p:cNvPr id="3" name="Content Placeholder 2">
            <a:extLst>
              <a:ext uri="{FF2B5EF4-FFF2-40B4-BE49-F238E27FC236}">
                <a16:creationId xmlns:a16="http://schemas.microsoft.com/office/drawing/2014/main" id="{65634194-F9BE-8A49-5E2C-CC44884283C1}"/>
              </a:ext>
            </a:extLst>
          </p:cNvPr>
          <p:cNvSpPr>
            <a:spLocks noGrp="1"/>
          </p:cNvSpPr>
          <p:nvPr>
            <p:ph idx="1"/>
          </p:nvPr>
        </p:nvSpPr>
        <p:spPr/>
        <p:txBody>
          <a:bodyPr>
            <a:normAutofit lnSpcReduction="10000"/>
          </a:bodyPr>
          <a:lstStyle/>
          <a:p>
            <a:r>
              <a:rPr lang="en-US" dirty="0"/>
              <a:t>Progressive understood and wanted the effects of the MWL</a:t>
            </a:r>
          </a:p>
          <a:p>
            <a:r>
              <a:rPr lang="en-US" dirty="0"/>
              <a:t>“Current debate” solidifies MWL tradeoff between jobs and fairness</a:t>
            </a:r>
          </a:p>
          <a:p>
            <a:r>
              <a:rPr lang="en-US" dirty="0"/>
              <a:t>Debate (short, wage, stat) disguises the issues--- 1,2,3</a:t>
            </a:r>
          </a:p>
          <a:p>
            <a:pPr lvl="1"/>
            <a:r>
              <a:rPr lang="en-US" dirty="0"/>
              <a:t>SR (jobs↓↑), wage ↑ small over time, no change in unemployment rate???</a:t>
            </a:r>
          </a:p>
          <a:p>
            <a:r>
              <a:rPr lang="en-US" dirty="0"/>
              <a:t>Austrians = SR+LR, MWL vs. Jobs, SR Stats can obfuscate</a:t>
            </a:r>
          </a:p>
          <a:p>
            <a:r>
              <a:rPr lang="en-US" dirty="0"/>
              <a:t>Long Run Impact of MWL </a:t>
            </a:r>
          </a:p>
          <a:p>
            <a:pPr lvl="1"/>
            <a:r>
              <a:rPr lang="en-US" dirty="0"/>
              <a:t>Discrimination</a:t>
            </a:r>
          </a:p>
          <a:p>
            <a:pPr lvl="1"/>
            <a:r>
              <a:rPr lang="en-US" dirty="0"/>
              <a:t>Job Career Distortions/Detours/Delays*</a:t>
            </a:r>
          </a:p>
          <a:p>
            <a:pPr lvl="1"/>
            <a:r>
              <a:rPr lang="en-US" dirty="0"/>
              <a:t>Don’t ignore Welfare, Public Schools, Intervention &amp; Incarceration too!!!</a:t>
            </a:r>
          </a:p>
          <a:p>
            <a:pPr lvl="1"/>
            <a:r>
              <a:rPr lang="en-US" dirty="0"/>
              <a:t>Progressives got their way!</a:t>
            </a:r>
          </a:p>
          <a:p>
            <a:pPr marL="457200" lvl="1" indent="0">
              <a:buNone/>
            </a:pPr>
            <a:endParaRPr lang="en-US" dirty="0"/>
          </a:p>
          <a:p>
            <a:endParaRPr lang="en-US" dirty="0"/>
          </a:p>
        </p:txBody>
      </p:sp>
      <p:sp>
        <p:nvSpPr>
          <p:cNvPr id="4" name="Slide Number Placeholder 3">
            <a:extLst>
              <a:ext uri="{FF2B5EF4-FFF2-40B4-BE49-F238E27FC236}">
                <a16:creationId xmlns:a16="http://schemas.microsoft.com/office/drawing/2014/main" id="{A3A21ECD-E21F-F4D4-1151-2BFB2E17EE2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12AF6F-7406-416C-92D1-ACB268C29F3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40605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66857-5660-665B-B0F4-E1702AB0002F}"/>
              </a:ext>
            </a:extLst>
          </p:cNvPr>
          <p:cNvSpPr>
            <a:spLocks noGrp="1"/>
          </p:cNvSpPr>
          <p:nvPr>
            <p:ph type="title"/>
          </p:nvPr>
        </p:nvSpPr>
        <p:spPr/>
        <p:txBody>
          <a:bodyPr/>
          <a:lstStyle/>
          <a:p>
            <a:r>
              <a:rPr lang="en-US" dirty="0"/>
              <a:t>Minimum Wage </a:t>
            </a:r>
          </a:p>
        </p:txBody>
      </p:sp>
      <p:sp>
        <p:nvSpPr>
          <p:cNvPr id="3" name="Content Placeholder 2">
            <a:extLst>
              <a:ext uri="{FF2B5EF4-FFF2-40B4-BE49-F238E27FC236}">
                <a16:creationId xmlns:a16="http://schemas.microsoft.com/office/drawing/2014/main" id="{8CD7D7C5-F191-8E9F-28D7-A371BA670C07}"/>
              </a:ext>
            </a:extLst>
          </p:cNvPr>
          <p:cNvSpPr>
            <a:spLocks noGrp="1"/>
          </p:cNvSpPr>
          <p:nvPr>
            <p:ph idx="1"/>
          </p:nvPr>
        </p:nvSpPr>
        <p:spPr/>
        <p:txBody>
          <a:bodyPr>
            <a:normAutofit/>
          </a:bodyPr>
          <a:lstStyle/>
          <a:p>
            <a:r>
              <a:rPr lang="en-US" dirty="0"/>
              <a:t>Replaced the failed literacy test</a:t>
            </a:r>
          </a:p>
          <a:p>
            <a:r>
              <a:rPr lang="en-US" dirty="0"/>
              <a:t>Kellogg: MWL excludes undesirables from us via discrimination</a:t>
            </a:r>
          </a:p>
          <a:p>
            <a:r>
              <a:rPr lang="en-US" dirty="0"/>
              <a:t>Good economists opposed the MWL </a:t>
            </a:r>
            <a:r>
              <a:rPr lang="en-US" dirty="0">
                <a:sym typeface="Wingdings" panose="05000000000000000000" pitchFamily="2" charset="2"/>
              </a:rPr>
              <a:t> </a:t>
            </a:r>
            <a:r>
              <a:rPr lang="en-US" dirty="0"/>
              <a:t>unemployment</a:t>
            </a:r>
          </a:p>
          <a:p>
            <a:r>
              <a:rPr lang="en-US" dirty="0"/>
              <a:t>Progressives-it helped the race and removed “invalids”-</a:t>
            </a:r>
            <a:r>
              <a:rPr lang="en-US" dirty="0" err="1"/>
              <a:t>Webbs</a:t>
            </a:r>
            <a:endParaRPr lang="en-US" dirty="0"/>
          </a:p>
          <a:p>
            <a:r>
              <a:rPr lang="en-US" dirty="0"/>
              <a:t>“Invalids” deterred from migration and detected as unproductive</a:t>
            </a:r>
          </a:p>
          <a:p>
            <a:r>
              <a:rPr lang="en-US" dirty="0"/>
              <a:t>Invalids </a:t>
            </a:r>
            <a:r>
              <a:rPr lang="en-US" dirty="0">
                <a:sym typeface="Wingdings" panose="05000000000000000000" pitchFamily="2" charset="2"/>
              </a:rPr>
              <a:t> </a:t>
            </a:r>
            <a:r>
              <a:rPr lang="en-US" dirty="0"/>
              <a:t>sterilized and “care for” in race colonies and institutions W</a:t>
            </a:r>
          </a:p>
          <a:p>
            <a:r>
              <a:rPr lang="en-US" dirty="0"/>
              <a:t>Their unemployment was a sign of “racial health”</a:t>
            </a:r>
          </a:p>
          <a:p>
            <a:r>
              <a:rPr lang="en-US" dirty="0"/>
              <a:t>Progressives and leaders of the AEA agree</a:t>
            </a:r>
          </a:p>
        </p:txBody>
      </p:sp>
      <p:sp>
        <p:nvSpPr>
          <p:cNvPr id="4" name="Slide Number Placeholder 3">
            <a:extLst>
              <a:ext uri="{FF2B5EF4-FFF2-40B4-BE49-F238E27FC236}">
                <a16:creationId xmlns:a16="http://schemas.microsoft.com/office/drawing/2014/main" id="{AE870A43-8925-1A4F-503B-591915A9B28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12AF6F-7406-416C-92D1-ACB268C29F3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58981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57D0E-371B-A29A-2A36-0EDC2E2289BB}"/>
              </a:ext>
            </a:extLst>
          </p:cNvPr>
          <p:cNvSpPr>
            <a:spLocks noGrp="1"/>
          </p:cNvSpPr>
          <p:nvPr>
            <p:ph type="title"/>
          </p:nvPr>
        </p:nvSpPr>
        <p:spPr/>
        <p:txBody>
          <a:bodyPr/>
          <a:lstStyle/>
          <a:p>
            <a:r>
              <a:rPr lang="en-US" dirty="0"/>
              <a:t>Women: “the weaker sex”</a:t>
            </a:r>
          </a:p>
        </p:txBody>
      </p:sp>
      <p:sp>
        <p:nvSpPr>
          <p:cNvPr id="3" name="Content Placeholder 2">
            <a:extLst>
              <a:ext uri="{FF2B5EF4-FFF2-40B4-BE49-F238E27FC236}">
                <a16:creationId xmlns:a16="http://schemas.microsoft.com/office/drawing/2014/main" id="{3CB74258-1F8F-160B-4D2F-DCE996B11107}"/>
              </a:ext>
            </a:extLst>
          </p:cNvPr>
          <p:cNvSpPr>
            <a:spLocks noGrp="1"/>
          </p:cNvSpPr>
          <p:nvPr>
            <p:ph idx="1"/>
          </p:nvPr>
        </p:nvSpPr>
        <p:spPr/>
        <p:txBody>
          <a:bodyPr>
            <a:normAutofit fontScale="92500" lnSpcReduction="10000"/>
          </a:bodyPr>
          <a:lstStyle/>
          <a:p>
            <a:r>
              <a:rPr lang="en-US" dirty="0"/>
              <a:t>Prior to this, most women worked; 45% of professional workforce</a:t>
            </a:r>
          </a:p>
          <a:p>
            <a:r>
              <a:rPr lang="en-US" dirty="0"/>
              <a:t>Century ago, states had maxed hours, min. wage, stipend for unmarried</a:t>
            </a:r>
          </a:p>
          <a:p>
            <a:r>
              <a:rPr lang="en-US" dirty="0"/>
              <a:t>RTE-no nightwork &amp; and jobs “injurious to the female organism.”</a:t>
            </a:r>
          </a:p>
          <a:p>
            <a:r>
              <a:rPr lang="en-US" dirty="0"/>
              <a:t>Inferior physically, mentally, subject to disease and vice (JBC-good)</a:t>
            </a:r>
          </a:p>
          <a:p>
            <a:r>
              <a:rPr lang="en-US" dirty="0"/>
              <a:t>Laws not “enacted exclusively, or primarily to women themselves.”</a:t>
            </a:r>
          </a:p>
          <a:p>
            <a:r>
              <a:rPr lang="en-US" dirty="0"/>
              <a:t>Laws protected jobs </a:t>
            </a:r>
            <a:r>
              <a:rPr lang="en-US" i="1" dirty="0"/>
              <a:t>from</a:t>
            </a:r>
            <a:r>
              <a:rPr lang="en-US" dirty="0"/>
              <a:t> women, children, and Chinese workers</a:t>
            </a:r>
          </a:p>
          <a:p>
            <a:r>
              <a:rPr lang="en-US" dirty="0">
                <a:solidFill>
                  <a:srgbClr val="0070C0"/>
                </a:solidFill>
              </a:rPr>
              <a:t>When men’s wages &gt; women’s wages </a:t>
            </a:r>
            <a:r>
              <a:rPr lang="en-US" dirty="0"/>
              <a:t>+ women need less! </a:t>
            </a:r>
            <a:r>
              <a:rPr lang="en-US" dirty="0" err="1"/>
              <a:t>Rheta</a:t>
            </a:r>
            <a:r>
              <a:rPr lang="en-US" dirty="0"/>
              <a:t> Door (muckraker) women are the “white Chinaman of the industrial world + cheapens the worth of human labor.” I Fisher: “mothers of the race” arguments. Banned from unions. </a:t>
            </a:r>
            <a:r>
              <a:rPr lang="en-US" dirty="0">
                <a:highlight>
                  <a:srgbClr val="FF0000"/>
                </a:highlight>
              </a:rPr>
              <a:t>E.A. Ross p. 179</a:t>
            </a:r>
          </a:p>
        </p:txBody>
      </p:sp>
      <p:sp>
        <p:nvSpPr>
          <p:cNvPr id="4" name="Slide Number Placeholder 3">
            <a:extLst>
              <a:ext uri="{FF2B5EF4-FFF2-40B4-BE49-F238E27FC236}">
                <a16:creationId xmlns:a16="http://schemas.microsoft.com/office/drawing/2014/main" id="{6598D9FF-324F-EE3C-0B45-88E18503774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12AF6F-7406-416C-92D1-ACB268C29F3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83658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C0878-8E35-42EE-4EEC-8623F02C23B0}"/>
              </a:ext>
            </a:extLst>
          </p:cNvPr>
          <p:cNvSpPr>
            <a:spLocks noGrp="1"/>
          </p:cNvSpPr>
          <p:nvPr>
            <p:ph type="title"/>
          </p:nvPr>
        </p:nvSpPr>
        <p:spPr/>
        <p:txBody>
          <a:bodyPr/>
          <a:lstStyle/>
          <a:p>
            <a:r>
              <a:rPr lang="en-US" dirty="0"/>
              <a:t>LR: Unemployment Rates (1970-2022)</a:t>
            </a:r>
          </a:p>
        </p:txBody>
      </p:sp>
      <p:sp>
        <p:nvSpPr>
          <p:cNvPr id="3" name="Content Placeholder 2">
            <a:extLst>
              <a:ext uri="{FF2B5EF4-FFF2-40B4-BE49-F238E27FC236}">
                <a16:creationId xmlns:a16="http://schemas.microsoft.com/office/drawing/2014/main" id="{F0482F16-D500-B8A3-69A1-01DDD8562382}"/>
              </a:ext>
            </a:extLst>
          </p:cNvPr>
          <p:cNvSpPr>
            <a:spLocks noGrp="1"/>
          </p:cNvSpPr>
          <p:nvPr>
            <p:ph idx="1"/>
          </p:nvPr>
        </p:nvSpPr>
        <p:spPr>
          <a:xfrm>
            <a:off x="838200" y="1602297"/>
            <a:ext cx="10515600" cy="4574666"/>
          </a:xfrm>
        </p:spPr>
        <p:txBody>
          <a:bodyPr>
            <a:normAutofit/>
          </a:bodyPr>
          <a:lstStyle/>
          <a:p>
            <a:r>
              <a:rPr lang="en-US" dirty="0"/>
              <a:t>Total Labor	 7.5—10% “worst,” 5% average, “best” 2.5—5%</a:t>
            </a:r>
          </a:p>
          <a:p>
            <a:pPr marL="457200" lvl="1" indent="0">
              <a:buNone/>
            </a:pPr>
            <a:r>
              <a:rPr lang="en-US" dirty="0"/>
              <a:t>(includes Black!)</a:t>
            </a:r>
          </a:p>
          <a:p>
            <a:endParaRPr lang="en-US" dirty="0"/>
          </a:p>
          <a:p>
            <a:r>
              <a:rPr lang="en-US" dirty="0"/>
              <a:t>Black Labor 15-20% “worst,” 12% average, “best” 7.5—10%*</a:t>
            </a:r>
          </a:p>
          <a:p>
            <a:pPr lvl="3"/>
            <a:r>
              <a:rPr lang="en-US" dirty="0"/>
              <a:t>*2021 = 6% with no MWL increases in 12 years + bubble (very brief)</a:t>
            </a:r>
          </a:p>
          <a:p>
            <a:endParaRPr lang="en-US" dirty="0"/>
          </a:p>
          <a:p>
            <a:r>
              <a:rPr lang="en-US" dirty="0"/>
              <a:t>Black Teen 40-50% “worst,” 35% average, “best” 20-30%*</a:t>
            </a:r>
          </a:p>
          <a:p>
            <a:pPr lvl="3"/>
            <a:r>
              <a:rPr lang="en-US" dirty="0"/>
              <a:t>*2021 = 10% with no MWL increases in 12 years + bubble (very brief)</a:t>
            </a:r>
          </a:p>
          <a:p>
            <a:pPr lvl="1"/>
            <a:r>
              <a:rPr lang="en-US" dirty="0"/>
              <a:t>Job Market Discrimination + Sowell*</a:t>
            </a:r>
          </a:p>
          <a:p>
            <a:pPr lvl="1"/>
            <a:r>
              <a:rPr lang="en-US" dirty="0"/>
              <a:t>Job Careers stymies lifetime earnings and achievement*</a:t>
            </a:r>
          </a:p>
          <a:p>
            <a:pPr lvl="3"/>
            <a:endParaRPr lang="en-US" dirty="0"/>
          </a:p>
        </p:txBody>
      </p:sp>
      <p:sp>
        <p:nvSpPr>
          <p:cNvPr id="4" name="Slide Number Placeholder 3">
            <a:extLst>
              <a:ext uri="{FF2B5EF4-FFF2-40B4-BE49-F238E27FC236}">
                <a16:creationId xmlns:a16="http://schemas.microsoft.com/office/drawing/2014/main" id="{7F4375DB-8256-0A1D-1549-FDE157B273B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12AF6F-7406-416C-92D1-ACB268C29F3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7222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2B8CD-A129-0AD7-C8BD-C34FF12547BA}"/>
              </a:ext>
            </a:extLst>
          </p:cNvPr>
          <p:cNvSpPr>
            <a:spLocks noGrp="1"/>
          </p:cNvSpPr>
          <p:nvPr>
            <p:ph type="title"/>
          </p:nvPr>
        </p:nvSpPr>
        <p:spPr/>
        <p:txBody>
          <a:bodyPr/>
          <a:lstStyle/>
          <a:p>
            <a:r>
              <a:rPr lang="en-US" dirty="0"/>
              <a:t>The US Debate</a:t>
            </a:r>
          </a:p>
        </p:txBody>
      </p:sp>
      <p:sp>
        <p:nvSpPr>
          <p:cNvPr id="3" name="Content Placeholder 2">
            <a:extLst>
              <a:ext uri="{FF2B5EF4-FFF2-40B4-BE49-F238E27FC236}">
                <a16:creationId xmlns:a16="http://schemas.microsoft.com/office/drawing/2014/main" id="{FAC4A429-B27E-92D6-5531-4CB9B34D9098}"/>
              </a:ext>
            </a:extLst>
          </p:cNvPr>
          <p:cNvSpPr>
            <a:spLocks noGrp="1"/>
          </p:cNvSpPr>
          <p:nvPr>
            <p:ph idx="1"/>
          </p:nvPr>
        </p:nvSpPr>
        <p:spPr>
          <a:xfrm>
            <a:off x="838200" y="1518407"/>
            <a:ext cx="10515600" cy="4658556"/>
          </a:xfrm>
        </p:spPr>
        <p:txBody>
          <a:bodyPr>
            <a:normAutofit fontScale="92500" lnSpcReduction="10000"/>
          </a:bodyPr>
          <a:lstStyle/>
          <a:p>
            <a:r>
              <a:rPr lang="en-US" dirty="0"/>
              <a:t>One side says the MWL is necessary and critical that it be raised.</a:t>
            </a:r>
          </a:p>
          <a:p>
            <a:r>
              <a:rPr lang="en-US" dirty="0"/>
              <a:t>The other side says that the MWL increases cause unemployment</a:t>
            </a:r>
          </a:p>
          <a:p>
            <a:r>
              <a:rPr lang="en-US" dirty="0"/>
              <a:t>Confusion reigns due to methodological confusions:</a:t>
            </a:r>
          </a:p>
          <a:p>
            <a:r>
              <a:rPr lang="en-US" dirty="0"/>
              <a:t>1. Short term analysis only—not relevant… </a:t>
            </a:r>
          </a:p>
          <a:p>
            <a:r>
              <a:rPr lang="en-US" dirty="0"/>
              <a:t>2. Wage rate analysis only—single aspect of career…</a:t>
            </a:r>
          </a:p>
          <a:p>
            <a:r>
              <a:rPr lang="en-US" dirty="0"/>
              <a:t>3. Statistical analysis only—confounding factors…</a:t>
            </a:r>
          </a:p>
          <a:p>
            <a:r>
              <a:rPr lang="en-US" dirty="0"/>
              <a:t>4. Bastiat/Hazlitt missing</a:t>
            </a:r>
          </a:p>
          <a:p>
            <a:r>
              <a:rPr lang="en-US" dirty="0"/>
              <a:t>5. Missing the big picture, whole job/job market/market process of AE</a:t>
            </a:r>
          </a:p>
          <a:p>
            <a:r>
              <a:rPr lang="en-US" dirty="0">
                <a:highlight>
                  <a:srgbClr val="FFFF00"/>
                </a:highlight>
              </a:rPr>
              <a:t>*Only the Austrian approach provides a correct method and theory that is consistent with the facts and provides a clear global understanding of the issue. </a:t>
            </a:r>
          </a:p>
        </p:txBody>
      </p:sp>
      <p:sp>
        <p:nvSpPr>
          <p:cNvPr id="4" name="Slide Number Placeholder 3">
            <a:extLst>
              <a:ext uri="{FF2B5EF4-FFF2-40B4-BE49-F238E27FC236}">
                <a16:creationId xmlns:a16="http://schemas.microsoft.com/office/drawing/2014/main" id="{815CB055-0C82-F8C6-8C2F-7667A4B5F9E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12AF6F-7406-416C-92D1-ACB268C29F3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2383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0028F-087E-398E-7F7D-B055CA08FEA8}"/>
              </a:ext>
            </a:extLst>
          </p:cNvPr>
          <p:cNvSpPr>
            <a:spLocks noGrp="1"/>
          </p:cNvSpPr>
          <p:nvPr>
            <p:ph type="title"/>
          </p:nvPr>
        </p:nvSpPr>
        <p:spPr/>
        <p:txBody>
          <a:bodyPr/>
          <a:lstStyle/>
          <a:p>
            <a:r>
              <a:rPr lang="en-US" dirty="0"/>
              <a:t>Positions on the MWL</a:t>
            </a:r>
          </a:p>
        </p:txBody>
      </p:sp>
      <p:sp>
        <p:nvSpPr>
          <p:cNvPr id="3" name="Content Placeholder 2">
            <a:extLst>
              <a:ext uri="{FF2B5EF4-FFF2-40B4-BE49-F238E27FC236}">
                <a16:creationId xmlns:a16="http://schemas.microsoft.com/office/drawing/2014/main" id="{330377E7-D77B-1ED6-D340-DD463A49CEF4}"/>
              </a:ext>
            </a:extLst>
          </p:cNvPr>
          <p:cNvSpPr>
            <a:spLocks noGrp="1"/>
          </p:cNvSpPr>
          <p:nvPr>
            <p:ph idx="1"/>
          </p:nvPr>
        </p:nvSpPr>
        <p:spPr/>
        <p:txBody>
          <a:bodyPr/>
          <a:lstStyle/>
          <a:p>
            <a:r>
              <a:rPr lang="en-US" dirty="0"/>
              <a:t>Current American Debate</a:t>
            </a:r>
          </a:p>
          <a:p>
            <a:pPr lvl="1"/>
            <a:r>
              <a:rPr lang="en-US" dirty="0"/>
              <a:t>Hysterical: One side says workers “need” a MWL for survival, equity, and fairness, e.g., the rich getting richer, poor are poorer under capitalism.</a:t>
            </a:r>
          </a:p>
          <a:p>
            <a:pPr lvl="1"/>
            <a:r>
              <a:rPr lang="en-US" dirty="0"/>
              <a:t>Empirical: The other side says that the MWL causes unemployment for those it was intended to help.</a:t>
            </a:r>
          </a:p>
          <a:p>
            <a:pPr lvl="1"/>
            <a:r>
              <a:rPr lang="en-US" dirty="0"/>
              <a:t>Theoretical: Austrians agree with the “other side” but show that </a:t>
            </a:r>
            <a:r>
              <a:rPr lang="en-US" u="sng" dirty="0"/>
              <a:t>it is a much bigger problem then either side realizes</a:t>
            </a:r>
            <a:r>
              <a:rPr lang="en-US" dirty="0"/>
              <a:t>. </a:t>
            </a:r>
          </a:p>
          <a:p>
            <a:pPr lvl="1"/>
            <a:r>
              <a:rPr lang="en-US" dirty="0"/>
              <a:t>Reality: You cannot increase pay and benefits you can only distort markets.</a:t>
            </a:r>
          </a:p>
          <a:p>
            <a:pPr lvl="1"/>
            <a:r>
              <a:rPr lang="en-US" dirty="0"/>
              <a:t>Let us go back to the drawing board.</a:t>
            </a:r>
          </a:p>
        </p:txBody>
      </p:sp>
      <p:sp>
        <p:nvSpPr>
          <p:cNvPr id="4" name="Slide Number Placeholder 3">
            <a:extLst>
              <a:ext uri="{FF2B5EF4-FFF2-40B4-BE49-F238E27FC236}">
                <a16:creationId xmlns:a16="http://schemas.microsoft.com/office/drawing/2014/main" id="{03E29D0F-1CE8-4E6F-DBDA-A5C136AC8AD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12AF6F-7406-416C-92D1-ACB268C29F3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4548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the MWL Do?</a:t>
            </a:r>
          </a:p>
        </p:txBody>
      </p:sp>
      <p:sp>
        <p:nvSpPr>
          <p:cNvPr id="3" name="Text Placeholder 2"/>
          <p:cNvSpPr>
            <a:spLocks noGrp="1"/>
          </p:cNvSpPr>
          <p:nvPr>
            <p:ph type="body" idx="1"/>
          </p:nvPr>
        </p:nvSpPr>
        <p:spPr>
          <a:xfrm>
            <a:off x="1981200" y="1066801"/>
            <a:ext cx="4040188" cy="762000"/>
          </a:xfrm>
        </p:spPr>
        <p:txBody>
          <a:bodyPr/>
          <a:lstStyle/>
          <a:p>
            <a:r>
              <a:rPr lang="en-US" dirty="0"/>
              <a:t>On the one hand-left hand</a:t>
            </a:r>
          </a:p>
        </p:txBody>
      </p:sp>
      <p:sp>
        <p:nvSpPr>
          <p:cNvPr id="4" name="Content Placeholder 3"/>
          <p:cNvSpPr>
            <a:spLocks noGrp="1"/>
          </p:cNvSpPr>
          <p:nvPr>
            <p:ph sz="half" idx="2"/>
          </p:nvPr>
        </p:nvSpPr>
        <p:spPr>
          <a:xfrm>
            <a:off x="839788" y="2505075"/>
            <a:ext cx="5157787" cy="3375608"/>
          </a:xfrm>
        </p:spPr>
        <p:txBody>
          <a:bodyPr>
            <a:normAutofit fontScale="92500" lnSpcReduction="20000"/>
          </a:bodyPr>
          <a:lstStyle/>
          <a:p>
            <a:r>
              <a:rPr lang="en-US" b="1" i="1" dirty="0"/>
              <a:t>“There’s just no evidence that raising the minimum wage costs jobs</a:t>
            </a:r>
            <a:r>
              <a:rPr lang="en-US" i="1" dirty="0"/>
              <a:t>, at least when the starting point is as low as it is in modern America...” [this apparent defiance of the laws of supply and demand occurs because]“the market for labor isn’t like the market for, say, wheat, because workers are people.”</a:t>
            </a:r>
          </a:p>
        </p:txBody>
      </p:sp>
      <p:sp>
        <p:nvSpPr>
          <p:cNvPr id="5" name="Text Placeholder 4"/>
          <p:cNvSpPr>
            <a:spLocks noGrp="1"/>
          </p:cNvSpPr>
          <p:nvPr>
            <p:ph type="body" sz="quarter" idx="3"/>
          </p:nvPr>
        </p:nvSpPr>
        <p:spPr>
          <a:xfrm>
            <a:off x="6169026" y="1066801"/>
            <a:ext cx="4041775" cy="762000"/>
          </a:xfrm>
        </p:spPr>
        <p:txBody>
          <a:bodyPr/>
          <a:lstStyle/>
          <a:p>
            <a:r>
              <a:rPr lang="en-US" dirty="0"/>
              <a:t>On the other hand-right hand</a:t>
            </a:r>
          </a:p>
        </p:txBody>
      </p:sp>
      <p:sp>
        <p:nvSpPr>
          <p:cNvPr id="6" name="Content Placeholder 5"/>
          <p:cNvSpPr>
            <a:spLocks noGrp="1"/>
          </p:cNvSpPr>
          <p:nvPr>
            <p:ph sz="quarter" idx="4"/>
          </p:nvPr>
        </p:nvSpPr>
        <p:spPr>
          <a:xfrm>
            <a:off x="6172200" y="2505075"/>
            <a:ext cx="5183188" cy="3451108"/>
          </a:xfrm>
        </p:spPr>
        <p:txBody>
          <a:bodyPr>
            <a:normAutofit fontScale="92500" lnSpcReduction="20000"/>
          </a:bodyPr>
          <a:lstStyle/>
          <a:p>
            <a:r>
              <a:rPr lang="en-US" i="1" dirty="0"/>
              <a:t>“</a:t>
            </a:r>
            <a:r>
              <a:rPr lang="en-US" b="1" i="1" dirty="0"/>
              <a:t>Any Econ 101 student can tell you the answer: The higher wage reduces the quantity of labor demanded, and hence leads to unemployment. </a:t>
            </a:r>
            <a:r>
              <a:rPr lang="en-US" i="1" dirty="0"/>
              <a:t>Clearly these advocates (of MWL) very much want to believe that the price of labor–unlike that of gasoline, or Manhattan apartments–can be set based on considerations of justice, not supply and demand, without unpleasant side effects…”</a:t>
            </a:r>
          </a:p>
          <a:p>
            <a:endParaRPr lang="en-US" dirty="0"/>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7A1810-9135-43CF-AE68-FF9B1BF7FC8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Who Said Those Things?</a:t>
            </a:r>
          </a:p>
        </p:txBody>
      </p:sp>
      <p:pic>
        <p:nvPicPr>
          <p:cNvPr id="12" name="Content Placeholder 11" descr="paulright.jpg"/>
          <p:cNvPicPr>
            <a:picLocks noGrp="1" noChangeAspect="1"/>
          </p:cNvPicPr>
          <p:nvPr>
            <p:ph sz="half" idx="2"/>
          </p:nvPr>
        </p:nvPicPr>
        <p:blipFill>
          <a:blip cstate="print"/>
          <a:stretch>
            <a:fillRect/>
          </a:stretch>
        </p:blipFill>
        <p:spPr>
          <a:xfrm>
            <a:off x="6324601" y="1981200"/>
            <a:ext cx="3176587" cy="3352800"/>
          </a:xfrm>
        </p:spPr>
      </p:pic>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7A1810-9135-43CF-AE68-FF9B1BF7FC8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4" name="Content Placeholder 13" descr="paulleft.jpg"/>
          <p:cNvPicPr>
            <a:picLocks noGrp="1" noChangeAspect="1"/>
          </p:cNvPicPr>
          <p:nvPr>
            <p:ph sz="half" idx="1"/>
          </p:nvPr>
        </p:nvPicPr>
        <p:blipFill>
          <a:blip cstate="print"/>
          <a:stretch>
            <a:fillRect/>
          </a:stretch>
        </p:blipFill>
        <p:spPr>
          <a:xfrm>
            <a:off x="2767012" y="1981200"/>
            <a:ext cx="2947988" cy="3352800"/>
          </a:xfrm>
        </p:spPr>
      </p:pic>
      <p:pic>
        <p:nvPicPr>
          <p:cNvPr id="6" name="Content Placeholder 13" descr="paulleft.jpg">
            <a:extLst>
              <a:ext uri="{FF2B5EF4-FFF2-40B4-BE49-F238E27FC236}">
                <a16:creationId xmlns:a16="http://schemas.microsoft.com/office/drawing/2014/main" id="{CB375C8C-B43B-30F3-8710-DDF7F05D1BEC}"/>
              </a:ext>
            </a:extLst>
          </p:cNvPr>
          <p:cNvPicPr>
            <a:picLocks noChangeAspect="1"/>
          </p:cNvPicPr>
          <p:nvPr/>
        </p:nvPicPr>
        <p:blipFill>
          <a:blip cstate="print"/>
          <a:stretch>
            <a:fillRect/>
          </a:stretch>
        </p:blipFill>
        <p:spPr>
          <a:xfrm>
            <a:off x="2767012" y="1981200"/>
            <a:ext cx="2947988" cy="3352800"/>
          </a:xfrm>
          <a:prstGeom prst="rect">
            <a:avLst/>
          </a:prstGeom>
        </p:spPr>
      </p:pic>
      <p:pic>
        <p:nvPicPr>
          <p:cNvPr id="9" name="Content Placeholder 11" descr="paulright.jpg">
            <a:extLst>
              <a:ext uri="{FF2B5EF4-FFF2-40B4-BE49-F238E27FC236}">
                <a16:creationId xmlns:a16="http://schemas.microsoft.com/office/drawing/2014/main" id="{869EF682-48A3-4B71-4613-F50793F14E51}"/>
              </a:ext>
            </a:extLst>
          </p:cNvPr>
          <p:cNvPicPr>
            <a:picLocks noChangeAspect="1"/>
          </p:cNvPicPr>
          <p:nvPr/>
        </p:nvPicPr>
        <p:blipFill>
          <a:blip cstate="print"/>
          <a:stretch>
            <a:fillRect/>
          </a:stretch>
        </p:blipFill>
        <p:spPr>
          <a:xfrm>
            <a:off x="6324601" y="1981200"/>
            <a:ext cx="3176587" cy="3352800"/>
          </a:xfrm>
          <a:prstGeom prst="rect">
            <a:avLst/>
          </a:prstGeom>
        </p:spPr>
      </p:pic>
      <p:pic>
        <p:nvPicPr>
          <p:cNvPr id="2" name="Content Placeholder 13" descr="paulleft.jpg">
            <a:extLst>
              <a:ext uri="{FF2B5EF4-FFF2-40B4-BE49-F238E27FC236}">
                <a16:creationId xmlns:a16="http://schemas.microsoft.com/office/drawing/2014/main" id="{B3E79D35-8CD8-4721-DE88-BDA0D1B8134C}"/>
              </a:ext>
            </a:extLst>
          </p:cNvPr>
          <p:cNvPicPr>
            <a:picLocks noChangeAspect="1"/>
          </p:cNvPicPr>
          <p:nvPr/>
        </p:nvPicPr>
        <p:blipFill>
          <a:blip r:embed="rId2" cstate="print"/>
          <a:stretch>
            <a:fillRect/>
          </a:stretch>
        </p:blipFill>
        <p:spPr>
          <a:xfrm>
            <a:off x="1735810" y="1981200"/>
            <a:ext cx="3979190" cy="3352800"/>
          </a:xfrm>
          <a:prstGeom prst="rect">
            <a:avLst/>
          </a:prstGeom>
        </p:spPr>
      </p:pic>
      <p:pic>
        <p:nvPicPr>
          <p:cNvPr id="3" name="Content Placeholder 11" descr="paulright.jpg">
            <a:extLst>
              <a:ext uri="{FF2B5EF4-FFF2-40B4-BE49-F238E27FC236}">
                <a16:creationId xmlns:a16="http://schemas.microsoft.com/office/drawing/2014/main" id="{8699E933-1C00-CD35-1D3C-657AF436D220}"/>
              </a:ext>
            </a:extLst>
          </p:cNvPr>
          <p:cNvPicPr>
            <a:picLocks noChangeAspect="1"/>
          </p:cNvPicPr>
          <p:nvPr/>
        </p:nvPicPr>
        <p:blipFill>
          <a:blip r:embed="rId3" cstate="print"/>
          <a:stretch>
            <a:fillRect/>
          </a:stretch>
        </p:blipFill>
        <p:spPr>
          <a:xfrm>
            <a:off x="6324601" y="1981200"/>
            <a:ext cx="4787684" cy="3352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additive="base">
                                        <p:cTn id="43" dur="500" fill="hold"/>
                                        <p:tgtEl>
                                          <p:spTgt spid="3"/>
                                        </p:tgtEl>
                                        <p:attrNameLst>
                                          <p:attrName>ppt_x</p:attrName>
                                        </p:attrNameLst>
                                      </p:cBhvr>
                                      <p:tavLst>
                                        <p:tav tm="0">
                                          <p:val>
                                            <p:strVal val="#ppt_x"/>
                                          </p:val>
                                        </p:tav>
                                        <p:tav tm="100000">
                                          <p:val>
                                            <p:strVal val="#ppt_x"/>
                                          </p:val>
                                        </p:tav>
                                      </p:tavLst>
                                    </p:anim>
                                    <p:anim calcmode="lin" valueType="num">
                                      <p:cBhvr additive="base">
                                        <p:cTn id="4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A6531-C7D0-A4EB-5B8A-7838B7BD30EB}"/>
              </a:ext>
            </a:extLst>
          </p:cNvPr>
          <p:cNvSpPr>
            <a:spLocks noGrp="1"/>
          </p:cNvSpPr>
          <p:nvPr>
            <p:ph type="title"/>
          </p:nvPr>
        </p:nvSpPr>
        <p:spPr/>
        <p:txBody>
          <a:bodyPr/>
          <a:lstStyle/>
          <a:p>
            <a:pPr algn="ctr"/>
            <a:r>
              <a:rPr lang="en-US" dirty="0"/>
              <a:t>Economic Analysis 1</a:t>
            </a:r>
          </a:p>
        </p:txBody>
      </p:sp>
      <p:sp>
        <p:nvSpPr>
          <p:cNvPr id="3" name="Content Placeholder 2">
            <a:extLst>
              <a:ext uri="{FF2B5EF4-FFF2-40B4-BE49-F238E27FC236}">
                <a16:creationId xmlns:a16="http://schemas.microsoft.com/office/drawing/2014/main" id="{DB53ABEB-D2EB-33D7-CC2F-F951BA75DA4F}"/>
              </a:ext>
            </a:extLst>
          </p:cNvPr>
          <p:cNvSpPr>
            <a:spLocks noGrp="1"/>
          </p:cNvSpPr>
          <p:nvPr>
            <p:ph idx="1"/>
          </p:nvPr>
        </p:nvSpPr>
        <p:spPr>
          <a:xfrm>
            <a:off x="-6562101" y="1825625"/>
            <a:ext cx="23899665" cy="8901284"/>
          </a:xfrm>
        </p:spPr>
        <p:txBody>
          <a:bodyPr/>
          <a:lstStyle/>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BD6C0FFD-ADD6-DD66-0E88-EC24D845483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12AF6F-7406-416C-92D1-ACB268C29F3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028" name="Picture 4" descr="The economics of Minimum Wage. minimum wage economics explained in… | by  Joseph Dean | The Enclave of Others | Medium">
            <a:extLst>
              <a:ext uri="{FF2B5EF4-FFF2-40B4-BE49-F238E27FC236}">
                <a16:creationId xmlns:a16="http://schemas.microsoft.com/office/drawing/2014/main" id="{447B2CBC-74E1-2E10-B868-0B706F7201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6549" y="2350916"/>
            <a:ext cx="6559419" cy="32539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5463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83343-80E1-D043-0056-F3E59F458EEA}"/>
              </a:ext>
            </a:extLst>
          </p:cNvPr>
          <p:cNvSpPr>
            <a:spLocks noGrp="1"/>
          </p:cNvSpPr>
          <p:nvPr>
            <p:ph type="title"/>
          </p:nvPr>
        </p:nvSpPr>
        <p:spPr/>
        <p:txBody>
          <a:bodyPr/>
          <a:lstStyle/>
          <a:p>
            <a:pPr algn="ctr"/>
            <a:r>
              <a:rPr lang="en-US" dirty="0"/>
              <a:t>Economic Analysis 2</a:t>
            </a:r>
          </a:p>
        </p:txBody>
      </p:sp>
      <p:sp>
        <p:nvSpPr>
          <p:cNvPr id="3" name="Content Placeholder 2">
            <a:extLst>
              <a:ext uri="{FF2B5EF4-FFF2-40B4-BE49-F238E27FC236}">
                <a16:creationId xmlns:a16="http://schemas.microsoft.com/office/drawing/2014/main" id="{49BCEDD2-4723-3269-0176-70BEFAF10950}"/>
              </a:ext>
            </a:extLst>
          </p:cNvPr>
          <p:cNvSpPr>
            <a:spLocks noGrp="1"/>
          </p:cNvSpPr>
          <p:nvPr>
            <p:ph idx="1"/>
          </p:nvPr>
        </p:nvSpPr>
        <p:spPr/>
        <p:txBody>
          <a:bodyPr/>
          <a:lstStyle/>
          <a:p>
            <a:r>
              <a:rPr lang="en-US" dirty="0"/>
              <a:t>Elasticity matters to Q</a:t>
            </a:r>
          </a:p>
          <a:p>
            <a:r>
              <a:rPr lang="en-US" dirty="0"/>
              <a:t>Employers can now discriminate for L2 from L1</a:t>
            </a:r>
          </a:p>
          <a:p>
            <a:r>
              <a:rPr lang="en-US" dirty="0"/>
              <a:t> Employers now find high-skilled production more profitable than high school production</a:t>
            </a:r>
          </a:p>
          <a:p>
            <a:r>
              <a:rPr lang="en-US" dirty="0"/>
              <a:t>MWL &amp; labor hours and shifts</a:t>
            </a:r>
          </a:p>
          <a:p>
            <a:r>
              <a:rPr lang="en-US" dirty="0"/>
              <a:t>MWL &amp; benefits</a:t>
            </a:r>
          </a:p>
          <a:p>
            <a:r>
              <a:rPr lang="en-US" dirty="0"/>
              <a:t>MWL &amp; working conditions</a:t>
            </a:r>
          </a:p>
          <a:p>
            <a:endParaRPr lang="en-US" dirty="0"/>
          </a:p>
        </p:txBody>
      </p:sp>
      <p:sp>
        <p:nvSpPr>
          <p:cNvPr id="4" name="Slide Number Placeholder 3">
            <a:extLst>
              <a:ext uri="{FF2B5EF4-FFF2-40B4-BE49-F238E27FC236}">
                <a16:creationId xmlns:a16="http://schemas.microsoft.com/office/drawing/2014/main" id="{D4CE1383-3CE8-70A9-02BC-4CDFE3C7EFD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12AF6F-7406-416C-92D1-ACB268C29F3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9767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A4053-DC3A-1285-C33C-8ED0A2D674C2}"/>
              </a:ext>
            </a:extLst>
          </p:cNvPr>
          <p:cNvSpPr>
            <a:spLocks noGrp="1"/>
          </p:cNvSpPr>
          <p:nvPr>
            <p:ph type="title"/>
          </p:nvPr>
        </p:nvSpPr>
        <p:spPr/>
        <p:txBody>
          <a:bodyPr/>
          <a:lstStyle/>
          <a:p>
            <a:pPr algn="ctr"/>
            <a:r>
              <a:rPr lang="en-US" dirty="0"/>
              <a:t>Statistical Obfuscation</a:t>
            </a:r>
          </a:p>
        </p:txBody>
      </p:sp>
      <p:sp>
        <p:nvSpPr>
          <p:cNvPr id="3" name="Content Placeholder 2">
            <a:extLst>
              <a:ext uri="{FF2B5EF4-FFF2-40B4-BE49-F238E27FC236}">
                <a16:creationId xmlns:a16="http://schemas.microsoft.com/office/drawing/2014/main" id="{19F6C542-18E7-684D-3106-510697AFCD33}"/>
              </a:ext>
            </a:extLst>
          </p:cNvPr>
          <p:cNvSpPr>
            <a:spLocks noGrp="1"/>
          </p:cNvSpPr>
          <p:nvPr>
            <p:ph idx="1"/>
          </p:nvPr>
        </p:nvSpPr>
        <p:spPr/>
        <p:txBody>
          <a:bodyPr>
            <a:normAutofit/>
          </a:bodyPr>
          <a:lstStyle/>
          <a:p>
            <a:r>
              <a:rPr lang="en-US" dirty="0"/>
              <a:t>MWL unemployment is “ceteris paribus” </a:t>
            </a:r>
          </a:p>
          <a:p>
            <a:r>
              <a:rPr lang="en-US" dirty="0"/>
              <a:t>MWL is only “effective” to a small segment of the labor market</a:t>
            </a:r>
          </a:p>
          <a:p>
            <a:r>
              <a:rPr lang="en-US" dirty="0"/>
              <a:t>MWL is typically increased by small amounts over time</a:t>
            </a:r>
          </a:p>
          <a:p>
            <a:r>
              <a:rPr lang="en-US" dirty="0"/>
              <a:t>MWL typically increases the Qs, (can increase some jobs)</a:t>
            </a:r>
          </a:p>
          <a:p>
            <a:r>
              <a:rPr lang="en-US" dirty="0"/>
              <a:t>What if there is an increase in Demand for Labor?</a:t>
            </a:r>
          </a:p>
          <a:p>
            <a:r>
              <a:rPr lang="en-US" dirty="0"/>
              <a:t>Economic growth? Price and wage inflation?</a:t>
            </a:r>
          </a:p>
          <a:p>
            <a:r>
              <a:rPr lang="en-US" dirty="0"/>
              <a:t>↑ MWL </a:t>
            </a:r>
            <a:r>
              <a:rPr lang="en-US" dirty="0">
                <a:sym typeface="Wingdings" panose="05000000000000000000" pitchFamily="2" charset="2"/>
              </a:rPr>
              <a:t> substitution of capital and high wage union labor*</a:t>
            </a:r>
            <a:endParaRPr lang="en-US" dirty="0"/>
          </a:p>
          <a:p>
            <a:r>
              <a:rPr lang="en-US" dirty="0"/>
              <a:t>SR Results in terms of Labor and Unemployment rates are </a:t>
            </a:r>
            <a:r>
              <a:rPr lang="en-US" dirty="0">
                <a:hlinkClick r:id="rId2"/>
              </a:rPr>
              <a:t>unclear.</a:t>
            </a:r>
            <a:r>
              <a:rPr lang="en-US" dirty="0"/>
              <a:t>  </a:t>
            </a:r>
          </a:p>
        </p:txBody>
      </p:sp>
      <p:sp>
        <p:nvSpPr>
          <p:cNvPr id="4" name="Slide Number Placeholder 3">
            <a:extLst>
              <a:ext uri="{FF2B5EF4-FFF2-40B4-BE49-F238E27FC236}">
                <a16:creationId xmlns:a16="http://schemas.microsoft.com/office/drawing/2014/main" id="{139F0CFE-77B0-F3B1-7DFF-D9F3DD68943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12AF6F-7406-416C-92D1-ACB268C29F3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974842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2396</Words>
  <Application>Microsoft Office PowerPoint</Application>
  <PresentationFormat>Widescreen</PresentationFormat>
  <Paragraphs>227</Paragraphs>
  <Slides>27</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27</vt:i4>
      </vt:variant>
    </vt:vector>
  </HeadingPairs>
  <TitlesOfParts>
    <vt:vector size="32" baseType="lpstr">
      <vt:lpstr>Arial</vt:lpstr>
      <vt:lpstr>Calibri</vt:lpstr>
      <vt:lpstr>Calibri Light</vt:lpstr>
      <vt:lpstr>1_Office Theme</vt:lpstr>
      <vt:lpstr>2_Office Theme</vt:lpstr>
      <vt:lpstr>The Minimum Wage</vt:lpstr>
      <vt:lpstr>What is the Minimum Wage Law?</vt:lpstr>
      <vt:lpstr>The US Debate</vt:lpstr>
      <vt:lpstr>Positions on the MWL</vt:lpstr>
      <vt:lpstr>What Does the MWL Do?</vt:lpstr>
      <vt:lpstr>Who Said Those Things?</vt:lpstr>
      <vt:lpstr>Economic Analysis 1</vt:lpstr>
      <vt:lpstr>Economic Analysis 2</vt:lpstr>
      <vt:lpstr>Statistical Obfuscation</vt:lpstr>
      <vt:lpstr>MWL  impact the “job”</vt:lpstr>
      <vt:lpstr>Card-Krueger (1994)</vt:lpstr>
      <vt:lpstr>“Higher Minimum Wage Leads to Lower Compensation”</vt:lpstr>
      <vt:lpstr>“Minimum Wage Effects in the Longer Run”*</vt:lpstr>
      <vt:lpstr>PowerPoint Presentation</vt:lpstr>
      <vt:lpstr>My Austrian views</vt:lpstr>
      <vt:lpstr>Conclusions</vt:lpstr>
      <vt:lpstr>Progressives vs. the Poor</vt:lpstr>
      <vt:lpstr>References</vt:lpstr>
      <vt:lpstr>When, Why, and for Whom?</vt:lpstr>
      <vt:lpstr>What is the Minimum Wage</vt:lpstr>
      <vt:lpstr>“Eugenomics”—eugenics American Style</vt:lpstr>
      <vt:lpstr>“Progressive” Economic Policy, Economists</vt:lpstr>
      <vt:lpstr>Immigration Restrictions</vt:lpstr>
      <vt:lpstr>MWL: Austrians versus Progressives </vt:lpstr>
      <vt:lpstr>Minimum Wage </vt:lpstr>
      <vt:lpstr>Women: “the weaker sex”</vt:lpstr>
      <vt:lpstr>LR: Unemployment Rates (1970-2022)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Thornton</dc:creator>
  <cp:lastModifiedBy>Clay Barnett</cp:lastModifiedBy>
  <cp:revision>2</cp:revision>
  <dcterms:created xsi:type="dcterms:W3CDTF">2023-07-25T15:30:59Z</dcterms:created>
  <dcterms:modified xsi:type="dcterms:W3CDTF">2023-07-25T15:44:24Z</dcterms:modified>
</cp:coreProperties>
</file>