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9" r:id="rId5"/>
    <p:sldId id="261" r:id="rId6"/>
    <p:sldId id="274" r:id="rId7"/>
    <p:sldId id="264" r:id="rId8"/>
    <p:sldId id="275" r:id="rId9"/>
    <p:sldId id="276" r:id="rId10"/>
    <p:sldId id="267" r:id="rId11"/>
    <p:sldId id="268" r:id="rId12"/>
    <p:sldId id="266" r:id="rId13"/>
    <p:sldId id="270" r:id="rId14"/>
    <p:sldId id="271" r:id="rId15"/>
    <p:sldId id="269" r:id="rId16"/>
    <p:sldId id="272" r:id="rId1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5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9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4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6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2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7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9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6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8959E-1504-4476-A281-81EA9C5DB3E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8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Subjective Value </a:t>
            </a:r>
            <a:br>
              <a:rPr lang="en-US" dirty="0"/>
            </a:br>
            <a:r>
              <a:rPr lang="en-US" dirty="0"/>
              <a:t>and Market Prices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Mises University</a:t>
            </a:r>
          </a:p>
          <a:p>
            <a:r>
              <a:rPr lang="en-US"/>
              <a:t>July 23-29,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6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Entrepreneurial Demand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for the Services of Producer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Anticipated DMRP of employing the services of a producer good</a:t>
            </a:r>
          </a:p>
          <a:p>
            <a:pPr marL="0" indent="0">
              <a:buNone/>
            </a:pPr>
            <a:r>
              <a:rPr lang="en-US" dirty="0"/>
              <a:t>   • MRP – revenue from contribution of an input to the value of output</a:t>
            </a:r>
          </a:p>
          <a:p>
            <a:pPr marL="0" indent="0">
              <a:buNone/>
            </a:pPr>
            <a:r>
              <a:rPr lang="en-US" dirty="0"/>
              <a:t>   • Discount – interest return from investing in producer goods</a:t>
            </a:r>
          </a:p>
          <a:p>
            <a:pPr marL="0" indent="0">
              <a:buNone/>
            </a:pPr>
            <a:r>
              <a:rPr lang="en-US" dirty="0"/>
              <a:t>   • Anticipation – entrepreneurial foresight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Suffers losses if the entrepreneur pays more than DMRP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Out bid by other entrepreneurs if he pays less than their DMRP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 of Demand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Factor Owner Supply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of the Services of Producer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Anticipated opportunity cost of selling services of a producer good</a:t>
            </a:r>
          </a:p>
          <a:p>
            <a:pPr marL="0" indent="0">
              <a:buNone/>
            </a:pPr>
            <a:r>
              <a:rPr lang="en-US" dirty="0"/>
              <a:t>     • Personal use</a:t>
            </a:r>
          </a:p>
          <a:p>
            <a:pPr marL="0" indent="0">
              <a:buNone/>
            </a:pPr>
            <a:r>
              <a:rPr lang="en-US" dirty="0"/>
              <a:t>     • Compensation paid by other entrepreneurs in their enterprises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 of Supply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9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Price of the Service of a Producer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Supply</a:t>
            </a:r>
          </a:p>
          <a:p>
            <a:pPr marL="0" indent="0">
              <a:buNone/>
            </a:pPr>
            <a:r>
              <a:rPr lang="en-US" dirty="0"/>
              <a:t>  P*		 •  A </a:t>
            </a:r>
          </a:p>
          <a:p>
            <a:pPr marL="0" indent="0">
              <a:buNone/>
            </a:pPr>
            <a:r>
              <a:rPr lang="en-US" dirty="0"/>
              <a:t>			Demand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Q*		Quantity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53435" y="2241596"/>
            <a:ext cx="0" cy="2533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1453435" y="4775077"/>
            <a:ext cx="3331871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V="1">
            <a:off x="2162175" y="3096213"/>
            <a:ext cx="1343025" cy="108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2286000" y="3012667"/>
            <a:ext cx="1321962" cy="1167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EEE90F5-C31C-1FB7-7FEC-D07B9A1C2D6E}"/>
              </a:ext>
            </a:extLst>
          </p:cNvPr>
          <p:cNvSpPr txBox="1"/>
          <p:nvPr/>
        </p:nvSpPr>
        <p:spPr>
          <a:xfrm>
            <a:off x="6823120" y="2241596"/>
            <a:ext cx="40227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Computer Hardware Engineers</a:t>
            </a:r>
          </a:p>
          <a:p>
            <a:r>
              <a:rPr lang="en-US" sz="2400" dirty="0"/>
              <a:t>	   July 15, 2022</a:t>
            </a:r>
          </a:p>
          <a:p>
            <a:endParaRPr lang="en-US" sz="2400" dirty="0"/>
          </a:p>
          <a:p>
            <a:r>
              <a:rPr lang="en-US" sz="2400" dirty="0"/>
              <a:t>P* = $128,170</a:t>
            </a:r>
          </a:p>
          <a:p>
            <a:r>
              <a:rPr lang="en-US" sz="2400" dirty="0"/>
              <a:t>Q* = 76,900</a:t>
            </a:r>
          </a:p>
        </p:txBody>
      </p:sp>
    </p:spTree>
    <p:extLst>
      <p:ext uri="{BB962C8B-B14F-4D97-AF65-F5344CB8AC3E}">
        <p14:creationId xmlns:p14="http://schemas.microsoft.com/office/powerpoint/2010/main" val="7824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Entrepreneurial Demand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for Producer Goods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Anticipated </a:t>
            </a:r>
            <a:r>
              <a:rPr lang="el-GR" dirty="0">
                <a:solidFill>
                  <a:srgbClr val="002060"/>
                </a:solidFill>
              </a:rPr>
              <a:t>∑</a:t>
            </a:r>
            <a:r>
              <a:rPr lang="en-US" dirty="0">
                <a:solidFill>
                  <a:srgbClr val="002060"/>
                </a:solidFill>
              </a:rPr>
              <a:t>DMRPs of using a producer good over its lifespan</a:t>
            </a:r>
          </a:p>
          <a:p>
            <a:pPr marL="0" indent="0">
              <a:buNone/>
            </a:pPr>
            <a:r>
              <a:rPr lang="en-US" dirty="0"/>
              <a:t>     • DMRP anticipated for each period over its lifespan  </a:t>
            </a:r>
          </a:p>
          <a:p>
            <a:pPr marL="0" indent="0">
              <a:buNone/>
            </a:pPr>
            <a:r>
              <a:rPr lang="en-US" dirty="0"/>
              <a:t>     • Durability of the producer good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Destroys equity if the entrepreneur pays more than its ∑DMRPs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Out bid by other entrepreneurs if he pays less than its ∑DMRPs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 of Demand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9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Factor Owner Supply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of Producer Goods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Opportunity Cost of selling a producer good anticipated by its owner</a:t>
            </a:r>
          </a:p>
          <a:p>
            <a:pPr marL="0" indent="0">
              <a:buNone/>
            </a:pPr>
            <a:r>
              <a:rPr lang="en-US" dirty="0"/>
              <a:t>     • Personal use</a:t>
            </a:r>
          </a:p>
          <a:p>
            <a:pPr marL="0" indent="0">
              <a:buNone/>
            </a:pPr>
            <a:r>
              <a:rPr lang="en-US" dirty="0"/>
              <a:t>     • Compensation paid by other entrepreneurs in their enterprises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 of Supply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8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Price of Producer Goods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Supply</a:t>
            </a:r>
          </a:p>
          <a:p>
            <a:pPr marL="0" indent="0">
              <a:buNone/>
            </a:pPr>
            <a:r>
              <a:rPr lang="en-US" dirty="0"/>
              <a:t>   P*		• A</a:t>
            </a:r>
          </a:p>
          <a:p>
            <a:pPr marL="0" indent="0">
              <a:buNone/>
            </a:pPr>
            <a:r>
              <a:rPr lang="en-US" dirty="0"/>
              <a:t>			Demand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Q*		Quantity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1514475" y="2295525"/>
            <a:ext cx="6439" cy="2504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1514475" y="4789600"/>
            <a:ext cx="3419475" cy="10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2009775" y="3002992"/>
            <a:ext cx="1519036" cy="1073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2197189" y="3090454"/>
            <a:ext cx="1331622" cy="910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C755171-41B2-B44D-B714-C5FFB2E9E224}"/>
              </a:ext>
            </a:extLst>
          </p:cNvPr>
          <p:cNvSpPr txBox="1"/>
          <p:nvPr/>
        </p:nvSpPr>
        <p:spPr>
          <a:xfrm>
            <a:off x="6963046" y="2295525"/>
            <a:ext cx="42722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Smart-Phone Assembly Factories</a:t>
            </a:r>
          </a:p>
          <a:p>
            <a:r>
              <a:rPr lang="en-US" sz="2400" dirty="0"/>
              <a:t>	    July 15, 2022 </a:t>
            </a:r>
          </a:p>
          <a:p>
            <a:endParaRPr lang="en-US" sz="2400" dirty="0"/>
          </a:p>
          <a:p>
            <a:r>
              <a:rPr lang="en-US" sz="2400" dirty="0"/>
              <a:t>P* = $4.5b</a:t>
            </a:r>
          </a:p>
          <a:p>
            <a:r>
              <a:rPr lang="en-US" sz="2400" dirty="0"/>
              <a:t>Q* = 2 </a:t>
            </a:r>
          </a:p>
        </p:txBody>
      </p:sp>
    </p:spTree>
    <p:extLst>
      <p:ext uri="{BB962C8B-B14F-4D97-AF65-F5344CB8AC3E}">
        <p14:creationId xmlns:p14="http://schemas.microsoft.com/office/powerpoint/2010/main" val="3687182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Economic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Gross Profit (Net Income) = R – C = P x Q – [P</a:t>
            </a:r>
            <a:r>
              <a:rPr lang="en-US" baseline="-25000" dirty="0">
                <a:solidFill>
                  <a:srgbClr val="002060"/>
                </a:solidFill>
              </a:rPr>
              <a:t>L </a:t>
            </a:r>
            <a:r>
              <a:rPr lang="en-US" dirty="0">
                <a:solidFill>
                  <a:srgbClr val="002060"/>
                </a:solidFill>
              </a:rPr>
              <a:t>x L + P</a:t>
            </a:r>
            <a:r>
              <a:rPr lang="en-US" baseline="-25000" dirty="0">
                <a:solidFill>
                  <a:srgbClr val="002060"/>
                </a:solidFill>
              </a:rPr>
              <a:t>C </a:t>
            </a:r>
            <a:r>
              <a:rPr lang="en-US" dirty="0">
                <a:solidFill>
                  <a:srgbClr val="002060"/>
                </a:solidFill>
              </a:rPr>
              <a:t>x C + P</a:t>
            </a:r>
            <a:r>
              <a:rPr lang="en-US" baseline="-25000" dirty="0">
                <a:solidFill>
                  <a:srgbClr val="002060"/>
                </a:solidFill>
              </a:rPr>
              <a:t>N </a:t>
            </a:r>
            <a:r>
              <a:rPr lang="en-US" dirty="0">
                <a:solidFill>
                  <a:srgbClr val="002060"/>
                </a:solidFill>
              </a:rPr>
              <a:t>x N]</a:t>
            </a:r>
          </a:p>
          <a:p>
            <a:pPr marL="0" indent="0">
              <a:buNone/>
            </a:pPr>
            <a:r>
              <a:rPr lang="en-US" dirty="0"/>
              <a:t>					           ↓	          ↓</a:t>
            </a:r>
          </a:p>
          <a:p>
            <a:pPr marL="0" indent="0">
              <a:buNone/>
            </a:pPr>
            <a:r>
              <a:rPr lang="en-US" dirty="0"/>
              <a:t>				  Goods Markets	  Factor Markets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Equity (Net Worth) = A – L = (Asset </a:t>
            </a:r>
            <a:r>
              <a:rPr lang="en-US" dirty="0" err="1">
                <a:solidFill>
                  <a:srgbClr val="002060"/>
                </a:solidFill>
              </a:rPr>
              <a:t>Prices</a:t>
            </a:r>
            <a:r>
              <a:rPr lang="en-US" baseline="-25000" dirty="0" err="1">
                <a:solidFill>
                  <a:srgbClr val="002060"/>
                </a:solidFill>
              </a:rPr>
              <a:t>here</a:t>
            </a:r>
            <a:r>
              <a:rPr lang="en-US" dirty="0">
                <a:solidFill>
                  <a:srgbClr val="002060"/>
                </a:solidFill>
              </a:rPr>
              <a:t>) – (Asset </a:t>
            </a:r>
            <a:r>
              <a:rPr lang="en-US" dirty="0" err="1">
                <a:solidFill>
                  <a:srgbClr val="002060"/>
                </a:solidFill>
              </a:rPr>
              <a:t>Prices</a:t>
            </a:r>
            <a:r>
              <a:rPr lang="en-US" baseline="-25000" dirty="0" err="1">
                <a:solidFill>
                  <a:srgbClr val="002060"/>
                </a:solidFill>
              </a:rPr>
              <a:t>elsewhere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/>
              <a:t>						    ↓		  ↓</a:t>
            </a:r>
          </a:p>
          <a:p>
            <a:pPr marL="0" indent="0">
              <a:buNone/>
            </a:pPr>
            <a:r>
              <a:rPr lang="en-US" dirty="0"/>
              <a:t>						 Financial Markets</a:t>
            </a:r>
          </a:p>
        </p:txBody>
      </p:sp>
    </p:spTree>
    <p:extLst>
      <p:ext uri="{BB962C8B-B14F-4D97-AF65-F5344CB8AC3E}">
        <p14:creationId xmlns:p14="http://schemas.microsoft.com/office/powerpoint/2010/main" val="344526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Value Imputation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Mind → Consumer Good → Producer Goods		</a:t>
            </a:r>
            <a:r>
              <a:rPr lang="en-US" dirty="0">
                <a:solidFill>
                  <a:srgbClr val="002060"/>
                </a:solidFill>
              </a:rPr>
              <a:t>Austrian</a:t>
            </a:r>
            <a:r>
              <a:rPr lang="en-US" dirty="0"/>
              <a:t>	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Mind ← Consumer Good ← Producer Goods		</a:t>
            </a:r>
            <a:r>
              <a:rPr lang="en-US" dirty="0">
                <a:solidFill>
                  <a:srgbClr val="002060"/>
                </a:solidFill>
              </a:rPr>
              <a:t>Classical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Mind → Consumer Good ← Producer Goods		</a:t>
            </a:r>
            <a:r>
              <a:rPr lang="en-US" dirty="0">
                <a:solidFill>
                  <a:srgbClr val="002060"/>
                </a:solidFill>
              </a:rPr>
              <a:t>Neoclassical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2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Valuation of Consumer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Preference Rank</a:t>
            </a:r>
            <a:r>
              <a:rPr lang="en-US" dirty="0"/>
              <a:t>			</a:t>
            </a:r>
            <a:r>
              <a:rPr lang="en-US" u="sng" dirty="0"/>
              <a:t>Preferred Acts of Consumption – MUs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iPhone SE 			Face Time (iPhone SE) – 2 hours 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iPhone SE			Running (</a:t>
            </a:r>
            <a:r>
              <a:rPr lang="en-US" dirty="0" err="1"/>
              <a:t>Hoka</a:t>
            </a:r>
            <a:r>
              <a:rPr lang="en-US" dirty="0"/>
              <a:t> Bondi 8 shoes) – 1 hour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Laws of Utility</a:t>
            </a:r>
            <a:r>
              <a:rPr lang="en-US" dirty="0"/>
              <a:t>			</a:t>
            </a:r>
            <a:r>
              <a:rPr lang="en-US" dirty="0">
                <a:solidFill>
                  <a:srgbClr val="002060"/>
                </a:solidFill>
              </a:rPr>
              <a:t>Law of Allocation of Consumer Goods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2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Valuation of Producer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MPP of Labor in Fishing</a:t>
            </a:r>
            <a:r>
              <a:rPr lang="en-US" dirty="0"/>
              <a:t>		</a:t>
            </a:r>
            <a:r>
              <a:rPr lang="en-US" u="sng" dirty="0"/>
              <a:t>Preferred Acts of Production – MVPs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4 fish – 1</a:t>
            </a:r>
            <a:r>
              <a:rPr lang="en-US" baseline="30000" dirty="0"/>
              <a:t>st</a:t>
            </a:r>
            <a:r>
              <a:rPr lang="en-US" dirty="0"/>
              <a:t> unit of labor		4 fish – 1 unit of labor</a:t>
            </a:r>
          </a:p>
          <a:p>
            <a:pPr marL="0" indent="0">
              <a:buNone/>
            </a:pPr>
            <a:r>
              <a:rPr lang="en-US" dirty="0"/>
              <a:t>2 fish – 2</a:t>
            </a:r>
            <a:r>
              <a:rPr lang="en-US" baseline="30000" dirty="0"/>
              <a:t>nd</a:t>
            </a:r>
            <a:r>
              <a:rPr lang="en-US" dirty="0"/>
              <a:t> unit of labor		1 doghouse – 2 units of labor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 of Returns</a:t>
            </a:r>
            <a:r>
              <a:rPr lang="en-US" dirty="0"/>
              <a:t>			</a:t>
            </a:r>
            <a:r>
              <a:rPr lang="en-US" dirty="0">
                <a:solidFill>
                  <a:srgbClr val="002060"/>
                </a:solidFill>
              </a:rPr>
              <a:t>Law of Allocation of Producer Goods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7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Preferences and Market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05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Preferences of Persons</a:t>
            </a:r>
          </a:p>
          <a:p>
            <a:pPr marL="0" indent="0" algn="ctr">
              <a:buNone/>
            </a:pPr>
            <a:r>
              <a:rPr lang="en-US" dirty="0"/>
              <a:t>↓	 ↓</a:t>
            </a:r>
          </a:p>
          <a:p>
            <a:pPr marL="0" indent="0" algn="ctr">
              <a:buNone/>
            </a:pPr>
            <a:r>
              <a:rPr lang="en-US" dirty="0"/>
              <a:t>Supply of Consumer Goods        Demand for Consumer Goods</a:t>
            </a:r>
          </a:p>
          <a:p>
            <a:pPr marL="0" indent="0" algn="ctr">
              <a:buNone/>
            </a:pPr>
            <a:r>
              <a:rPr lang="en-US" dirty="0"/>
              <a:t>↘          ↙</a:t>
            </a:r>
          </a:p>
          <a:p>
            <a:pPr marL="0" indent="0" algn="ctr">
              <a:buNone/>
            </a:pPr>
            <a:r>
              <a:rPr lang="en-US" dirty="0"/>
              <a:t>Prices of Consumer Goods</a:t>
            </a:r>
          </a:p>
          <a:p>
            <a:pPr marL="0" indent="0" algn="ctr">
              <a:buNone/>
            </a:pPr>
            <a:r>
              <a:rPr lang="en-US" dirty="0"/>
              <a:t>↓		↓</a:t>
            </a:r>
          </a:p>
          <a:p>
            <a:pPr marL="0" indent="0" algn="ctr">
              <a:buNone/>
            </a:pPr>
            <a:r>
              <a:rPr lang="en-US" dirty="0"/>
              <a:t>Expenditure for Consumers	        Revenue for Entrepreneurs</a:t>
            </a:r>
          </a:p>
          <a:p>
            <a:pPr marL="0" indent="0">
              <a:buNone/>
            </a:pPr>
            <a:r>
              <a:rPr lang="en-US" dirty="0"/>
              <a:t>							↓</a:t>
            </a:r>
          </a:p>
          <a:p>
            <a:pPr marL="0" indent="0" algn="ctr">
              <a:buNone/>
            </a:pPr>
            <a:r>
              <a:rPr lang="en-US" dirty="0"/>
              <a:t>Supply of Producer Goods		Demand for Producer Goods</a:t>
            </a:r>
          </a:p>
          <a:p>
            <a:pPr marL="0" indent="0" algn="ctr">
              <a:buNone/>
            </a:pPr>
            <a:r>
              <a:rPr lang="en-US" dirty="0"/>
              <a:t>↘              ↙</a:t>
            </a:r>
          </a:p>
          <a:p>
            <a:pPr marL="0" indent="0" algn="ctr">
              <a:buNone/>
            </a:pPr>
            <a:r>
              <a:rPr lang="en-US" dirty="0"/>
              <a:t>Prices of Producer Goods</a:t>
            </a:r>
          </a:p>
          <a:p>
            <a:pPr marL="0" indent="0" algn="ctr">
              <a:buNone/>
            </a:pPr>
            <a:r>
              <a:rPr lang="en-US" dirty="0"/>
              <a:t>↓		↓</a:t>
            </a:r>
          </a:p>
          <a:p>
            <a:pPr marL="0" indent="0" algn="ctr">
              <a:buNone/>
            </a:pPr>
            <a:r>
              <a:rPr lang="en-US" dirty="0"/>
              <a:t>Income for Producers		Cost for Entrepreneurs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378039" y="1943100"/>
            <a:ext cx="3470186" cy="78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8039" y="2727437"/>
            <a:ext cx="1313646" cy="1867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25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86CB-95D1-568B-0875-66DCD899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Preferences and Demand and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452-6031-B02A-2E88-8F5306781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Preferences of Buyer</a:t>
            </a:r>
            <a:r>
              <a:rPr lang="en-US" dirty="0"/>
              <a:t>	</a:t>
            </a:r>
            <a:r>
              <a:rPr lang="en-US" u="sng" dirty="0"/>
              <a:t>Preferences of Seller</a:t>
            </a:r>
          </a:p>
          <a:p>
            <a:pPr marL="0" indent="0">
              <a:buNone/>
            </a:pPr>
            <a:r>
              <a:rPr lang="en-US" dirty="0"/>
              <a:t>	$290				$230</a:t>
            </a:r>
          </a:p>
          <a:p>
            <a:pPr marL="0" indent="0">
              <a:buNone/>
            </a:pPr>
            <a:r>
              <a:rPr lang="en-US" dirty="0"/>
              <a:t>   (2022 iPhone SE)		    2022 iPhone SE</a:t>
            </a:r>
          </a:p>
          <a:p>
            <a:pPr marL="0" indent="0">
              <a:buNone/>
            </a:pPr>
            <a:r>
              <a:rPr lang="en-US" dirty="0"/>
              <a:t>	$280				</a:t>
            </a:r>
            <a:r>
              <a:rPr lang="en-US"/>
              <a:t>$220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Mutually beneficial trade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Between maximum buying price and minimum selling price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Competitive bidding and offering decreases the bargaining range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Demand for and Supply of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Demand: preferences of buyers</a:t>
            </a:r>
          </a:p>
          <a:p>
            <a:pPr marL="0" indent="0">
              <a:buNone/>
            </a:pPr>
            <a:r>
              <a:rPr lang="en-US" dirty="0"/>
              <a:t>	Value of the good obtained</a:t>
            </a:r>
          </a:p>
          <a:p>
            <a:pPr marL="0" indent="0">
              <a:buNone/>
            </a:pPr>
            <a:r>
              <a:rPr lang="en-US" dirty="0"/>
              <a:t>	Value of the money given up</a:t>
            </a:r>
          </a:p>
          <a:p>
            <a:pPr marL="0" indent="0">
              <a:buNone/>
            </a:pPr>
            <a:r>
              <a:rPr lang="en-US" dirty="0"/>
              <a:t>	   • Personal use</a:t>
            </a:r>
          </a:p>
          <a:p>
            <a:pPr marL="0" indent="0">
              <a:buNone/>
            </a:pPr>
            <a:r>
              <a:rPr lang="en-US" dirty="0"/>
              <a:t>	   • To most eager seller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Supply: preferences of sellers</a:t>
            </a:r>
          </a:p>
          <a:p>
            <a:pPr marL="0" indent="0">
              <a:buNone/>
            </a:pPr>
            <a:r>
              <a:rPr lang="en-US" dirty="0"/>
              <a:t>	Value of the money obtained</a:t>
            </a:r>
          </a:p>
          <a:p>
            <a:pPr marL="0" indent="0">
              <a:buNone/>
            </a:pPr>
            <a:r>
              <a:rPr lang="en-US" dirty="0"/>
              <a:t>	Value of the good given up</a:t>
            </a:r>
          </a:p>
          <a:p>
            <a:pPr marL="0" indent="0">
              <a:buNone/>
            </a:pPr>
            <a:r>
              <a:rPr lang="en-US" dirty="0"/>
              <a:t>	   • Personal use</a:t>
            </a:r>
          </a:p>
          <a:p>
            <a:pPr marL="0" indent="0">
              <a:buNone/>
            </a:pPr>
            <a:r>
              <a:rPr lang="en-US" dirty="0"/>
              <a:t>	   • To most eager buyer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E38BCF-D417-9902-013E-3FE4A1403863}"/>
              </a:ext>
            </a:extLst>
          </p:cNvPr>
          <p:cNvSpPr txBox="1"/>
          <p:nvPr/>
        </p:nvSpPr>
        <p:spPr>
          <a:xfrm>
            <a:off x="7315200" y="2693504"/>
            <a:ext cx="2133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Law of Demand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714A45-2E70-C560-FE7A-BDD6F94E3B49}"/>
              </a:ext>
            </a:extLst>
          </p:cNvPr>
          <p:cNvSpPr txBox="1"/>
          <p:nvPr/>
        </p:nvSpPr>
        <p:spPr>
          <a:xfrm>
            <a:off x="7315200" y="4512365"/>
            <a:ext cx="19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Law of Supply</a:t>
            </a:r>
          </a:p>
        </p:txBody>
      </p:sp>
    </p:spTree>
    <p:extLst>
      <p:ext uri="{BB962C8B-B14F-4D97-AF65-F5344CB8AC3E}">
        <p14:creationId xmlns:p14="http://schemas.microsoft.com/office/powerpoint/2010/main" val="67494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E99C-F203-33A2-2B0B-4B3C9BF3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Market-Clearing Price: Used Consumer Good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0439-5A79-08A2-13E2-9244C732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Supply</a:t>
            </a:r>
          </a:p>
          <a:p>
            <a:pPr marL="0" indent="0">
              <a:buNone/>
            </a:pPr>
            <a:r>
              <a:rPr lang="en-US" dirty="0"/>
              <a:t>   P* 		•  A</a:t>
            </a:r>
          </a:p>
          <a:p>
            <a:pPr marL="0" indent="0">
              <a:buNone/>
            </a:pPr>
            <a:r>
              <a:rPr lang="en-US" dirty="0"/>
              <a:t>			Demand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Q*		Quantity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74DF8EE-3B40-C685-6212-047B7C12FAB4}"/>
              </a:ext>
            </a:extLst>
          </p:cNvPr>
          <p:cNvCxnSpPr>
            <a:cxnSpLocks/>
          </p:cNvCxnSpPr>
          <p:nvPr/>
        </p:nvCxnSpPr>
        <p:spPr>
          <a:xfrm>
            <a:off x="1524000" y="4733925"/>
            <a:ext cx="32289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6DED282-F0D2-7B40-1F57-5B739203DE47}"/>
              </a:ext>
            </a:extLst>
          </p:cNvPr>
          <p:cNvCxnSpPr>
            <a:cxnSpLocks/>
          </p:cNvCxnSpPr>
          <p:nvPr/>
        </p:nvCxnSpPr>
        <p:spPr>
          <a:xfrm flipV="1">
            <a:off x="1524000" y="2343150"/>
            <a:ext cx="0" cy="2390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DFE6E4-451F-B4D9-684C-608BE344550D}"/>
              </a:ext>
            </a:extLst>
          </p:cNvPr>
          <p:cNvCxnSpPr>
            <a:cxnSpLocks/>
          </p:cNvCxnSpPr>
          <p:nvPr/>
        </p:nvCxnSpPr>
        <p:spPr>
          <a:xfrm>
            <a:off x="2028825" y="2973387"/>
            <a:ext cx="1514475" cy="1108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FB5BBD-4E4E-56AC-D844-D06A0E35F580}"/>
              </a:ext>
            </a:extLst>
          </p:cNvPr>
          <p:cNvCxnSpPr>
            <a:cxnSpLocks/>
          </p:cNvCxnSpPr>
          <p:nvPr/>
        </p:nvCxnSpPr>
        <p:spPr>
          <a:xfrm flipV="1">
            <a:off x="1990725" y="3109715"/>
            <a:ext cx="1552575" cy="1037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18DDCDB-9471-CBB6-134B-D296594B3976}"/>
              </a:ext>
            </a:extLst>
          </p:cNvPr>
          <p:cNvSpPr txBox="1"/>
          <p:nvPr/>
        </p:nvSpPr>
        <p:spPr>
          <a:xfrm>
            <a:off x="7048500" y="2158484"/>
            <a:ext cx="26833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Used-Goods Market</a:t>
            </a:r>
          </a:p>
          <a:p>
            <a:r>
              <a:rPr lang="en-US" sz="2400" dirty="0"/>
              <a:t>      July 15, 2023</a:t>
            </a:r>
          </a:p>
          <a:p>
            <a:r>
              <a:rPr lang="en-US" sz="2400" dirty="0"/>
              <a:t>    2022 iPhone SE</a:t>
            </a:r>
          </a:p>
          <a:p>
            <a:endParaRPr lang="en-US" sz="2400" dirty="0"/>
          </a:p>
          <a:p>
            <a:r>
              <a:rPr lang="en-US" sz="2400" dirty="0"/>
              <a:t>P* = $250</a:t>
            </a:r>
          </a:p>
          <a:p>
            <a:r>
              <a:rPr lang="en-US" sz="2400" dirty="0"/>
              <a:t>Q* = 210</a:t>
            </a:r>
          </a:p>
        </p:txBody>
      </p:sp>
    </p:spTree>
    <p:extLst>
      <p:ext uri="{BB962C8B-B14F-4D97-AF65-F5344CB8AC3E}">
        <p14:creationId xmlns:p14="http://schemas.microsoft.com/office/powerpoint/2010/main" val="143181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0386B-8293-BD57-F1C9-2E9D0DDE4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Market-Clearing Price: New Consumer Good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77C4F-20F0-AFBB-0197-7BFF53E71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</a:t>
            </a:r>
          </a:p>
          <a:p>
            <a:pPr marL="0" indent="0">
              <a:buNone/>
            </a:pPr>
            <a:r>
              <a:rPr lang="en-US" dirty="0"/>
              <a:t>		   Supply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P*		• A</a:t>
            </a:r>
          </a:p>
          <a:p>
            <a:pPr marL="0" indent="0">
              <a:buNone/>
            </a:pPr>
            <a:r>
              <a:rPr lang="en-US" dirty="0"/>
              <a:t>			Demand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Q*		Quantity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E5C51C1-0946-3D93-6411-08B99194AD84}"/>
              </a:ext>
            </a:extLst>
          </p:cNvPr>
          <p:cNvCxnSpPr>
            <a:cxnSpLocks/>
          </p:cNvCxnSpPr>
          <p:nvPr/>
        </p:nvCxnSpPr>
        <p:spPr>
          <a:xfrm>
            <a:off x="1457325" y="4819650"/>
            <a:ext cx="34099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5AA0B3-0AB3-15E5-554D-43E5742EC61F}"/>
              </a:ext>
            </a:extLst>
          </p:cNvPr>
          <p:cNvCxnSpPr>
            <a:cxnSpLocks/>
          </p:cNvCxnSpPr>
          <p:nvPr/>
        </p:nvCxnSpPr>
        <p:spPr>
          <a:xfrm flipV="1">
            <a:off x="1457325" y="2390775"/>
            <a:ext cx="0" cy="2428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232B4D-A550-8552-EEE7-B694DD54E861}"/>
              </a:ext>
            </a:extLst>
          </p:cNvPr>
          <p:cNvCxnSpPr>
            <a:cxnSpLocks/>
          </p:cNvCxnSpPr>
          <p:nvPr/>
        </p:nvCxnSpPr>
        <p:spPr>
          <a:xfrm>
            <a:off x="2009775" y="2867025"/>
            <a:ext cx="1504950" cy="1252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E992B11-A756-76AB-3B70-9AB27ECD7CCF}"/>
              </a:ext>
            </a:extLst>
          </p:cNvPr>
          <p:cNvSpPr txBox="1"/>
          <p:nvPr/>
        </p:nvSpPr>
        <p:spPr>
          <a:xfrm>
            <a:off x="7229437" y="2057400"/>
            <a:ext cx="360066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    New-Goods Market </a:t>
            </a:r>
          </a:p>
          <a:p>
            <a:r>
              <a:rPr lang="en-US" sz="2400" dirty="0"/>
              <a:t>             July 15, 2023</a:t>
            </a:r>
          </a:p>
          <a:p>
            <a:r>
              <a:rPr lang="en-US" sz="2400" dirty="0"/>
              <a:t>          2023 iPhone SE</a:t>
            </a:r>
          </a:p>
          <a:p>
            <a:r>
              <a:rPr lang="en-US" sz="2400" dirty="0"/>
              <a:t>Oct. 15, 2022-Oct. 15, 2023</a:t>
            </a:r>
          </a:p>
          <a:p>
            <a:endParaRPr lang="en-US" sz="2400" dirty="0"/>
          </a:p>
          <a:p>
            <a:r>
              <a:rPr lang="en-US" sz="2400" dirty="0"/>
              <a:t>P* = $429</a:t>
            </a:r>
          </a:p>
          <a:p>
            <a:r>
              <a:rPr lang="en-US" sz="2400" dirty="0"/>
              <a:t>Q* = 20m</a:t>
            </a:r>
          </a:p>
          <a:p>
            <a:endParaRPr lang="en-US" sz="2400" dirty="0"/>
          </a:p>
          <a:p>
            <a:r>
              <a:rPr lang="en-US" sz="2400" dirty="0"/>
              <a:t>Revenue = $8.58b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F37804-9F30-D232-5211-73FF5C3A4E80}"/>
              </a:ext>
            </a:extLst>
          </p:cNvPr>
          <p:cNvCxnSpPr>
            <a:cxnSpLocks/>
          </p:cNvCxnSpPr>
          <p:nvPr/>
        </p:nvCxnSpPr>
        <p:spPr>
          <a:xfrm>
            <a:off x="2838450" y="2590800"/>
            <a:ext cx="0" cy="1914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17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19779</TotalTime>
  <Words>895</Words>
  <Application>Microsoft Office PowerPoint</Application>
  <PresentationFormat>Widescreen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Subjective Value  and Market Prices</vt:lpstr>
      <vt:lpstr>Value Imputation</vt:lpstr>
      <vt:lpstr>Valuation of Consumer Goods</vt:lpstr>
      <vt:lpstr>Valuation of Producer Goods</vt:lpstr>
      <vt:lpstr>Preferences and Market Prices</vt:lpstr>
      <vt:lpstr>Preferences and Demand and Supply</vt:lpstr>
      <vt:lpstr>Demand for and Supply of Goods</vt:lpstr>
      <vt:lpstr>Market-Clearing Price: Used Consumer Good </vt:lpstr>
      <vt:lpstr>Market-Clearing Price: New Consumer Good </vt:lpstr>
      <vt:lpstr>Entrepreneurial Demand  for the Services of Producer Goods</vt:lpstr>
      <vt:lpstr>Factor Owner Supply  of the Services of Producer Goods</vt:lpstr>
      <vt:lpstr>Price of the Service of a Producer Good</vt:lpstr>
      <vt:lpstr>Entrepreneurial Demand  for Producer Goods Themselves</vt:lpstr>
      <vt:lpstr>Factor Owner Supply  of Producer Goods Themselves</vt:lpstr>
      <vt:lpstr>Price of Producer Goods Themselves</vt:lpstr>
      <vt:lpstr>Economic Calculation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Subjective Value  and Market Prices</dc:title>
  <dc:creator>Herbener, Jeffrey M.</dc:creator>
  <cp:lastModifiedBy>Herbener, Jeffrey M.</cp:lastModifiedBy>
  <cp:revision>63</cp:revision>
  <cp:lastPrinted>2022-07-01T18:51:14Z</cp:lastPrinted>
  <dcterms:created xsi:type="dcterms:W3CDTF">2018-07-07T13:23:20Z</dcterms:created>
  <dcterms:modified xsi:type="dcterms:W3CDTF">2023-07-24T11:31:02Z</dcterms:modified>
</cp:coreProperties>
</file>