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4" r:id="rId4"/>
  </p:sldMasterIdLst>
  <p:notesMasterIdLst>
    <p:notesMasterId r:id="rId26"/>
  </p:notesMasterIdLst>
  <p:handoutMasterIdLst>
    <p:handoutMasterId r:id="rId27"/>
  </p:handoutMasterIdLst>
  <p:sldIdLst>
    <p:sldId id="256" r:id="rId5"/>
    <p:sldId id="257" r:id="rId6"/>
    <p:sldId id="258" r:id="rId7"/>
    <p:sldId id="260" r:id="rId8"/>
    <p:sldId id="263" r:id="rId9"/>
    <p:sldId id="265" r:id="rId10"/>
    <p:sldId id="266" r:id="rId11"/>
    <p:sldId id="268" r:id="rId12"/>
    <p:sldId id="270" r:id="rId13"/>
    <p:sldId id="271" r:id="rId14"/>
    <p:sldId id="272" r:id="rId15"/>
    <p:sldId id="273" r:id="rId16"/>
    <p:sldId id="274" r:id="rId17"/>
    <p:sldId id="282" r:id="rId18"/>
    <p:sldId id="275" r:id="rId19"/>
    <p:sldId id="281" r:id="rId20"/>
    <p:sldId id="277" r:id="rId21"/>
    <p:sldId id="278" r:id="rId22"/>
    <p:sldId id="279" r:id="rId23"/>
    <p:sldId id="280" r:id="rId24"/>
    <p:sldId id="284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89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3A5081-764C-46B6-A764-CE24E4172174}" v="126" dt="2022-07-29T16:34:58.187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724" autoAdjust="0"/>
  </p:normalViewPr>
  <p:slideViewPr>
    <p:cSldViewPr snapToGrid="0">
      <p:cViewPr varScale="1">
        <p:scale>
          <a:sx n="63" d="100"/>
          <a:sy n="63" d="100"/>
        </p:scale>
        <p:origin x="84" y="76"/>
      </p:cViewPr>
      <p:guideLst/>
    </p:cSldViewPr>
  </p:slideViewPr>
  <p:outlineViewPr>
    <p:cViewPr>
      <p:scale>
        <a:sx n="33" d="100"/>
        <a:sy n="33" d="100"/>
      </p:scale>
      <p:origin x="0" y="-8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299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8FCD50D-240B-4202-BA15-94363033099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986A40-88CC-4CF8-A82C-0522A84173E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B78CE2-C833-4BFB-B646-A41BF50DD3DE}" type="datetimeFigureOut">
              <a:rPr lang="en-US" smtClean="0"/>
              <a:t>7/28/2022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21F718-5D0C-484C-9E94-4002D1F60A1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46DE25-1D25-4297-ACEE-43B0A6165AE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06342-55CD-4F55-9921-27DD6E1BAC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9513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5D0CA-A9EA-4786-92CB-50D9D9B29FEF}" type="datetimeFigureOut">
              <a:rPr lang="en-US" smtClean="0"/>
              <a:t>7/28/2022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C86772-94DE-41DD-845F-738AE05EE9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425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A9E80BB-C0DF-4F1B-8821-E3FD53412E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91051402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E80BB-C0DF-4F1B-8821-E3FD53412E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548349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E80BB-C0DF-4F1B-8821-E3FD53412E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868329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E80BB-C0DF-4F1B-8821-E3FD53412E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0614224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E80BB-C0DF-4F1B-8821-E3FD53412E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021139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E80BB-C0DF-4F1B-8821-E3FD53412E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285087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E80BB-C0DF-4F1B-8821-E3FD53412E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20814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E80BB-C0DF-4F1B-8821-E3FD53412E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729281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E80BB-C0DF-4F1B-8821-E3FD53412E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443641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BE5F371-5525-435D-A976-3813CDC7E2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332B57-459F-4669-8A88-96A6A1E147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33925" y="0"/>
            <a:ext cx="5758075" cy="5391215"/>
          </a:xfrm>
          <a:prstGeom prst="rect">
            <a:avLst/>
          </a:prstGeom>
          <a:solidFill>
            <a:schemeClr val="accent6">
              <a:lumMod val="60000"/>
              <a:lumOff val="40000"/>
              <a:alpha val="5000"/>
            </a:schemeClr>
          </a:solidFill>
        </p:spPr>
        <p:txBody>
          <a:bodyPr tIns="5394960" anchor="b"/>
          <a:lstStyle>
            <a:lvl1pPr>
              <a:lnSpc>
                <a:spcPct val="80000"/>
              </a:lnSpc>
              <a:defRPr sz="6000" cap="all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4472392-D2F6-424E-BA23-46AF83099F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33926" y="5391215"/>
            <a:ext cx="5758074" cy="1466785"/>
          </a:xfrm>
          <a:prstGeom prst="rect">
            <a:avLst/>
          </a:prstGeom>
          <a:solidFill>
            <a:schemeClr val="accent6">
              <a:lumMod val="60000"/>
              <a:lumOff val="40000"/>
              <a:alpha val="5000"/>
            </a:schemeClr>
          </a:solidFill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 i="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49209FF-BA53-4DEA-823A-B6660FF16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64341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4065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ECBA8-B670-42D7-A41A-9EEF34539A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9826" y="1209670"/>
            <a:ext cx="5135764" cy="495300"/>
          </a:xfrm>
          <a:prstGeom prst="rect">
            <a:avLst/>
          </a:prstGeom>
        </p:spPr>
        <p:txBody>
          <a:bodyPr/>
          <a:lstStyle>
            <a:lvl1pPr>
              <a:defRPr sz="3200" cap="all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D74CE58-DADF-49AA-ACA2-255E4E0CEFF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08065E7-24BC-4E6E-B716-10D3EFBE36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59826" y="1789866"/>
            <a:ext cx="5135764" cy="357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buNone/>
              <a:defRPr sz="18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6810BB-89E8-42E9-835D-08D37EEA1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9E80BB-C0DF-4F1B-8821-E3FD53412E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A8AC4F-C5EE-4991-A325-A93AAFB46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73368" y="6356350"/>
            <a:ext cx="29718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67D8A0-22D0-4A0F-9295-1F6FA4AAC4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39528" y="6356350"/>
            <a:ext cx="175606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021348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E80BB-C0DF-4F1B-8821-E3FD53412E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373150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FB531-EB7A-4EBE-8F44-25261902B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7463" y="986268"/>
            <a:ext cx="2893813" cy="1034385"/>
          </a:xfrm>
          <a:prstGeom prst="rect">
            <a:avLst/>
          </a:prstGeom>
        </p:spPr>
        <p:txBody>
          <a:bodyPr anchor="ctr"/>
          <a:lstStyle>
            <a:lvl1pPr algn="r">
              <a:defRPr sz="3200" cap="all" spc="2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546163CD-B898-4FBF-A465-61F3E3E870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41407" y="699461"/>
            <a:ext cx="6547507" cy="1552015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25000"/>
              </a:lnSpc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E661CDF2-6D55-4CB0-89A5-D6E2B7AA899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993571"/>
            <a:ext cx="12192000" cy="38644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25E9E-378B-4941-AEA1-E4C3CD151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3497062" cy="501650"/>
          </a:xfrm>
          <a:solidFill>
            <a:schemeClr val="accent6">
              <a:alpha val="7000"/>
            </a:schemeClr>
          </a:solidFill>
        </p:spPr>
        <p:txBody>
          <a:bodyPr lIns="841248" bIns="1371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9E80BB-C0DF-4F1B-8821-E3FD53412E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02E291-B9AF-4251-9B9C-431263778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97062" y="6356350"/>
            <a:ext cx="5197878" cy="501650"/>
          </a:xfrm>
          <a:solidFill>
            <a:schemeClr val="accent6">
              <a:alpha val="7000"/>
            </a:schemeClr>
          </a:solidFill>
        </p:spPr>
        <p:txBody>
          <a:bodyPr bIns="18288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57E80-C904-497A-A70B-BB9ADEB338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94940" y="6356350"/>
            <a:ext cx="3497060" cy="501650"/>
          </a:xfrm>
          <a:solidFill>
            <a:schemeClr val="accent6">
              <a:alpha val="7000"/>
            </a:schemeClr>
          </a:solidFill>
        </p:spPr>
        <p:txBody>
          <a:bodyPr rIns="576072" bIns="18288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8331835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FA64E0E-E550-49C2-B38B-9C648C6A5BB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8B791D-4947-41E3-B728-76AB29D7C5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1176" y="0"/>
            <a:ext cx="4020824" cy="2300397"/>
          </a:xfrm>
          <a:prstGeom prst="rect">
            <a:avLst/>
          </a:prstGeom>
          <a:solidFill>
            <a:schemeClr val="accent6">
              <a:lumMod val="60000"/>
              <a:lumOff val="40000"/>
              <a:alpha val="5000"/>
            </a:schemeClr>
          </a:solidFill>
        </p:spPr>
        <p:txBody>
          <a:bodyPr rIns="822960" anchor="b"/>
          <a:lstStyle>
            <a:lvl1pPr>
              <a:lnSpc>
                <a:spcPct val="80000"/>
              </a:lnSpc>
              <a:defRPr sz="4800" cap="all" spc="2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3B94FF5B-17D8-4363-BD43-E7FFC770F6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71176" y="2300396"/>
            <a:ext cx="4020824" cy="4557603"/>
          </a:xfrm>
          <a:prstGeom prst="rect">
            <a:avLst/>
          </a:prstGeom>
          <a:solidFill>
            <a:schemeClr val="accent6">
              <a:lumMod val="60000"/>
              <a:lumOff val="40000"/>
              <a:alpha val="5000"/>
            </a:schemeClr>
          </a:solidFill>
        </p:spPr>
        <p:txBody>
          <a:bodyPr tIns="0" anchor="t"/>
          <a:lstStyle>
            <a:lvl1pPr marL="0" indent="0">
              <a:lnSpc>
                <a:spcPct val="100000"/>
              </a:lnSpc>
              <a:buNone/>
              <a:defRPr sz="2000" i="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840907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rterly Perform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C985EDE1-FE1A-4043-AB3E-E13190B78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1503644"/>
            <a:ext cx="12192001" cy="536486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F8FCAF0-1279-48CD-BFE0-EFED8A6779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5562" y="522081"/>
            <a:ext cx="10515600" cy="495300"/>
          </a:xfrm>
          <a:prstGeom prst="rect">
            <a:avLst/>
          </a:prstGeom>
        </p:spPr>
        <p:txBody>
          <a:bodyPr anchor="ctr"/>
          <a:lstStyle>
            <a:lvl1pPr>
              <a:defRPr sz="3200" cap="all" spc="2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AAD25-9222-493C-B78E-39CBE372C97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53862" y="2025650"/>
            <a:ext cx="10580888" cy="4005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BDEB8E-59E0-4561-A350-0EDC248A1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9E80BB-C0DF-4F1B-8821-E3FD53412E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9F8B16-6E70-48F1-ABCB-F2148C86D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EE72C9-BAB9-4BA3-B9CD-76AF01FEE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3260183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eas of Growth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713D239-DB55-46D9-B88F-C809680A2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153398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19D5FC72-7358-4D0F-9641-569FD46E3C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193" y="546310"/>
            <a:ext cx="7121174" cy="495301"/>
          </a:xfrm>
          <a:prstGeom prst="rect">
            <a:avLst/>
          </a:prstGeom>
        </p:spPr>
        <p:txBody>
          <a:bodyPr/>
          <a:lstStyle>
            <a:lvl1pPr>
              <a:defRPr sz="3200" cap="all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33C1F73-10F3-4E1E-9979-32DF285843B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47725" y="1528474"/>
            <a:ext cx="6450013" cy="41287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EB65BE-7BDE-4397-B2E2-054F84A86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9E80BB-C0DF-4F1B-8821-E3FD53412E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ED511C-2385-406C-93EF-6DBAA0E30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52731805-E2BE-413D-92F8-D2E87559B2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53398" y="0"/>
            <a:ext cx="4038602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9D6116-4671-4C7B-A118-E31B1369C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8603836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650337A3-2F47-4D9A-B240-572DD3AE3F1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3DDD687-62AC-4FD3-A6C3-9857FD3187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5970123" cy="4684719"/>
          </a:xfrm>
          <a:prstGeom prst="rect">
            <a:avLst/>
          </a:prstGeom>
          <a:solidFill>
            <a:schemeClr val="accent1">
              <a:lumMod val="50000"/>
              <a:alpha val="9000"/>
            </a:schemeClr>
          </a:solidFill>
        </p:spPr>
        <p:txBody>
          <a:bodyPr lIns="822960" anchor="b"/>
          <a:lstStyle>
            <a:lvl1pPr>
              <a:lnSpc>
                <a:spcPct val="80000"/>
              </a:lnSpc>
              <a:spcBef>
                <a:spcPts val="1000"/>
              </a:spcBef>
              <a:defRPr sz="4000" cap="all" spc="2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72DB0EA3-58EE-48BD-8592-2D27FEC19C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4684719"/>
            <a:ext cx="5970123" cy="2173281"/>
          </a:xfrm>
          <a:prstGeom prst="rect">
            <a:avLst/>
          </a:prstGeom>
          <a:solidFill>
            <a:schemeClr val="accent1">
              <a:lumMod val="50000"/>
              <a:alpha val="9000"/>
            </a:schemeClr>
          </a:solidFill>
        </p:spPr>
        <p:txBody>
          <a:bodyPr lIns="822960" tIns="182880" anchor="t"/>
          <a:lstStyle>
            <a:lvl1pPr marL="0" indent="0">
              <a:lnSpc>
                <a:spcPct val="100000"/>
              </a:lnSpc>
              <a:buNone/>
              <a:defRPr sz="2000" i="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3E4EC-869C-4BBF-B0EC-C2DCA3143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9E80BB-C0DF-4F1B-8821-E3FD53412E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793A8E-14B8-4534-832A-F3787F735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466EFA-EBB1-46E4-BC21-6BD36CBA4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E2DC116-1C4B-4BAE-B1C8-8EA04BBB8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70122" y="0"/>
            <a:ext cx="62218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8016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Our Team_4-Up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aphic 31">
            <a:extLst>
              <a:ext uri="{FF2B5EF4-FFF2-40B4-BE49-F238E27FC236}">
                <a16:creationId xmlns:a16="http://schemas.microsoft.com/office/drawing/2014/main" id="{CF0790E0-1B60-43FC-9885-BE17713C5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3" y="0"/>
            <a:ext cx="12203044" cy="6857999"/>
            <a:chOff x="1524000" y="857250"/>
            <a:chExt cx="9143809" cy="5138737"/>
          </a:xfrm>
          <a:solidFill>
            <a:schemeClr val="accent2">
              <a:lumMod val="20000"/>
              <a:lumOff val="80000"/>
              <a:alpha val="10000"/>
            </a:schemeClr>
          </a:solidFill>
        </p:grpSpPr>
        <p:sp>
          <p:nvSpPr>
            <p:cNvPr id="34" name="Graphic 31">
              <a:extLst>
                <a:ext uri="{FF2B5EF4-FFF2-40B4-BE49-F238E27FC236}">
                  <a16:creationId xmlns:a16="http://schemas.microsoft.com/office/drawing/2014/main" id="{34F66DF3-E60A-4AA6-B3DB-F4D6D7BB0CA2}"/>
                </a:ext>
              </a:extLst>
            </p:cNvPr>
            <p:cNvSpPr/>
            <p:nvPr/>
          </p:nvSpPr>
          <p:spPr>
            <a:xfrm>
              <a:off x="1524000" y="857250"/>
              <a:ext cx="2959036" cy="5138737"/>
            </a:xfrm>
            <a:custGeom>
              <a:avLst/>
              <a:gdLst>
                <a:gd name="connsiteX0" fmla="*/ 0 w 2959036"/>
                <a:gd name="connsiteY0" fmla="*/ 0 h 5138737"/>
                <a:gd name="connsiteX1" fmla="*/ 0 w 2959036"/>
                <a:gd name="connsiteY1" fmla="*/ 5138738 h 5138737"/>
                <a:gd name="connsiteX2" fmla="*/ 2959037 w 2959036"/>
                <a:gd name="connsiteY2" fmla="*/ 5138738 h 5138737"/>
                <a:gd name="connsiteX3" fmla="*/ 926306 w 2959036"/>
                <a:gd name="connsiteY3" fmla="*/ 0 h 5138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9036" h="5138737">
                  <a:moveTo>
                    <a:pt x="0" y="0"/>
                  </a:moveTo>
                  <a:lnTo>
                    <a:pt x="0" y="5138738"/>
                  </a:lnTo>
                  <a:lnTo>
                    <a:pt x="2959037" y="5138738"/>
                  </a:lnTo>
                  <a:lnTo>
                    <a:pt x="926306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Graphic 31">
              <a:extLst>
                <a:ext uri="{FF2B5EF4-FFF2-40B4-BE49-F238E27FC236}">
                  <a16:creationId xmlns:a16="http://schemas.microsoft.com/office/drawing/2014/main" id="{EE7F6774-879D-4323-A44D-99E0E5F5A719}"/>
                </a:ext>
              </a:extLst>
            </p:cNvPr>
            <p:cNvSpPr/>
            <p:nvPr/>
          </p:nvSpPr>
          <p:spPr>
            <a:xfrm>
              <a:off x="7712011" y="857250"/>
              <a:ext cx="2955798" cy="5138737"/>
            </a:xfrm>
            <a:custGeom>
              <a:avLst/>
              <a:gdLst>
                <a:gd name="connsiteX0" fmla="*/ 2032731 w 2955798"/>
                <a:gd name="connsiteY0" fmla="*/ 0 h 5138737"/>
                <a:gd name="connsiteX1" fmla="*/ 0 w 2955798"/>
                <a:gd name="connsiteY1" fmla="*/ 5138738 h 5138737"/>
                <a:gd name="connsiteX2" fmla="*/ 2955798 w 2955798"/>
                <a:gd name="connsiteY2" fmla="*/ 5138738 h 5138737"/>
                <a:gd name="connsiteX3" fmla="*/ 2955798 w 2955798"/>
                <a:gd name="connsiteY3" fmla="*/ 0 h 5138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5798" h="5138737">
                  <a:moveTo>
                    <a:pt x="2032731" y="0"/>
                  </a:moveTo>
                  <a:lnTo>
                    <a:pt x="0" y="5138738"/>
                  </a:lnTo>
                  <a:lnTo>
                    <a:pt x="2955798" y="5138738"/>
                  </a:lnTo>
                  <a:lnTo>
                    <a:pt x="295579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030753C-2041-4585-A2AE-13937CA090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3862" y="524565"/>
            <a:ext cx="10941728" cy="576447"/>
          </a:xfrm>
          <a:prstGeom prst="rect">
            <a:avLst/>
          </a:prstGeom>
        </p:spPr>
        <p:txBody>
          <a:bodyPr/>
          <a:lstStyle>
            <a:lvl1pPr algn="ctr">
              <a:defRPr sz="3200" cap="all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5EA5C7E-24B9-4B88-95BD-424B41B4894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44172" y="2121764"/>
            <a:ext cx="2357652" cy="20025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A4C2DF15-CF4F-4138-B50F-1BF33309B44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4170" y="4124337"/>
            <a:ext cx="2357652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F76B399A-F991-43E9-ACD8-BEE6C345D7F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4170" y="4599485"/>
            <a:ext cx="2357652" cy="47514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b="0" i="0" cap="none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title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B1EB9900-27EA-4146-A3BC-990DAA7362E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582316" y="2121764"/>
            <a:ext cx="2357652" cy="20025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F295B36C-312A-4F68-8785-926AF39DEC4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582314" y="4124337"/>
            <a:ext cx="2357652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5A69567D-C005-4D58-8A97-3779831CA02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582314" y="4599485"/>
            <a:ext cx="2357652" cy="47514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b="0" i="0" cap="none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title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64FE9303-BBC0-4C8D-B7AB-5CD3E76A9816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220462" y="2121764"/>
            <a:ext cx="2357652" cy="20025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A8A35E4-E339-4851-8E87-ADD5A47D8B7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20460" y="4124337"/>
            <a:ext cx="2357652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46C1B6D-3302-4939-ABCB-D64D49E0C0B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20460" y="4599485"/>
            <a:ext cx="2357652" cy="47514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b="0" i="0" cap="none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title</a:t>
            </a:r>
          </a:p>
        </p:txBody>
      </p:sp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3BE0235D-B66F-4F0B-A4C1-5F7D63C93E9D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8858606" y="2121764"/>
            <a:ext cx="2357652" cy="20025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DB1DD411-2914-4927-88D8-49C5F77DBF7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858604" y="4124337"/>
            <a:ext cx="2357652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D913D89D-8800-41B2-9284-538E008D449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858604" y="4599485"/>
            <a:ext cx="2357652" cy="47514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b="0" i="0" cap="none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6B141C-4594-45E3-A576-83731131C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9E80BB-C0DF-4F1B-8821-E3FD53412E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524755-F827-42EA-8E6C-044C8D7B5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5C860E-9305-4F6A-96A9-2F014B27B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4937652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_8-Up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aphic 31">
            <a:extLst>
              <a:ext uri="{FF2B5EF4-FFF2-40B4-BE49-F238E27FC236}">
                <a16:creationId xmlns:a16="http://schemas.microsoft.com/office/drawing/2014/main" id="{1E04AE1B-EA25-4B01-8936-C5A4E253B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3" y="0"/>
            <a:ext cx="12203044" cy="6857999"/>
            <a:chOff x="1524000" y="857250"/>
            <a:chExt cx="9143809" cy="5138737"/>
          </a:xfrm>
          <a:solidFill>
            <a:schemeClr val="accent2">
              <a:lumMod val="20000"/>
              <a:lumOff val="80000"/>
              <a:alpha val="10000"/>
            </a:schemeClr>
          </a:solidFill>
        </p:grpSpPr>
        <p:sp>
          <p:nvSpPr>
            <p:cNvPr id="20" name="Graphic 31">
              <a:extLst>
                <a:ext uri="{FF2B5EF4-FFF2-40B4-BE49-F238E27FC236}">
                  <a16:creationId xmlns:a16="http://schemas.microsoft.com/office/drawing/2014/main" id="{22105375-AFBE-4CFC-B01F-D4EDF8518F26}"/>
                </a:ext>
              </a:extLst>
            </p:cNvPr>
            <p:cNvSpPr/>
            <p:nvPr/>
          </p:nvSpPr>
          <p:spPr>
            <a:xfrm>
              <a:off x="1524000" y="857250"/>
              <a:ext cx="2959036" cy="5138737"/>
            </a:xfrm>
            <a:custGeom>
              <a:avLst/>
              <a:gdLst>
                <a:gd name="connsiteX0" fmla="*/ 0 w 2959036"/>
                <a:gd name="connsiteY0" fmla="*/ 0 h 5138737"/>
                <a:gd name="connsiteX1" fmla="*/ 0 w 2959036"/>
                <a:gd name="connsiteY1" fmla="*/ 5138738 h 5138737"/>
                <a:gd name="connsiteX2" fmla="*/ 2959037 w 2959036"/>
                <a:gd name="connsiteY2" fmla="*/ 5138738 h 5138737"/>
                <a:gd name="connsiteX3" fmla="*/ 926306 w 2959036"/>
                <a:gd name="connsiteY3" fmla="*/ 0 h 5138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9036" h="5138737">
                  <a:moveTo>
                    <a:pt x="0" y="0"/>
                  </a:moveTo>
                  <a:lnTo>
                    <a:pt x="0" y="5138738"/>
                  </a:lnTo>
                  <a:lnTo>
                    <a:pt x="2959037" y="5138738"/>
                  </a:lnTo>
                  <a:lnTo>
                    <a:pt x="926306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Graphic 31">
              <a:extLst>
                <a:ext uri="{FF2B5EF4-FFF2-40B4-BE49-F238E27FC236}">
                  <a16:creationId xmlns:a16="http://schemas.microsoft.com/office/drawing/2014/main" id="{0E3207F4-D40C-44E6-8726-1386115F5870}"/>
                </a:ext>
              </a:extLst>
            </p:cNvPr>
            <p:cNvSpPr/>
            <p:nvPr/>
          </p:nvSpPr>
          <p:spPr>
            <a:xfrm>
              <a:off x="7712011" y="857250"/>
              <a:ext cx="2955798" cy="5138737"/>
            </a:xfrm>
            <a:custGeom>
              <a:avLst/>
              <a:gdLst>
                <a:gd name="connsiteX0" fmla="*/ 2032731 w 2955798"/>
                <a:gd name="connsiteY0" fmla="*/ 0 h 5138737"/>
                <a:gd name="connsiteX1" fmla="*/ 0 w 2955798"/>
                <a:gd name="connsiteY1" fmla="*/ 5138738 h 5138737"/>
                <a:gd name="connsiteX2" fmla="*/ 2955798 w 2955798"/>
                <a:gd name="connsiteY2" fmla="*/ 5138738 h 5138737"/>
                <a:gd name="connsiteX3" fmla="*/ 2955798 w 2955798"/>
                <a:gd name="connsiteY3" fmla="*/ 0 h 5138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5798" h="5138737">
                  <a:moveTo>
                    <a:pt x="2032731" y="0"/>
                  </a:moveTo>
                  <a:lnTo>
                    <a:pt x="0" y="5138738"/>
                  </a:lnTo>
                  <a:lnTo>
                    <a:pt x="2955798" y="5138738"/>
                  </a:lnTo>
                  <a:lnTo>
                    <a:pt x="295579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1C1735E-0205-42E3-A5CB-FC6DF991AC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8829" y="523748"/>
            <a:ext cx="10515600" cy="556795"/>
          </a:xfrm>
          <a:prstGeom prst="rect">
            <a:avLst/>
          </a:prstGeom>
        </p:spPr>
        <p:txBody>
          <a:bodyPr/>
          <a:lstStyle>
            <a:lvl1pPr algn="ctr">
              <a:defRPr sz="3200" cap="all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92A77282-5267-4F71-A0BF-DF82ED909EC1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1620451" y="1520596"/>
            <a:ext cx="1412050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6" name="Text Placeholder 17">
            <a:extLst>
              <a:ext uri="{FF2B5EF4-FFF2-40B4-BE49-F238E27FC236}">
                <a16:creationId xmlns:a16="http://schemas.microsoft.com/office/drawing/2014/main" id="{3EA4E6FE-F090-4542-81C0-C6D241E74689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291631" y="2673057"/>
            <a:ext cx="2069691" cy="47640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57" name="Text Placeholder 17">
            <a:extLst>
              <a:ext uri="{FF2B5EF4-FFF2-40B4-BE49-F238E27FC236}">
                <a16:creationId xmlns:a16="http://schemas.microsoft.com/office/drawing/2014/main" id="{E99767A9-AC54-4743-BBA3-FB9452700C74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291631" y="3148500"/>
            <a:ext cx="2069691" cy="57322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200" b="0" i="0" cap="none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59" name="Picture Placeholder 9">
            <a:extLst>
              <a:ext uri="{FF2B5EF4-FFF2-40B4-BE49-F238E27FC236}">
                <a16:creationId xmlns:a16="http://schemas.microsoft.com/office/drawing/2014/main" id="{E8AE39FE-294D-4DF3-8C81-E1072C748094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4119392" y="1520596"/>
            <a:ext cx="1412050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2" name="Text Placeholder 17">
            <a:extLst>
              <a:ext uri="{FF2B5EF4-FFF2-40B4-BE49-F238E27FC236}">
                <a16:creationId xmlns:a16="http://schemas.microsoft.com/office/drawing/2014/main" id="{1707D82F-527A-4E2B-A75C-1AAA60F6634B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3791533" y="2674147"/>
            <a:ext cx="2069691" cy="47640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63" name="Text Placeholder 17">
            <a:extLst>
              <a:ext uri="{FF2B5EF4-FFF2-40B4-BE49-F238E27FC236}">
                <a16:creationId xmlns:a16="http://schemas.microsoft.com/office/drawing/2014/main" id="{5BBF407E-9CF1-4FD6-B672-644EDFEDD639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3791533" y="3149590"/>
            <a:ext cx="2069691" cy="57322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200" b="0" i="0" cap="none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60" name="Picture Placeholder 9">
            <a:extLst>
              <a:ext uri="{FF2B5EF4-FFF2-40B4-BE49-F238E27FC236}">
                <a16:creationId xmlns:a16="http://schemas.microsoft.com/office/drawing/2014/main" id="{1A3ECF3D-730A-4424-B01D-D8F4C0DA9491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6549002" y="1520596"/>
            <a:ext cx="1412049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4" name="Text Placeholder 17">
            <a:extLst>
              <a:ext uri="{FF2B5EF4-FFF2-40B4-BE49-F238E27FC236}">
                <a16:creationId xmlns:a16="http://schemas.microsoft.com/office/drawing/2014/main" id="{225B5D42-F20D-409F-8623-A64142EC2C45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323796" y="2667872"/>
            <a:ext cx="2069691" cy="47640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65" name="Text Placeholder 17">
            <a:extLst>
              <a:ext uri="{FF2B5EF4-FFF2-40B4-BE49-F238E27FC236}">
                <a16:creationId xmlns:a16="http://schemas.microsoft.com/office/drawing/2014/main" id="{D20F4DBB-A572-46A8-A5B4-3BA6B7FC2B46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323796" y="3143315"/>
            <a:ext cx="2069691" cy="57322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200" b="0" i="0" cap="none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61" name="Picture Placeholder 9">
            <a:extLst>
              <a:ext uri="{FF2B5EF4-FFF2-40B4-BE49-F238E27FC236}">
                <a16:creationId xmlns:a16="http://schemas.microsoft.com/office/drawing/2014/main" id="{91595987-3A61-4A00-9863-883E32AD8340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74860" y="1520596"/>
            <a:ext cx="1412049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6" name="Text Placeholder 17">
            <a:extLst>
              <a:ext uri="{FF2B5EF4-FFF2-40B4-BE49-F238E27FC236}">
                <a16:creationId xmlns:a16="http://schemas.microsoft.com/office/drawing/2014/main" id="{B38C024F-59AC-4BC0-9508-BEBF057E1A91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8846039" y="2666912"/>
            <a:ext cx="2069691" cy="47640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67" name="Text Placeholder 17">
            <a:extLst>
              <a:ext uri="{FF2B5EF4-FFF2-40B4-BE49-F238E27FC236}">
                <a16:creationId xmlns:a16="http://schemas.microsoft.com/office/drawing/2014/main" id="{BDB9CAD8-A37F-40F0-9C11-F79C660A79D7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8846039" y="3142355"/>
            <a:ext cx="2069691" cy="57322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200" b="0" i="0" cap="none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4CC2980B-7671-4F8C-BADD-CF2C88294E85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1620451" y="3853061"/>
            <a:ext cx="1412050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E962E00C-0CE9-4ED2-8C51-91478F77760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91631" y="5005522"/>
            <a:ext cx="2069691" cy="47640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285E7C77-6013-467F-AA0B-DB65984B251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291631" y="5480965"/>
            <a:ext cx="2069691" cy="55679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200" b="0" i="0" cap="none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9" name="Picture Placeholder 9">
            <a:extLst>
              <a:ext uri="{FF2B5EF4-FFF2-40B4-BE49-F238E27FC236}">
                <a16:creationId xmlns:a16="http://schemas.microsoft.com/office/drawing/2014/main" id="{7D6F633A-FD80-4D2C-8476-8100D39C6B64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4119392" y="3853061"/>
            <a:ext cx="1412050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0" name="Text Placeholder 17">
            <a:extLst>
              <a:ext uri="{FF2B5EF4-FFF2-40B4-BE49-F238E27FC236}">
                <a16:creationId xmlns:a16="http://schemas.microsoft.com/office/drawing/2014/main" id="{534B036E-ECDB-4305-8A01-66F6D547169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791533" y="5006612"/>
            <a:ext cx="2069691" cy="47640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F074C60B-FADB-4F44-B718-C0687D1D436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791533" y="5482055"/>
            <a:ext cx="2069691" cy="55679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200" b="0" i="0" cap="none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0" name="Picture Placeholder 9">
            <a:extLst>
              <a:ext uri="{FF2B5EF4-FFF2-40B4-BE49-F238E27FC236}">
                <a16:creationId xmlns:a16="http://schemas.microsoft.com/office/drawing/2014/main" id="{A34BA53B-3CF1-462B-979A-000E74575C14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549002" y="3853061"/>
            <a:ext cx="1412049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2" name="Text Placeholder 17">
            <a:extLst>
              <a:ext uri="{FF2B5EF4-FFF2-40B4-BE49-F238E27FC236}">
                <a16:creationId xmlns:a16="http://schemas.microsoft.com/office/drawing/2014/main" id="{B1AAC15F-0501-4CB6-BA46-F9C01D493E9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323796" y="5000337"/>
            <a:ext cx="2069691" cy="47640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53" name="Text Placeholder 17">
            <a:extLst>
              <a:ext uri="{FF2B5EF4-FFF2-40B4-BE49-F238E27FC236}">
                <a16:creationId xmlns:a16="http://schemas.microsoft.com/office/drawing/2014/main" id="{2C0B84A3-071D-46B3-B912-276ED1F152E9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323796" y="5475780"/>
            <a:ext cx="2069691" cy="55679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200" b="0" i="0" cap="none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6" name="Picture Placeholder 9">
            <a:extLst>
              <a:ext uri="{FF2B5EF4-FFF2-40B4-BE49-F238E27FC236}">
                <a16:creationId xmlns:a16="http://schemas.microsoft.com/office/drawing/2014/main" id="{447CE363-8048-45D8-BC95-4E89354EF492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9174860" y="3853061"/>
            <a:ext cx="1412049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4" name="Text Placeholder 17">
            <a:extLst>
              <a:ext uri="{FF2B5EF4-FFF2-40B4-BE49-F238E27FC236}">
                <a16:creationId xmlns:a16="http://schemas.microsoft.com/office/drawing/2014/main" id="{EEB77DBC-08C4-4B28-9828-33089140761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846039" y="4999377"/>
            <a:ext cx="2069691" cy="47640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C4D2FA18-AB3C-482C-AA57-12C2463265A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846039" y="5474820"/>
            <a:ext cx="2069691" cy="55679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200" b="0" i="0" cap="none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5FF793-7D5A-4D82-9EB0-6D4ED7DE9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9E80BB-C0DF-4F1B-8821-E3FD53412E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9EE964-1EA4-4134-AB68-1D1512213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AF8D0-8415-4A9D-B4F5-92650ECA2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1127809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 for Product Launch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raphic 43">
            <a:extLst>
              <a:ext uri="{FF2B5EF4-FFF2-40B4-BE49-F238E27FC236}">
                <a16:creationId xmlns:a16="http://schemas.microsoft.com/office/drawing/2014/main" id="{D76CD6FD-D22D-437F-BDAE-7B3ECB0EF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29937" y="0"/>
            <a:ext cx="7462063" cy="6858000"/>
          </a:xfrm>
          <a:custGeom>
            <a:avLst/>
            <a:gdLst>
              <a:gd name="connsiteX0" fmla="*/ 2766060 w 5591365"/>
              <a:gd name="connsiteY0" fmla="*/ 1566101 h 5138737"/>
              <a:gd name="connsiteX1" fmla="*/ 658749 w 5591365"/>
              <a:gd name="connsiteY1" fmla="*/ 2875979 h 5138737"/>
              <a:gd name="connsiteX2" fmla="*/ 0 w 5591365"/>
              <a:gd name="connsiteY2" fmla="*/ 4702016 h 5138737"/>
              <a:gd name="connsiteX3" fmla="*/ 26670 w 5591365"/>
              <a:gd name="connsiteY3" fmla="*/ 5138738 h 5138737"/>
              <a:gd name="connsiteX4" fmla="*/ 2675763 w 5591365"/>
              <a:gd name="connsiteY4" fmla="*/ 5138738 h 5138737"/>
              <a:gd name="connsiteX5" fmla="*/ 2481072 w 5591365"/>
              <a:gd name="connsiteY5" fmla="*/ 4439984 h 5138737"/>
              <a:gd name="connsiteX6" fmla="*/ 2804636 w 5591365"/>
              <a:gd name="connsiteY6" fmla="*/ 3584734 h 5138737"/>
              <a:gd name="connsiteX7" fmla="*/ 3798570 w 5591365"/>
              <a:gd name="connsiteY7" fmla="*/ 2814257 h 5138737"/>
              <a:gd name="connsiteX8" fmla="*/ 5378101 w 5591365"/>
              <a:gd name="connsiteY8" fmla="*/ 4717352 h 5138737"/>
              <a:gd name="connsiteX9" fmla="*/ 4949381 w 5591365"/>
              <a:gd name="connsiteY9" fmla="*/ 5138642 h 5138737"/>
              <a:gd name="connsiteX10" fmla="*/ 5591366 w 5591365"/>
              <a:gd name="connsiteY10" fmla="*/ 5138642 h 5138737"/>
              <a:gd name="connsiteX11" fmla="*/ 5591366 w 5591365"/>
              <a:gd name="connsiteY11" fmla="*/ 0 h 5138737"/>
              <a:gd name="connsiteX12" fmla="*/ 5397056 w 5591365"/>
              <a:gd name="connsiteY12" fmla="*/ 0 h 5138737"/>
              <a:gd name="connsiteX13" fmla="*/ 4684681 w 5591365"/>
              <a:gd name="connsiteY13" fmla="*/ 595217 h 5138737"/>
              <a:gd name="connsiteX14" fmla="*/ 4254627 w 5591365"/>
              <a:gd name="connsiteY14" fmla="*/ 0 h 5138737"/>
              <a:gd name="connsiteX15" fmla="*/ 1910620 w 5591365"/>
              <a:gd name="connsiteY15" fmla="*/ 0 h 5138737"/>
              <a:gd name="connsiteX16" fmla="*/ 2018633 w 5591365"/>
              <a:gd name="connsiteY16" fmla="*/ 314039 h 5138737"/>
              <a:gd name="connsiteX17" fmla="*/ 2766060 w 5591365"/>
              <a:gd name="connsiteY17" fmla="*/ 1566101 h 5138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591365" h="5138737">
                <a:moveTo>
                  <a:pt x="2766060" y="1566101"/>
                </a:moveTo>
                <a:cubicBezTo>
                  <a:pt x="1800416" y="1946243"/>
                  <a:pt x="1097947" y="2382869"/>
                  <a:pt x="658749" y="2875979"/>
                </a:cubicBezTo>
                <a:cubicBezTo>
                  <a:pt x="219551" y="3368993"/>
                  <a:pt x="0" y="3977735"/>
                  <a:pt x="0" y="4702016"/>
                </a:cubicBezTo>
                <a:cubicBezTo>
                  <a:pt x="0" y="4853178"/>
                  <a:pt x="9049" y="4998720"/>
                  <a:pt x="26670" y="5138738"/>
                </a:cubicBezTo>
                <a:lnTo>
                  <a:pt x="2675763" y="5138738"/>
                </a:lnTo>
                <a:cubicBezTo>
                  <a:pt x="2546033" y="4937951"/>
                  <a:pt x="2481072" y="4705065"/>
                  <a:pt x="2481072" y="4439984"/>
                </a:cubicBezTo>
                <a:cubicBezTo>
                  <a:pt x="2481072" y="4136898"/>
                  <a:pt x="2588990" y="3851815"/>
                  <a:pt x="2804636" y="3584734"/>
                </a:cubicBezTo>
                <a:cubicBezTo>
                  <a:pt x="3020378" y="3317653"/>
                  <a:pt x="3351657" y="3060764"/>
                  <a:pt x="3798570" y="2814257"/>
                </a:cubicBezTo>
                <a:lnTo>
                  <a:pt x="5378101" y="4717352"/>
                </a:lnTo>
                <a:cubicBezTo>
                  <a:pt x="5225510" y="4879181"/>
                  <a:pt x="5082635" y="5019580"/>
                  <a:pt x="4949381" y="5138642"/>
                </a:cubicBezTo>
                <a:lnTo>
                  <a:pt x="5591366" y="5138642"/>
                </a:lnTo>
                <a:lnTo>
                  <a:pt x="5591366" y="0"/>
                </a:lnTo>
                <a:lnTo>
                  <a:pt x="5397056" y="0"/>
                </a:lnTo>
                <a:cubicBezTo>
                  <a:pt x="5226368" y="200978"/>
                  <a:pt x="4988910" y="399383"/>
                  <a:pt x="4684681" y="595217"/>
                </a:cubicBezTo>
                <a:cubicBezTo>
                  <a:pt x="4507230" y="377000"/>
                  <a:pt x="4364070" y="178689"/>
                  <a:pt x="4254627" y="0"/>
                </a:cubicBezTo>
                <a:lnTo>
                  <a:pt x="1910620" y="0"/>
                </a:lnTo>
                <a:cubicBezTo>
                  <a:pt x="1941005" y="105728"/>
                  <a:pt x="1976914" y="210407"/>
                  <a:pt x="2018633" y="314039"/>
                </a:cubicBezTo>
                <a:cubicBezTo>
                  <a:pt x="2172748" y="696754"/>
                  <a:pt x="2421922" y="1114044"/>
                  <a:pt x="2766060" y="156610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08A071-1D5B-4870-BDE1-3D78609407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1982" y="1584731"/>
            <a:ext cx="1435618" cy="12395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C4D3E7-34AF-4BBC-820B-B9D5B5582A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1982" y="3058235"/>
            <a:ext cx="1435618" cy="12395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35B180-197F-4655-9DF9-6F97871FD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1982" y="4531739"/>
            <a:ext cx="1435618" cy="12395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E411CF-DDD5-47E6-AE48-6E78CED749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98164" y="1584731"/>
            <a:ext cx="1435618" cy="12395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1CE1B6-B343-4CB0-8870-8F3029C94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98164" y="3058235"/>
            <a:ext cx="1435618" cy="12395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4DF789-75CD-4A82-A55E-B3FA178A94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531" y="521208"/>
            <a:ext cx="10302551" cy="535197"/>
          </a:xfrm>
          <a:prstGeom prst="rect">
            <a:avLst/>
          </a:prstGeom>
        </p:spPr>
        <p:txBody>
          <a:bodyPr/>
          <a:lstStyle>
            <a:lvl1pPr>
              <a:defRPr sz="3200" cap="all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8148E7C4-0020-4D4D-98B4-CF74932ABA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51983" y="1584731"/>
            <a:ext cx="1435618" cy="123952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0" i="0" cap="all" spc="200" baseline="0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#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661FBF8-345F-44C0-8E07-2ADA2912EB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78239" y="1530267"/>
            <a:ext cx="3365361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443AAEC-2D13-4AEA-B6F3-64CD19F537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78031" y="1798653"/>
            <a:ext cx="3365018" cy="10255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Segoe UI Light" panose="020B0502040204020203" pitchFamily="34" charset="0"/>
              <a:buNone/>
              <a:defRPr sz="16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E645377D-2B37-46EC-85C8-CA0175FE7C7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98439" y="1584731"/>
            <a:ext cx="1435618" cy="123952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0" i="0" cap="all" spc="200" baseline="0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#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2BEF198A-8B55-4495-8E2C-7353D5ECB31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22399" y="1530267"/>
            <a:ext cx="3365361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C1789F23-CF61-46B6-8E1F-7AB61D2742D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922191" y="1798653"/>
            <a:ext cx="3365018" cy="10255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Segoe UI Light" panose="020B0502040204020203" pitchFamily="34" charset="0"/>
              <a:buNone/>
              <a:defRPr sz="16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4F3E1A50-0136-4F59-B77E-5F459F00AF3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51982" y="3058235"/>
            <a:ext cx="1435618" cy="123952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0" i="0" cap="all" spc="200" baseline="0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#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0D867EC1-9F32-4507-9D3D-FD5C7065FB9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68798" y="3025216"/>
            <a:ext cx="3365361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273B4FE0-4DD8-43E5-A806-A3B5C606560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568590" y="3293602"/>
            <a:ext cx="3365018" cy="10031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Segoe UI Light" panose="020B0502040204020203" pitchFamily="34" charset="0"/>
              <a:buNone/>
              <a:defRPr sz="16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49B6558B-2AB2-4BB0-B77C-1E54894F068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98438" y="3058235"/>
            <a:ext cx="1435618" cy="12395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0" i="0" cap="all" spc="200" baseline="0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#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0AF68C32-9E9C-41F0-9ACB-81A5B8E0616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912958" y="3025216"/>
            <a:ext cx="3365361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38" name="Text Placeholder 17">
            <a:extLst>
              <a:ext uri="{FF2B5EF4-FFF2-40B4-BE49-F238E27FC236}">
                <a16:creationId xmlns:a16="http://schemas.microsoft.com/office/drawing/2014/main" id="{B4555F9F-B048-4A3C-B1BD-6092008CEC1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912750" y="3293602"/>
            <a:ext cx="3365018" cy="10031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Segoe UI Light" panose="020B0502040204020203" pitchFamily="34" charset="0"/>
              <a:buNone/>
              <a:defRPr sz="16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F587FCAF-B449-43EB-AE84-1BF56D4ADA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51982" y="4531739"/>
            <a:ext cx="1435618" cy="12395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0" i="0" cap="all" spc="200" baseline="0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#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C2A235B5-899D-4620-B89E-715B10591A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63951" y="4494630"/>
            <a:ext cx="3365361" cy="3651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40" name="Text Placeholder 17">
            <a:extLst>
              <a:ext uri="{FF2B5EF4-FFF2-40B4-BE49-F238E27FC236}">
                <a16:creationId xmlns:a16="http://schemas.microsoft.com/office/drawing/2014/main" id="{7EA8C6DF-B88C-428A-90D8-86C317465F2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563743" y="4763016"/>
            <a:ext cx="3365018" cy="10031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Segoe UI Light" panose="020B0502040204020203" pitchFamily="34" charset="0"/>
              <a:buNone/>
              <a:defRPr sz="16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E0C1B-BDF6-473C-82EC-3298F22A6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9E80BB-C0DF-4F1B-8821-E3FD53412E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9F3231-43C6-49F7-B336-0E3A56D6D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1B9FC-FE60-4D5B-A7C5-BE8486B6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9300886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AE419E45-DB97-4DFC-BDE1-B4AD51B01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1503644"/>
            <a:ext cx="12192001" cy="5364865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281C62C9-FFA2-4AEE-8FC3-A4DAEFE274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5562" y="514418"/>
            <a:ext cx="10515600" cy="501852"/>
          </a:xfrm>
          <a:prstGeom prst="rect">
            <a:avLst/>
          </a:prstGeom>
        </p:spPr>
        <p:txBody>
          <a:bodyPr/>
          <a:lstStyle>
            <a:lvl1pPr>
              <a:defRPr sz="3200" cap="all" spc="2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7AA5994-F868-4A06-B33A-66C8B51E9E5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38200" y="1495425"/>
            <a:ext cx="10515600" cy="4649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47C33-5A7A-4AED-9A52-3C23B79C6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9E80BB-C0DF-4F1B-8821-E3FD53412E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DD258-4C4D-43B4-8A76-71FB3C4FC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DB112-1E48-4647-82C7-DB5A1769B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1459744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eas of Focu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raphic 11">
            <a:extLst>
              <a:ext uri="{FF2B5EF4-FFF2-40B4-BE49-F238E27FC236}">
                <a16:creationId xmlns:a16="http://schemas.microsoft.com/office/drawing/2014/main" id="{EC3DDEF0-31D2-4F9A-BC90-624839FC6C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73204" y="0"/>
            <a:ext cx="7641807" cy="6858000"/>
          </a:xfrm>
          <a:custGeom>
            <a:avLst/>
            <a:gdLst>
              <a:gd name="connsiteX0" fmla="*/ 1545336 w 5726048"/>
              <a:gd name="connsiteY0" fmla="*/ 0 h 5138737"/>
              <a:gd name="connsiteX1" fmla="*/ 0 w 5726048"/>
              <a:gd name="connsiteY1" fmla="*/ 5138738 h 5138737"/>
              <a:gd name="connsiteX2" fmla="*/ 1837754 w 5726048"/>
              <a:gd name="connsiteY2" fmla="*/ 5138738 h 5138737"/>
              <a:gd name="connsiteX3" fmla="*/ 2697385 w 5726048"/>
              <a:gd name="connsiteY3" fmla="*/ 1510760 h 5138737"/>
              <a:gd name="connsiteX4" fmla="*/ 3593211 w 5726048"/>
              <a:gd name="connsiteY4" fmla="*/ 5138738 h 5138737"/>
              <a:gd name="connsiteX5" fmla="*/ 5726049 w 5726048"/>
              <a:gd name="connsiteY5" fmla="*/ 5138738 h 5138737"/>
              <a:gd name="connsiteX6" fmla="*/ 4256056 w 5726048"/>
              <a:gd name="connsiteY6" fmla="*/ 0 h 5138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26048" h="5138737">
                <a:moveTo>
                  <a:pt x="1545336" y="0"/>
                </a:moveTo>
                <a:lnTo>
                  <a:pt x="0" y="5138738"/>
                </a:lnTo>
                <a:lnTo>
                  <a:pt x="1837754" y="5138738"/>
                </a:lnTo>
                <a:lnTo>
                  <a:pt x="2697385" y="1510760"/>
                </a:lnTo>
                <a:lnTo>
                  <a:pt x="3593211" y="5138738"/>
                </a:lnTo>
                <a:lnTo>
                  <a:pt x="5726049" y="5138738"/>
                </a:lnTo>
                <a:lnTo>
                  <a:pt x="4256056" y="0"/>
                </a:lnTo>
                <a:close/>
              </a:path>
            </a:pathLst>
          </a:custGeom>
          <a:solidFill>
            <a:schemeClr val="accent5"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D52DBD-FCE3-4200-8796-599AD76DB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6862" y="894716"/>
            <a:ext cx="10515600" cy="495300"/>
          </a:xfrm>
          <a:prstGeom prst="rect">
            <a:avLst/>
          </a:prstGeom>
        </p:spPr>
        <p:txBody>
          <a:bodyPr/>
          <a:lstStyle>
            <a:lvl1pPr algn="ctr">
              <a:defRPr sz="3200" cap="all" spc="200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4275A5D8-FFDD-4BA1-A19F-78CC721D90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70915" y="2215197"/>
            <a:ext cx="4376935" cy="42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0916AEE1-7FDC-405E-B7F8-C3A7FEBD07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70707" y="2637562"/>
            <a:ext cx="4376489" cy="3325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Font typeface="Segoe UI Light" panose="020B0502040204020203" pitchFamily="34" charset="0"/>
              <a:buNone/>
              <a:defRPr sz="16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C244466E-4E38-43BC-A275-2E83B59875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73464" y="2215196"/>
            <a:ext cx="4376935" cy="42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BDF3609D-E7F8-453C-B1CF-2E48118DEE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73945" y="2637561"/>
            <a:ext cx="4376490" cy="3325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Font typeface="Segoe UI Light" panose="020B0502040204020203" pitchFamily="34" charset="0"/>
              <a:buNone/>
              <a:defRPr sz="16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F8B6E9-9794-42AA-BDE2-2F9DF1839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9E80BB-C0DF-4F1B-8821-E3FD53412E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59A997-FE21-4068-BD9C-7510BF6E4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242B91-07C6-4985-8E15-8D98F1A56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853136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E80BB-C0DF-4F1B-8821-E3FD53412E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663129"/>
      </p:ext>
    </p:extLst>
  </p:cSld>
  <p:clrMapOvr>
    <a:masterClrMapping/>
  </p:clrMapOvr>
  <p:hf hd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w We Get Ther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1">
            <a:extLst>
              <a:ext uri="{FF2B5EF4-FFF2-40B4-BE49-F238E27FC236}">
                <a16:creationId xmlns:a16="http://schemas.microsoft.com/office/drawing/2014/main" id="{F35C7915-2A65-44A0-8407-F3A9430EA7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273204" y="0"/>
            <a:ext cx="7641807" cy="6858000"/>
          </a:xfrm>
          <a:custGeom>
            <a:avLst/>
            <a:gdLst>
              <a:gd name="connsiteX0" fmla="*/ 1545336 w 5726048"/>
              <a:gd name="connsiteY0" fmla="*/ 0 h 5138737"/>
              <a:gd name="connsiteX1" fmla="*/ 0 w 5726048"/>
              <a:gd name="connsiteY1" fmla="*/ 5138738 h 5138737"/>
              <a:gd name="connsiteX2" fmla="*/ 1837754 w 5726048"/>
              <a:gd name="connsiteY2" fmla="*/ 5138738 h 5138737"/>
              <a:gd name="connsiteX3" fmla="*/ 2697385 w 5726048"/>
              <a:gd name="connsiteY3" fmla="*/ 1510760 h 5138737"/>
              <a:gd name="connsiteX4" fmla="*/ 3593211 w 5726048"/>
              <a:gd name="connsiteY4" fmla="*/ 5138738 h 5138737"/>
              <a:gd name="connsiteX5" fmla="*/ 5726049 w 5726048"/>
              <a:gd name="connsiteY5" fmla="*/ 5138738 h 5138737"/>
              <a:gd name="connsiteX6" fmla="*/ 4256056 w 5726048"/>
              <a:gd name="connsiteY6" fmla="*/ 0 h 5138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26048" h="5138737">
                <a:moveTo>
                  <a:pt x="1545336" y="0"/>
                </a:moveTo>
                <a:lnTo>
                  <a:pt x="0" y="5138738"/>
                </a:lnTo>
                <a:lnTo>
                  <a:pt x="1837754" y="5138738"/>
                </a:lnTo>
                <a:lnTo>
                  <a:pt x="2697385" y="1510760"/>
                </a:lnTo>
                <a:lnTo>
                  <a:pt x="3593211" y="5138738"/>
                </a:lnTo>
                <a:lnTo>
                  <a:pt x="5726049" y="5138738"/>
                </a:lnTo>
                <a:lnTo>
                  <a:pt x="4256056" y="0"/>
                </a:lnTo>
                <a:close/>
              </a:path>
            </a:pathLst>
          </a:custGeom>
          <a:solidFill>
            <a:schemeClr val="accent5"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F257D4-C810-4CFA-8B86-45EE05E1BC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869" y="893674"/>
            <a:ext cx="10515600" cy="495300"/>
          </a:xfrm>
          <a:prstGeom prst="rect">
            <a:avLst/>
          </a:prstGeom>
        </p:spPr>
        <p:txBody>
          <a:bodyPr/>
          <a:lstStyle>
            <a:lvl1pPr algn="ctr">
              <a:defRPr sz="3200" cap="all" spc="200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23C10DEF-E8ED-436F-B228-86D73E3D45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5100" y="2216238"/>
            <a:ext cx="3604193" cy="42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4CD509E6-3210-4BEC-B28E-BFF3CBD218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4893" y="2638603"/>
            <a:ext cx="3603826" cy="3325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Font typeface="Segoe UI Light" panose="020B0502040204020203" pitchFamily="34" charset="0"/>
              <a:buNone/>
              <a:defRPr sz="16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98D55AF8-203B-4573-910D-40DAA7E391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6540" y="2216238"/>
            <a:ext cx="3604193" cy="42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AD2DFF4B-F817-4BFC-B12F-1E0457EF07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06333" y="2638603"/>
            <a:ext cx="3603826" cy="3325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Font typeface="Segoe UI Light" panose="020B0502040204020203" pitchFamily="34" charset="0"/>
              <a:buNone/>
              <a:defRPr sz="16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C8EFF5B-8675-4033-9576-3B84EED6C6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07980" y="2216238"/>
            <a:ext cx="3387610" cy="42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B47FAE44-E9F0-4F90-9E79-AFB6CE26F40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07772" y="2638603"/>
            <a:ext cx="3387265" cy="3325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Font typeface="Segoe UI Light" panose="020B0502040204020203" pitchFamily="34" charset="0"/>
              <a:buNone/>
              <a:defRPr sz="16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EB9BDF-11CB-4EA0-B2E4-1CD82B6E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9E80BB-C0DF-4F1B-8821-E3FD53412E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940558-56C3-4F42-A159-12BF88728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091AB6-67A9-4FEE-98C9-495A1CCB1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9245703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5036E8E-72DC-4FB2-BC8F-CA1AD2F3B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0" y="0"/>
            <a:ext cx="609599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5E96FC-B47B-4DA1-9369-B765A705FA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2287" y="2068863"/>
            <a:ext cx="4594823" cy="557552"/>
          </a:xfrm>
          <a:prstGeom prst="rect">
            <a:avLst/>
          </a:prstGeom>
        </p:spPr>
        <p:txBody>
          <a:bodyPr/>
          <a:lstStyle>
            <a:lvl1pPr>
              <a:defRPr sz="3200" cap="all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800B990-833E-4C0D-A433-B21CF9A79B1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2287" y="2626414"/>
            <a:ext cx="4259684" cy="285999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5000"/>
              </a:lnSpc>
              <a:buNone/>
              <a:defRPr sz="16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7627E8A-9EB4-41E2-8847-B5BDD7FC7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3862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9E80BB-C0DF-4F1B-8821-E3FD53412E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62D8A98-3508-4B88-A239-BBFF76D51F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34290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C103218-0175-45B7-900A-DF77A2CC6BE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5999" y="3429000"/>
            <a:ext cx="6096000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F1478D8-A909-4307-9777-531032CF2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98" y="6356350"/>
            <a:ext cx="3249170" cy="501649"/>
          </a:xfrm>
          <a:solidFill>
            <a:schemeClr val="accent1">
              <a:lumMod val="50000"/>
              <a:alpha val="9000"/>
            </a:schemeClr>
          </a:solidFill>
        </p:spPr>
        <p:txBody>
          <a:bodyPr lIns="365760" bIns="182880"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33DDC16-EF3C-4507-A82A-86B1B82C86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5167" y="6356350"/>
            <a:ext cx="2846831" cy="501650"/>
          </a:xfrm>
          <a:solidFill>
            <a:schemeClr val="accent1">
              <a:lumMod val="50000"/>
              <a:alpha val="9000"/>
            </a:schemeClr>
          </a:solidFill>
        </p:spPr>
        <p:txBody>
          <a:bodyPr rIns="594360" bIns="18288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0529999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61E42000-EF35-469E-8324-0C7BD97EF71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6FEB11-3B93-4C0A-A820-D5B092929B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5575851" cy="4210387"/>
          </a:xfrm>
          <a:prstGeom prst="rect">
            <a:avLst/>
          </a:prstGeom>
          <a:solidFill>
            <a:schemeClr val="accent1">
              <a:lumMod val="50000"/>
              <a:alpha val="9000"/>
            </a:schemeClr>
          </a:solidFill>
        </p:spPr>
        <p:txBody>
          <a:bodyPr lIns="868680" bIns="182880" anchor="b"/>
          <a:lstStyle>
            <a:lvl1pPr>
              <a:defRPr sz="3200" cap="all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E695F7E-76BA-4A5F-9C71-C47DD1B567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" y="4210388"/>
            <a:ext cx="5575849" cy="2118216"/>
          </a:xfrm>
          <a:prstGeom prst="rect">
            <a:avLst/>
          </a:prstGeom>
          <a:solidFill>
            <a:schemeClr val="accent1">
              <a:lumMod val="50000"/>
              <a:alpha val="9000"/>
            </a:schemeClr>
          </a:solidFill>
        </p:spPr>
        <p:txBody>
          <a:bodyPr lIns="822960" anchor="t"/>
          <a:lstStyle>
            <a:lvl1pPr marL="0" indent="0">
              <a:lnSpc>
                <a:spcPct val="125000"/>
              </a:lnSpc>
              <a:buNone/>
              <a:defRPr sz="16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66E471-F864-4D68-9682-2E0108374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6331226"/>
            <a:ext cx="3497063" cy="526774"/>
          </a:xfrm>
          <a:solidFill>
            <a:schemeClr val="accent1">
              <a:lumMod val="50000"/>
              <a:alpha val="9000"/>
            </a:schemeClr>
          </a:solidFill>
        </p:spPr>
        <p:txBody>
          <a:bodyPr lIns="850392" bIns="1371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9E80BB-C0DF-4F1B-8821-E3FD53412E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32384D-15A3-4765-AA16-FD8F27E55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97062" y="6336472"/>
            <a:ext cx="5197878" cy="529397"/>
          </a:xfrm>
          <a:solidFill>
            <a:schemeClr val="accent1">
              <a:lumMod val="50000"/>
              <a:alpha val="9000"/>
            </a:schemeClr>
          </a:solidFill>
        </p:spPr>
        <p:txBody>
          <a:bodyPr bIns="18288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BEB306-C51D-4724-AA0E-9EFA95D698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94940" y="6328604"/>
            <a:ext cx="3497060" cy="529396"/>
          </a:xfrm>
          <a:solidFill>
            <a:schemeClr val="accent1">
              <a:lumMod val="50000"/>
              <a:alpha val="9000"/>
            </a:schemeClr>
          </a:solidFill>
        </p:spPr>
        <p:txBody>
          <a:bodyPr rIns="585216" bIns="18288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685546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E80BB-C0DF-4F1B-8821-E3FD53412E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122100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E80BB-C0DF-4F1B-8821-E3FD53412E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035159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E80BB-C0DF-4F1B-8821-E3FD53412E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919484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E80BB-C0DF-4F1B-8821-E3FD53412E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858070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E80BB-C0DF-4F1B-8821-E3FD53412E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056912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E80BB-C0DF-4F1B-8821-E3FD53412E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87513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3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A9E80BB-C0DF-4F1B-8821-E3FD53412E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041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51" r:id="rId20"/>
    <p:sldLayoutId id="2147483652" r:id="rId21"/>
    <p:sldLayoutId id="2147483653" r:id="rId22"/>
    <p:sldLayoutId id="2147483654" r:id="rId23"/>
    <p:sldLayoutId id="2147483655" r:id="rId24"/>
    <p:sldLayoutId id="2147483656" r:id="rId25"/>
    <p:sldLayoutId id="2147483657" r:id="rId26"/>
    <p:sldLayoutId id="2147483658" r:id="rId27"/>
    <p:sldLayoutId id="2147483659" r:id="rId28"/>
    <p:sldLayoutId id="2147483660" r:id="rId29"/>
    <p:sldLayoutId id="2147483661" r:id="rId30"/>
    <p:sldLayoutId id="2147483662" r:id="rId31"/>
    <p:sldLayoutId id="2147483663" r:id="rId3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0.wm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erson playing trumpet">
            <a:extLst>
              <a:ext uri="{FF2B5EF4-FFF2-40B4-BE49-F238E27FC236}">
                <a16:creationId xmlns:a16="http://schemas.microsoft.com/office/drawing/2014/main" id="{82AD9B64-C3B2-4F92-B013-F9D95DDAC0A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0" r="17210"/>
          <a:stretch/>
        </p:blipFill>
        <p:spPr/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40701852-AE6C-4783-8DBD-B0CBAC166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0185" y="123903"/>
            <a:ext cx="6324286" cy="5654669"/>
          </a:xfrm>
        </p:spPr>
        <p:txBody>
          <a:bodyPr>
            <a:normAutofit fontScale="90000"/>
          </a:bodyPr>
          <a:lstStyle/>
          <a:p>
            <a:r>
              <a:rPr lang="en-US" noProof="0" dirty="0"/>
              <a:t>Presentation title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49F6AF1-A89E-415F-93B2-6E9E72D0DD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Mirjam Nilsson</a:t>
            </a:r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3CD0F96C-C036-4A88-B85A-765408F6F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4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6434138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224A1F6-21F4-4A67-8DDD-53AC739DF5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0"/>
            <a:ext cx="59817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0B1237-5B43-B7F1-CB21-67EC8280A57C}"/>
              </a:ext>
            </a:extLst>
          </p:cNvPr>
          <p:cNvSpPr txBox="1"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https://www.lewrockwell.com/2022/07/david-stockman/europes-economic-suicide/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588C1C9F-6233-F6FA-9A8D-E19AC6ABD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0722" y="0"/>
            <a:ext cx="13390880" cy="700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4360F2-440F-1A5A-06EA-27CC396349C3}"/>
              </a:ext>
            </a:extLst>
          </p:cNvPr>
          <p:cNvSpPr/>
          <p:nvPr/>
        </p:nvSpPr>
        <p:spPr>
          <a:xfrm rot="10800000">
            <a:off x="391842" y="-198129"/>
            <a:ext cx="15071835" cy="7254258"/>
          </a:xfrm>
          <a:prstGeom prst="rect">
            <a:avLst/>
          </a:prstGeom>
          <a:gradFill flip="none" rotWithShape="1">
            <a:gsLst>
              <a:gs pos="37000">
                <a:schemeClr val="tx1"/>
              </a:gs>
              <a:gs pos="100000">
                <a:schemeClr val="accent1">
                  <a:tint val="23500"/>
                  <a:satMod val="160000"/>
                  <a:alpha val="4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964FA1-3D11-E71A-D570-0D89177A0E90}"/>
              </a:ext>
            </a:extLst>
          </p:cNvPr>
          <p:cNvSpPr txBox="1"/>
          <p:nvPr/>
        </p:nvSpPr>
        <p:spPr>
          <a:xfrm>
            <a:off x="5887419" y="2605441"/>
            <a:ext cx="610866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the </a:t>
            </a:r>
            <a:r>
              <a:rPr lang="en-US" sz="4400" b="1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York Times</a:t>
            </a:r>
          </a:p>
          <a:p>
            <a:pPr algn="r"/>
            <a:r>
              <a:rPr lang="en-US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Stole the Presidency</a:t>
            </a:r>
          </a:p>
          <a:p>
            <a:pPr algn="r"/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 Bishop | Mises U 2022</a:t>
            </a:r>
          </a:p>
        </p:txBody>
      </p:sp>
    </p:spTree>
    <p:extLst>
      <p:ext uri="{BB962C8B-B14F-4D97-AF65-F5344CB8AC3E}">
        <p14:creationId xmlns:p14="http://schemas.microsoft.com/office/powerpoint/2010/main" val="1713940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6D57E0B-41E7-4862-852B-4C24E7B47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4684A4D-3AB3-4D14-8F74-E9E22EFC9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id="{62AAD8D6-E6DC-4196-8B6E-99E7C90270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EF22364E-4978-4D02-9F7E-4608CE9F4B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203295E-B861-404F-966C-8EDD88287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0A9C49B-76D8-4E9B-B430-D1ADF40F1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88A5712-2FE0-4DD4-BDC6-099EA378A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9">
            <a:extLst>
              <a:ext uri="{FF2B5EF4-FFF2-40B4-BE49-F238E27FC236}">
                <a16:creationId xmlns:a16="http://schemas.microsoft.com/office/drawing/2014/main" id="{448E5503-E0F8-4B94-81A3-B1FA57623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E54F896-85E7-4403-9E37-1B004731F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54296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2CA830-8C49-21D2-6CB2-E885F746B9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96094" y="546258"/>
            <a:ext cx="6213586" cy="505395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3600" i="0" dirty="0">
              <a:solidFill>
                <a:srgbClr val="000000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Governor of Ohio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Civil War veteran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Nomination on 7</a:t>
            </a:r>
            <a:r>
              <a:rPr lang="en-US" sz="3600" baseline="300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</a:t>
            </a:r>
            <a:r>
              <a:rPr lang="en-US" sz="36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ballot</a:t>
            </a:r>
            <a:br>
              <a:rPr lang="en-US" sz="3600" i="0" dirty="0">
                <a:solidFill>
                  <a:srgbClr val="000000"/>
                </a:solidFill>
                <a:effectLst/>
                <a:latin typeface="Franklin Gothic Demi Cond" panose="020B0706030402020204" pitchFamily="34" charset="0"/>
              </a:rPr>
            </a:br>
            <a:br>
              <a:rPr lang="en-US" sz="3600" i="0" dirty="0">
                <a:solidFill>
                  <a:srgbClr val="000000"/>
                </a:solidFill>
                <a:effectLst/>
                <a:latin typeface="Franklin Gothic Demi Cond" panose="020B0706030402020204" pitchFamily="34" charset="0"/>
              </a:rPr>
            </a:br>
            <a:endParaRPr lang="en-US" sz="4200" i="0" dirty="0">
              <a:solidFill>
                <a:srgbClr val="000000"/>
              </a:solidFill>
              <a:effectLst/>
              <a:latin typeface="myriad-pro"/>
            </a:endParaRPr>
          </a:p>
        </p:txBody>
      </p:sp>
      <p:pic>
        <p:nvPicPr>
          <p:cNvPr id="11266" name="Picture 2" descr="Amazon.com: Presidential Campaign 1876 NGrand National Republican Banner  Rutherford B Hayes And William A Wheeler As The 1876 Republican Candidates  For President And Vice President On A Lithograph Campaign Poster: Posters &amp;">
            <a:extLst>
              <a:ext uri="{FF2B5EF4-FFF2-40B4-BE49-F238E27FC236}">
                <a16:creationId xmlns:a16="http://schemas.microsoft.com/office/drawing/2014/main" id="{482922CA-26D5-1E74-9A99-CF5C97EC0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97" y="213919"/>
            <a:ext cx="4046850" cy="589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353E1E-A436-CC3F-2C59-C62BE8AEB4B7}"/>
              </a:ext>
            </a:extLst>
          </p:cNvPr>
          <p:cNvSpPr txBox="1"/>
          <p:nvPr/>
        </p:nvSpPr>
        <p:spPr>
          <a:xfrm>
            <a:off x="5415693" y="607963"/>
            <a:ext cx="55139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Franklin Gothic Demi Cond" panose="020B0706030402020204" pitchFamily="34" charset="0"/>
              </a:rPr>
              <a:t>RUTHERFORD B HAYES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843FBD-B072-2E84-68E5-00A3D9A29A8C}"/>
              </a:ext>
            </a:extLst>
          </p:cNvPr>
          <p:cNvSpPr txBox="1"/>
          <p:nvPr/>
        </p:nvSpPr>
        <p:spPr>
          <a:xfrm>
            <a:off x="5196094" y="3984089"/>
            <a:ext cx="631653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“A third-rate nonentity whose only recommendations are that he is obnoxious to no one.“</a:t>
            </a:r>
          </a:p>
          <a:p>
            <a:r>
              <a:rPr lang="en-US" sz="32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						- Henry Adams</a:t>
            </a:r>
            <a:endParaRPr lang="en-US" sz="3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23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6D57E0B-41E7-4862-852B-4C24E7B47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4684A4D-3AB3-4D14-8F74-E9E22EFC9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id="{62AAD8D6-E6DC-4196-8B6E-99E7C90270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EF22364E-4978-4D02-9F7E-4608CE9F4B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203295E-B861-404F-966C-8EDD88287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0A9C49B-76D8-4E9B-B430-D1ADF40F1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88A5712-2FE0-4DD4-BDC6-099EA378A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9">
            <a:extLst>
              <a:ext uri="{FF2B5EF4-FFF2-40B4-BE49-F238E27FC236}">
                <a16:creationId xmlns:a16="http://schemas.microsoft.com/office/drawing/2014/main" id="{448E5503-E0F8-4B94-81A3-B1FA57623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E54F896-85E7-4403-9E37-1B004731F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54296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2CA830-8C49-21D2-6CB2-E885F746B9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96094" y="546258"/>
            <a:ext cx="5968621" cy="505395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3600" i="0" dirty="0">
              <a:solidFill>
                <a:srgbClr val="000000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Protégé of Martin Van Buren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Railroad Attorney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Champion against corruption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353E1E-A436-CC3F-2C59-C62BE8AEB4B7}"/>
              </a:ext>
            </a:extLst>
          </p:cNvPr>
          <p:cNvSpPr txBox="1"/>
          <p:nvPr/>
        </p:nvSpPr>
        <p:spPr>
          <a:xfrm>
            <a:off x="5330750" y="426788"/>
            <a:ext cx="39666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Franklin Gothic Demi Cond" panose="020B0706030402020204" pitchFamily="34" charset="0"/>
              </a:rPr>
              <a:t>SAMUEL TILDEN</a:t>
            </a:r>
          </a:p>
        </p:txBody>
      </p:sp>
      <p:pic>
        <p:nvPicPr>
          <p:cNvPr id="12290" name="Picture 2" descr="Samuel J. Tilden - Wikipedia">
            <a:extLst>
              <a:ext uri="{FF2B5EF4-FFF2-40B4-BE49-F238E27FC236}">
                <a16:creationId xmlns:a16="http://schemas.microsoft.com/office/drawing/2014/main" id="{27864FB1-A390-2D1B-C40C-5BF6219BE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26" y="320165"/>
            <a:ext cx="4024684" cy="572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391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6D57E0B-41E7-4862-852B-4C24E7B47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4684A4D-3AB3-4D14-8F74-E9E22EFC9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id="{62AAD8D6-E6DC-4196-8B6E-99E7C90270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EF22364E-4978-4D02-9F7E-4608CE9F4B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203295E-B861-404F-966C-8EDD88287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0A9C49B-76D8-4E9B-B430-D1ADF40F1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88A5712-2FE0-4DD4-BDC6-099EA378A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9">
            <a:extLst>
              <a:ext uri="{FF2B5EF4-FFF2-40B4-BE49-F238E27FC236}">
                <a16:creationId xmlns:a16="http://schemas.microsoft.com/office/drawing/2014/main" id="{448E5503-E0F8-4B94-81A3-B1FA57623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E54F896-85E7-4403-9E37-1B004731F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54296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2CA830-8C49-21D2-6CB2-E885F746B9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96094" y="362817"/>
            <a:ext cx="5968621" cy="505395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3600" i="0" dirty="0">
              <a:solidFill>
                <a:srgbClr val="000000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End of reconstruction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Civil reform to end corruption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Slash spending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Sound currency</a:t>
            </a:r>
          </a:p>
          <a:p>
            <a:pPr>
              <a:lnSpc>
                <a:spcPct val="120000"/>
              </a:lnSpc>
            </a:pPr>
            <a:endParaRPr lang="en-US" sz="3600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353E1E-A436-CC3F-2C59-C62BE8AEB4B7}"/>
              </a:ext>
            </a:extLst>
          </p:cNvPr>
          <p:cNvSpPr txBox="1"/>
          <p:nvPr/>
        </p:nvSpPr>
        <p:spPr>
          <a:xfrm>
            <a:off x="5330750" y="426788"/>
            <a:ext cx="39666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Franklin Gothic Demi Cond" panose="020B0706030402020204" pitchFamily="34" charset="0"/>
              </a:rPr>
              <a:t>SAMUEL TILDEN</a:t>
            </a:r>
          </a:p>
        </p:txBody>
      </p:sp>
      <p:pic>
        <p:nvPicPr>
          <p:cNvPr id="13318" name="Picture 6" descr="Samuel Tilden 1876 presidential campaign - Wikipedia">
            <a:extLst>
              <a:ext uri="{FF2B5EF4-FFF2-40B4-BE49-F238E27FC236}">
                <a16:creationId xmlns:a16="http://schemas.microsoft.com/office/drawing/2014/main" id="{6CF577FF-166A-B029-C398-2BAA3A2C9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47" y="213919"/>
            <a:ext cx="4175288" cy="599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6B1C842-8E01-489D-A3F3-01AE021D89CF}"/>
              </a:ext>
            </a:extLst>
          </p:cNvPr>
          <p:cNvSpPr txBox="1"/>
          <p:nvPr/>
        </p:nvSpPr>
        <p:spPr>
          <a:xfrm>
            <a:off x="4807135" y="4662721"/>
            <a:ext cx="674653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“This reform will be resisted at every step; but it must be pressed persistently.”</a:t>
            </a:r>
            <a:r>
              <a:rPr lang="en-US" sz="32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											</a:t>
            </a:r>
            <a:r>
              <a:rPr lang="en-US" sz="28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 Sam Tilden</a:t>
            </a:r>
            <a:endParaRPr lang="en-US" sz="2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34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65017A6-ABB6-3E23-5F81-DAE841A5039F}"/>
              </a:ext>
            </a:extLst>
          </p:cNvPr>
          <p:cNvSpPr txBox="1">
            <a:spLocks/>
          </p:cNvSpPr>
          <p:nvPr/>
        </p:nvSpPr>
        <p:spPr>
          <a:xfrm>
            <a:off x="7601652" y="1127760"/>
            <a:ext cx="3851996" cy="4472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685800" indent="-685800"/>
            <a:endParaRPr lang="en-US" sz="3600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685800" indent="-685800"/>
            <a:r>
              <a:rPr lang="en-US" sz="36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Tilden wins new </a:t>
            </a:r>
            <a:r>
              <a:rPr lang="en-US" sz="3600" dirty="0" err="1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york</a:t>
            </a:r>
            <a:endParaRPr lang="en-US" sz="3600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685800" indent="-685800"/>
            <a:r>
              <a:rPr lang="en-US" sz="36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Florida and Louisiana Republicans telegraph losses </a:t>
            </a:r>
          </a:p>
          <a:p>
            <a:pPr marL="685800" indent="-685800"/>
            <a:r>
              <a:rPr lang="en-US" sz="36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South Carolina and Oregon uncertain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351672-DC37-8E31-DAF3-81834C2C0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435701"/>
            <a:ext cx="10396882" cy="1151965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1876 election</a:t>
            </a:r>
          </a:p>
        </p:txBody>
      </p:sp>
      <p:pic>
        <p:nvPicPr>
          <p:cNvPr id="14338" name="Picture 2" descr="Rhode Island's Electoral College Controversy in the Presidential Election  of 1876 - Online Review of Rhode Island History">
            <a:extLst>
              <a:ext uri="{FF2B5EF4-FFF2-40B4-BE49-F238E27FC236}">
                <a16:creationId xmlns:a16="http://schemas.microsoft.com/office/drawing/2014/main" id="{1184B79E-4BB9-D5DC-D4BC-F88C7DAE7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53" y="1441724"/>
            <a:ext cx="6810746" cy="471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1CFE4E-541B-8CB1-F28E-91E066E40434}"/>
              </a:ext>
            </a:extLst>
          </p:cNvPr>
          <p:cNvSpPr txBox="1"/>
          <p:nvPr/>
        </p:nvSpPr>
        <p:spPr>
          <a:xfrm>
            <a:off x="2844800" y="2458720"/>
            <a:ext cx="7037504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0" i="0" dirty="0">
                <a:effectLst/>
                <a:latin typeface="Roboto" panose="02000000000000000000" pitchFamily="2" charset="0"/>
              </a:rPr>
              <a:t>"</a:t>
            </a:r>
            <a:r>
              <a:rPr lang="en-US" sz="3200" b="1" i="0" dirty="0">
                <a:effectLst/>
                <a:latin typeface="Roboto" panose="02000000000000000000" pitchFamily="2" charset="0"/>
              </a:rPr>
              <a:t>Lost. The Country Given Over to</a:t>
            </a:r>
          </a:p>
          <a:p>
            <a:r>
              <a:rPr lang="en-US" sz="3200" b="1" i="0" dirty="0">
                <a:effectLst/>
                <a:latin typeface="Roboto" panose="02000000000000000000" pitchFamily="2" charset="0"/>
              </a:rPr>
              <a:t>Democratic Greed and Plunder</a:t>
            </a:r>
            <a:r>
              <a:rPr lang="en-US" sz="3200" b="0" i="0" dirty="0">
                <a:effectLst/>
                <a:latin typeface="Roboto" panose="02000000000000000000" pitchFamily="2" charset="0"/>
              </a:rPr>
              <a:t>.</a:t>
            </a:r>
          </a:p>
          <a:p>
            <a:r>
              <a:rPr lang="en-US" sz="3200" dirty="0">
                <a:latin typeface="Roboto" panose="02000000000000000000" pitchFamily="2" charset="0"/>
              </a:rPr>
              <a:t>			- Chicago Tribune Nov 8, 1876</a:t>
            </a:r>
            <a:endParaRPr lang="en-US" sz="3200" dirty="0"/>
          </a:p>
        </p:txBody>
      </p:sp>
      <p:pic>
        <p:nvPicPr>
          <p:cNvPr id="14342" name="Picture 6" descr="Conflicting reports about who will win the election">
            <a:extLst>
              <a:ext uri="{FF2B5EF4-FFF2-40B4-BE49-F238E27FC236}">
                <a16:creationId xmlns:a16="http://schemas.microsoft.com/office/drawing/2014/main" id="{C9BC8F7C-8466-9A65-04D6-587B1CA14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8401">
            <a:off x="5581008" y="1174937"/>
            <a:ext cx="4221636" cy="433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raph 2.">
            <a:extLst>
              <a:ext uri="{FF2B5EF4-FFF2-40B4-BE49-F238E27FC236}">
                <a16:creationId xmlns:a16="http://schemas.microsoft.com/office/drawing/2014/main" id="{AF2903ED-DD1E-FFCA-2A85-E1A783036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204" y="868156"/>
            <a:ext cx="7760970" cy="503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93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6D57E0B-41E7-4862-852B-4C24E7B47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4684A4D-3AB3-4D14-8F74-E9E22EFC9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id="{62AAD8D6-E6DC-4196-8B6E-99E7C90270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EF22364E-4978-4D02-9F7E-4608CE9F4B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203295E-B861-404F-966C-8EDD88287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0A9C49B-76D8-4E9B-B430-D1ADF40F1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88A5712-2FE0-4DD4-BDC6-099EA378A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9">
            <a:extLst>
              <a:ext uri="{FF2B5EF4-FFF2-40B4-BE49-F238E27FC236}">
                <a16:creationId xmlns:a16="http://schemas.microsoft.com/office/drawing/2014/main" id="{448E5503-E0F8-4B94-81A3-B1FA57623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E54F896-85E7-4403-9E37-1B004731F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54296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2CA830-8C49-21D2-6CB2-E885F746B9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11886" y="977647"/>
            <a:ext cx="5968621" cy="4688785"/>
          </a:xfr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sz="36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</a:t>
            </a:r>
            <a:r>
              <a:rPr lang="en-US" sz="3600" i="1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Times </a:t>
            </a:r>
            <a:r>
              <a:rPr lang="en-US" sz="36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final edition was a lot more than a partisan and unrealistic prediction of what could happen. It became a Republican party and U.S. government prescription of what should happen.”</a:t>
            </a:r>
          </a:p>
          <a:p>
            <a:pPr marL="3086100" lvl="5" indent="-571500">
              <a:buFontTx/>
              <a:buChar char="-"/>
            </a:pPr>
            <a:r>
              <a:rPr lang="en-US" sz="3200" b="1" i="0" dirty="0">
                <a:solidFill>
                  <a:schemeClr val="tx1"/>
                </a:solidFill>
                <a:effectLst/>
                <a:latin typeface="myriad-pro"/>
                <a:ea typeface="Lato" panose="020F0502020204030203" pitchFamily="34" charset="0"/>
                <a:cs typeface="Lato" panose="020F0502020204030203" pitchFamily="34" charset="0"/>
              </a:rPr>
              <a:t>Mark Harmon</a:t>
            </a:r>
          </a:p>
          <a:p>
            <a:pPr algn="r">
              <a:lnSpc>
                <a:spcPct val="120000"/>
              </a:lnSpc>
            </a:pPr>
            <a:r>
              <a:rPr lang="en-US" sz="2300" i="1" dirty="0">
                <a:solidFill>
                  <a:schemeClr val="tx1"/>
                </a:solidFill>
                <a:latin typeface="myriad-pro"/>
              </a:rPr>
              <a:t>The New York Times and the Theft of the 1876 Presidential Election</a:t>
            </a:r>
          </a:p>
          <a:p>
            <a:pPr algn="r">
              <a:lnSpc>
                <a:spcPct val="120000"/>
              </a:lnSpc>
            </a:pPr>
            <a:r>
              <a:rPr lang="en-US" sz="2300" dirty="0">
                <a:solidFill>
                  <a:schemeClr val="tx1"/>
                </a:solidFill>
                <a:latin typeface="myriad-pro"/>
              </a:rPr>
              <a:t>Journal of American Culture, 1987</a:t>
            </a:r>
            <a:endParaRPr lang="en-US" sz="2300" b="1" i="0" dirty="0">
              <a:solidFill>
                <a:schemeClr val="tx1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571500" indent="-571500">
              <a:lnSpc>
                <a:spcPct val="120000"/>
              </a:lnSpc>
              <a:buFontTx/>
              <a:buChar char="-"/>
            </a:pPr>
            <a:endParaRPr lang="en-US" sz="3600" b="1" i="0" dirty="0">
              <a:solidFill>
                <a:schemeClr val="tx1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098" name="Picture 2" descr="Talking Sex with Gore Vidal -- Lambda Literary Review">
            <a:extLst>
              <a:ext uri="{FF2B5EF4-FFF2-40B4-BE49-F238E27FC236}">
                <a16:creationId xmlns:a16="http://schemas.microsoft.com/office/drawing/2014/main" id="{2CECE271-2EE6-5BF7-4566-B72F380BC9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6" r="14564"/>
          <a:stretch/>
        </p:blipFill>
        <p:spPr bwMode="auto">
          <a:xfrm>
            <a:off x="327657" y="378020"/>
            <a:ext cx="4044643" cy="55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President Ulysses S. Grant's First Inaugural Address (March 4, 1869) (U.S.  National Park Service)">
            <a:extLst>
              <a:ext uri="{FF2B5EF4-FFF2-40B4-BE49-F238E27FC236}">
                <a16:creationId xmlns:a16="http://schemas.microsoft.com/office/drawing/2014/main" id="{5B56169B-7F60-119C-0617-66547D683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47" y="198689"/>
            <a:ext cx="4279668" cy="594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672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6D57E0B-41E7-4862-852B-4C24E7B47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4684A4D-3AB3-4D14-8F74-E9E22EFC9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id="{62AAD8D6-E6DC-4196-8B6E-99E7C90270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EF22364E-4978-4D02-9F7E-4608CE9F4B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203295E-B861-404F-966C-8EDD88287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0A9C49B-76D8-4E9B-B430-D1ADF40F1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88A5712-2FE0-4DD4-BDC6-099EA378A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9">
            <a:extLst>
              <a:ext uri="{FF2B5EF4-FFF2-40B4-BE49-F238E27FC236}">
                <a16:creationId xmlns:a16="http://schemas.microsoft.com/office/drawing/2014/main" id="{448E5503-E0F8-4B94-81A3-B1FA57623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E54F896-85E7-4403-9E37-1B004731F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54296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2CA830-8C49-21D2-6CB2-E885F746B9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96094" y="546258"/>
            <a:ext cx="5968621" cy="505395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3600" i="0" dirty="0">
              <a:solidFill>
                <a:srgbClr val="000000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New York Times editor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Partisan Republican, Civil War POW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Mobilized Republican election night response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353E1E-A436-CC3F-2C59-C62BE8AEB4B7}"/>
              </a:ext>
            </a:extLst>
          </p:cNvPr>
          <p:cNvSpPr txBox="1"/>
          <p:nvPr/>
        </p:nvSpPr>
        <p:spPr>
          <a:xfrm>
            <a:off x="5330750" y="426788"/>
            <a:ext cx="3297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Franklin Gothic Demi Cond" panose="020B0706030402020204" pitchFamily="34" charset="0"/>
              </a:rPr>
              <a:t>JOHN C. REID</a:t>
            </a:r>
          </a:p>
        </p:txBody>
      </p:sp>
      <p:pic>
        <p:nvPicPr>
          <p:cNvPr id="15362" name="Picture 2" descr="John C. Reid (1840-1897) - Find a Grave Memorial">
            <a:extLst>
              <a:ext uri="{FF2B5EF4-FFF2-40B4-BE49-F238E27FC236}">
                <a16:creationId xmlns:a16="http://schemas.microsoft.com/office/drawing/2014/main" id="{787FD513-FF54-7749-4341-C07DCB3C6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23" y="659484"/>
            <a:ext cx="3864050" cy="510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400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6D57E0B-41E7-4862-852B-4C24E7B47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4684A4D-3AB3-4D14-8F74-E9E22EFC9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id="{62AAD8D6-E6DC-4196-8B6E-99E7C90270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EF22364E-4978-4D02-9F7E-4608CE9F4B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203295E-B861-404F-966C-8EDD88287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0A9C49B-76D8-4E9B-B430-D1ADF40F1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88A5712-2FE0-4DD4-BDC6-099EA378A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9">
            <a:extLst>
              <a:ext uri="{FF2B5EF4-FFF2-40B4-BE49-F238E27FC236}">
                <a16:creationId xmlns:a16="http://schemas.microsoft.com/office/drawing/2014/main" id="{448E5503-E0F8-4B94-81A3-B1FA57623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E54F896-85E7-4403-9E37-1B004731F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54296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2CA830-8C49-21D2-6CB2-E885F746B9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85360" y="795061"/>
            <a:ext cx="6624320" cy="5053957"/>
          </a:xfr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3600" i="0" dirty="0">
              <a:solidFill>
                <a:srgbClr val="000000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36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</a:t>
            </a:r>
            <a:r>
              <a:rPr lang="en-US" sz="3600" i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Times </a:t>
            </a:r>
            <a:r>
              <a:rPr lang="en-US" sz="36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had attacked Tilden during the campaign with a bitterness explainable only by a fear that he was going to  be elected. Had it not been for the stubborn resistance of that  journal, Tilden’s election might have been quietly acknowledged.”</a:t>
            </a:r>
          </a:p>
          <a:p>
            <a:pPr>
              <a:lnSpc>
                <a:spcPct val="120000"/>
              </a:lnSpc>
            </a:pPr>
            <a:r>
              <a:rPr lang="en-US" sz="36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	- </a:t>
            </a:r>
            <a:r>
              <a:rPr lang="en-US" sz="3600" dirty="0">
                <a:solidFill>
                  <a:schemeClr val="tx1"/>
                </a:solidFill>
                <a:latin typeface="myriad-pro"/>
              </a:rPr>
              <a:t>Alexander </a:t>
            </a:r>
            <a:r>
              <a:rPr lang="en-US" sz="3600" dirty="0" err="1">
                <a:solidFill>
                  <a:schemeClr val="tx1"/>
                </a:solidFill>
                <a:latin typeface="myriad-pro"/>
              </a:rPr>
              <a:t>Clarenre</a:t>
            </a:r>
            <a:r>
              <a:rPr lang="en-US" sz="3600" dirty="0">
                <a:solidFill>
                  <a:schemeClr val="tx1"/>
                </a:solidFill>
                <a:latin typeface="myriad-pro"/>
              </a:rPr>
              <a:t> Flick</a:t>
            </a:r>
            <a:endParaRPr lang="en-US" sz="3600" dirty="0">
              <a:solidFill>
                <a:schemeClr val="tx1"/>
              </a:solidFill>
              <a:latin typeface="myriad-pro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20000"/>
              </a:lnSpc>
            </a:pPr>
            <a:endParaRPr lang="en-US" sz="3600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353E1E-A436-CC3F-2C59-C62BE8AEB4B7}"/>
              </a:ext>
            </a:extLst>
          </p:cNvPr>
          <p:cNvSpPr txBox="1"/>
          <p:nvPr/>
        </p:nvSpPr>
        <p:spPr>
          <a:xfrm>
            <a:off x="5330750" y="426788"/>
            <a:ext cx="3297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Franklin Gothic Demi Cond" panose="020B0706030402020204" pitchFamily="34" charset="0"/>
              </a:rPr>
              <a:t>JOHN C. REID</a:t>
            </a:r>
          </a:p>
        </p:txBody>
      </p:sp>
      <p:pic>
        <p:nvPicPr>
          <p:cNvPr id="15362" name="Picture 2" descr="John C. Reid (1840-1897) - Find a Grave Memorial">
            <a:extLst>
              <a:ext uri="{FF2B5EF4-FFF2-40B4-BE49-F238E27FC236}">
                <a16:creationId xmlns:a16="http://schemas.microsoft.com/office/drawing/2014/main" id="{787FD513-FF54-7749-4341-C07DCB3C6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23" y="659484"/>
            <a:ext cx="3864050" cy="510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471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LECTION STALEMATE OF 1876">
            <a:extLst>
              <a:ext uri="{FF2B5EF4-FFF2-40B4-BE49-F238E27FC236}">
                <a16:creationId xmlns:a16="http://schemas.microsoft.com/office/drawing/2014/main" id="{D4FB91EE-2C63-A609-30B4-D68BB22C8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395" y="1336440"/>
            <a:ext cx="6602889" cy="475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0B7201-D9BD-C95D-7325-58838BD52BB7}"/>
              </a:ext>
            </a:extLst>
          </p:cNvPr>
          <p:cNvSpPr txBox="1"/>
          <p:nvPr/>
        </p:nvSpPr>
        <p:spPr>
          <a:xfrm>
            <a:off x="7962787" y="1584401"/>
            <a:ext cx="295340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A4D0DF8-88B2-B681-8ACD-9D09D906D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1" y="432436"/>
            <a:ext cx="10396882" cy="1151965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Four Contested state delegations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0DDCED-1394-59A8-AF5D-CCA19E2AA110}"/>
              </a:ext>
            </a:extLst>
          </p:cNvPr>
          <p:cNvSpPr txBox="1"/>
          <p:nvPr/>
        </p:nvSpPr>
        <p:spPr>
          <a:xfrm>
            <a:off x="8201546" y="1569561"/>
            <a:ext cx="3355453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 Electoral Votes in question</a:t>
            </a:r>
          </a:p>
          <a:p>
            <a:endParaRPr lang="en-US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165 Hayes</a:t>
            </a:r>
          </a:p>
          <a:p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184 Tilden</a:t>
            </a:r>
          </a:p>
          <a:p>
            <a:endParaRPr lang="en-US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Florida, South Carolina, and Louisiana only southern states with Republican governors</a:t>
            </a:r>
          </a:p>
          <a:p>
            <a:endParaRPr lang="en-US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4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738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70B7201-D9BD-C95D-7325-58838BD52BB7}"/>
              </a:ext>
            </a:extLst>
          </p:cNvPr>
          <p:cNvSpPr txBox="1"/>
          <p:nvPr/>
        </p:nvSpPr>
        <p:spPr>
          <a:xfrm>
            <a:off x="7962787" y="1584401"/>
            <a:ext cx="295340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pic>
        <p:nvPicPr>
          <p:cNvPr id="17410" name="Picture 2" descr="Electoral Commission | United States [1877] | Britannica">
            <a:extLst>
              <a:ext uri="{FF2B5EF4-FFF2-40B4-BE49-F238E27FC236}">
                <a16:creationId xmlns:a16="http://schemas.microsoft.com/office/drawing/2014/main" id="{C56C4C96-7587-9537-733E-FD434AF9B7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6"/>
          <a:stretch/>
        </p:blipFill>
        <p:spPr bwMode="auto">
          <a:xfrm>
            <a:off x="1439234" y="1584401"/>
            <a:ext cx="8890016" cy="432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33D7DF9-7D4F-D07D-5F76-F840CE3B0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435701"/>
            <a:ext cx="10396882" cy="1151965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Election commission</a:t>
            </a:r>
          </a:p>
        </p:txBody>
      </p:sp>
      <p:pic>
        <p:nvPicPr>
          <p:cNvPr id="17416" name="Picture 8" descr="HarpWeek: Cartoon of the Day">
            <a:extLst>
              <a:ext uri="{FF2B5EF4-FFF2-40B4-BE49-F238E27FC236}">
                <a16:creationId xmlns:a16="http://schemas.microsoft.com/office/drawing/2014/main" id="{6DD514D4-F311-84DA-0C5B-FEF7051A4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4150">
            <a:off x="4901977" y="1253164"/>
            <a:ext cx="6121619" cy="435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A88C621-D7D0-A22E-E4D2-C862A827C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93" y="1691050"/>
            <a:ext cx="3568866" cy="410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oseph P. Bradley - Students | Britannica Kids | Homework Help">
            <a:extLst>
              <a:ext uri="{FF2B5EF4-FFF2-40B4-BE49-F238E27FC236}">
                <a16:creationId xmlns:a16="http://schemas.microsoft.com/office/drawing/2014/main" id="{380517D4-DEB3-E85F-AED6-F120BF90B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84" y="1584401"/>
            <a:ext cx="39528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3EC75A8-D686-3E79-424C-124DCE4BA6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8648487"/>
              </p:ext>
            </p:extLst>
          </p:nvPr>
        </p:nvGraphicFramePr>
        <p:xfrm>
          <a:off x="2428875" y="833438"/>
          <a:ext cx="7334250" cy="518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7334280" imgH="5187960" progId="PBrush">
                  <p:embed/>
                </p:oleObj>
              </mc:Choice>
              <mc:Fallback>
                <p:oleObj name="Bitmap Image" r:id="rId6" imgW="7334280" imgH="518796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428875" y="833438"/>
                        <a:ext cx="7334250" cy="5187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1298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6D57E0B-41E7-4862-852B-4C24E7B47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4684A4D-3AB3-4D14-8F74-E9E22EFC9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id="{62AAD8D6-E6DC-4196-8B6E-99E7C90270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EF22364E-4978-4D02-9F7E-4608CE9F4B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203295E-B861-404F-966C-8EDD88287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0A9C49B-76D8-4E9B-B430-D1ADF40F1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88A5712-2FE0-4DD4-BDC6-099EA378A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9">
            <a:extLst>
              <a:ext uri="{FF2B5EF4-FFF2-40B4-BE49-F238E27FC236}">
                <a16:creationId xmlns:a16="http://schemas.microsoft.com/office/drawing/2014/main" id="{448E5503-E0F8-4B94-81A3-B1FA57623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E54F896-85E7-4403-9E37-1B004731F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54296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2CA830-8C49-21D2-6CB2-E885F746B9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96094" y="546258"/>
            <a:ext cx="5968621" cy="5834538"/>
          </a:xfr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3600" i="0" dirty="0">
              <a:solidFill>
                <a:srgbClr val="000000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removal of all remaining U.S. military forces from the former Confederate states.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inauguration of Democrat Wade Hampton over Daniel Chamberlain as SC Governor.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Promises for economic aid and railroad industry investment.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right for southern states to set racial policies.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appointment of at least one Southern Democrat to Hayes' cabinet. (David M. Key of Tennessee was appointed as Postmaster General.)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353E1E-A436-CC3F-2C59-C62BE8AEB4B7}"/>
              </a:ext>
            </a:extLst>
          </p:cNvPr>
          <p:cNvSpPr txBox="1"/>
          <p:nvPr/>
        </p:nvSpPr>
        <p:spPr>
          <a:xfrm>
            <a:off x="5330750" y="426788"/>
            <a:ext cx="56476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Franklin Gothic Demi Cond" panose="020B0706030402020204" pitchFamily="34" charset="0"/>
              </a:rPr>
              <a:t>COMPROMISE OF 1877</a:t>
            </a:r>
          </a:p>
        </p:txBody>
      </p:sp>
      <p:pic>
        <p:nvPicPr>
          <p:cNvPr id="18434" name="Picture 2" descr="Amazon.com: Hayes Inauguration Nthe Inauguration Of Rutherford B Hayes As  The 19Th President Of The United States On 4 March 1877 Contemporary  Colored Engraving Poster Print by (18 x 24): Posters &amp; Prints">
            <a:extLst>
              <a:ext uri="{FF2B5EF4-FFF2-40B4-BE49-F238E27FC236}">
                <a16:creationId xmlns:a16="http://schemas.microsoft.com/office/drawing/2014/main" id="{DA45D067-0218-506A-37C6-81EA27033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6" r="6054"/>
          <a:stretch/>
        </p:blipFill>
        <p:spPr bwMode="auto">
          <a:xfrm>
            <a:off x="360023" y="477204"/>
            <a:ext cx="3959728" cy="530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98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erson playing trumpet">
            <a:extLst>
              <a:ext uri="{FF2B5EF4-FFF2-40B4-BE49-F238E27FC236}">
                <a16:creationId xmlns:a16="http://schemas.microsoft.com/office/drawing/2014/main" id="{82AD9B64-C3B2-4F92-B013-F9D95DDAC0A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0" r="17210"/>
          <a:stretch/>
        </p:blipFill>
        <p:spPr/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40701852-AE6C-4783-8DBD-B0CBAC166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0185" y="123903"/>
            <a:ext cx="6324286" cy="5654669"/>
          </a:xfrm>
        </p:spPr>
        <p:txBody>
          <a:bodyPr>
            <a:normAutofit fontScale="90000"/>
          </a:bodyPr>
          <a:lstStyle/>
          <a:p>
            <a:r>
              <a:rPr lang="en-US" noProof="0" dirty="0"/>
              <a:t>Presentation title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49F6AF1-A89E-415F-93B2-6E9E72D0DD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Mirjam Nilsson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0B1237-5B43-B7F1-CB21-67EC8280A57C}"/>
              </a:ext>
            </a:extLst>
          </p:cNvPr>
          <p:cNvSpPr txBox="1"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https://www.lewrockwell.com/2022/07/david-stockman/europes-economic-suicide/</a:t>
            </a:r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D03E4FAB-1B09-CEFA-6292-98344D3FD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5220" y="-990166"/>
            <a:ext cx="13025277" cy="839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4360F2-440F-1A5A-06EA-27CC396349C3}"/>
              </a:ext>
            </a:extLst>
          </p:cNvPr>
          <p:cNvSpPr/>
          <p:nvPr/>
        </p:nvSpPr>
        <p:spPr>
          <a:xfrm rot="10800000">
            <a:off x="391842" y="-198129"/>
            <a:ext cx="15071835" cy="7254258"/>
          </a:xfrm>
          <a:prstGeom prst="rect">
            <a:avLst/>
          </a:prstGeom>
          <a:gradFill flip="none" rotWithShape="1">
            <a:gsLst>
              <a:gs pos="37000">
                <a:schemeClr val="tx1"/>
              </a:gs>
              <a:gs pos="100000">
                <a:schemeClr val="accent1">
                  <a:tint val="23500"/>
                  <a:satMod val="160000"/>
                  <a:alpha val="4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964FA1-3D11-E71A-D570-0D89177A0E90}"/>
              </a:ext>
            </a:extLst>
          </p:cNvPr>
          <p:cNvSpPr txBox="1"/>
          <p:nvPr/>
        </p:nvSpPr>
        <p:spPr>
          <a:xfrm>
            <a:off x="5887419" y="2605441"/>
            <a:ext cx="610866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the </a:t>
            </a:r>
            <a:r>
              <a:rPr lang="en-US" sz="4400" b="1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York Times</a:t>
            </a:r>
          </a:p>
          <a:p>
            <a:pPr algn="r"/>
            <a:r>
              <a:rPr lang="en-US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Stole the Presidency</a:t>
            </a:r>
          </a:p>
          <a:p>
            <a:pPr algn="r"/>
            <a:r>
              <a:rPr lang="en-US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 Bishop | Mises U 2022</a:t>
            </a:r>
          </a:p>
        </p:txBody>
      </p:sp>
    </p:spTree>
    <p:extLst>
      <p:ext uri="{BB962C8B-B14F-4D97-AF65-F5344CB8AC3E}">
        <p14:creationId xmlns:p14="http://schemas.microsoft.com/office/powerpoint/2010/main" val="34336017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70B7201-D9BD-C95D-7325-58838BD52BB7}"/>
              </a:ext>
            </a:extLst>
          </p:cNvPr>
          <p:cNvSpPr txBox="1"/>
          <p:nvPr/>
        </p:nvSpPr>
        <p:spPr>
          <a:xfrm>
            <a:off x="7962787" y="1584401"/>
            <a:ext cx="295340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A4D0DF8-88B2-B681-8ACD-9D09D906D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1" y="432436"/>
            <a:ext cx="10396882" cy="1151965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Aftermath</a:t>
            </a:r>
          </a:p>
        </p:txBody>
      </p:sp>
      <p:pic>
        <p:nvPicPr>
          <p:cNvPr id="19458" name="Picture 2" descr="Samuel J. Tilden Still Trusts You, America: Tilden Tomb, New Lebanon, New  York – Brady Carlson">
            <a:extLst>
              <a:ext uri="{FF2B5EF4-FFF2-40B4-BE49-F238E27FC236}">
                <a16:creationId xmlns:a16="http://schemas.microsoft.com/office/drawing/2014/main" id="{E3DACC48-8FEF-3A02-A009-DE075FF91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6"/>
          <a:stretch/>
        </p:blipFill>
        <p:spPr bwMode="auto">
          <a:xfrm>
            <a:off x="2286000" y="1418897"/>
            <a:ext cx="7986684" cy="452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8504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70B7201-D9BD-C95D-7325-58838BD52BB7}"/>
              </a:ext>
            </a:extLst>
          </p:cNvPr>
          <p:cNvSpPr txBox="1"/>
          <p:nvPr/>
        </p:nvSpPr>
        <p:spPr>
          <a:xfrm>
            <a:off x="7962787" y="1584401"/>
            <a:ext cx="295340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A4D0DF8-88B2-B681-8ACD-9D09D906D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1" y="432436"/>
            <a:ext cx="10396882" cy="1151965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Recommended reading</a:t>
            </a:r>
          </a:p>
        </p:txBody>
      </p:sp>
      <p:pic>
        <p:nvPicPr>
          <p:cNvPr id="4098" name="Picture 2" descr="Amazon.com: Fraud of the Century: Rutherford B. Hayes, Samuel Tilden, and  the Stolen Election of 1876 eBook : Morris Jr., Roy: Kindle Store">
            <a:extLst>
              <a:ext uri="{FF2B5EF4-FFF2-40B4-BE49-F238E27FC236}">
                <a16:creationId xmlns:a16="http://schemas.microsoft.com/office/drawing/2014/main" id="{950A099B-8015-5BF3-C173-AF5E4A1A9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4" y="1557805"/>
            <a:ext cx="2885123" cy="443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1876 (novel) - Wikipedia">
            <a:extLst>
              <a:ext uri="{FF2B5EF4-FFF2-40B4-BE49-F238E27FC236}">
                <a16:creationId xmlns:a16="http://schemas.microsoft.com/office/drawing/2014/main" id="{657DF2D1-8ACD-3E3F-0237-BA3C49936C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" r="2482"/>
          <a:stretch/>
        </p:blipFill>
        <p:spPr bwMode="auto">
          <a:xfrm>
            <a:off x="2928237" y="1557805"/>
            <a:ext cx="2811452" cy="443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he transatlantic persuasion;: The Liberal-Democratic mind in the age of  Gladstone: Kelley, Robert Lloyd: Amazon.com: Books">
            <a:extLst>
              <a:ext uri="{FF2B5EF4-FFF2-40B4-BE49-F238E27FC236}">
                <a16:creationId xmlns:a16="http://schemas.microsoft.com/office/drawing/2014/main" id="{14AFC0DF-5265-8069-6089-5B258758EA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" t="2672" r="8860" b="2564"/>
          <a:stretch/>
        </p:blipFill>
        <p:spPr bwMode="auto">
          <a:xfrm>
            <a:off x="5741868" y="1569161"/>
            <a:ext cx="2916636" cy="443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The Progressive Era: Rothbard, Murray N: 9781610166744: Amazon.com: Books">
            <a:extLst>
              <a:ext uri="{FF2B5EF4-FFF2-40B4-BE49-F238E27FC236}">
                <a16:creationId xmlns:a16="http://schemas.microsoft.com/office/drawing/2014/main" id="{1749ED4A-4818-25C8-282E-5841BC880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504" y="1555268"/>
            <a:ext cx="2974646" cy="446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563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6D57E0B-41E7-4862-852B-4C24E7B47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4684A4D-3AB3-4D14-8F74-E9E22EFC9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id="{62AAD8D6-E6DC-4196-8B6E-99E7C90270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EF22364E-4978-4D02-9F7E-4608CE9F4B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203295E-B861-404F-966C-8EDD88287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0A9C49B-76D8-4E9B-B430-D1ADF40F1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88A5712-2FE0-4DD4-BDC6-099EA378A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9">
            <a:extLst>
              <a:ext uri="{FF2B5EF4-FFF2-40B4-BE49-F238E27FC236}">
                <a16:creationId xmlns:a16="http://schemas.microsoft.com/office/drawing/2014/main" id="{448E5503-E0F8-4B94-81A3-B1FA57623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E54F896-85E7-4403-9E37-1B004731F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54296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2CA830-8C49-21D2-6CB2-E885F746B9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11886" y="685800"/>
            <a:ext cx="5968621" cy="4688785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sz="3600" b="0" i="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“There are those who still think they are holding the pass against a revolution that may be coming up the road. But they are gazing in the wrong direction.”</a:t>
            </a:r>
          </a:p>
          <a:p>
            <a:pPr marL="571500" indent="-571500" algn="r">
              <a:lnSpc>
                <a:spcPct val="120000"/>
              </a:lnSpc>
              <a:buFontTx/>
              <a:buChar char="-"/>
            </a:pPr>
            <a:r>
              <a:rPr lang="en-US" sz="3600" cap="all" dirty="0">
                <a:solidFill>
                  <a:srgbClr val="494E54"/>
                </a:solidFill>
                <a:latin typeface="myriad-pro"/>
              </a:rPr>
              <a:t>GARET GARRETT</a:t>
            </a:r>
            <a:br>
              <a:rPr lang="en-US" sz="3600" cap="all" dirty="0">
                <a:solidFill>
                  <a:schemeClr val="tx1"/>
                </a:solidFill>
                <a:latin typeface="myriad-pro"/>
              </a:rPr>
            </a:br>
            <a:r>
              <a:rPr lang="en-US" sz="3600" i="1" cap="all" dirty="0">
                <a:solidFill>
                  <a:schemeClr val="tx1"/>
                </a:solidFill>
                <a:latin typeface="myriad-pro"/>
              </a:rPr>
              <a:t>The Revolution Was</a:t>
            </a:r>
            <a:endParaRPr lang="en-US" sz="3600" i="1" cap="all" dirty="0">
              <a:solidFill>
                <a:srgbClr val="494E54"/>
              </a:solidFill>
              <a:latin typeface="myriad-pro"/>
            </a:endParaRPr>
          </a:p>
        </p:txBody>
      </p:sp>
      <p:pic>
        <p:nvPicPr>
          <p:cNvPr id="3074" name="Picture 2" descr="Garet Garrett">
            <a:extLst>
              <a:ext uri="{FF2B5EF4-FFF2-40B4-BE49-F238E27FC236}">
                <a16:creationId xmlns:a16="http://schemas.microsoft.com/office/drawing/2014/main" id="{330F6650-B0C0-8CB9-842B-5FDEAB2E9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0" y="278972"/>
            <a:ext cx="3894215" cy="573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257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6D57E0B-41E7-4862-852B-4C24E7B47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4684A4D-3AB3-4D14-8F74-E9E22EFC9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id="{62AAD8D6-E6DC-4196-8B6E-99E7C90270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EF22364E-4978-4D02-9F7E-4608CE9F4B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203295E-B861-404F-966C-8EDD88287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0A9C49B-76D8-4E9B-B430-D1ADF40F1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88A5712-2FE0-4DD4-BDC6-099EA378A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9">
            <a:extLst>
              <a:ext uri="{FF2B5EF4-FFF2-40B4-BE49-F238E27FC236}">
                <a16:creationId xmlns:a16="http://schemas.microsoft.com/office/drawing/2014/main" id="{448E5503-E0F8-4B94-81A3-B1FA57623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E54F896-85E7-4403-9E37-1B004731F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54296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2CA830-8C49-21D2-6CB2-E885F746B9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11886" y="685800"/>
            <a:ext cx="5968621" cy="4688785"/>
          </a:xfr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3600" i="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“The year 1876 was probably the low point in our republic’s history, and knowing something about what happened then is, I think, useful to us now as times are again becoming rather too interesting for comfort.”</a:t>
            </a:r>
          </a:p>
          <a:p>
            <a:pPr marL="571500" indent="-571500">
              <a:lnSpc>
                <a:spcPct val="120000"/>
              </a:lnSpc>
              <a:buFontTx/>
              <a:buChar char="-"/>
            </a:pPr>
            <a:r>
              <a:rPr lang="en-US" sz="3600" cap="all" dirty="0">
                <a:solidFill>
                  <a:srgbClr val="494E54"/>
                </a:solidFill>
                <a:latin typeface="myriad-pro"/>
              </a:rPr>
              <a:t>Gore Vidal, 1876</a:t>
            </a:r>
            <a:endParaRPr lang="en-US" sz="3600" i="1" cap="all" dirty="0">
              <a:solidFill>
                <a:srgbClr val="494E54"/>
              </a:solidFill>
              <a:latin typeface="myriad-pro"/>
            </a:endParaRPr>
          </a:p>
        </p:txBody>
      </p:sp>
      <p:pic>
        <p:nvPicPr>
          <p:cNvPr id="4098" name="Picture 2" descr="Talking Sex with Gore Vidal -- Lambda Literary Review">
            <a:extLst>
              <a:ext uri="{FF2B5EF4-FFF2-40B4-BE49-F238E27FC236}">
                <a16:creationId xmlns:a16="http://schemas.microsoft.com/office/drawing/2014/main" id="{2CECE271-2EE6-5BF7-4566-B72F380BC9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6" r="14564"/>
          <a:stretch/>
        </p:blipFill>
        <p:spPr bwMode="auto">
          <a:xfrm>
            <a:off x="327657" y="378020"/>
            <a:ext cx="4044643" cy="55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DF9CDB74-F03F-D274-6992-AA598877D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797" y="265104"/>
            <a:ext cx="7852406" cy="588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merica First!: Its History, Culture, and Politics: Kauffman, Bill, Gore  Vidal: 9781633883093: Amazon.com: Books">
            <a:extLst>
              <a:ext uri="{FF2B5EF4-FFF2-40B4-BE49-F238E27FC236}">
                <a16:creationId xmlns:a16="http://schemas.microsoft.com/office/drawing/2014/main" id="{B533FDB7-88F4-76B2-C3AF-F418303F9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7236">
            <a:off x="1424572" y="568680"/>
            <a:ext cx="3671147" cy="550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38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6D57E0B-41E7-4862-852B-4C24E7B47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4684A4D-3AB3-4D14-8F74-E9E22EFC9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id="{62AAD8D6-E6DC-4196-8B6E-99E7C90270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EF22364E-4978-4D02-9F7E-4608CE9F4B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203295E-B861-404F-966C-8EDD88287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0A9C49B-76D8-4E9B-B430-D1ADF40F1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88A5712-2FE0-4DD4-BDC6-099EA378A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9">
            <a:extLst>
              <a:ext uri="{FF2B5EF4-FFF2-40B4-BE49-F238E27FC236}">
                <a16:creationId xmlns:a16="http://schemas.microsoft.com/office/drawing/2014/main" id="{448E5503-E0F8-4B94-81A3-B1FA57623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E54F896-85E7-4403-9E37-1B004731F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54296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2CA830-8C49-21D2-6CB2-E885F746B9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11886" y="685800"/>
            <a:ext cx="5968621" cy="46887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71500" indent="-571500">
              <a:lnSpc>
                <a:spcPct val="120000"/>
              </a:lnSpc>
              <a:buFontTx/>
              <a:buChar char="-"/>
            </a:pPr>
            <a:r>
              <a:rPr lang="en-US" sz="3600" b="1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Black Friday Gold Panic 1869</a:t>
            </a:r>
          </a:p>
          <a:p>
            <a:pPr marL="571500" indent="-571500">
              <a:lnSpc>
                <a:spcPct val="120000"/>
              </a:lnSpc>
              <a:buFontTx/>
              <a:buChar char="-"/>
            </a:pPr>
            <a:r>
              <a:rPr lang="en-US" sz="3600" b="1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New York Custom </a:t>
            </a:r>
            <a:r>
              <a:rPr lang="en-US" sz="36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ouse ring</a:t>
            </a:r>
          </a:p>
          <a:p>
            <a:pPr marL="571500" indent="-571500">
              <a:lnSpc>
                <a:spcPct val="120000"/>
              </a:lnSpc>
              <a:buFontTx/>
              <a:buChar char="-"/>
            </a:pPr>
            <a:r>
              <a:rPr lang="en-US" sz="3600" b="1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Sanborn Incident, 1874</a:t>
            </a:r>
          </a:p>
          <a:p>
            <a:pPr marL="571500" indent="-571500">
              <a:lnSpc>
                <a:spcPct val="120000"/>
              </a:lnSpc>
              <a:buFontTx/>
              <a:buChar char="-"/>
            </a:pPr>
            <a:r>
              <a:rPr lang="en-US" sz="3600" b="1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Whiskey Ring, 1875</a:t>
            </a:r>
          </a:p>
        </p:txBody>
      </p:sp>
      <p:pic>
        <p:nvPicPr>
          <p:cNvPr id="4098" name="Picture 2" descr="Talking Sex with Gore Vidal -- Lambda Literary Review">
            <a:extLst>
              <a:ext uri="{FF2B5EF4-FFF2-40B4-BE49-F238E27FC236}">
                <a16:creationId xmlns:a16="http://schemas.microsoft.com/office/drawing/2014/main" id="{2CECE271-2EE6-5BF7-4566-B72F380BC9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6" r="14564"/>
          <a:stretch/>
        </p:blipFill>
        <p:spPr bwMode="auto">
          <a:xfrm>
            <a:off x="327657" y="378020"/>
            <a:ext cx="4044643" cy="55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President Ulysses S. Grant's First Inaugural Address (March 4, 1869) (U.S.  National Park Service)">
            <a:extLst>
              <a:ext uri="{FF2B5EF4-FFF2-40B4-BE49-F238E27FC236}">
                <a16:creationId xmlns:a16="http://schemas.microsoft.com/office/drawing/2014/main" id="{5B56169B-7F60-119C-0617-66547D683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47" y="198689"/>
            <a:ext cx="4279668" cy="594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67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6D57E0B-41E7-4862-852B-4C24E7B47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4684A4D-3AB3-4D14-8F74-E9E22EFC9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id="{62AAD8D6-E6DC-4196-8B6E-99E7C90270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EF22364E-4978-4D02-9F7E-4608CE9F4B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203295E-B861-404F-966C-8EDD88287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0A9C49B-76D8-4E9B-B430-D1ADF40F1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88A5712-2FE0-4DD4-BDC6-099EA378A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9">
            <a:extLst>
              <a:ext uri="{FF2B5EF4-FFF2-40B4-BE49-F238E27FC236}">
                <a16:creationId xmlns:a16="http://schemas.microsoft.com/office/drawing/2014/main" id="{448E5503-E0F8-4B94-81A3-B1FA57623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E54F896-85E7-4403-9E37-1B004731F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54296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2CA830-8C49-21D2-6CB2-E885F746B9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96094" y="546258"/>
            <a:ext cx="5968621" cy="5288280"/>
          </a:xfrm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>
              <a:lnSpc>
                <a:spcPct val="120000"/>
              </a:lnSpc>
            </a:pPr>
            <a:r>
              <a:rPr lang="en-US" sz="5100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“The </a:t>
            </a:r>
            <a:r>
              <a:rPr lang="en-US" sz="5100" i="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transcontinentals</a:t>
            </a:r>
            <a:r>
              <a:rPr lang="en-US" sz="5100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set the stage for the corruption and corporate capitalism that now defines the Gilded Age in the minds of many.... </a:t>
            </a:r>
            <a:br>
              <a:rPr lang="en-US" sz="5100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en-US" sz="5100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5100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“In the end, the railroads constituted a huge transfer of wealth from taxpayers, Indians, Mexicans, and more efficient enterprises who found themselves competing with these subsidized behemoths.” </a:t>
            </a:r>
            <a:br>
              <a:rPr lang="en-US" sz="3600" i="0" dirty="0">
                <a:solidFill>
                  <a:srgbClr val="000000"/>
                </a:solidFill>
                <a:effectLst/>
                <a:latin typeface="Franklin Gothic Demi Cond" panose="020B0706030402020204" pitchFamily="34" charset="0"/>
              </a:rPr>
            </a:br>
            <a:br>
              <a:rPr lang="en-US" sz="3600" i="0" dirty="0">
                <a:solidFill>
                  <a:srgbClr val="000000"/>
                </a:solidFill>
                <a:effectLst/>
                <a:latin typeface="Franklin Gothic Demi Cond" panose="020B0706030402020204" pitchFamily="34" charset="0"/>
              </a:rPr>
            </a:br>
            <a:r>
              <a:rPr lang="en-US" sz="3600" i="0" dirty="0">
                <a:solidFill>
                  <a:srgbClr val="000000"/>
                </a:solidFill>
                <a:effectLst/>
                <a:latin typeface="Franklin Gothic Demi Cond" panose="020B0706030402020204" pitchFamily="34" charset="0"/>
              </a:rPr>
              <a:t>– </a:t>
            </a:r>
            <a:r>
              <a:rPr lang="en-US" sz="4200" i="0" dirty="0">
                <a:solidFill>
                  <a:srgbClr val="000000"/>
                </a:solidFill>
                <a:effectLst/>
                <a:latin typeface="myriad-pro"/>
              </a:rPr>
              <a:t>Ryan </a:t>
            </a:r>
            <a:r>
              <a:rPr lang="en-US" sz="4200" i="0" dirty="0" err="1">
                <a:solidFill>
                  <a:srgbClr val="000000"/>
                </a:solidFill>
                <a:effectLst/>
                <a:latin typeface="myriad-pro"/>
              </a:rPr>
              <a:t>McMaken</a:t>
            </a:r>
            <a:r>
              <a:rPr lang="en-US" sz="4200" i="0" dirty="0">
                <a:solidFill>
                  <a:srgbClr val="000000"/>
                </a:solidFill>
                <a:effectLst/>
                <a:latin typeface="myriad-pro"/>
              </a:rPr>
              <a:t>, Crony Capitalism and the Transcontinental Railroads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0F8A593D-1F92-88CB-5008-67E24AA6E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47" y="213919"/>
            <a:ext cx="4239080" cy="576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512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6D57E0B-41E7-4862-852B-4C24E7B47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4684A4D-3AB3-4D14-8F74-E9E22EFC9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id="{62AAD8D6-E6DC-4196-8B6E-99E7C90270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EF22364E-4978-4D02-9F7E-4608CE9F4B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203295E-B861-404F-966C-8EDD88287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0A9C49B-76D8-4E9B-B430-D1ADF40F1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88A5712-2FE0-4DD4-BDC6-099EA378A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9">
            <a:extLst>
              <a:ext uri="{FF2B5EF4-FFF2-40B4-BE49-F238E27FC236}">
                <a16:creationId xmlns:a16="http://schemas.microsoft.com/office/drawing/2014/main" id="{448E5503-E0F8-4B94-81A3-B1FA57623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E54F896-85E7-4403-9E37-1B004731F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54296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2CA830-8C49-21D2-6CB2-E885F746B9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66342" y="546258"/>
            <a:ext cx="6298373" cy="52882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51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Panic of 1873</a:t>
            </a:r>
          </a:p>
          <a:p>
            <a:pPr algn="ctr">
              <a:lnSpc>
                <a:spcPct val="120000"/>
              </a:lnSpc>
            </a:pPr>
            <a:endParaRPr lang="en-US" sz="5100" b="1" i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5100" b="1" i="1" dirty="0">
                <a:solidFill>
                  <a:srgbClr val="000000"/>
                </a:solidFill>
                <a:latin typeface="Arial" panose="020B0604020202020204" pitchFamily="34" charset="0"/>
              </a:rPr>
              <a:t>“The original Great Depression”</a:t>
            </a:r>
            <a:endParaRPr lang="en-US" sz="3600" b="1" i="1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B103A343-9240-EE08-16E6-DE8FCB1A3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47" y="438486"/>
            <a:ext cx="4224206" cy="564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066A34E-745C-5C0B-1182-B3F2D9366F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1143423"/>
              </p:ext>
            </p:extLst>
          </p:nvPr>
        </p:nvGraphicFramePr>
        <p:xfrm>
          <a:off x="3405421" y="477204"/>
          <a:ext cx="7912388" cy="5271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4603680" imgH="3067200" progId="PBrush">
                  <p:embed/>
                </p:oleObj>
              </mc:Choice>
              <mc:Fallback>
                <p:oleObj name="Bitmap Image" r:id="rId5" imgW="4603680" imgH="306720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05421" y="477204"/>
                        <a:ext cx="7912388" cy="5271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6112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6D57E0B-41E7-4862-852B-4C24E7B47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4684A4D-3AB3-4D14-8F74-E9E22EFC9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id="{62AAD8D6-E6DC-4196-8B6E-99E7C90270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EF22364E-4978-4D02-9F7E-4608CE9F4B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203295E-B861-404F-966C-8EDD88287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0A9C49B-76D8-4E9B-B430-D1ADF40F1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88A5712-2FE0-4DD4-BDC6-099EA378A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9">
            <a:extLst>
              <a:ext uri="{FF2B5EF4-FFF2-40B4-BE49-F238E27FC236}">
                <a16:creationId xmlns:a16="http://schemas.microsoft.com/office/drawing/2014/main" id="{448E5503-E0F8-4B94-81A3-B1FA57623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E54F896-85E7-4403-9E37-1B004731F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54296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2CA830-8C49-21D2-6CB2-E885F746B9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66342" y="546258"/>
            <a:ext cx="6298373" cy="5288280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sz="5100" b="1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RECONSTRUCTION</a:t>
            </a:r>
          </a:p>
          <a:p>
            <a:pPr>
              <a:lnSpc>
                <a:spcPct val="120000"/>
              </a:lnSpc>
            </a:pPr>
            <a:r>
              <a:rPr lang="en-US" sz="3000" b="1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Scalawags and Carpetbaggers</a:t>
            </a:r>
          </a:p>
          <a:p>
            <a:pPr>
              <a:lnSpc>
                <a:spcPct val="120000"/>
              </a:lnSpc>
            </a:pPr>
            <a:br>
              <a:rPr lang="en-US" sz="24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4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“From the start, Congressional Reconstruction was as much about hard-core partisan politics as it was about racial equality. The widespread </a:t>
            </a:r>
            <a:r>
              <a:rPr lang="en-US" sz="2400" b="1" dirty="0" err="1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disenfrancisement</a:t>
            </a:r>
            <a:r>
              <a:rPr lang="en-US" sz="24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of former Confederates…had the practical effect of driving the Democratic party underground.” 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0000"/>
                </a:solidFill>
                <a:latin typeface="myriad-pro"/>
              </a:rPr>
              <a:t>– Roy Morris, Fraud of the Century</a:t>
            </a:r>
            <a:endParaRPr lang="en-US" sz="2400" b="1" i="0" dirty="0">
              <a:solidFill>
                <a:srgbClr val="000000"/>
              </a:solidFill>
              <a:effectLst/>
              <a:latin typeface="myriad-pro"/>
            </a:endParaRPr>
          </a:p>
          <a:p>
            <a:pPr>
              <a:lnSpc>
                <a:spcPct val="120000"/>
              </a:lnSpc>
            </a:pPr>
            <a:endParaRPr lang="en-US" sz="36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220" name="Picture 4" descr="Carpetbagger - Wikipedia">
            <a:extLst>
              <a:ext uri="{FF2B5EF4-FFF2-40B4-BE49-F238E27FC236}">
                <a16:creationId xmlns:a16="http://schemas.microsoft.com/office/drawing/2014/main" id="{DC069867-86DD-6269-0FF2-E4872C7DC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83" b="11775"/>
          <a:stretch/>
        </p:blipFill>
        <p:spPr bwMode="auto">
          <a:xfrm>
            <a:off x="212047" y="213919"/>
            <a:ext cx="4227873" cy="586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509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51672-DC37-8E31-DAF3-81834C2C0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435701"/>
            <a:ext cx="10396882" cy="1151965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  <a:latin typeface="Franklin Gothic Demi Cond" panose="020B0706030402020204" pitchFamily="34" charset="0"/>
              </a:rPr>
              <a:t>Louisiana Contested election of 1872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0B1CE8-D4E3-CF7F-68F6-E2A844A39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E80BB-C0DF-4F1B-8821-E3FD53412EFF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609745B0-7A51-65D5-29FE-1A432F41A5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" t="26798" r="5903" b="5134"/>
          <a:stretch/>
        </p:blipFill>
        <p:spPr bwMode="auto">
          <a:xfrm>
            <a:off x="685801" y="1475906"/>
            <a:ext cx="8097520" cy="466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77FE0B-1366-81D0-6F1C-00950B50DF95}"/>
              </a:ext>
            </a:extLst>
          </p:cNvPr>
          <p:cNvSpPr txBox="1"/>
          <p:nvPr/>
        </p:nvSpPr>
        <p:spPr>
          <a:xfrm>
            <a:off x="8783321" y="2090172"/>
            <a:ext cx="284244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Democrat </a:t>
            </a:r>
          </a:p>
          <a:p>
            <a:pPr algn="ctr"/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John McEnery</a:t>
            </a:r>
          </a:p>
          <a:p>
            <a:pPr algn="ctr"/>
            <a:endParaRPr lang="en-US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Vs</a:t>
            </a:r>
          </a:p>
          <a:p>
            <a:pPr algn="ctr"/>
            <a:endParaRPr lang="en-US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Republican </a:t>
            </a:r>
          </a:p>
          <a:p>
            <a:pPr algn="ctr"/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William Pitt Kellogg</a:t>
            </a:r>
          </a:p>
        </p:txBody>
      </p:sp>
    </p:spTree>
    <p:extLst>
      <p:ext uri="{BB962C8B-B14F-4D97-AF65-F5344CB8AC3E}">
        <p14:creationId xmlns:p14="http://schemas.microsoft.com/office/powerpoint/2010/main" val="109052142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0F98B39-7EBA-4823-84A5-26F47879986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5621FE4-3184-49E6-95AD-A045530002EF}">
  <ds:schemaRefs>
    <ds:schemaRef ds:uri="http://purl.org/dc/dcmitype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microsoft.com/sharepoint/v3"/>
    <ds:schemaRef ds:uri="16c05727-aa75-4e4a-9b5f-8a80a1165891"/>
    <ds:schemaRef ds:uri="230e9df3-be65-4c73-a93b-d1236ebd677e"/>
    <ds:schemaRef ds:uri="http://purl.org/dc/elements/1.1/"/>
    <ds:schemaRef ds:uri="http://schemas.openxmlformats.org/package/2006/metadata/core-properties"/>
    <ds:schemaRef ds:uri="71af3243-3dd4-4a8d-8c0d-dd76da1f02a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C6AFC83-AE02-40B8-BC2C-6B2B881062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2916</TotalTime>
  <Words>691</Words>
  <Application>Microsoft Office PowerPoint</Application>
  <PresentationFormat>Widescreen</PresentationFormat>
  <Paragraphs>95</Paragraphs>
  <Slides>21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Calibri</vt:lpstr>
      <vt:lpstr>Franklin Gothic Demi Cond</vt:lpstr>
      <vt:lpstr>Impact</vt:lpstr>
      <vt:lpstr>Lato</vt:lpstr>
      <vt:lpstr>myriad-pro</vt:lpstr>
      <vt:lpstr>Roboto</vt:lpstr>
      <vt:lpstr>Segoe UI Light</vt:lpstr>
      <vt:lpstr>Times New Roman</vt:lpstr>
      <vt:lpstr>Main Event</vt:lpstr>
      <vt:lpstr>Bitmap Image</vt:lpstr>
      <vt:lpstr>Presentation title</vt:lpstr>
      <vt:lpstr>Presentation title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Louisiana Contested election of 1872</vt:lpstr>
      <vt:lpstr>PowerPoint Presentation</vt:lpstr>
      <vt:lpstr>PowerPoint Presentation</vt:lpstr>
      <vt:lpstr>PowerPoint Presentation</vt:lpstr>
      <vt:lpstr>1876 election</vt:lpstr>
      <vt:lpstr>PowerPoint Presentation</vt:lpstr>
      <vt:lpstr>PowerPoint Presentation</vt:lpstr>
      <vt:lpstr>PowerPoint Presentation</vt:lpstr>
      <vt:lpstr>Four Contested state delegations</vt:lpstr>
      <vt:lpstr>Election commission</vt:lpstr>
      <vt:lpstr>PowerPoint Presentation</vt:lpstr>
      <vt:lpstr>Aftermath</vt:lpstr>
      <vt:lpstr>Recommended reading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Tho Bishop</dc:creator>
  <cp:lastModifiedBy>Tho Bishop</cp:lastModifiedBy>
  <cp:revision>2</cp:revision>
  <dcterms:created xsi:type="dcterms:W3CDTF">2022-07-26T21:20:30Z</dcterms:created>
  <dcterms:modified xsi:type="dcterms:W3CDTF">2022-07-29T16:41:21Z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