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10"/>
  </p:notesMasterIdLst>
  <p:sldIdLst>
    <p:sldId id="358" r:id="rId3"/>
    <p:sldId id="335" r:id="rId4"/>
    <p:sldId id="334" r:id="rId5"/>
    <p:sldId id="359" r:id="rId6"/>
    <p:sldId id="360" r:id="rId7"/>
    <p:sldId id="362" r:id="rId8"/>
    <p:sldId id="361" r:id="rId9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Cochin" charset="0"/>
        <a:ea typeface="ヒラギノ明朝 ProN W3" charset="-128"/>
        <a:cs typeface="+mn-cs"/>
        <a:sym typeface="Cochi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112CF-E5D8-4857-8CDC-3B5D846931A8}" v="762" dt="2021-07-22T02:52:36.652"/>
    <p1510:client id="{AEED95BC-A5FC-437C-9637-CA0C812F1DB9}" v="1619" dt="2022-07-28T05:16:25.140"/>
    <p1510:client id="{DC70BB39-CA6A-45D6-ACD1-35EFBBAD1E99}" v="738" dt="2021-07-22T03:56:29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-720" y="88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F353CF6-4083-4C7A-944F-47E7B7D5556A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chin" pitchFamily="1" charset="0"/>
                <a:ea typeface="ヒラギノ明朝 ProN W3" pitchFamily="1" charset="-128"/>
                <a:cs typeface="+mn-cs"/>
                <a:sym typeface="Cochi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3F96A23-8B24-4959-8000-E2304F31E060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chin" pitchFamily="1" charset="0"/>
                <a:ea typeface="ヒラギノ明朝 ProN W3" pitchFamily="1" charset="-128"/>
                <a:cs typeface="+mn-cs"/>
                <a:sym typeface="Cochi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C651937-78F4-4176-B8D0-C8566A1207E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A0788569-8D0B-4349-B6A3-BE732724A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DFF9DC67-1982-4CB0-A4C3-78DFB11EC4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chin" pitchFamily="1" charset="0"/>
                <a:ea typeface="ヒラギノ明朝 ProN W3" pitchFamily="1" charset="-128"/>
                <a:cs typeface="+mn-cs"/>
                <a:sym typeface="Cochi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6E38ECFF-DC3F-456E-B147-9E3036103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A56E60-F727-4B76-A42F-94FE6DB015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ochin" pitchFamily="1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0AC14F7A-29E6-480E-B21F-8A9677CE0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C3368E5C-60D3-4BE2-92FB-8E2911DC803F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AA08113-E36D-461A-95D5-B40817482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313B708-E60D-4F0E-A8A0-751E0D7EF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211D006E-5F2F-4F4C-885E-B89E07443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83619955-A2CE-4E69-A7C9-4CD4E1896BDD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79FC384-25F2-4E42-992A-57E6D4F14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E884A92-AF68-436C-B059-54CD309FA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65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13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CDA8CB3-61F3-4206-B47A-252F146A5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92E0A849-8C28-4594-B37A-33612E202853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C54B9-BD54-4963-A22B-B213348185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3E9D52A-4BDE-4F4A-B8AC-391F45ECC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1124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211D006E-5F2F-4F4C-885E-B89E07443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eaLnBrk="1" hangingPunct="1"/>
            <a:fld id="{83619955-A2CE-4E69-A7C9-4CD4E1896BDD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79FC384-25F2-4E42-992A-57E6D4F148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E884A92-AF68-436C-B059-54CD309FA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ochin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32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9477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1113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600200"/>
            <a:ext cx="204470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981700" cy="342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3991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022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0576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213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961239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01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9866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3120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4704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23240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0418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9802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60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25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5776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299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110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110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9440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7588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8667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2654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8235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opperplate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2279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FAC8F07-1979-4AAB-9D5F-F5E96300B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00200"/>
            <a:ext cx="8178800" cy="22352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7D52077-9858-4DCF-9437-33BB89D52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11049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Copperplate" charset="0"/>
              </a:rPr>
              <a:t>Second level</a:t>
            </a:r>
          </a:p>
          <a:p>
            <a:pPr lvl="2"/>
            <a:r>
              <a:rPr lang="en-US" altLang="en-US">
                <a:sym typeface="Copperplate" charset="0"/>
              </a:rPr>
              <a:t>Third level</a:t>
            </a:r>
          </a:p>
          <a:p>
            <a:pPr lvl="3"/>
            <a:r>
              <a:rPr lang="en-US" altLang="en-US">
                <a:sym typeface="Copperplate" charset="0"/>
              </a:rPr>
              <a:t>Fourth level</a:t>
            </a:r>
          </a:p>
          <a:p>
            <a:pPr lvl="4"/>
            <a:r>
              <a:rPr lang="en-US" alt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7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89332CA7-7733-4E48-8784-72F8C3672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384800"/>
            <a:ext cx="8178800" cy="1651000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ヒラギノ明朝 ProN W3" charset="0"/>
          <a:sym typeface="Copperplat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opperplate" pitchFamily="1" charset="0"/>
          <a:ea typeface="ヒラギノ明朝 ProN W3" pitchFamily="1" charset="-128"/>
          <a:sym typeface="Copperplate" pitchFamily="1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cs typeface="ヒラギノ明朝 ProN W3" charset="0"/>
          <a:sym typeface="Copperplat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DFA"/>
          </a:solidFill>
          <a:latin typeface="+mn-lt"/>
          <a:ea typeface="+mn-ea"/>
          <a:sym typeface="Copperplate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CE1790D5-792F-4CC6-B083-56B0FDB66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381000"/>
            <a:ext cx="9677400" cy="1249886"/>
          </a:xfrm>
        </p:spPr>
        <p:txBody>
          <a:bodyPr/>
          <a:lstStyle/>
          <a:p>
            <a:pPr>
              <a:defRPr/>
            </a:pPr>
            <a:r>
              <a:rPr lang="en-US" sz="8000" dirty="0">
                <a:cs typeface="+mj-cs"/>
              </a:rPr>
              <a:t>The Fallacies of</a:t>
            </a:r>
            <a:endParaRPr lang="en-US" dirty="0">
              <a:cs typeface="+mj-cs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2A7AEA3-7A3E-44B6-9240-6C1808034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32400" y="4038600"/>
            <a:ext cx="5054600" cy="11049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600" dirty="0">
                <a:cs typeface="+mn-cs"/>
                <a:sym typeface="Copperplate" pitchFamily="1" charset="0"/>
              </a:rPr>
              <a:t>Robert P. Murphy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3600" dirty="0">
                <a:cs typeface="+mn-cs"/>
                <a:sym typeface="Copperplate" pitchFamily="1" charset="0"/>
              </a:rPr>
              <a:t>Mises University 2022</a:t>
            </a:r>
            <a:endParaRPr lang="en-US" sz="3600" dirty="0"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EE1BBE2-3DA6-BEBD-8BA4-FC938D9F4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79" y="1693284"/>
            <a:ext cx="9677400" cy="1249886"/>
          </a:xfrm>
          <a:prstGeom prst="rect">
            <a:avLst/>
          </a:prstGeom>
          <a:noFill/>
          <a:ln>
            <a:noFill/>
          </a:ln>
          <a:effectLst>
            <a:outerShdw dist="50800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+mj-lt"/>
                <a:ea typeface="+mj-ea"/>
                <a:cs typeface="ヒラギノ明朝 ProN W3" charset="0"/>
                <a:sym typeface="Copperplate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cs typeface="ヒラギノ明朝 ProN W3" charset="0"/>
                <a:sym typeface="Copperplate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cs typeface="ヒラギノ明朝 ProN W3" charset="0"/>
                <a:sym typeface="Copperplate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cs typeface="ヒラギノ明朝 ProN W3" charset="0"/>
                <a:sym typeface="Copperplate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cs typeface="ヒラギノ明朝 ProN W3" charset="0"/>
                <a:sym typeface="Copperplate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sym typeface="Copperplate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sym typeface="Copperplate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sym typeface="Copperplate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pperplate" pitchFamily="1" charset="0"/>
                <a:ea typeface="ヒラギノ明朝 ProN W3" pitchFamily="1" charset="-128"/>
                <a:sym typeface="Copperplate" pitchFamily="1" charset="0"/>
              </a:defRPr>
            </a:lvl9pPr>
          </a:lstStyle>
          <a:p>
            <a:pPr>
              <a:defRPr/>
            </a:pPr>
            <a:r>
              <a:rPr lang="en-US" sz="8000" kern="0" dirty="0">
                <a:cs typeface="+mj-cs"/>
              </a:rPr>
              <a:t>Market Monetarism</a:t>
            </a:r>
          </a:p>
        </p:txBody>
      </p:sp>
      <p:pic>
        <p:nvPicPr>
          <p:cNvPr id="2" name="Picture 2" descr="A person sitting in front of a bookshelf&#10;&#10;Description automatically generated">
            <a:extLst>
              <a:ext uri="{FF2B5EF4-FFF2-40B4-BE49-F238E27FC236}">
                <a16:creationId xmlns:a16="http://schemas.microsoft.com/office/drawing/2014/main" id="{B007795F-CCCE-058B-104F-B7EC8F9C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10" y="3226220"/>
            <a:ext cx="3653489" cy="32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684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>
            <a:extLst>
              <a:ext uri="{FF2B5EF4-FFF2-40B4-BE49-F238E27FC236}">
                <a16:creationId xmlns:a16="http://schemas.microsoft.com/office/drawing/2014/main" id="{078801CB-D421-4842-8BD4-746D14DA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93452833-4E56-4DA6-9C07-07F5717B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98" y="1550574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A) Original Monetarists (Friedman) on Low Interest Rates Misleading during Great Depression and Japan slump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5280EC-3DF4-47DA-8E18-1636FC66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97" y="507119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C) Sumner: Use Market Forecasts Not "Experts"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6C050-92F5-4609-9D1E-F891E8FD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98" y="6293181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D) Problems with Market Monetarism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854DF43-C8D7-40E7-A791-005798FA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88" y="3538822"/>
            <a:ext cx="87776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</a:rPr>
              <a:t>B)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 Sumner: NGDP Growth Better Measure of Money Being "Tight" or "Easy"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B73A0B53-4428-43AB-83D9-42EB83A3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70" y="506679"/>
            <a:ext cx="980524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400" dirty="0">
                <a:solidFill>
                  <a:schemeClr val="tx1"/>
                </a:solidFill>
                <a:latin typeface="Cochin"/>
                <a:ea typeface="ヒラギノ明朝 ProN W3"/>
              </a:rPr>
              <a:t>Milton Friedman: Low Interest Rates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altLang="en-US" sz="4400" dirty="0">
                <a:solidFill>
                  <a:schemeClr val="tx1"/>
                </a:solidFill>
                <a:latin typeface="Cochin"/>
                <a:ea typeface="ヒラギノ明朝 ProN W3"/>
              </a:rPr>
              <a:t>Didn't Mean "Easy Money" during Great Depression &amp; Japanese "Lost Decade"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61E4381-FE6C-B0CD-72D3-42F4489A8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79" y="3131491"/>
            <a:ext cx="2743200" cy="411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B73A0B53-4428-43AB-83D9-42EB83A3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55" y="506679"/>
            <a:ext cx="887275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400" dirty="0">
                <a:solidFill>
                  <a:schemeClr val="tx1"/>
                </a:solidFill>
                <a:latin typeface="Cochin"/>
                <a:ea typeface="ヒラギノ明朝 ProN W3"/>
              </a:rPr>
              <a:t>Scott Sumner: Low Interest Rates AND High Money Growth Are Poor Indicators of "Tight" or "Loose" Fed; Look to NGDP Growth Instead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3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2101BA36-AD7D-60DD-B86B-22FE94374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64" y="3250172"/>
            <a:ext cx="274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574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B73A0B53-4428-43AB-83D9-42EB83A3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83" y="506679"/>
            <a:ext cx="966558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400" dirty="0">
                <a:solidFill>
                  <a:schemeClr val="tx1"/>
                </a:solidFill>
                <a:latin typeface="Cochin"/>
                <a:ea typeface="ヒラギノ明朝 ProN W3"/>
              </a:rPr>
              <a:t>Scott Sumner: No Need for Central Bank "Experts"; Use Markets to Set Expected NGDP Growth Equal to Fed Target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pic>
        <p:nvPicPr>
          <p:cNvPr id="2" name="Picture 3" descr="A picture containing wall, person, person, indoor&#10;&#10;Description automatically generated">
            <a:extLst>
              <a:ext uri="{FF2B5EF4-FFF2-40B4-BE49-F238E27FC236}">
                <a16:creationId xmlns:a16="http://schemas.microsoft.com/office/drawing/2014/main" id="{49FFEA31-F558-11A3-8392-80E5E94DA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121" y="3435185"/>
            <a:ext cx="4255454" cy="2394022"/>
          </a:xfrm>
          <a:prstGeom prst="rect">
            <a:avLst/>
          </a:prstGeom>
        </p:spPr>
      </p:pic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984E1F84-C769-3305-6CE0-65DC5462B6B7}"/>
              </a:ext>
            </a:extLst>
          </p:cNvPr>
          <p:cNvSpPr/>
          <p:nvPr/>
        </p:nvSpPr>
        <p:spPr bwMode="auto">
          <a:xfrm>
            <a:off x="2538794" y="2679024"/>
            <a:ext cx="5633781" cy="3924769"/>
          </a:xfrm>
          <a:prstGeom prst="noSmoking">
            <a:avLst/>
          </a:prstGeom>
          <a:solidFill>
            <a:srgbClr val="FF0000"/>
          </a:solidFill>
          <a:ln w="25400" cap="flat" cmpd="sng" algn="ctr">
            <a:solidFill>
              <a:srgbClr val="6D7A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chin" pitchFamily="1" charset="0"/>
              <a:ea typeface="ヒラギノ明朝 ProN W3" pitchFamily="1" charset="-128"/>
              <a:sym typeface="Cochi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13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B73A0B53-4428-43AB-83D9-42EB83A3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83" y="506679"/>
            <a:ext cx="966558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400" dirty="0">
                <a:solidFill>
                  <a:schemeClr val="tx1"/>
                </a:solidFill>
                <a:latin typeface="Cochin"/>
                <a:ea typeface="ヒラギノ明朝 ProN W3"/>
              </a:rPr>
              <a:t>Scott Sumner: Great Recession Occurred Because Bernanke's Fed Was TOO TIGHT (!!)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A66F62F-A6A6-7C23-4AA2-EB1113971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244" y="3017098"/>
            <a:ext cx="5079372" cy="38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19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>
            <a:extLst>
              <a:ext uri="{FF2B5EF4-FFF2-40B4-BE49-F238E27FC236}">
                <a16:creationId xmlns:a16="http://schemas.microsoft.com/office/drawing/2014/main" id="{078801CB-D421-4842-8BD4-746D14DA8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  <a:latin typeface="Cochin"/>
                <a:ea typeface="ヒラギノ明朝 ProN W3"/>
              </a:rPr>
              <a:t>Problems With Market Monetarism</a:t>
            </a: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21507" name="TextBox 6">
            <a:extLst>
              <a:ext uri="{FF2B5EF4-FFF2-40B4-BE49-F238E27FC236}">
                <a16:creationId xmlns:a16="http://schemas.microsoft.com/office/drawing/2014/main" id="{93452833-4E56-4DA6-9C07-07F5717B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1" y="2739822"/>
            <a:ext cx="77205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 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Fans often conflate NGDP with "total spending"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5280EC-3DF4-47DA-8E18-1636FC667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4234313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 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Criterion of NGDP growth vacuous and almost non-falsifiable (medical analogy)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CE7FDC4B-F16C-0FD7-0305-4E3611B2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79" y="5943014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 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Ignores capital structure (and Austrian Biz Cycle Theory)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9E7DA69-0416-D5A3-CA9A-46D2DA062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26" y="1291876"/>
            <a:ext cx="77205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Cochin" charset="0"/>
                <a:ea typeface="ヒラギノ明朝 ProN W3" charset="-128"/>
                <a:sym typeface="Cochin" charset="0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 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Unlike F&amp;</a:t>
            </a:r>
            <a:r>
              <a:rPr lang="en-US" altLang="en-US" sz="3200" dirty="0" err="1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S on</a:t>
            </a:r>
            <a:r>
              <a:rPr lang="en-US" altLang="en-US" sz="3200" dirty="0">
                <a:solidFill>
                  <a:schemeClr val="tx1"/>
                </a:solidFill>
                <a:latin typeface="Cochin"/>
                <a:ea typeface="ヒラギノ明朝 ProN W3"/>
                <a:sym typeface="Wingdings" panose="05000000000000000000" pitchFamily="2" charset="2"/>
              </a:rPr>
              <a:t> Depression, money growth increased after 2008 crisis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12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333333"/>
      </a:dk1>
      <a:lt1>
        <a:srgbClr val="FFFBF3"/>
      </a:lt1>
      <a:dk2>
        <a:srgbClr val="00040C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3"/>
      </a:lt1>
      <a:dk2>
        <a:srgbClr val="6B7683"/>
      </a:dk2>
      <a:lt2>
        <a:srgbClr val="000000"/>
      </a:lt2>
      <a:accent1>
        <a:srgbClr val="BBE0E3"/>
      </a:accent1>
      <a:accent2>
        <a:srgbClr val="333399"/>
      </a:accent2>
      <a:accent3>
        <a:srgbClr val="BABDC1"/>
      </a:accent3>
      <a:accent4>
        <a:srgbClr val="DAD6D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"/>
      </a:majorFont>
      <a:minorFont>
        <a:latin typeface="Copperplate"/>
        <a:ea typeface="ヒラギノ明朝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13956">
            <a:alpha val="34901"/>
          </a:srgbClr>
        </a:solidFill>
        <a:ln w="25400" cap="flat" cmpd="sng" algn="ctr">
          <a:solidFill>
            <a:srgbClr val="6D7A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pitchFamily="1" charset="0"/>
            <a:ea typeface="ヒラギノ明朝 ProN W3" pitchFamily="1" charset="-128"/>
            <a:sym typeface="Cochin" pitchFamily="1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Pages>0</Pages>
  <Words>326</Words>
  <Characters>0</Characters>
  <Application>Microsoft Office PowerPoint</Application>
  <PresentationFormat>Custom</PresentationFormat>
  <Lines>0</Lines>
  <Paragraphs>45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Title &amp; Subtitle</vt:lpstr>
      <vt:lpstr>Photo - Horizontal</vt:lpstr>
      <vt:lpstr>The Fallacies 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Economics of Private Legal and Defense Services</dc:title>
  <dc:creator>Bob</dc:creator>
  <cp:lastModifiedBy>Robert Murphy</cp:lastModifiedBy>
  <cp:revision>554</cp:revision>
  <dcterms:modified xsi:type="dcterms:W3CDTF">2022-07-28T05:17:09Z</dcterms:modified>
</cp:coreProperties>
</file>