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0" r:id="rId1"/>
  </p:sldMasterIdLst>
  <p:notesMasterIdLst>
    <p:notesMasterId r:id="rId53"/>
  </p:notesMasterIdLst>
  <p:handoutMasterIdLst>
    <p:handoutMasterId r:id="rId54"/>
  </p:handoutMasterIdLst>
  <p:sldIdLst>
    <p:sldId id="256" r:id="rId2"/>
    <p:sldId id="407" r:id="rId3"/>
    <p:sldId id="447" r:id="rId4"/>
    <p:sldId id="445" r:id="rId5"/>
    <p:sldId id="259" r:id="rId6"/>
    <p:sldId id="348" r:id="rId7"/>
    <p:sldId id="327" r:id="rId8"/>
    <p:sldId id="277" r:id="rId9"/>
    <p:sldId id="462" r:id="rId10"/>
    <p:sldId id="368" r:id="rId11"/>
    <p:sldId id="379" r:id="rId12"/>
    <p:sldId id="351" r:id="rId13"/>
    <p:sldId id="349" r:id="rId14"/>
    <p:sldId id="372" r:id="rId15"/>
    <p:sldId id="373" r:id="rId16"/>
    <p:sldId id="425" r:id="rId17"/>
    <p:sldId id="435" r:id="rId18"/>
    <p:sldId id="465" r:id="rId19"/>
    <p:sldId id="454" r:id="rId20"/>
    <p:sldId id="459" r:id="rId21"/>
    <p:sldId id="458" r:id="rId22"/>
    <p:sldId id="358" r:id="rId23"/>
    <p:sldId id="362" r:id="rId24"/>
    <p:sldId id="266" r:id="rId25"/>
    <p:sldId id="268" r:id="rId26"/>
    <p:sldId id="269" r:id="rId27"/>
    <p:sldId id="363" r:id="rId28"/>
    <p:sldId id="364" r:id="rId29"/>
    <p:sldId id="456" r:id="rId30"/>
    <p:sldId id="457" r:id="rId31"/>
    <p:sldId id="466" r:id="rId32"/>
    <p:sldId id="409" r:id="rId33"/>
    <p:sldId id="411" r:id="rId34"/>
    <p:sldId id="410" r:id="rId35"/>
    <p:sldId id="464" r:id="rId36"/>
    <p:sldId id="463" r:id="rId37"/>
    <p:sldId id="406" r:id="rId38"/>
    <p:sldId id="355" r:id="rId39"/>
    <p:sldId id="370" r:id="rId40"/>
    <p:sldId id="371" r:id="rId41"/>
    <p:sldId id="461" r:id="rId42"/>
    <p:sldId id="339" r:id="rId43"/>
    <p:sldId id="397" r:id="rId44"/>
    <p:sldId id="341" r:id="rId45"/>
    <p:sldId id="340" r:id="rId46"/>
    <p:sldId id="342" r:id="rId47"/>
    <p:sldId id="460" r:id="rId48"/>
    <p:sldId id="383" r:id="rId49"/>
    <p:sldId id="384" r:id="rId50"/>
    <p:sldId id="385" r:id="rId51"/>
    <p:sldId id="32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37" autoAdjust="0"/>
    <p:restoredTop sz="79706" autoAdjust="0"/>
  </p:normalViewPr>
  <p:slideViewPr>
    <p:cSldViewPr snapToGrid="0" snapToObjects="1">
      <p:cViewPr varScale="1">
        <p:scale>
          <a:sx n="103" d="100"/>
          <a:sy n="103" d="100"/>
        </p:scale>
        <p:origin x="576" y="17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29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BBC533-44FF-8B43-83DA-D6823760D592}" type="datetimeFigureOut">
              <a:rPr lang="en-US" smtClean="0"/>
              <a:pPr/>
              <a:t>7/29/22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74DC7-67E2-0B40-9833-A02614626369}" type="slidenum">
              <a:rPr lang="en-US" smtClean="0"/>
              <a:pPr/>
              <a:t>‹#›</a:t>
            </a:fld>
            <a:endParaRPr lang="en-US"/>
          </a:p>
        </p:txBody>
      </p:sp>
    </p:spTree>
    <p:extLst>
      <p:ext uri="{BB962C8B-B14F-4D97-AF65-F5344CB8AC3E}">
        <p14:creationId xmlns:p14="http://schemas.microsoft.com/office/powerpoint/2010/main" val="37201983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6CF04-840D-4F4D-A3D8-38439BCBD4D9}" type="datetimeFigureOut">
              <a:rPr lang="en-US" smtClean="0"/>
              <a:pPr/>
              <a:t>7/29/22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6E20-911F-B443-B69A-4A21F36B4BF6}" type="slidenum">
              <a:rPr lang="en-US" smtClean="0"/>
              <a:pPr/>
              <a:t>‹#›</a:t>
            </a:fld>
            <a:endParaRPr lang="en-US"/>
          </a:p>
        </p:txBody>
      </p:sp>
    </p:spTree>
    <p:extLst>
      <p:ext uri="{BB962C8B-B14F-4D97-AF65-F5344CB8AC3E}">
        <p14:creationId xmlns:p14="http://schemas.microsoft.com/office/powerpoint/2010/main" val="30874929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ndependent.org/newsroom/article.asp?id=283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Interest in environmental issues as one of the toughest set of issues for free market economists to deal with</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1</a:t>
            </a:fld>
            <a:endParaRPr lang="en-US"/>
          </a:p>
        </p:txBody>
      </p:sp>
    </p:spTree>
    <p:extLst>
      <p:ext uri="{BB962C8B-B14F-4D97-AF65-F5344CB8AC3E}">
        <p14:creationId xmlns:p14="http://schemas.microsoft.com/office/powerpoint/2010/main" val="78897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the extent that regulation reduces disposable income, it damages health. Disposable income is used partially to increase personal health and safety. In developing nations, higher incomes may be used to purchase adequate food and clean water, obtain medical care, and perhaps provide for an education that allows the individual to avoid dangerous employment. In industrialized nations, higher incomes mean that people can buy safer cars, choose more healthful foods, move away from crime-ridden neighborhoods, and install smoke detectors in their homes. Taxing $7.6 million away from citizens so an EPA regulation can extend one human life by one year means there is less money available for individuals to take any one of thousands of steps to extend and better their lives.</a:t>
            </a:r>
          </a:p>
          <a:p>
            <a:r>
              <a:rPr lang="en-US" sz="1200" kern="1200" dirty="0">
                <a:solidFill>
                  <a:schemeClr val="tx1"/>
                </a:solidFill>
                <a:effectLst/>
                <a:latin typeface="+mn-lt"/>
                <a:ea typeface="+mn-ea"/>
                <a:cs typeface="+mn-cs"/>
              </a:rPr>
              <a:t>Testimony I gave to the Energy And Power Subcommittee of the Energy And Commerce Committee, U.S. House Of Representatives in Feb. 2012</a:t>
            </a:r>
          </a:p>
          <a:p>
            <a:r>
              <a:rPr lang="en-US" sz="1200" kern="1200" dirty="0">
                <a:solidFill>
                  <a:schemeClr val="tx1"/>
                </a:solidFill>
                <a:effectLst/>
                <a:latin typeface="+mn-lt"/>
                <a:ea typeface="+mn-ea"/>
                <a:cs typeface="+mn-cs"/>
              </a:rPr>
              <a:t>“A 2009 EPA-funded study analyzing 40 species of freshwater fish at 137 sites in the western U.S. found that while 56 percent of the fish had quantities of mercury above what has been considered a “safe” threshold, 97.5 percent of the fish had enough selenium to counteract the effects of the mercury. All but one of the fish in the 468-fish sample that had an insufficient ratio of selenium to mercury were </a:t>
            </a:r>
            <a:r>
              <a:rPr lang="en-US" sz="1200" kern="1200" dirty="0" err="1">
                <a:solidFill>
                  <a:schemeClr val="tx1"/>
                </a:solidFill>
                <a:effectLst/>
                <a:latin typeface="+mn-lt"/>
                <a:ea typeface="+mn-ea"/>
                <a:cs typeface="+mn-cs"/>
              </a:rPr>
              <a:t>pikeminnows</a:t>
            </a:r>
            <a:r>
              <a:rPr lang="en-US" sz="1200" kern="1200" dirty="0">
                <a:solidFill>
                  <a:schemeClr val="tx1"/>
                </a:solidFill>
                <a:effectLst/>
                <a:latin typeface="+mn-lt"/>
                <a:ea typeface="+mn-ea"/>
                <a:cs typeface="+mn-cs"/>
              </a:rPr>
              <a:t> (also called squawfish), which are commonly considered a “trash” fish and are not normally consumed as food.</a:t>
            </a:r>
          </a:p>
          <a:p>
            <a:r>
              <a:rPr lang="en-US" sz="1200" kern="1200" dirty="0">
                <a:solidFill>
                  <a:schemeClr val="tx1"/>
                </a:solidFill>
                <a:effectLst/>
                <a:latin typeface="+mn-lt"/>
                <a:ea typeface="+mn-ea"/>
                <a:cs typeface="+mn-cs"/>
              </a:rPr>
              <a:t>“…erring on the side of caution can be a serious error indeed. Alarmism about mercury in fish could discourage people from consuming this valuable but inexpensive source of protein, which can make up an important part of good maternal nutrition and aid cardiac and brain function in adults. Unwarranted concern about mercury could cause Americans to back into a more threatening problem from the loss of nutrition.”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Spencer A. Peterson, Nicholas V. C. Ralston, David V. Peck, John Van Sickle, J. David Robertson, Vickie L. Spate, and J. Steven Morris, “How Might Selenium Moderate the Toxic Effects of Mercury in Stream Fish of the Western U.S.?” </a:t>
            </a:r>
            <a:r>
              <a:rPr lang="en-US" sz="1200" i="1" kern="1200" dirty="0">
                <a:solidFill>
                  <a:schemeClr val="tx1"/>
                </a:solidFill>
                <a:effectLst/>
                <a:latin typeface="+mn-lt"/>
                <a:ea typeface="+mn-ea"/>
                <a:cs typeface="+mn-cs"/>
              </a:rPr>
              <a:t>Environmental Science and Technology</a:t>
            </a:r>
            <a:r>
              <a:rPr lang="en-US" sz="1200" kern="1200" dirty="0">
                <a:solidFill>
                  <a:schemeClr val="tx1"/>
                </a:solidFill>
                <a:effectLst/>
                <a:latin typeface="+mn-lt"/>
                <a:ea typeface="+mn-ea"/>
                <a:cs typeface="+mn-cs"/>
              </a:rPr>
              <a:t> 43, no. 10 (2009): 3919–3925.</a:t>
            </a:r>
          </a:p>
          <a:p>
            <a:r>
              <a:rPr lang="en-US" sz="1200" kern="1200" dirty="0">
                <a:solidFill>
                  <a:schemeClr val="tx1"/>
                </a:solidFill>
                <a:effectLst/>
                <a:latin typeface="+mn-lt"/>
                <a:ea typeface="+mn-ea"/>
                <a:cs typeface="+mn-cs"/>
              </a:rPr>
              <a:t>G. Myers, P. Davidson, C. Cox, C. </a:t>
            </a:r>
            <a:r>
              <a:rPr lang="en-US" sz="1200" kern="1200" dirty="0" err="1">
                <a:solidFill>
                  <a:schemeClr val="tx1"/>
                </a:solidFill>
                <a:effectLst/>
                <a:latin typeface="+mn-lt"/>
                <a:ea typeface="+mn-ea"/>
                <a:cs typeface="+mn-cs"/>
              </a:rPr>
              <a:t>Shamlaye</a:t>
            </a:r>
            <a:r>
              <a:rPr lang="en-US" sz="1200" kern="1200" dirty="0">
                <a:solidFill>
                  <a:schemeClr val="tx1"/>
                </a:solidFill>
                <a:effectLst/>
                <a:latin typeface="+mn-lt"/>
                <a:ea typeface="+mn-ea"/>
                <a:cs typeface="+mn-cs"/>
              </a:rPr>
              <a:t>, D. Palumbo, E. </a:t>
            </a:r>
            <a:r>
              <a:rPr lang="en-US" sz="1200" kern="1200" dirty="0" err="1">
                <a:solidFill>
                  <a:schemeClr val="tx1"/>
                </a:solidFill>
                <a:effectLst/>
                <a:latin typeface="+mn-lt"/>
                <a:ea typeface="+mn-ea"/>
                <a:cs typeface="+mn-cs"/>
              </a:rPr>
              <a:t>Cimichiari</a:t>
            </a:r>
            <a:r>
              <a:rPr lang="en-US" sz="1200" kern="1200" dirty="0">
                <a:solidFill>
                  <a:schemeClr val="tx1"/>
                </a:solidFill>
                <a:effectLst/>
                <a:latin typeface="+mn-lt"/>
                <a:ea typeface="+mn-ea"/>
                <a:cs typeface="+mn-cs"/>
              </a:rPr>
              <a:t>, J. Sloane-Reeves, G. Wilding, L. Huang, and T. Clarkson, Statement by the University of Rochester Research Team Studying the Developmental Effects of Methylmercury before the U.S. Senate Committee on the Environment and Public Works, July 29, 2003. Available at http://</a:t>
            </a:r>
            <a:r>
              <a:rPr lang="en-US" sz="1200" kern="1200" dirty="0" err="1">
                <a:solidFill>
                  <a:schemeClr val="tx1"/>
                </a:solidFill>
                <a:effectLst/>
                <a:latin typeface="+mn-lt"/>
                <a:ea typeface="+mn-ea"/>
                <a:cs typeface="+mn-cs"/>
              </a:rPr>
              <a:t>epw.senate.gov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hearing_statements.cfm?id</a:t>
            </a:r>
            <a:r>
              <a:rPr lang="en-US" sz="1200" kern="1200" dirty="0">
                <a:solidFill>
                  <a:schemeClr val="tx1"/>
                </a:solidFill>
                <a:effectLst/>
                <a:latin typeface="+mn-lt"/>
                <a:ea typeface="+mn-ea"/>
                <a:cs typeface="+mn-cs"/>
              </a:rPr>
              <a:t>=212851.</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we look at the </a:t>
            </a:r>
            <a:r>
              <a:rPr lang="en-US" sz="1200" i="1" kern="1200" dirty="0">
                <a:solidFill>
                  <a:schemeClr val="tx1"/>
                </a:solidFill>
                <a:effectLst/>
                <a:latin typeface="+mn-lt"/>
                <a:ea typeface="+mn-ea"/>
                <a:cs typeface="+mn-cs"/>
              </a:rPr>
              <a:t>cost per premature death averted</a:t>
            </a:r>
            <a:r>
              <a:rPr lang="en-US" sz="1200" kern="1200" dirty="0">
                <a:solidFill>
                  <a:schemeClr val="tx1"/>
                </a:solidFill>
                <a:effectLst/>
                <a:latin typeface="+mn-lt"/>
                <a:ea typeface="+mn-ea"/>
                <a:cs typeface="+mn-cs"/>
              </a:rPr>
              <a:t> (from Office of Management and Budget data), we can see the enormous imbalance in costs, under regulation: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Aircraft cabin fire protection $100,000</a:t>
            </a:r>
          </a:p>
          <a:p>
            <a:r>
              <a:rPr lang="en-US" sz="1200" kern="1200" dirty="0">
                <a:solidFill>
                  <a:schemeClr val="tx1"/>
                </a:solidFill>
                <a:effectLst/>
                <a:latin typeface="+mn-lt"/>
                <a:ea typeface="+mn-ea"/>
                <a:cs typeface="+mn-cs"/>
              </a:rPr>
              <a:t>Auto fuel-system integrity standard $400,000</a:t>
            </a:r>
          </a:p>
          <a:p>
            <a:r>
              <a:rPr lang="en-US" sz="1200" kern="1200" dirty="0">
                <a:solidFill>
                  <a:schemeClr val="tx1"/>
                </a:solidFill>
                <a:effectLst/>
                <a:latin typeface="+mn-lt"/>
                <a:ea typeface="+mn-ea"/>
                <a:cs typeface="+mn-cs"/>
              </a:rPr>
              <a:t>Trenching and excavating standard $1,500,000</a:t>
            </a:r>
          </a:p>
          <a:p>
            <a:r>
              <a:rPr lang="en-US" sz="1200" b="0" kern="1200" dirty="0">
                <a:solidFill>
                  <a:schemeClr val="tx1"/>
                </a:solidFill>
                <a:effectLst/>
                <a:latin typeface="+mn-lt"/>
                <a:ea typeface="+mn-ea"/>
                <a:cs typeface="+mn-cs"/>
              </a:rPr>
              <a:t>Asbestos ban $110,700,000</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Hazardous waste disposal ban $4,190,400,000</a:t>
            </a:r>
          </a:p>
          <a:p>
            <a:r>
              <a:rPr lang="en-US" sz="1200" kern="1200" dirty="0">
                <a:solidFill>
                  <a:schemeClr val="tx1"/>
                </a:solidFill>
                <a:effectLst/>
                <a:latin typeface="+mn-lt"/>
                <a:ea typeface="+mn-ea"/>
                <a:cs typeface="+mn-cs"/>
              </a:rPr>
              <a:t>Proposed solid waste standards $19,107,000,000</a:t>
            </a:r>
          </a:p>
          <a:p>
            <a:r>
              <a:rPr lang="en-US" sz="1200" kern="1200" dirty="0">
                <a:solidFill>
                  <a:schemeClr val="tx1"/>
                </a:solidFill>
                <a:effectLst/>
                <a:latin typeface="+mn-lt"/>
                <a:ea typeface="+mn-ea"/>
                <a:cs typeface="+mn-cs"/>
              </a:rPr>
              <a:t>Atrazine drinking water standard $92,069,700,000</a:t>
            </a:r>
          </a:p>
          <a:p>
            <a:r>
              <a:rPr lang="en-US" sz="1200" kern="1200" dirty="0">
                <a:solidFill>
                  <a:schemeClr val="tx1"/>
                </a:solidFill>
                <a:effectLst/>
                <a:latin typeface="+mn-lt"/>
                <a:ea typeface="+mn-ea"/>
                <a:cs typeface="+mn-cs"/>
              </a:rPr>
              <a:t>(The maximum allowable amount of atrazine in drinking water is 3 parts per </a:t>
            </a:r>
            <a:r>
              <a:rPr lang="en-US" sz="1200" kern="1200" dirty="0" err="1">
                <a:solidFill>
                  <a:schemeClr val="tx1"/>
                </a:solidFill>
                <a:effectLst/>
                <a:latin typeface="+mn-lt"/>
                <a:ea typeface="+mn-ea"/>
                <a:cs typeface="+mn-cs"/>
              </a:rPr>
              <a:t>billion─equivalent</a:t>
            </a:r>
            <a:r>
              <a:rPr lang="en-US" sz="1200" kern="1200" dirty="0">
                <a:solidFill>
                  <a:schemeClr val="tx1"/>
                </a:solidFill>
                <a:effectLst/>
                <a:latin typeface="+mn-lt"/>
                <a:ea typeface="+mn-ea"/>
                <a:cs typeface="+mn-cs"/>
              </a:rPr>
              <a:t> to half an aspirin dissolved in a 16,000 gallon railroad tank car.)</a:t>
            </a:r>
          </a:p>
          <a:p>
            <a:r>
              <a:rPr lang="en-US" sz="1200" i="1" kern="1200" dirty="0">
                <a:solidFill>
                  <a:schemeClr val="tx1"/>
                </a:solidFill>
                <a:effectLst/>
                <a:latin typeface="+mn-lt"/>
                <a:ea typeface="+mn-ea"/>
                <a:cs typeface="+mn-cs"/>
              </a:rPr>
              <a:t>Doctors for Disaster Preparedness Newsletter</a:t>
            </a:r>
            <a:r>
              <a:rPr lang="en-US" sz="1200" kern="1200" dirty="0">
                <a:solidFill>
                  <a:schemeClr val="tx1"/>
                </a:solidFill>
                <a:effectLst/>
                <a:latin typeface="+mn-lt"/>
                <a:ea typeface="+mn-ea"/>
                <a:cs typeface="+mn-cs"/>
              </a:rPr>
              <a:t>, vol. 10, no. 1 (Jan. 1993).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33</a:t>
            </a:fld>
            <a:endParaRPr lang="en-US"/>
          </a:p>
        </p:txBody>
      </p:sp>
    </p:spTree>
    <p:extLst>
      <p:ext uri="{BB962C8B-B14F-4D97-AF65-F5344CB8AC3E}">
        <p14:creationId xmlns:p14="http://schemas.microsoft.com/office/powerpoint/2010/main" val="472947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EV incentives effectively target luxury EVs, which don’t replace the high-mileage gas vehicles that are driven by lower-income households. https://</a:t>
            </a:r>
            <a:r>
              <a:rPr lang="en-US" dirty="0" err="1"/>
              <a:t>today.law.harvard.edu</a:t>
            </a:r>
            <a:r>
              <a:rPr lang="en-US" dirty="0"/>
              <a:t>/current-electric-vehicles-subsidies-fail-to-reduce-overall-emissions-says-harvard-law-study/</a:t>
            </a:r>
          </a:p>
        </p:txBody>
      </p:sp>
      <p:sp>
        <p:nvSpPr>
          <p:cNvPr id="4" name="Slide Number Placeholder 3"/>
          <p:cNvSpPr>
            <a:spLocks noGrp="1"/>
          </p:cNvSpPr>
          <p:nvPr>
            <p:ph type="sldNum" sz="quarter" idx="5"/>
          </p:nvPr>
        </p:nvSpPr>
        <p:spPr/>
        <p:txBody>
          <a:bodyPr/>
          <a:lstStyle/>
          <a:p>
            <a:fld id="{3F0C6E20-911F-B443-B69A-4A21F36B4BF6}" type="slidenum">
              <a:rPr lang="en-US" smtClean="0"/>
              <a:pPr/>
              <a:t>35</a:t>
            </a:fld>
            <a:endParaRPr lang="en-US"/>
          </a:p>
        </p:txBody>
      </p:sp>
    </p:spTree>
    <p:extLst>
      <p:ext uri="{BB962C8B-B14F-4D97-AF65-F5344CB8AC3E}">
        <p14:creationId xmlns:p14="http://schemas.microsoft.com/office/powerpoint/2010/main" val="3423175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Michael Novak </a:t>
            </a:r>
            <a:r>
              <a:rPr lang="en-US" sz="1200" i="1" kern="1200" dirty="0" err="1">
                <a:solidFill>
                  <a:schemeClr val="tx1"/>
                </a:solidFill>
                <a:latin typeface="+mn-lt"/>
                <a:ea typeface="+mn-ea"/>
                <a:cs typeface="+mn-cs"/>
              </a:rPr>
              <a:t>Mises</a:t>
            </a:r>
            <a:r>
              <a:rPr lang="en-US" sz="1200" i="1" kern="1200" dirty="0">
                <a:solidFill>
                  <a:schemeClr val="tx1"/>
                </a:solidFill>
                <a:latin typeface="+mn-lt"/>
                <a:ea typeface="+mn-ea"/>
                <a:cs typeface="+mn-cs"/>
              </a:rPr>
              <a:t> Daily</a:t>
            </a:r>
            <a:r>
              <a:rPr lang="en-US" sz="1200" kern="1200" dirty="0">
                <a:solidFill>
                  <a:schemeClr val="tx1"/>
                </a:solidFill>
                <a:latin typeface="+mn-lt"/>
                <a:ea typeface="+mn-ea"/>
                <a:cs typeface="+mn-cs"/>
              </a:rPr>
              <a:t> article from June 23, 2010</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government specifically passed laws that gave the oil companies incentives to drill far offshore—that is, in deeper water where risk is presumably higher. In addition to the higher risk of accidents, the cost of solving any problems are necessarily greater in five thousand feet of water than in, say, 250 feet of water.</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42</a:t>
            </a:fld>
            <a:endParaRPr lang="en-US"/>
          </a:p>
        </p:txBody>
      </p:sp>
    </p:spTree>
    <p:extLst>
      <p:ext uri="{BB962C8B-B14F-4D97-AF65-F5344CB8AC3E}">
        <p14:creationId xmlns:p14="http://schemas.microsoft.com/office/powerpoint/2010/main" val="86588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Michael Novak </a:t>
            </a:r>
            <a:r>
              <a:rPr lang="en-US" sz="1200" i="1" kern="1200" dirty="0" err="1">
                <a:solidFill>
                  <a:schemeClr val="tx1"/>
                </a:solidFill>
                <a:latin typeface="+mn-lt"/>
                <a:ea typeface="+mn-ea"/>
                <a:cs typeface="+mn-cs"/>
              </a:rPr>
              <a:t>Mises</a:t>
            </a:r>
            <a:r>
              <a:rPr lang="en-US" sz="1200" i="1" kern="1200" dirty="0">
                <a:solidFill>
                  <a:schemeClr val="tx1"/>
                </a:solidFill>
                <a:latin typeface="+mn-lt"/>
                <a:ea typeface="+mn-ea"/>
                <a:cs typeface="+mn-cs"/>
              </a:rPr>
              <a:t> Daily</a:t>
            </a:r>
            <a:r>
              <a:rPr lang="en-US" sz="1200" kern="1200" dirty="0">
                <a:solidFill>
                  <a:schemeClr val="tx1"/>
                </a:solidFill>
                <a:latin typeface="+mn-lt"/>
                <a:ea typeface="+mn-ea"/>
                <a:cs typeface="+mn-cs"/>
              </a:rPr>
              <a:t> article from June 23, 2010</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government specifically passed laws that gave the oil companies incentives to drill far offshore—that is, in deeper water where risk is presumably higher. In addition to the higher risk of accidents, the cost of solving any problems are necessarily greater in five thousand feet of water than in, say, 250 feet of water.</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43</a:t>
            </a:fld>
            <a:endParaRPr lang="en-US"/>
          </a:p>
        </p:txBody>
      </p:sp>
    </p:spTree>
    <p:extLst>
      <p:ext uri="{BB962C8B-B14F-4D97-AF65-F5344CB8AC3E}">
        <p14:creationId xmlns:p14="http://schemas.microsoft.com/office/powerpoint/2010/main" val="82537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0C6E20-911F-B443-B69A-4A21F36B4BF6}" type="slidenum">
              <a:rPr lang="en-US" smtClean="0"/>
              <a:pPr/>
              <a:t>44</a:t>
            </a:fld>
            <a:endParaRPr lang="en-US"/>
          </a:p>
        </p:txBody>
      </p:sp>
    </p:spTree>
    <p:extLst>
      <p:ext uri="{BB962C8B-B14F-4D97-AF65-F5344CB8AC3E}">
        <p14:creationId xmlns:p14="http://schemas.microsoft.com/office/powerpoint/2010/main" val="1508573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was something like a five-times increase in the amount of oil they could pump royalty-free in deep water. From 1995 to 2003, there was something like a 250 percent increase in the percentage of oil coming from deep water regions of the Gulf.</a:t>
            </a:r>
          </a:p>
        </p:txBody>
      </p:sp>
      <p:sp>
        <p:nvSpPr>
          <p:cNvPr id="4" name="Slide Number Placeholder 3"/>
          <p:cNvSpPr>
            <a:spLocks noGrp="1"/>
          </p:cNvSpPr>
          <p:nvPr>
            <p:ph type="sldNum" sz="quarter" idx="10"/>
          </p:nvPr>
        </p:nvSpPr>
        <p:spPr/>
        <p:txBody>
          <a:bodyPr/>
          <a:lstStyle/>
          <a:p>
            <a:fld id="{3F0C6E20-911F-B443-B69A-4A21F36B4BF6}" type="slidenum">
              <a:rPr lang="en-US" smtClean="0"/>
              <a:pPr/>
              <a:t>45</a:t>
            </a:fld>
            <a:endParaRPr lang="en-US"/>
          </a:p>
        </p:txBody>
      </p:sp>
    </p:spTree>
    <p:extLst>
      <p:ext uri="{BB962C8B-B14F-4D97-AF65-F5344CB8AC3E}">
        <p14:creationId xmlns:p14="http://schemas.microsoft.com/office/powerpoint/2010/main" val="1397466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a:solidFill>
                  <a:schemeClr val="tx1"/>
                </a:solidFill>
                <a:latin typeface="+mn-lt"/>
                <a:ea typeface="+mn-ea"/>
                <a:cs typeface="+mn-cs"/>
              </a:rPr>
              <a:t>William </a:t>
            </a:r>
            <a:r>
              <a:rPr lang="en-US" sz="1200" kern="1200" dirty="0" err="1">
                <a:solidFill>
                  <a:schemeClr val="tx1"/>
                </a:solidFill>
                <a:latin typeface="+mn-lt"/>
                <a:ea typeface="+mn-ea"/>
                <a:cs typeface="+mn-cs"/>
              </a:rPr>
              <a:t>Shughart</a:t>
            </a:r>
            <a:r>
              <a:rPr lang="en-US" sz="1200" kern="1200" dirty="0">
                <a:solidFill>
                  <a:schemeClr val="tx1"/>
                </a:solidFill>
                <a:latin typeface="+mn-lt"/>
                <a:ea typeface="+mn-ea"/>
                <a:cs typeface="+mn-cs"/>
              </a:rPr>
              <a:t> in </a:t>
            </a:r>
            <a:r>
              <a:rPr lang="en-US" sz="1200" i="1" kern="1200" dirty="0">
                <a:solidFill>
                  <a:schemeClr val="tx1"/>
                </a:solidFill>
                <a:latin typeface="+mn-lt"/>
                <a:ea typeface="+mn-ea"/>
                <a:cs typeface="+mn-cs"/>
              </a:rPr>
              <a:t>Human Events</a:t>
            </a:r>
            <a:r>
              <a:rPr lang="en-US" sz="1200" kern="1200" dirty="0">
                <a:solidFill>
                  <a:schemeClr val="tx1"/>
                </a:solidFill>
                <a:latin typeface="+mn-lt"/>
                <a:ea typeface="+mn-ea"/>
                <a:cs typeface="+mn-cs"/>
              </a:rPr>
              <a:t>, July 21, 2010 </a:t>
            </a:r>
            <a:r>
              <a:rPr lang="en-US" sz="1200" u="sng" kern="1200" dirty="0">
                <a:solidFill>
                  <a:schemeClr val="tx1"/>
                </a:solidFill>
                <a:latin typeface="+mn-lt"/>
                <a:ea typeface="+mn-ea"/>
                <a:cs typeface="+mn-cs"/>
                <a:hlinkClick r:id="rId3"/>
              </a:rPr>
              <a:t>http://www.independent.org/newsroom/article.asp?id=2831</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Shughart</a:t>
            </a:r>
            <a:r>
              <a:rPr lang="en-US" sz="1200" kern="1200" dirty="0">
                <a:solidFill>
                  <a:schemeClr val="tx1"/>
                </a:solidFill>
                <a:latin typeface="+mn-lt"/>
                <a:ea typeface="+mn-ea"/>
                <a:cs typeface="+mn-cs"/>
              </a:rPr>
              <a:t> mentions a tragedy of the commons problem:</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…existing regulatory rules that assign “ownership” of crude oil deposits underneath the U.S. outer continental shelf to the federal government.</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Rights are auctioned off periodically by the Minerals Management Service.</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Since they cannot benefit personally from the decisions they make… the bureaucrats in charge of the auctions have no incentive to consider the values of the alternatives foregone, such as recreational uses, commercial fishing, exploiting other mineral deposits or simply maintaining a pristine ocean environment, when exploration rights are awarded.</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…leases are auctioned willy-nilly, frequently ignoring safety concerns in the process in order to maximize governmental revenue rather than to ensure that the natural resources on the outer continental shelf are allocated efficiently.</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federal cap on liability at $75 million also plays a role:</a:t>
            </a: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Shughart</a:t>
            </a:r>
            <a:r>
              <a:rPr lang="en-US" sz="1200" kern="1200" dirty="0">
                <a:solidFill>
                  <a:schemeClr val="tx1"/>
                </a:solidFill>
                <a:latin typeface="+mn-lt"/>
                <a:ea typeface="+mn-ea"/>
                <a:cs typeface="+mn-cs"/>
              </a:rPr>
              <a:t>, in </a:t>
            </a:r>
            <a:r>
              <a:rPr lang="en-US" sz="1200" i="1" kern="1200" dirty="0">
                <a:solidFill>
                  <a:schemeClr val="tx1"/>
                </a:solidFill>
                <a:latin typeface="+mn-lt"/>
                <a:ea typeface="+mn-ea"/>
                <a:cs typeface="+mn-cs"/>
              </a:rPr>
              <a:t>New Republic</a:t>
            </a:r>
            <a:r>
              <a:rPr lang="en-US" sz="1200" kern="1200" dirty="0">
                <a:solidFill>
                  <a:schemeClr val="tx1"/>
                </a:solidFill>
                <a:latin typeface="+mn-lt"/>
                <a:ea typeface="+mn-ea"/>
                <a:cs typeface="+mn-cs"/>
              </a:rPr>
              <a:t> July 21, 2010 http://</a:t>
            </a:r>
            <a:r>
              <a:rPr lang="en-US" sz="1200" kern="1200" dirty="0" err="1">
                <a:solidFill>
                  <a:schemeClr val="tx1"/>
                </a:solidFill>
                <a:latin typeface="+mn-lt"/>
                <a:ea typeface="+mn-ea"/>
                <a:cs typeface="+mn-cs"/>
              </a:rPr>
              <a:t>www.independent.org/newsroom/article.asp?id</a:t>
            </a:r>
            <a:r>
              <a:rPr lang="en-US" sz="1200" kern="1200" dirty="0">
                <a:solidFill>
                  <a:schemeClr val="tx1"/>
                </a:solidFill>
                <a:latin typeface="+mn-lt"/>
                <a:ea typeface="+mn-ea"/>
                <a:cs typeface="+mn-cs"/>
              </a:rPr>
              <a:t>=2832</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A second contributor to the disaster is the federal law limiting liability for damages caused by offshore oil spills. Although the $75 million limit can be waived in cases of proven gross negligence (and likely will be in this case), BP probably would have been far more cautious from the beginning if it knew that a major blowout could cost the company billions rather than millions. Even in 2009, with energy prices sharply down from the recession, BP reported a $14 billion profit. The slim prospect of a $75 million liability “hit” may not have even raised an eyebrow.</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46</a:t>
            </a:fld>
            <a:endParaRPr lang="en-US"/>
          </a:p>
        </p:txBody>
      </p:sp>
    </p:spTree>
    <p:extLst>
      <p:ext uri="{BB962C8B-B14F-4D97-AF65-F5344CB8AC3E}">
        <p14:creationId xmlns:p14="http://schemas.microsoft.com/office/powerpoint/2010/main" val="185171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“…dirty-coal producers in Obama’s home state of Illinois are chief among the bootleggers laughing all the way to the bank as they ship trainloads of coal to generators far and wide. The Obama administration’s Clean Power Plan has made lots of people happy — environmentalists, producers of clean-power technologies, and producers of dirty coal.”</a:t>
            </a:r>
          </a:p>
        </p:txBody>
      </p:sp>
      <p:sp>
        <p:nvSpPr>
          <p:cNvPr id="4" name="Slide Number Placeholder 3"/>
          <p:cNvSpPr>
            <a:spLocks noGrp="1"/>
          </p:cNvSpPr>
          <p:nvPr>
            <p:ph type="sldNum" sz="quarter" idx="5"/>
          </p:nvPr>
        </p:nvSpPr>
        <p:spPr/>
        <p:txBody>
          <a:bodyPr/>
          <a:lstStyle/>
          <a:p>
            <a:fld id="{3F0C6E20-911F-B443-B69A-4A21F36B4BF6}" type="slidenum">
              <a:rPr lang="en-US" smtClean="0"/>
              <a:pPr/>
              <a:t>50</a:t>
            </a:fld>
            <a:endParaRPr lang="en-US"/>
          </a:p>
        </p:txBody>
      </p:sp>
    </p:spTree>
    <p:extLst>
      <p:ext uri="{BB962C8B-B14F-4D97-AF65-F5344CB8AC3E}">
        <p14:creationId xmlns:p14="http://schemas.microsoft.com/office/powerpoint/2010/main" val="3998061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F0C6E20-911F-B443-B69A-4A21F36B4BF6}" type="slidenum">
              <a:rPr lang="en-US" smtClean="0"/>
              <a:pPr/>
              <a:t>51</a:t>
            </a:fld>
            <a:endParaRPr lang="en-US"/>
          </a:p>
        </p:txBody>
      </p:sp>
    </p:spTree>
    <p:extLst>
      <p:ext uri="{BB962C8B-B14F-4D97-AF65-F5344CB8AC3E}">
        <p14:creationId xmlns:p14="http://schemas.microsoft.com/office/powerpoint/2010/main" val="1024686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i="1" dirty="0"/>
              <a:t>Catallactics</a:t>
            </a:r>
            <a:r>
              <a:rPr lang="en-US" dirty="0"/>
              <a:t> is the study of monetary exchanges. In a </a:t>
            </a:r>
            <a:r>
              <a:rPr lang="en-US" dirty="0" err="1"/>
              <a:t>catallaxy</a:t>
            </a:r>
            <a:r>
              <a:rPr lang="en-US" dirty="0"/>
              <a:t>, there is no overall hierarchy of goals. There are only the separate objectives of the individuals.</a:t>
            </a:r>
            <a:endParaRPr lang="en-US" i="1" dirty="0"/>
          </a:p>
          <a:p>
            <a:pPr lvl="1"/>
            <a:r>
              <a:rPr lang="en-US" i="1" dirty="0"/>
              <a:t>Economic efficiency</a:t>
            </a:r>
            <a:r>
              <a:rPr lang="en-US" dirty="0"/>
              <a:t> is compatible with Austrian economic theory insofar as it applies to the assessments of whether the means chosen by individuals are consistent with the accomplishment of ends chosen by those individuals. To the Austrian, it cannot engage in interpersonal comparisons of the values of the ends.</a:t>
            </a:r>
            <a:endParaRPr lang="en-US" i="1" dirty="0"/>
          </a:p>
          <a:p>
            <a:pPr lvl="1"/>
            <a:r>
              <a:rPr lang="en-US" i="1" dirty="0"/>
              <a:t>Catallactic efficiency</a:t>
            </a:r>
            <a:r>
              <a:rPr lang="en-US" dirty="0"/>
              <a:t> occurs when economic efficiency is promoted by an institutional setting that ensures that property rights are secure, which in turn promotes the discovery and use of information for the accomplishment of individual plans. Catallactic efficiency takes into account the fact that we cannot judge the individual ends being pursued by participants in the market.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By studying the ideal institutional setting in which individuals can make economically efficient decisions, we can improve economic outcomes </a:t>
            </a:r>
            <a:r>
              <a:rPr lang="en-US" i="1" dirty="0"/>
              <a:t>without</a:t>
            </a:r>
            <a:r>
              <a:rPr lang="en-US" dirty="0"/>
              <a:t> trying to judge the value of some ends over others.</a:t>
            </a:r>
          </a:p>
        </p:txBody>
      </p:sp>
      <p:sp>
        <p:nvSpPr>
          <p:cNvPr id="4" name="Slide Number Placeholder 3"/>
          <p:cNvSpPr>
            <a:spLocks noGrp="1"/>
          </p:cNvSpPr>
          <p:nvPr>
            <p:ph type="sldNum" sz="quarter" idx="5"/>
          </p:nvPr>
        </p:nvSpPr>
        <p:spPr/>
        <p:txBody>
          <a:bodyPr/>
          <a:lstStyle/>
          <a:p>
            <a:fld id="{3F0C6E20-911F-B443-B69A-4A21F36B4BF6}" type="slidenum">
              <a:rPr lang="en-US" smtClean="0"/>
              <a:pPr/>
              <a:t>4</a:t>
            </a:fld>
            <a:endParaRPr lang="en-US"/>
          </a:p>
        </p:txBody>
      </p:sp>
    </p:spTree>
    <p:extLst>
      <p:ext uri="{BB962C8B-B14F-4D97-AF65-F5344CB8AC3E}">
        <p14:creationId xmlns:p14="http://schemas.microsoft.com/office/powerpoint/2010/main" val="329981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5</a:t>
            </a:fld>
            <a:endParaRPr lang="en-US"/>
          </a:p>
        </p:txBody>
      </p:sp>
    </p:spTree>
    <p:extLst>
      <p:ext uri="{BB962C8B-B14F-4D97-AF65-F5344CB8AC3E}">
        <p14:creationId xmlns:p14="http://schemas.microsoft.com/office/powerpoint/2010/main" val="172986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[READ] In a chapter in Mario Rizzo’s book </a:t>
            </a:r>
            <a:r>
              <a:rPr lang="en-US" sz="1200" i="1" kern="1200" dirty="0">
                <a:solidFill>
                  <a:schemeClr val="tx1"/>
                </a:solidFill>
                <a:latin typeface="+mn-lt"/>
                <a:ea typeface="+mn-ea"/>
                <a:cs typeface="+mn-cs"/>
              </a:rPr>
              <a:t>Time, Uncertainty, and Disequilibrium</a:t>
            </a:r>
            <a:r>
              <a:rPr lang="en-US" sz="1200" kern="1200" dirty="0">
                <a:solidFill>
                  <a:schemeClr val="tx1"/>
                </a:solidFill>
                <a:latin typeface="+mn-lt"/>
                <a:ea typeface="+mn-ea"/>
                <a:cs typeface="+mn-cs"/>
              </a:rPr>
              <a:t> (1979), </a:t>
            </a:r>
            <a:r>
              <a:rPr lang="en-US" sz="1200" kern="1200" dirty="0" err="1">
                <a:solidFill>
                  <a:schemeClr val="tx1"/>
                </a:solidFill>
                <a:latin typeface="+mn-lt"/>
                <a:ea typeface="+mn-ea"/>
                <a:cs typeface="+mn-cs"/>
              </a:rPr>
              <a:t>Rothbard</a:t>
            </a:r>
            <a:r>
              <a:rPr lang="en-US" sz="1200" kern="1200" dirty="0">
                <a:solidFill>
                  <a:schemeClr val="tx1"/>
                </a:solidFill>
                <a:latin typeface="+mn-lt"/>
                <a:ea typeface="+mn-ea"/>
                <a:cs typeface="+mn-cs"/>
              </a:rPr>
              <a:t> says,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…we cannot decide on public policy, tort law, rights, or liabilities on the basis of efficiencies or minimizing of costs. But if not costs or efficiency, then what? The answer is that only ethical principles can serve as criteria for our decisions. Efficiency can never serve as the basis for ethics; on the contrary, ethics must be the guide and touchstone for any consideration of efficiency.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…Economists will have to get used to the idea that not all of life can be encompassed by our own discipline. A painful lesson no doubt, but compensated by the knowledge that it may be good for our souls to realize our own limits—and, just perhaps, to learn about ethics and about justice. [</a:t>
            </a:r>
            <a:r>
              <a:rPr lang="en-US" sz="1200" kern="1200" dirty="0" err="1">
                <a:solidFill>
                  <a:schemeClr val="tx1"/>
                </a:solidFill>
                <a:latin typeface="+mn-lt"/>
                <a:ea typeface="+mn-ea"/>
                <a:cs typeface="+mn-cs"/>
              </a:rPr>
              <a:t>Rothbard</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Logic of Action 2</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a:t>
            </a:r>
            <a:r>
              <a:rPr lang="en-US" sz="1200" kern="1200" dirty="0">
                <a:solidFill>
                  <a:schemeClr val="tx1"/>
                </a:solidFill>
                <a:latin typeface="+mn-lt"/>
                <a:ea typeface="+mn-ea"/>
                <a:cs typeface="+mn-cs"/>
              </a:rPr>
              <a:t>. 273]</a:t>
            </a:r>
          </a:p>
        </p:txBody>
      </p:sp>
      <p:sp>
        <p:nvSpPr>
          <p:cNvPr id="4" name="Slide Number Placeholder 3"/>
          <p:cNvSpPr>
            <a:spLocks noGrp="1"/>
          </p:cNvSpPr>
          <p:nvPr>
            <p:ph type="sldNum" sz="quarter" idx="10"/>
          </p:nvPr>
        </p:nvSpPr>
        <p:spPr/>
        <p:txBody>
          <a:bodyPr/>
          <a:lstStyle/>
          <a:p>
            <a:fld id="{3F0C6E20-911F-B443-B69A-4A21F36B4BF6}" type="slidenum">
              <a:rPr lang="en-US" smtClean="0"/>
              <a:pPr/>
              <a:t>7</a:t>
            </a:fld>
            <a:endParaRPr lang="en-US"/>
          </a:p>
        </p:txBody>
      </p:sp>
    </p:spTree>
    <p:extLst>
      <p:ext uri="{BB962C8B-B14F-4D97-AF65-F5344CB8AC3E}">
        <p14:creationId xmlns:p14="http://schemas.microsoft.com/office/powerpoint/2010/main" val="969877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8</a:t>
            </a:fld>
            <a:endParaRPr lang="en-US"/>
          </a:p>
        </p:txBody>
      </p:sp>
    </p:spTree>
    <p:extLst>
      <p:ext uri="{BB962C8B-B14F-4D97-AF65-F5344CB8AC3E}">
        <p14:creationId xmlns:p14="http://schemas.microsoft.com/office/powerpoint/2010/main" val="351414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Coal is still</a:t>
            </a:r>
            <a:r>
              <a:rPr lang="en-US" baseline="0" dirty="0"/>
              <a:t> a major energy source in the US and in some other countries that can ill-afford transitions to expensive alternatives. Many livelihoods depend on inexpensive energy.</a:t>
            </a:r>
            <a:endParaRPr lang="en-US" dirty="0"/>
          </a:p>
        </p:txBody>
      </p:sp>
      <p:sp>
        <p:nvSpPr>
          <p:cNvPr id="4" name="Slide Number Placeholder 3"/>
          <p:cNvSpPr>
            <a:spLocks noGrp="1"/>
          </p:cNvSpPr>
          <p:nvPr>
            <p:ph type="sldNum" sz="quarter" idx="10"/>
          </p:nvPr>
        </p:nvSpPr>
        <p:spPr/>
        <p:txBody>
          <a:bodyPr/>
          <a:lstStyle/>
          <a:p>
            <a:fld id="{3DF989C8-206A-6044-A4A5-366A968B704C}" type="slidenum">
              <a:rPr lang="en-US" smtClean="0"/>
              <a:t>20</a:t>
            </a:fld>
            <a:endParaRPr lang="en-US"/>
          </a:p>
        </p:txBody>
      </p:sp>
    </p:spTree>
    <p:extLst>
      <p:ext uri="{BB962C8B-B14F-4D97-AF65-F5344CB8AC3E}">
        <p14:creationId xmlns:p14="http://schemas.microsoft.com/office/powerpoint/2010/main" val="302896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r>
              <a:rPr lang="en-US" baseline="0" dirty="0"/>
              <a:t> of energy most favored by many environmental groups also tend to be very expensive, slowing growth. The poor and vulnerable need economic growth to enhance their lives, including avoiding the worst of environmental risks.</a:t>
            </a:r>
            <a:endParaRPr lang="en-US" dirty="0"/>
          </a:p>
        </p:txBody>
      </p:sp>
      <p:sp>
        <p:nvSpPr>
          <p:cNvPr id="4" name="Slide Number Placeholder 3"/>
          <p:cNvSpPr>
            <a:spLocks noGrp="1"/>
          </p:cNvSpPr>
          <p:nvPr>
            <p:ph type="sldNum" sz="quarter" idx="10"/>
          </p:nvPr>
        </p:nvSpPr>
        <p:spPr/>
        <p:txBody>
          <a:bodyPr/>
          <a:lstStyle/>
          <a:p>
            <a:fld id="{3DF989C8-206A-6044-A4A5-366A968B704C}" type="slidenum">
              <a:rPr lang="en-US" smtClean="0"/>
              <a:t>22</a:t>
            </a:fld>
            <a:endParaRPr lang="en-US"/>
          </a:p>
        </p:txBody>
      </p:sp>
    </p:spTree>
    <p:extLst>
      <p:ext uri="{BB962C8B-B14F-4D97-AF65-F5344CB8AC3E}">
        <p14:creationId xmlns:p14="http://schemas.microsoft.com/office/powerpoint/2010/main" val="689560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Former Indian chief economic adviser Arvind Subramanian has called this anti-fossil fuel push “carbon imperialism,” and Indian Prime Minister Narendra Modi has complained of a new colonialism, in which the developed countries of the world, having used fossil fuels to achieve prosperity, now promote energy policies that would deny growth to countries like his own.</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30</a:t>
            </a:fld>
            <a:endParaRPr lang="en-US"/>
          </a:p>
        </p:txBody>
      </p:sp>
    </p:spTree>
    <p:extLst>
      <p:ext uri="{BB962C8B-B14F-4D97-AF65-F5344CB8AC3E}">
        <p14:creationId xmlns:p14="http://schemas.microsoft.com/office/powerpoint/2010/main" val="164856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the extent that regulation reduces disposable income, it damages health. Disposable income is used partially to increase personal health and safety. In developing nations, higher incomes may be used to purchase adequate food and clean water, obtain medical care, and perhaps provide for an education that allows the individual to avoid dangerous employment. In industrialized nations, higher incomes mean that people can buy safer cars, choose more healthful foods, move away from crime-ridden neighborhoods, and install smoke detectors in their homes. Taxing $7.6 million away from citizens so an EPA regulation can extend one human life by one year means there is less money available for individuals to take any one of thousands of steps to extend and better their lives.</a:t>
            </a:r>
          </a:p>
          <a:p>
            <a:r>
              <a:rPr lang="en-US" sz="1200" kern="1200" dirty="0">
                <a:solidFill>
                  <a:schemeClr val="tx1"/>
                </a:solidFill>
                <a:effectLst/>
                <a:latin typeface="+mn-lt"/>
                <a:ea typeface="+mn-ea"/>
                <a:cs typeface="+mn-cs"/>
              </a:rPr>
              <a:t>Testimony I gave to the Energy And Power Subcommittee of the Energy And Commerce Committee, U.S. House Of Representatives in Feb. 2012</a:t>
            </a:r>
          </a:p>
          <a:p>
            <a:r>
              <a:rPr lang="en-US" sz="1200" kern="1200" dirty="0">
                <a:solidFill>
                  <a:schemeClr val="tx1"/>
                </a:solidFill>
                <a:effectLst/>
                <a:latin typeface="+mn-lt"/>
                <a:ea typeface="+mn-ea"/>
                <a:cs typeface="+mn-cs"/>
              </a:rPr>
              <a:t>“A 2009 EPA-funded study analyzing 40 species of freshwater fish at 137 sites in the western U.S. found that while 56 percent of the fish had quantities of mercury above what has been considered a “safe” threshold, 97.5 percent of the fish had enough selenium to counteract the effects of the mercury. All but one of the fish in the 468-fish sample that had an insufficient ratio of selenium to mercury were </a:t>
            </a:r>
            <a:r>
              <a:rPr lang="en-US" sz="1200" kern="1200" dirty="0" err="1">
                <a:solidFill>
                  <a:schemeClr val="tx1"/>
                </a:solidFill>
                <a:effectLst/>
                <a:latin typeface="+mn-lt"/>
                <a:ea typeface="+mn-ea"/>
                <a:cs typeface="+mn-cs"/>
              </a:rPr>
              <a:t>pikeminnows</a:t>
            </a:r>
            <a:r>
              <a:rPr lang="en-US" sz="1200" kern="1200" dirty="0">
                <a:solidFill>
                  <a:schemeClr val="tx1"/>
                </a:solidFill>
                <a:effectLst/>
                <a:latin typeface="+mn-lt"/>
                <a:ea typeface="+mn-ea"/>
                <a:cs typeface="+mn-cs"/>
              </a:rPr>
              <a:t> (also called squawfish), which are commonly considered a “trash” fish and are not normally consumed as food.</a:t>
            </a:r>
          </a:p>
          <a:p>
            <a:r>
              <a:rPr lang="en-US" sz="1200" kern="1200" dirty="0">
                <a:solidFill>
                  <a:schemeClr val="tx1"/>
                </a:solidFill>
                <a:effectLst/>
                <a:latin typeface="+mn-lt"/>
                <a:ea typeface="+mn-ea"/>
                <a:cs typeface="+mn-cs"/>
              </a:rPr>
              <a:t>“…erring on the side of caution can be a serious error indeed. Alarmism about mercury in fish could discourage people from consuming this valuable but inexpensive source of protein, which can make up an important part of good maternal nutrition and aid cardiac and brain function in adults. Unwarranted concern about mercury could cause Americans to back into a more threatening problem from the loss of nutrition.”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Spencer A. Peterson, Nicholas V. C. Ralston, David V. Peck, John Van Sickle, J. David Robertson, Vickie L. Spate, and J. Steven Morris, “How Might Selenium Moderate the Toxic Effects of Mercury in Stream Fish of the Western U.S.?” </a:t>
            </a:r>
            <a:r>
              <a:rPr lang="en-US" sz="1200" i="1" kern="1200" dirty="0">
                <a:solidFill>
                  <a:schemeClr val="tx1"/>
                </a:solidFill>
                <a:effectLst/>
                <a:latin typeface="+mn-lt"/>
                <a:ea typeface="+mn-ea"/>
                <a:cs typeface="+mn-cs"/>
              </a:rPr>
              <a:t>Environmental Science and Technology</a:t>
            </a:r>
            <a:r>
              <a:rPr lang="en-US" sz="1200" kern="1200" dirty="0">
                <a:solidFill>
                  <a:schemeClr val="tx1"/>
                </a:solidFill>
                <a:effectLst/>
                <a:latin typeface="+mn-lt"/>
                <a:ea typeface="+mn-ea"/>
                <a:cs typeface="+mn-cs"/>
              </a:rPr>
              <a:t> 43, no. 10 (2009): 3919–3925.</a:t>
            </a:r>
          </a:p>
          <a:p>
            <a:r>
              <a:rPr lang="en-US" sz="1200" kern="1200" dirty="0">
                <a:solidFill>
                  <a:schemeClr val="tx1"/>
                </a:solidFill>
                <a:effectLst/>
                <a:latin typeface="+mn-lt"/>
                <a:ea typeface="+mn-ea"/>
                <a:cs typeface="+mn-cs"/>
              </a:rPr>
              <a:t>G. Myers, P. Davidson, C. Cox, C. </a:t>
            </a:r>
            <a:r>
              <a:rPr lang="en-US" sz="1200" kern="1200" dirty="0" err="1">
                <a:solidFill>
                  <a:schemeClr val="tx1"/>
                </a:solidFill>
                <a:effectLst/>
                <a:latin typeface="+mn-lt"/>
                <a:ea typeface="+mn-ea"/>
                <a:cs typeface="+mn-cs"/>
              </a:rPr>
              <a:t>Shamlaye</a:t>
            </a:r>
            <a:r>
              <a:rPr lang="en-US" sz="1200" kern="1200" dirty="0">
                <a:solidFill>
                  <a:schemeClr val="tx1"/>
                </a:solidFill>
                <a:effectLst/>
                <a:latin typeface="+mn-lt"/>
                <a:ea typeface="+mn-ea"/>
                <a:cs typeface="+mn-cs"/>
              </a:rPr>
              <a:t>, D. Palumbo, E. </a:t>
            </a:r>
            <a:r>
              <a:rPr lang="en-US" sz="1200" kern="1200" dirty="0" err="1">
                <a:solidFill>
                  <a:schemeClr val="tx1"/>
                </a:solidFill>
                <a:effectLst/>
                <a:latin typeface="+mn-lt"/>
                <a:ea typeface="+mn-ea"/>
                <a:cs typeface="+mn-cs"/>
              </a:rPr>
              <a:t>Cimichiari</a:t>
            </a:r>
            <a:r>
              <a:rPr lang="en-US" sz="1200" kern="1200" dirty="0">
                <a:solidFill>
                  <a:schemeClr val="tx1"/>
                </a:solidFill>
                <a:effectLst/>
                <a:latin typeface="+mn-lt"/>
                <a:ea typeface="+mn-ea"/>
                <a:cs typeface="+mn-cs"/>
              </a:rPr>
              <a:t>, J. Sloane-Reeves, G. Wilding, L. Huang, and T. Clarkson, Statement by the University of Rochester Research Team Studying the Developmental Effects of Methylmercury before the U.S. Senate Committee on the Environment and Public Works, July 29, 2003. Available at http://</a:t>
            </a:r>
            <a:r>
              <a:rPr lang="en-US" sz="1200" kern="1200" dirty="0" err="1">
                <a:solidFill>
                  <a:schemeClr val="tx1"/>
                </a:solidFill>
                <a:effectLst/>
                <a:latin typeface="+mn-lt"/>
                <a:ea typeface="+mn-ea"/>
                <a:cs typeface="+mn-cs"/>
              </a:rPr>
              <a:t>epw.senate.gov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hearing_statements.cfm?id</a:t>
            </a:r>
            <a:r>
              <a:rPr lang="en-US" sz="1200" kern="1200" dirty="0">
                <a:solidFill>
                  <a:schemeClr val="tx1"/>
                </a:solidFill>
                <a:effectLst/>
                <a:latin typeface="+mn-lt"/>
                <a:ea typeface="+mn-ea"/>
                <a:cs typeface="+mn-cs"/>
              </a:rPr>
              <a:t>=212851.</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we look at the </a:t>
            </a:r>
            <a:r>
              <a:rPr lang="en-US" sz="1200" i="1" kern="1200" dirty="0">
                <a:solidFill>
                  <a:schemeClr val="tx1"/>
                </a:solidFill>
                <a:effectLst/>
                <a:latin typeface="+mn-lt"/>
                <a:ea typeface="+mn-ea"/>
                <a:cs typeface="+mn-cs"/>
              </a:rPr>
              <a:t>cost per premature death averted</a:t>
            </a:r>
            <a:r>
              <a:rPr lang="en-US" sz="1200" kern="1200" dirty="0">
                <a:solidFill>
                  <a:schemeClr val="tx1"/>
                </a:solidFill>
                <a:effectLst/>
                <a:latin typeface="+mn-lt"/>
                <a:ea typeface="+mn-ea"/>
                <a:cs typeface="+mn-cs"/>
              </a:rPr>
              <a:t> (from Office of Management and Budget data), we can see the enormous imbalance in costs, under regulation: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Aircraft cabin fire protection $100,000</a:t>
            </a:r>
          </a:p>
          <a:p>
            <a:r>
              <a:rPr lang="en-US" sz="1200" kern="1200" dirty="0">
                <a:solidFill>
                  <a:schemeClr val="tx1"/>
                </a:solidFill>
                <a:effectLst/>
                <a:latin typeface="+mn-lt"/>
                <a:ea typeface="+mn-ea"/>
                <a:cs typeface="+mn-cs"/>
              </a:rPr>
              <a:t>Auto fuel-system integrity standard $400,000</a:t>
            </a:r>
          </a:p>
          <a:p>
            <a:r>
              <a:rPr lang="en-US" sz="1200" kern="1200" dirty="0">
                <a:solidFill>
                  <a:schemeClr val="tx1"/>
                </a:solidFill>
                <a:effectLst/>
                <a:latin typeface="+mn-lt"/>
                <a:ea typeface="+mn-ea"/>
                <a:cs typeface="+mn-cs"/>
              </a:rPr>
              <a:t>Trenching and excavating standard $1,500,000</a:t>
            </a:r>
          </a:p>
          <a:p>
            <a:r>
              <a:rPr lang="en-US" sz="1200" b="0" kern="1200" dirty="0">
                <a:solidFill>
                  <a:schemeClr val="tx1"/>
                </a:solidFill>
                <a:effectLst/>
                <a:latin typeface="+mn-lt"/>
                <a:ea typeface="+mn-ea"/>
                <a:cs typeface="+mn-cs"/>
              </a:rPr>
              <a:t>Asbestos ban $110,700,000</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Hazardous waste disposal ban $4,190,400,000</a:t>
            </a:r>
          </a:p>
          <a:p>
            <a:r>
              <a:rPr lang="en-US" sz="1200" kern="1200" dirty="0">
                <a:solidFill>
                  <a:schemeClr val="tx1"/>
                </a:solidFill>
                <a:effectLst/>
                <a:latin typeface="+mn-lt"/>
                <a:ea typeface="+mn-ea"/>
                <a:cs typeface="+mn-cs"/>
              </a:rPr>
              <a:t>Proposed solid waste standards $19,107,000,000</a:t>
            </a:r>
          </a:p>
          <a:p>
            <a:r>
              <a:rPr lang="en-US" sz="1200" kern="1200" dirty="0">
                <a:solidFill>
                  <a:schemeClr val="tx1"/>
                </a:solidFill>
                <a:effectLst/>
                <a:latin typeface="+mn-lt"/>
                <a:ea typeface="+mn-ea"/>
                <a:cs typeface="+mn-cs"/>
              </a:rPr>
              <a:t>Atrazine drinking water standard $92,069,700,000</a:t>
            </a:r>
          </a:p>
          <a:p>
            <a:r>
              <a:rPr lang="en-US" sz="1200" kern="1200" dirty="0">
                <a:solidFill>
                  <a:schemeClr val="tx1"/>
                </a:solidFill>
                <a:effectLst/>
                <a:latin typeface="+mn-lt"/>
                <a:ea typeface="+mn-ea"/>
                <a:cs typeface="+mn-cs"/>
              </a:rPr>
              <a:t>(The maximum allowable amount of atrazine in drinking water is 3 parts per </a:t>
            </a:r>
            <a:r>
              <a:rPr lang="en-US" sz="1200" kern="1200" dirty="0" err="1">
                <a:solidFill>
                  <a:schemeClr val="tx1"/>
                </a:solidFill>
                <a:effectLst/>
                <a:latin typeface="+mn-lt"/>
                <a:ea typeface="+mn-ea"/>
                <a:cs typeface="+mn-cs"/>
              </a:rPr>
              <a:t>billion─equivalent</a:t>
            </a:r>
            <a:r>
              <a:rPr lang="en-US" sz="1200" kern="1200" dirty="0">
                <a:solidFill>
                  <a:schemeClr val="tx1"/>
                </a:solidFill>
                <a:effectLst/>
                <a:latin typeface="+mn-lt"/>
                <a:ea typeface="+mn-ea"/>
                <a:cs typeface="+mn-cs"/>
              </a:rPr>
              <a:t> to half an aspirin dissolved in a 16,000 gallon railroad tank car.)</a:t>
            </a:r>
          </a:p>
          <a:p>
            <a:r>
              <a:rPr lang="en-US" sz="1200" i="1" kern="1200" dirty="0">
                <a:solidFill>
                  <a:schemeClr val="tx1"/>
                </a:solidFill>
                <a:effectLst/>
                <a:latin typeface="+mn-lt"/>
                <a:ea typeface="+mn-ea"/>
                <a:cs typeface="+mn-cs"/>
              </a:rPr>
              <a:t>Doctors for Disaster Preparedness Newsletter</a:t>
            </a:r>
            <a:r>
              <a:rPr lang="en-US" sz="1200" kern="1200" dirty="0">
                <a:solidFill>
                  <a:schemeClr val="tx1"/>
                </a:solidFill>
                <a:effectLst/>
                <a:latin typeface="+mn-lt"/>
                <a:ea typeface="+mn-ea"/>
                <a:cs typeface="+mn-cs"/>
              </a:rPr>
              <a:t>, vol. 10, no. 1 (Jan. 1993).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32</a:t>
            </a:fld>
            <a:endParaRPr lang="en-US"/>
          </a:p>
        </p:txBody>
      </p:sp>
    </p:spTree>
    <p:extLst>
      <p:ext uri="{BB962C8B-B14F-4D97-AF65-F5344CB8AC3E}">
        <p14:creationId xmlns:p14="http://schemas.microsoft.com/office/powerpoint/2010/main" val="1283349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1007534" y="0"/>
            <a:ext cx="589882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906359"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958856" y="3428999"/>
            <a:ext cx="4138550" cy="2268559"/>
          </a:xfrm>
        </p:spPr>
        <p:txBody>
          <a:bodyPr anchor="t">
            <a:normAutofit/>
          </a:bodyPr>
          <a:lstStyle>
            <a:lvl1pPr algn="r">
              <a:defRPr sz="4200"/>
            </a:lvl1pPr>
          </a:lstStyle>
          <a:p>
            <a:r>
              <a:rPr lang="en-US"/>
              <a:t>Click to edit Master title style</a:t>
            </a:r>
            <a:endParaRPr lang="en-US" dirty="0"/>
          </a:p>
        </p:txBody>
      </p:sp>
      <p:sp>
        <p:nvSpPr>
          <p:cNvPr id="3" name="Subtitle 2"/>
          <p:cNvSpPr>
            <a:spLocks noGrp="1"/>
          </p:cNvSpPr>
          <p:nvPr>
            <p:ph type="subTitle" idx="1"/>
          </p:nvPr>
        </p:nvSpPr>
        <p:spPr>
          <a:xfrm>
            <a:off x="2131292" y="2268787"/>
            <a:ext cx="3966114" cy="1160213"/>
          </a:xfrm>
        </p:spPr>
        <p:txBody>
          <a:bodyPr tIns="0" anchor="b">
            <a:normAutofit/>
          </a:bodyPr>
          <a:lstStyle>
            <a:lvl1pPr marL="0" indent="0" algn="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A113B1-CF0C-804E-8693-EB0DBA89FEEF}" type="datetime1">
              <a:rPr lang="en-US" smtClean="0"/>
              <a:t>7/29/22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4019B451-98D0-2C41-80B2-1199E4492BFF}" type="slidenum">
              <a:rPr lang="en-US" smtClean="0"/>
              <a:pPr/>
              <a:t>‹#›</a:t>
            </a:fld>
            <a:endParaRPr lang="en-US"/>
          </a:p>
        </p:txBody>
      </p:sp>
      <p:sp>
        <p:nvSpPr>
          <p:cNvPr id="24" name="TextBox 23"/>
          <p:cNvSpPr txBox="1"/>
          <p:nvPr/>
        </p:nvSpPr>
        <p:spPr>
          <a:xfrm>
            <a:off x="1641440" y="3262168"/>
            <a:ext cx="311727" cy="430887"/>
          </a:xfrm>
          <a:prstGeom prst="rect">
            <a:avLst/>
          </a:prstGeom>
          <a:noFill/>
        </p:spPr>
        <p:txBody>
          <a:bodyPr wrap="square" rtlCol="0">
            <a:spAutoFit/>
          </a:bodyPr>
          <a:lstStyle/>
          <a:p>
            <a:pPr algn="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23515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58857" y="808057"/>
            <a:ext cx="5885350"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20792" y="2049878"/>
            <a:ext cx="5723414" cy="40000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774D4-C630-2F40-9CAE-3B8980BA7A5D}" type="datetime1">
              <a:rPr lang="en-US" smtClean="0"/>
              <a:t>7/29/22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069496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8" name="Rectangle 17"/>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7688343" y="480678"/>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6849317" y="805818"/>
            <a:ext cx="99488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64598" y="970410"/>
            <a:ext cx="4715441"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EA5791-4161-064F-86AF-22B77C8C8101}" type="datetime1">
              <a:rPr lang="en-US" smtClean="0"/>
              <a:t>7/29/22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196571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9102AE33-51C4-7F48-BF7F-7CCC89C306D7}" type="slidenum">
              <a:rPr lang="en-US" altLang="en-US"/>
              <a:pPr/>
              <a:t>‹#›</a:t>
            </a:fld>
            <a:endParaRPr lang="en-US" altLang="en-US"/>
          </a:p>
        </p:txBody>
      </p:sp>
      <p:sp>
        <p:nvSpPr>
          <p:cNvPr id="6" name="Rectangle 220"/>
          <p:cNvSpPr>
            <a:spLocks noGrp="1" noChangeArrowheads="1"/>
          </p:cNvSpPr>
          <p:nvPr>
            <p:ph type="dt" sz="half" idx="11"/>
          </p:nvPr>
        </p:nvSpPr>
        <p:spPr>
          <a:ln/>
        </p:spPr>
        <p:txBody>
          <a:bodyPr/>
          <a:lstStyle>
            <a:lvl1pPr>
              <a:defRPr/>
            </a:lvl1pPr>
          </a:lstStyle>
          <a:p>
            <a:pPr>
              <a:defRPr/>
            </a:pPr>
            <a:fld id="{86C89569-25B9-1047-B2CD-146895D8DF2A}" type="datetime1">
              <a:rPr lang="en-US" smtClean="0"/>
              <a:t>7/29/22</a:t>
            </a:fld>
            <a:endParaRPr lang="en-US"/>
          </a:p>
        </p:txBody>
      </p:sp>
      <p:sp>
        <p:nvSpPr>
          <p:cNvPr id="7" name="Rectangle 221"/>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818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5D90A-AF8E-B144-AC29-6F5A5080781F}" type="datetime1">
              <a:rPr lang="en-US" smtClean="0"/>
              <a:t>7/29/22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
        <p:nvSpPr>
          <p:cNvPr id="7" name="TextBox 6"/>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91306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57405" y="3199028"/>
            <a:ext cx="5967420" cy="1372971"/>
          </a:xfrm>
        </p:spPr>
        <p:txBody>
          <a:bodyPr anchor="t">
            <a:normAutofit/>
          </a:bodyPr>
          <a:lstStyle>
            <a:lvl1pPr algn="r">
              <a:defRPr sz="2800"/>
            </a:lvl1pPr>
          </a:lstStyle>
          <a:p>
            <a:r>
              <a:rPr lang="en-US"/>
              <a:t>Click to edit Master title style</a:t>
            </a:r>
            <a:endParaRPr lang="en-US" dirty="0"/>
          </a:p>
        </p:txBody>
      </p:sp>
      <p:sp>
        <p:nvSpPr>
          <p:cNvPr id="3" name="Text Placeholder 2"/>
          <p:cNvSpPr>
            <a:spLocks noGrp="1"/>
          </p:cNvSpPr>
          <p:nvPr>
            <p:ph type="body" idx="1"/>
          </p:nvPr>
        </p:nvSpPr>
        <p:spPr>
          <a:xfrm>
            <a:off x="2121131" y="2272143"/>
            <a:ext cx="5803294" cy="926885"/>
          </a:xfrm>
        </p:spPr>
        <p:txBody>
          <a:bodyPr tIns="0" anchor="b">
            <a:normAutofit/>
          </a:bodyPr>
          <a:lstStyle>
            <a:lvl1pPr marL="0" indent="0" algn="r">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9F89E-AF6A-5944-93B1-7EFEA5210AC5}" type="datetime1">
              <a:rPr lang="en-US" smtClean="0"/>
              <a:t>7/29/22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
        <p:nvSpPr>
          <p:cNvPr id="16" name="TextBox 15"/>
          <p:cNvSpPr txBox="1"/>
          <p:nvPr/>
        </p:nvSpPr>
        <p:spPr>
          <a:xfrm>
            <a:off x="1644924" y="3023993"/>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70636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61426" y="805818"/>
            <a:ext cx="5882780"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65406" y="2056800"/>
            <a:ext cx="2855547"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4679" y="2056800"/>
            <a:ext cx="2859527"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78207-6E5E-174E-AE80-3467CED7BCE3}" type="datetime1">
              <a:rPr lang="en-US" smtClean="0"/>
              <a:t>7/29/22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724035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63589" y="805818"/>
            <a:ext cx="5880617" cy="107702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63589" y="2054563"/>
            <a:ext cx="2857364"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62510" y="2851330"/>
            <a:ext cx="2858443"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84679" y="2054563"/>
            <a:ext cx="2859527"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84680" y="2851330"/>
            <a:ext cx="2859526"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A41573-7DD5-E541-95D0-F02EDF05C833}" type="datetime1">
              <a:rPr lang="en-US" smtClean="0"/>
              <a:t>7/29/22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010388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9A1E71-443E-CD41-956A-6372936A7798}" type="datetime1">
              <a:rPr lang="en-US" smtClean="0"/>
              <a:t>7/29/22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85301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A070745-78CE-3F43-913B-9AFA478BE2AC}" type="datetime1">
              <a:rPr lang="en-US" smtClean="0"/>
              <a:t>7/29/22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17959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179466" y="1127642"/>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485983" y="1296618"/>
            <a:ext cx="2120703" cy="1889075"/>
          </a:xfrm>
        </p:spPr>
        <p:txBody>
          <a:bodyPr anchor="b">
            <a:normAutofit/>
          </a:bodyPr>
          <a:lstStyle>
            <a:lvl1pPr algn="l">
              <a:defRPr sz="2000"/>
            </a:lvl1pPr>
          </a:lstStyle>
          <a:p>
            <a:r>
              <a:rPr lang="en-US"/>
              <a:t>Click to edit Master title style</a:t>
            </a:r>
            <a:endParaRPr lang="en-US" dirty="0"/>
          </a:p>
        </p:txBody>
      </p:sp>
      <p:sp>
        <p:nvSpPr>
          <p:cNvPr id="3" name="Content Placeholder 2"/>
          <p:cNvSpPr>
            <a:spLocks noGrp="1"/>
          </p:cNvSpPr>
          <p:nvPr>
            <p:ph idx="1"/>
          </p:nvPr>
        </p:nvSpPr>
        <p:spPr>
          <a:xfrm>
            <a:off x="4088538" y="805818"/>
            <a:ext cx="375566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5982" y="3186155"/>
            <a:ext cx="2120703" cy="2386397"/>
          </a:xfrm>
        </p:spPr>
        <p:txBody>
          <a:bodyPr>
            <a:normAutofit/>
          </a:bodyPr>
          <a:lstStyle>
            <a:lvl1pPr marL="0" indent="0" algn="l">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03B8B38-3745-2E41-92B3-DE29BE8F5EAF}" type="datetime1">
              <a:rPr lang="en-US" smtClean="0"/>
              <a:t>7/29/22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082276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179466" y="1127642"/>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4582987" y="3229"/>
            <a:ext cx="3727769"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1486671" y="1296618"/>
            <a:ext cx="2603212" cy="1886308"/>
          </a:xfrm>
        </p:spPr>
        <p:txBody>
          <a:bodyPr anchor="b">
            <a:normAutofit/>
          </a:bodyP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1485984" y="3182928"/>
            <a:ext cx="2603794" cy="2386394"/>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3DA9DC-BAE3-0444-ABBE-C6E0D9E05BC5}" type="datetime1">
              <a:rPr lang="en-US" smtClean="0"/>
              <a:t>7/29/22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90417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71060" y="2912532"/>
            <a:ext cx="7772939" cy="3945467"/>
          </a:xfrm>
          <a:prstGeom prst="rect">
            <a:avLst/>
          </a:prstGeom>
        </p:spPr>
      </p:pic>
      <p:pic>
        <p:nvPicPr>
          <p:cNvPr id="15" name="Picture 14"/>
          <p:cNvPicPr>
            <a:picLocks noChangeAspect="1"/>
          </p:cNvPicPr>
          <p:nvPr/>
        </p:nvPicPr>
        <p:blipFill rotWithShape="1">
          <a:blip r:embed="rId15">
            <a:extLst>
              <a:ext uri="{28A0092B-C50C-407E-A947-70E740481C1C}">
                <a14:useLocalDpi xmlns:a14="http://schemas.microsoft.com/office/drawing/2010/main" val="0"/>
              </a:ext>
            </a:extLst>
          </a:blip>
          <a:srcRect r="24998"/>
          <a:stretch/>
        </p:blipFill>
        <p:spPr>
          <a:xfrm>
            <a:off x="1" y="0"/>
            <a:ext cx="9143999" cy="6858000"/>
          </a:xfrm>
          <a:prstGeom prst="rect">
            <a:avLst/>
          </a:prstGeom>
        </p:spPr>
      </p:pic>
      <p:sp>
        <p:nvSpPr>
          <p:cNvPr id="12" name="Rectangle 11"/>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961317" y="808057"/>
            <a:ext cx="587801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126236" y="2049878"/>
            <a:ext cx="5713092" cy="40000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28294" y="5272451"/>
            <a:ext cx="2662729" cy="179188"/>
          </a:xfrm>
          <a:prstGeom prst="rect">
            <a:avLst/>
          </a:prstGeom>
        </p:spPr>
        <p:txBody>
          <a:bodyPr vert="horz" lIns="91440" tIns="18288" rIns="91440" bIns="45720" rtlCol="0" anchor="t"/>
          <a:lstStyle>
            <a:lvl1pPr algn="r">
              <a:defRPr sz="900">
                <a:solidFill>
                  <a:schemeClr val="tx1">
                    <a:tint val="75000"/>
                  </a:schemeClr>
                </a:solidFill>
                <a:latin typeface="+mn-lt"/>
              </a:defRPr>
            </a:lvl1pPr>
          </a:lstStyle>
          <a:p>
            <a:fld id="{D683F667-EAF2-D84E-B411-DC5451CD997B}" type="datetime1">
              <a:rPr lang="en-US" smtClean="0"/>
              <a:t>7/29/22</a:t>
            </a:fld>
            <a:endParaRPr lang="en-US"/>
          </a:p>
        </p:txBody>
      </p:sp>
      <p:sp>
        <p:nvSpPr>
          <p:cNvPr id="5" name="Footer Placeholder 4"/>
          <p:cNvSpPr>
            <a:spLocks noGrp="1"/>
          </p:cNvSpPr>
          <p:nvPr>
            <p:ph type="ftr" sz="quarter" idx="3"/>
          </p:nvPr>
        </p:nvSpPr>
        <p:spPr>
          <a:xfrm rot="5400000">
            <a:off x="-2258177" y="3658900"/>
            <a:ext cx="5885352" cy="183663"/>
          </a:xfrm>
          <a:prstGeom prst="rect">
            <a:avLst/>
          </a:prstGeom>
        </p:spPr>
        <p:txBody>
          <a:bodyPr vert="horz" lIns="91440" tIns="45720" rIns="91440" bIns="18288" rtlCol="0" anchor="b"/>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62136" y="164594"/>
            <a:ext cx="638312" cy="322850"/>
          </a:xfrm>
          <a:prstGeom prst="rect">
            <a:avLst/>
          </a:prstGeom>
        </p:spPr>
        <p:txBody>
          <a:bodyPr vert="horz" lIns="91440" tIns="45720" rIns="45720" bIns="45720" rtlCol="0" anchor="ctr"/>
          <a:lstStyle>
            <a:lvl1pPr algn="r">
              <a:defRPr sz="1600">
                <a:solidFill>
                  <a:schemeClr val="tx1">
                    <a:tint val="75000"/>
                  </a:schemeClr>
                </a:solidFill>
              </a:defRPr>
            </a:lvl1pPr>
          </a:lstStyle>
          <a:p>
            <a:fld id="{4019B451-98D0-2C41-80B2-1199E4492BFF}" type="slidenum">
              <a:rPr lang="en-US" smtClean="0"/>
              <a:pPr/>
              <a:t>‹#›</a:t>
            </a:fld>
            <a:endParaRPr lang="en-US"/>
          </a:p>
        </p:txBody>
      </p:sp>
    </p:spTree>
    <p:extLst>
      <p:ext uri="{BB962C8B-B14F-4D97-AF65-F5344CB8AC3E}">
        <p14:creationId xmlns:p14="http://schemas.microsoft.com/office/powerpoint/2010/main" val="1525113523"/>
      </p:ext>
    </p:extLst>
  </p:cSld>
  <p:clrMap bg1="dk1" tx1="lt1" bg2="dk2"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hf sldNum="0" hdr="0" ftr="0" dt="0"/>
  <p:txStyles>
    <p:title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24028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4.jpeg"/><Relationship Id="rId7" Type="http://schemas.openxmlformats.org/officeDocument/2006/relationships/hyperlink" Target="https://www.flickr.com/photos/francesco_veronesi/3566479837/"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kenlane/41940935290" TargetMode="External"/><Relationship Id="rId7" Type="http://schemas.openxmlformats.org/officeDocument/2006/relationships/hyperlink" Target="https://creativecommons.org/licenses/by-sa/3.0/" TargetMode="External"/><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hyperlink" Target="https://creativecommons.org/licenses/by-nc-sa/3.0/" TargetMode="External"/><Relationship Id="rId5" Type="http://schemas.openxmlformats.org/officeDocument/2006/relationships/hyperlink" Target="https://commons.wikimedia.org/wiki/File:Nissan_Leaf_WAS_2012_0766.JPG" TargetMode="Externa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image" Target="../media/image3.png"/><Relationship Id="rId4" Type="http://schemas.openxmlformats.org/officeDocument/2006/relationships/hyperlink" Target="https://www.pressenza.com/2019/06/electric-cars-wont-save-the-planet-without-a-clean-energy-overhaul-they-could-increase-pollut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27.tiff"/><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creativecommons.org/licenses/by-nc-sa/3.0/" TargetMode="External"/><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hyperlink" Target="https://homedistiller.org/wiki/index.php/Bootlegger" TargetMode="External"/><Relationship Id="rId5" Type="http://schemas.openxmlformats.org/officeDocument/2006/relationships/image" Target="../media/image30.jp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australiansolarquotes.com.au/2015/09/09/free-solar-panels-give-hope-low-income-families-americ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orthcarolinahealthnews.org/2015/01/20/the-peoples-professor/" TargetMode="External"/><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hyperlink" Target="https://creativecommons.org/licenses/by-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16" name="Picture 15">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18" name="Rectangle 17">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77835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80690" y="5166421"/>
            <a:ext cx="6334018" cy="883524"/>
          </a:xfrm>
        </p:spPr>
        <p:txBody>
          <a:bodyPr>
            <a:normAutofit/>
          </a:bodyPr>
          <a:lstStyle/>
          <a:p>
            <a:r>
              <a:rPr lang="en-US" dirty="0"/>
              <a:t>Energy Economics</a:t>
            </a:r>
          </a:p>
        </p:txBody>
      </p:sp>
      <p:sp>
        <p:nvSpPr>
          <p:cNvPr id="22" name="Rectangle 21">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lhouette of a person working on a power line&#10;&#10;Description automatically generated with low confidence">
            <a:extLst>
              <a:ext uri="{FF2B5EF4-FFF2-40B4-BE49-F238E27FC236}">
                <a16:creationId xmlns:a16="http://schemas.microsoft.com/office/drawing/2014/main" id="{FD8DD055-737D-C24C-8CC7-17B14EEF01E8}"/>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77" r="1" b="21759"/>
          <a:stretch/>
        </p:blipFill>
        <p:spPr>
          <a:xfrm>
            <a:off x="754050" y="-1"/>
            <a:ext cx="7785100" cy="4030679"/>
          </a:xfrm>
          <a:prstGeom prst="rect">
            <a:avLst/>
          </a:prstGeom>
          <a:ln>
            <a:solidFill>
              <a:schemeClr val="accent6"/>
            </a:solidFill>
          </a:ln>
        </p:spPr>
      </p:pic>
      <p:sp>
        <p:nvSpPr>
          <p:cNvPr id="24" name="Rectangle 23">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0749" y="-2718"/>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1232DC-F9EF-5546-A49F-D784845C700A}"/>
              </a:ext>
            </a:extLst>
          </p:cNvPr>
          <p:cNvSpPr txBox="1"/>
          <p:nvPr/>
        </p:nvSpPr>
        <p:spPr>
          <a:xfrm>
            <a:off x="5815327" y="3830623"/>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flickr.com/photos/francesco_veronesi/356647983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7" name="Subtitle 6"/>
          <p:cNvSpPr>
            <a:spLocks noGrp="1"/>
          </p:cNvSpPr>
          <p:nvPr>
            <p:ph type="subTitle" idx="1"/>
          </p:nvPr>
        </p:nvSpPr>
        <p:spPr>
          <a:xfrm>
            <a:off x="865775" y="5632919"/>
            <a:ext cx="2692624" cy="883524"/>
          </a:xfrm>
        </p:spPr>
        <p:txBody>
          <a:bodyPr>
            <a:noAutofit/>
          </a:bodyPr>
          <a:lstStyle/>
          <a:p>
            <a:pPr algn="l">
              <a:lnSpc>
                <a:spcPct val="110000"/>
              </a:lnSpc>
            </a:pPr>
            <a:r>
              <a:rPr lang="en-US" sz="1200" dirty="0"/>
              <a:t>@</a:t>
            </a:r>
            <a:r>
              <a:rPr lang="en-US" sz="1200" dirty="0" err="1"/>
              <a:t>timothyterrell</a:t>
            </a:r>
            <a:r>
              <a:rPr lang="en-US" sz="1200" dirty="0"/>
              <a:t>	</a:t>
            </a:r>
          </a:p>
          <a:p>
            <a:pPr algn="l">
              <a:lnSpc>
                <a:spcPct val="110000"/>
              </a:lnSpc>
            </a:pPr>
            <a:r>
              <a:rPr lang="en-US" sz="1200" dirty="0" err="1"/>
              <a:t>terrelltd@wofford.edu</a:t>
            </a:r>
            <a:endParaRPr lang="en-US" sz="1200" dirty="0"/>
          </a:p>
        </p:txBody>
      </p:sp>
      <p:sp>
        <p:nvSpPr>
          <p:cNvPr id="6" name="TextBox 5">
            <a:extLst>
              <a:ext uri="{FF2B5EF4-FFF2-40B4-BE49-F238E27FC236}">
                <a16:creationId xmlns:a16="http://schemas.microsoft.com/office/drawing/2014/main" id="{BB3D8087-CF9C-7546-B2D3-30B6A15E570C}"/>
              </a:ext>
            </a:extLst>
          </p:cNvPr>
          <p:cNvSpPr txBox="1"/>
          <p:nvPr/>
        </p:nvSpPr>
        <p:spPr>
          <a:xfrm>
            <a:off x="4992952" y="5879271"/>
            <a:ext cx="2778826" cy="978729"/>
          </a:xfrm>
          <a:prstGeom prst="rect">
            <a:avLst/>
          </a:prstGeom>
          <a:noFill/>
        </p:spPr>
        <p:txBody>
          <a:bodyPr wrap="square" rtlCol="0">
            <a:spAutoFit/>
          </a:bodyPr>
          <a:lstStyle/>
          <a:p>
            <a:pPr algn="r">
              <a:lnSpc>
                <a:spcPct val="110000"/>
              </a:lnSpc>
            </a:pPr>
            <a:r>
              <a:rPr lang="en-US" b="1" dirty="0"/>
              <a:t>Timothy D. Terrell</a:t>
            </a:r>
          </a:p>
          <a:p>
            <a:pPr algn="r">
              <a:lnSpc>
                <a:spcPct val="110000"/>
              </a:lnSpc>
            </a:pPr>
            <a:r>
              <a:rPr lang="en-US" b="1" dirty="0"/>
              <a:t>Mises University 2022</a:t>
            </a:r>
          </a:p>
          <a:p>
            <a:pPr algn="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Knowledge and Incentives</a:t>
            </a:r>
          </a:p>
        </p:txBody>
      </p:sp>
      <p:sp>
        <p:nvSpPr>
          <p:cNvPr id="3" name="Content Placeholder 2"/>
          <p:cNvSpPr>
            <a:spLocks noGrp="1"/>
          </p:cNvSpPr>
          <p:nvPr>
            <p:ph idx="1"/>
          </p:nvPr>
        </p:nvSpPr>
        <p:spPr>
          <a:xfrm>
            <a:off x="1261700" y="1885286"/>
            <a:ext cx="6577628" cy="4305394"/>
          </a:xfrm>
        </p:spPr>
        <p:txBody>
          <a:bodyPr>
            <a:normAutofit fontScale="92500" lnSpcReduction="10000"/>
          </a:bodyPr>
          <a:lstStyle/>
          <a:p>
            <a:r>
              <a:rPr lang="en-US" dirty="0"/>
              <a:t>Problem 1: Knowledge</a:t>
            </a:r>
          </a:p>
          <a:p>
            <a:pPr lvl="1"/>
            <a:r>
              <a:rPr lang="en-US" dirty="0"/>
              <a:t>Art Carden:</a:t>
            </a:r>
          </a:p>
          <a:p>
            <a:pPr marL="1100138" lvl="2"/>
            <a:r>
              <a:rPr lang="en-US" dirty="0"/>
              <a:t>“The information needed to know whether a particular regulation ‘works’ quite literally does not exist, and the key difference between firms and governments is that firms … have market tests for their decisions. Governments do not.” </a:t>
            </a:r>
          </a:p>
          <a:p>
            <a:pPr marL="871538" lvl="2" indent="0">
              <a:buNone/>
            </a:pPr>
            <a:r>
              <a:rPr lang="en-US" dirty="0"/>
              <a:t>		– </a:t>
            </a:r>
            <a:r>
              <a:rPr lang="en-US" sz="1200" dirty="0"/>
              <a:t>“What Should Austrian Economists Do?...” in </a:t>
            </a:r>
            <a:r>
              <a:rPr lang="en-US" sz="1200" i="1" dirty="0"/>
              <a:t>QJAE</a:t>
            </a:r>
            <a:r>
              <a:rPr lang="en-US" sz="1200" dirty="0"/>
              <a:t> vol. 17, no. 2.</a:t>
            </a:r>
            <a:endParaRPr lang="en-US" dirty="0"/>
          </a:p>
          <a:p>
            <a:r>
              <a:rPr lang="en-US" dirty="0"/>
              <a:t>Problem 2: Incentives</a:t>
            </a:r>
          </a:p>
          <a:p>
            <a:pPr lvl="1"/>
            <a:r>
              <a:rPr lang="en-US" dirty="0"/>
              <a:t>Elected officials and their associated bureaucrats aren’t selfless, publicly-interested beings any more than we assume the rest of humanity to be.</a:t>
            </a:r>
          </a:p>
          <a:p>
            <a:pPr lvl="1"/>
            <a:r>
              <a:rPr lang="en-US" dirty="0"/>
              <a:t>Political incentives may discourage a long-term view that leads to ideal conservation or resource extraction.</a:t>
            </a:r>
          </a:p>
          <a:p>
            <a:endParaRPr lang="en-US" dirty="0"/>
          </a:p>
        </p:txBody>
      </p:sp>
    </p:spTree>
    <p:extLst>
      <p:ext uri="{BB962C8B-B14F-4D97-AF65-F5344CB8AC3E}">
        <p14:creationId xmlns:p14="http://schemas.microsoft.com/office/powerpoint/2010/main" val="61634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factory with smoke coming out of it&#10;&#10;Description automatically generated with low confidence">
            <a:extLst>
              <a:ext uri="{FF2B5EF4-FFF2-40B4-BE49-F238E27FC236}">
                <a16:creationId xmlns:a16="http://schemas.microsoft.com/office/drawing/2014/main" id="{BDBA5736-6895-E145-A78D-96270B631F6A}"/>
              </a:ext>
            </a:extLst>
          </p:cNvPr>
          <p:cNvPicPr>
            <a:picLocks noChangeAspect="1"/>
          </p:cNvPicPr>
          <p:nvPr/>
        </p:nvPicPr>
        <p:blipFill rotWithShape="1">
          <a:blip r:embed="rId2">
            <a:duotone>
              <a:schemeClr val="bg2">
                <a:shade val="45000"/>
                <a:satMod val="135000"/>
              </a:schemeClr>
              <a:prstClr val="white"/>
            </a:duotone>
            <a:alphaModFix amt="25000"/>
          </a:blip>
          <a:srcRect r="11001" b="-1"/>
          <a:stretch/>
        </p:blipFill>
        <p:spPr>
          <a:xfrm>
            <a:off x="114" y="10"/>
            <a:ext cx="9143772" cy="6857990"/>
          </a:xfrm>
          <a:prstGeom prst="rect">
            <a:avLst/>
          </a:prstGeom>
        </p:spPr>
      </p:pic>
      <p:sp>
        <p:nvSpPr>
          <p:cNvPr id="2" name="Title 1">
            <a:extLst>
              <a:ext uri="{FF2B5EF4-FFF2-40B4-BE49-F238E27FC236}">
                <a16:creationId xmlns:a16="http://schemas.microsoft.com/office/drawing/2014/main" id="{A66A8D7E-7F2C-F84D-9C8A-FDFF3530B6D0}"/>
              </a:ext>
            </a:extLst>
          </p:cNvPr>
          <p:cNvSpPr>
            <a:spLocks noGrp="1"/>
          </p:cNvSpPr>
          <p:nvPr>
            <p:ph type="title"/>
          </p:nvPr>
        </p:nvSpPr>
        <p:spPr>
          <a:xfrm>
            <a:off x="1958856" y="808056"/>
            <a:ext cx="5968748" cy="1077229"/>
          </a:xfrm>
        </p:spPr>
        <p:txBody>
          <a:bodyPr>
            <a:normAutofit/>
          </a:bodyPr>
          <a:lstStyle/>
          <a:p>
            <a:r>
              <a:rPr lang="en-US" dirty="0"/>
              <a:t>Tradable Permits</a:t>
            </a:r>
          </a:p>
        </p:txBody>
      </p:sp>
      <p:sp>
        <p:nvSpPr>
          <p:cNvPr id="3" name="Content Placeholder 2">
            <a:extLst>
              <a:ext uri="{FF2B5EF4-FFF2-40B4-BE49-F238E27FC236}">
                <a16:creationId xmlns:a16="http://schemas.microsoft.com/office/drawing/2014/main" id="{4DADB7C4-6741-BB48-B7B7-B8E5DC5B9F56}"/>
              </a:ext>
            </a:extLst>
          </p:cNvPr>
          <p:cNvSpPr>
            <a:spLocks noGrp="1"/>
          </p:cNvSpPr>
          <p:nvPr>
            <p:ph idx="1"/>
          </p:nvPr>
        </p:nvSpPr>
        <p:spPr>
          <a:xfrm>
            <a:off x="1957934" y="2052116"/>
            <a:ext cx="5969670" cy="3997828"/>
          </a:xfrm>
        </p:spPr>
        <p:txBody>
          <a:bodyPr anchor="t">
            <a:normAutofit/>
          </a:bodyPr>
          <a:lstStyle/>
          <a:p>
            <a:pPr>
              <a:lnSpc>
                <a:spcPct val="114000"/>
              </a:lnSpc>
            </a:pPr>
            <a:r>
              <a:rPr lang="en-US" sz="1600" dirty="0"/>
              <a:t>In March, 1993, the Environmental Protection Agency held its first auction of sulfur dioxide permits. They sold 275,000 permits, each allowing a polluter to emit a ton of sulfur dioxide. Permits cost an average of $76.36 each, or $21 million total. </a:t>
            </a:r>
          </a:p>
          <a:p>
            <a:pPr>
              <a:lnSpc>
                <a:spcPct val="114000"/>
              </a:lnSpc>
            </a:pPr>
            <a:r>
              <a:rPr lang="en-US" sz="1600" dirty="0"/>
              <a:t>One coal-burning electric utility stopped construction on a $350 million scrubber and bought some permits that would allow it to save money. Other electric utilities that can reduce their SO</a:t>
            </a:r>
            <a:r>
              <a:rPr lang="en-US" sz="1600" baseline="-25000" dirty="0"/>
              <a:t>2</a:t>
            </a:r>
            <a:r>
              <a:rPr lang="en-US" sz="1600" dirty="0"/>
              <a:t> emissions at a lower cost (less than $76/ton) would reduce their emissions.</a:t>
            </a:r>
            <a:r>
              <a:rPr lang="en-US" sz="1400" dirty="0"/>
              <a:t> [Barnaby J. Feder, “Sold: $21 Million of Air Pollution,” </a:t>
            </a:r>
            <a:r>
              <a:rPr lang="en-US" sz="1400" i="1" dirty="0"/>
              <a:t>New York Times</a:t>
            </a:r>
            <a:r>
              <a:rPr lang="en-US" sz="1400" dirty="0"/>
              <a:t>, March 30, 1993]</a:t>
            </a:r>
          </a:p>
        </p:txBody>
      </p:sp>
    </p:spTree>
    <p:extLst>
      <p:ext uri="{BB962C8B-B14F-4D97-AF65-F5344CB8AC3E}">
        <p14:creationId xmlns:p14="http://schemas.microsoft.com/office/powerpoint/2010/main" val="337073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341B3E-4382-EC48-9615-68483564B5D1}"/>
              </a:ext>
            </a:extLst>
          </p:cNvPr>
          <p:cNvPicPr>
            <a:picLocks noChangeAspect="1"/>
          </p:cNvPicPr>
          <p:nvPr/>
        </p:nvPicPr>
        <p:blipFill rotWithShape="1">
          <a:blip r:embed="rId2">
            <a:duotone>
              <a:schemeClr val="bg2">
                <a:shade val="45000"/>
                <a:satMod val="135000"/>
              </a:schemeClr>
              <a:prstClr val="white"/>
            </a:duotone>
            <a:alphaModFix amt="25000"/>
          </a:blip>
          <a:srcRect r="11001" b="-1"/>
          <a:stretch/>
        </p:blipFill>
        <p:spPr>
          <a:xfrm>
            <a:off x="114" y="10"/>
            <a:ext cx="9143772" cy="6857990"/>
          </a:xfrm>
          <a:prstGeom prst="rect">
            <a:avLst/>
          </a:prstGeom>
        </p:spPr>
      </p:pic>
      <p:sp>
        <p:nvSpPr>
          <p:cNvPr id="2" name="Title 1"/>
          <p:cNvSpPr>
            <a:spLocks noGrp="1"/>
          </p:cNvSpPr>
          <p:nvPr>
            <p:ph type="title"/>
          </p:nvPr>
        </p:nvSpPr>
        <p:spPr>
          <a:xfrm>
            <a:off x="1958856" y="808056"/>
            <a:ext cx="5968748" cy="1077229"/>
          </a:xfrm>
        </p:spPr>
        <p:txBody>
          <a:bodyPr>
            <a:normAutofit/>
          </a:bodyPr>
          <a:lstStyle/>
          <a:p>
            <a:r>
              <a:rPr lang="en-US" dirty="0"/>
              <a:t>Calculation Problem</a:t>
            </a:r>
          </a:p>
        </p:txBody>
      </p:sp>
      <p:sp>
        <p:nvSpPr>
          <p:cNvPr id="3" name="Content Placeholder 2"/>
          <p:cNvSpPr>
            <a:spLocks noGrp="1"/>
          </p:cNvSpPr>
          <p:nvPr>
            <p:ph idx="1"/>
          </p:nvPr>
        </p:nvSpPr>
        <p:spPr>
          <a:xfrm>
            <a:off x="1957934" y="2052116"/>
            <a:ext cx="5969670" cy="3997828"/>
          </a:xfrm>
        </p:spPr>
        <p:txBody>
          <a:bodyPr anchor="t">
            <a:normAutofit/>
          </a:bodyPr>
          <a:lstStyle/>
          <a:p>
            <a:r>
              <a:rPr lang="en-US" dirty="0"/>
              <a:t>“Overuse” of resources, as in an overuse of air as a dumping ground for effluent</a:t>
            </a:r>
          </a:p>
          <a:p>
            <a:r>
              <a:rPr lang="en-US" dirty="0"/>
              <a:t>Assumes that we know the optimal rate of use</a:t>
            </a:r>
          </a:p>
          <a:p>
            <a:pPr marL="476250" lvl="2" indent="-171450"/>
            <a:r>
              <a:rPr lang="en-US" dirty="0"/>
              <a:t>We don’t know where MSB=MSC</a:t>
            </a:r>
          </a:p>
          <a:p>
            <a:pPr marL="476250" lvl="2" indent="-171450"/>
            <a:r>
              <a:rPr lang="en-US" dirty="0"/>
              <a:t>We don’t know the appropriate tax</a:t>
            </a:r>
          </a:p>
          <a:p>
            <a:pPr marL="476250" lvl="2" indent="-171450"/>
            <a:r>
              <a:rPr lang="en-US" dirty="0"/>
              <a:t>Tradable permits don’t solve the problem if they’re based on a government’s assessment of the the ideal quantity of resource use.</a:t>
            </a:r>
          </a:p>
          <a:p>
            <a:endParaRPr lang="en-US" dirty="0"/>
          </a:p>
        </p:txBody>
      </p:sp>
    </p:spTree>
    <p:extLst>
      <p:ext uri="{BB962C8B-B14F-4D97-AF65-F5344CB8AC3E}">
        <p14:creationId xmlns:p14="http://schemas.microsoft.com/office/powerpoint/2010/main" val="74993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365" y="816919"/>
            <a:ext cx="6347713" cy="1212530"/>
          </a:xfrm>
        </p:spPr>
        <p:txBody>
          <a:bodyPr anchor="t">
            <a:normAutofit/>
          </a:bodyPr>
          <a:lstStyle/>
          <a:p>
            <a:r>
              <a:rPr lang="en-US" dirty="0"/>
              <a:t>Knowledge Problem</a:t>
            </a:r>
          </a:p>
        </p:txBody>
      </p:sp>
      <p:grpSp>
        <p:nvGrpSpPr>
          <p:cNvPr id="76814" name="Group 14"/>
          <p:cNvGrpSpPr>
            <a:grpSpLocks/>
          </p:cNvGrpSpPr>
          <p:nvPr/>
        </p:nvGrpSpPr>
        <p:grpSpPr bwMode="auto">
          <a:xfrm>
            <a:off x="1121300" y="2230334"/>
            <a:ext cx="4938858" cy="4057650"/>
            <a:chOff x="2061" y="1264"/>
            <a:chExt cx="7200" cy="5400"/>
          </a:xfrm>
        </p:grpSpPr>
        <p:grpSp>
          <p:nvGrpSpPr>
            <p:cNvPr id="76815" name="Group 15"/>
            <p:cNvGrpSpPr>
              <a:grpSpLocks/>
            </p:cNvGrpSpPr>
            <p:nvPr/>
          </p:nvGrpSpPr>
          <p:grpSpPr bwMode="auto">
            <a:xfrm>
              <a:off x="2061" y="1264"/>
              <a:ext cx="7200" cy="5400"/>
              <a:chOff x="2061" y="1264"/>
              <a:chExt cx="7200" cy="5400"/>
            </a:xfrm>
          </p:grpSpPr>
          <p:grpSp>
            <p:nvGrpSpPr>
              <p:cNvPr id="76816" name="Group 16"/>
              <p:cNvGrpSpPr>
                <a:grpSpLocks/>
              </p:cNvGrpSpPr>
              <p:nvPr/>
            </p:nvGrpSpPr>
            <p:grpSpPr bwMode="auto">
              <a:xfrm>
                <a:off x="2061" y="1264"/>
                <a:ext cx="7200" cy="5400"/>
                <a:chOff x="2061" y="1264"/>
                <a:chExt cx="7200" cy="5400"/>
              </a:xfrm>
            </p:grpSpPr>
            <p:grpSp>
              <p:nvGrpSpPr>
                <p:cNvPr id="76817" name="Group 17"/>
                <p:cNvGrpSpPr>
                  <a:grpSpLocks/>
                </p:cNvGrpSpPr>
                <p:nvPr/>
              </p:nvGrpSpPr>
              <p:grpSpPr bwMode="auto">
                <a:xfrm>
                  <a:off x="3141" y="1264"/>
                  <a:ext cx="5940" cy="4680"/>
                  <a:chOff x="3141" y="1264"/>
                  <a:chExt cx="5940" cy="4680"/>
                </a:xfrm>
              </p:grpSpPr>
              <p:sp>
                <p:nvSpPr>
                  <p:cNvPr id="76818" name="Line 18"/>
                  <p:cNvSpPr>
                    <a:spLocks noChangeShapeType="1"/>
                  </p:cNvSpPr>
                  <p:nvPr/>
                </p:nvSpPr>
                <p:spPr bwMode="auto">
                  <a:xfrm>
                    <a:off x="3141" y="5944"/>
                    <a:ext cx="59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3141" y="1264"/>
                    <a:ext cx="0" cy="468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3501" y="1984"/>
                    <a:ext cx="5220" cy="360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3321" y="1984"/>
                    <a:ext cx="5040" cy="37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3861" y="3604"/>
                    <a:ext cx="4680" cy="21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23" name="Text Box 23"/>
                <p:cNvSpPr txBox="1">
                  <a:spLocks noChangeArrowheads="1"/>
                </p:cNvSpPr>
                <p:nvPr/>
              </p:nvSpPr>
              <p:spPr bwMode="auto">
                <a:xfrm>
                  <a:off x="2061" y="1264"/>
                  <a:ext cx="1260" cy="144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7101" y="5944"/>
                  <a:ext cx="216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Qty. of output</a:t>
                  </a:r>
                  <a:endParaRPr kumimoji="0" lang="en-US" sz="1400" b="0" i="0" u="none" strike="noStrike" cap="none" normalizeH="0" baseline="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8001" y="21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MSC</a:t>
                  </a:r>
                  <a:endParaRPr kumimoji="0" lang="en-US" sz="1400" b="0" i="0" u="none" strike="noStrike" cap="none" normalizeH="0" baseline="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8001" y="378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MPC</a:t>
                  </a:r>
                  <a:endParaRPr kumimoji="0" lang="en-US" sz="1400" b="0" i="0" u="none" strike="noStrike" cap="none" normalizeH="0" baseline="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8181" y="48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Cambria" charset="0"/>
                      <a:ea typeface="Times New Roman" charset="0"/>
                    </a:rPr>
                    <a:t>MPB</a:t>
                  </a:r>
                  <a:endParaRPr kumimoji="0" lang="en-US" sz="1400" b="0" i="0" u="none" strike="noStrike" cap="none" normalizeH="0" baseline="0">
                    <a:ln>
                      <a:noFill/>
                    </a:ln>
                    <a:solidFill>
                      <a:schemeClr val="tx1"/>
                    </a:solidFill>
                    <a:effectLst/>
                    <a:latin typeface="Times New Roman" charset="0"/>
                    <a:ea typeface="Times New Roman" charset="0"/>
                  </a:endParaRPr>
                </a:p>
              </p:txBody>
            </p:sp>
          </p:grpSp>
          <p:sp>
            <p:nvSpPr>
              <p:cNvPr id="76828" name="Line 28"/>
              <p:cNvSpPr>
                <a:spLocks noChangeShapeType="1"/>
              </p:cNvSpPr>
              <p:nvPr/>
            </p:nvSpPr>
            <p:spPr bwMode="auto">
              <a:xfrm>
                <a:off x="6021" y="3784"/>
                <a:ext cx="0" cy="216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6921" y="4324"/>
                <a:ext cx="0" cy="162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30" name="Text Box 30"/>
            <p:cNvSpPr txBox="1">
              <a:spLocks noChangeArrowheads="1"/>
            </p:cNvSpPr>
            <p:nvPr/>
          </p:nvSpPr>
          <p:spPr bwMode="auto">
            <a:xfrm>
              <a:off x="56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65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Times New Roman" charset="0"/>
                </a:rPr>
                <a:t>Q</a:t>
              </a:r>
              <a:r>
                <a:rPr kumimoji="0" lang="en-US" sz="1200" b="0" i="0" u="none" strike="noStrike" cap="none" normalizeH="0" baseline="30000">
                  <a:ln>
                    <a:noFill/>
                  </a:ln>
                  <a:solidFill>
                    <a:schemeClr val="tx1"/>
                  </a:solidFill>
                  <a:effectLst/>
                  <a:latin typeface="Cambria" charset="0"/>
                  <a:ea typeface="Times New Roman" charset="0"/>
                </a:rPr>
                <a:t>M</a:t>
              </a:r>
              <a:endParaRPr kumimoji="0" lang="en-US" sz="1200" b="0" i="0" u="none" strike="noStrike" cap="none" normalizeH="0" baseline="30000">
                <a:ln>
                  <a:noFill/>
                </a:ln>
                <a:solidFill>
                  <a:schemeClr val="tx1"/>
                </a:solidFill>
                <a:effectLst/>
                <a:latin typeface="Times New Roman" charset="0"/>
                <a:ea typeface="Times New Roman" charset="0"/>
              </a:endParaRPr>
            </a:p>
          </p:txBody>
        </p:sp>
      </p:grpSp>
      <p:grpSp>
        <p:nvGrpSpPr>
          <p:cNvPr id="16" name="Group 15">
            <a:extLst>
              <a:ext uri="{FF2B5EF4-FFF2-40B4-BE49-F238E27FC236}">
                <a16:creationId xmlns:a16="http://schemas.microsoft.com/office/drawing/2014/main" id="{70829F5C-2781-514A-AF45-82E7AA43575B}"/>
              </a:ext>
            </a:extLst>
          </p:cNvPr>
          <p:cNvGrpSpPr/>
          <p:nvPr/>
        </p:nvGrpSpPr>
        <p:grpSpPr>
          <a:xfrm>
            <a:off x="3857625" y="3138057"/>
            <a:ext cx="4131777" cy="2372206"/>
            <a:chOff x="3085729" y="3708073"/>
            <a:chExt cx="4131777" cy="2372206"/>
          </a:xfrm>
        </p:grpSpPr>
        <p:sp>
          <p:nvSpPr>
            <p:cNvPr id="4" name="Triangle 3">
              <a:extLst>
                <a:ext uri="{FF2B5EF4-FFF2-40B4-BE49-F238E27FC236}">
                  <a16:creationId xmlns:a16="http://schemas.microsoft.com/office/drawing/2014/main" id="{EF4AC376-B8B0-8E43-90C3-4D6CBEC38940}"/>
                </a:ext>
              </a:extLst>
            </p:cNvPr>
            <p:cNvSpPr/>
            <p:nvPr/>
          </p:nvSpPr>
          <p:spPr>
            <a:xfrm rot="16200000">
              <a:off x="2958026" y="4340760"/>
              <a:ext cx="879160" cy="571058"/>
            </a:xfrm>
            <a:prstGeom prst="triangle">
              <a:avLst>
                <a:gd name="adj" fmla="val 46364"/>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cxnSp>
          <p:nvCxnSpPr>
            <p:cNvPr id="6" name="Straight Arrow Connector 5">
              <a:extLst>
                <a:ext uri="{FF2B5EF4-FFF2-40B4-BE49-F238E27FC236}">
                  <a16:creationId xmlns:a16="http://schemas.microsoft.com/office/drawing/2014/main" id="{5FB34E17-162C-DB47-AE99-D129045293A9}"/>
                </a:ext>
              </a:extLst>
            </p:cNvPr>
            <p:cNvCxnSpPr>
              <a:cxnSpLocks/>
            </p:cNvCxnSpPr>
            <p:nvPr/>
          </p:nvCxnSpPr>
          <p:spPr>
            <a:xfrm flipH="1">
              <a:off x="3683135" y="4051453"/>
              <a:ext cx="1847549" cy="507212"/>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6D1EDD9-2F36-9B4B-A521-80D6A1CB3E18}"/>
                </a:ext>
              </a:extLst>
            </p:cNvPr>
            <p:cNvSpPr txBox="1"/>
            <p:nvPr/>
          </p:nvSpPr>
          <p:spPr>
            <a:xfrm>
              <a:off x="5488906" y="3708073"/>
              <a:ext cx="1728600" cy="523220"/>
            </a:xfrm>
            <a:prstGeom prst="rect">
              <a:avLst/>
            </a:prstGeom>
            <a:noFill/>
          </p:spPr>
          <p:txBody>
            <a:bodyPr wrap="square" rtlCol="0">
              <a:spAutoFit/>
            </a:bodyPr>
            <a:lstStyle/>
            <a:p>
              <a:r>
                <a:rPr lang="en-US" sz="1400" dirty="0">
                  <a:solidFill>
                    <a:srgbClr val="FFFF00"/>
                  </a:solidFill>
                </a:rPr>
                <a:t>Deadweight loss (DWL)</a:t>
              </a:r>
            </a:p>
          </p:txBody>
        </p:sp>
        <p:sp>
          <p:nvSpPr>
            <p:cNvPr id="13" name="Up-Down Arrow 12">
              <a:extLst>
                <a:ext uri="{FF2B5EF4-FFF2-40B4-BE49-F238E27FC236}">
                  <a16:creationId xmlns:a16="http://schemas.microsoft.com/office/drawing/2014/main" id="{2631290E-2E35-9545-AFE1-FCD86604A661}"/>
                </a:ext>
              </a:extLst>
            </p:cNvPr>
            <p:cNvSpPr/>
            <p:nvPr/>
          </p:nvSpPr>
          <p:spPr>
            <a:xfrm rot="5400000">
              <a:off x="3268200" y="5665347"/>
              <a:ext cx="232461" cy="597403"/>
            </a:xfrm>
            <a:prstGeom prst="upDown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2" name="TextBox 31">
              <a:extLst>
                <a:ext uri="{FF2B5EF4-FFF2-40B4-BE49-F238E27FC236}">
                  <a16:creationId xmlns:a16="http://schemas.microsoft.com/office/drawing/2014/main" id="{4AB3B867-CA3B-F24A-8DC8-6997CE87838A}"/>
                </a:ext>
              </a:extLst>
            </p:cNvPr>
            <p:cNvSpPr txBox="1"/>
            <p:nvPr/>
          </p:nvSpPr>
          <p:spPr>
            <a:xfrm>
              <a:off x="5159514" y="4959176"/>
              <a:ext cx="1728600" cy="307777"/>
            </a:xfrm>
            <a:prstGeom prst="rect">
              <a:avLst/>
            </a:prstGeom>
            <a:noFill/>
          </p:spPr>
          <p:txBody>
            <a:bodyPr wrap="square" rtlCol="0">
              <a:spAutoFit/>
            </a:bodyPr>
            <a:lstStyle/>
            <a:p>
              <a:r>
                <a:rPr lang="en-US" sz="1400" dirty="0">
                  <a:solidFill>
                    <a:srgbClr val="FFFF00"/>
                  </a:solidFill>
                </a:rPr>
                <a:t>Overproduction</a:t>
              </a:r>
            </a:p>
          </p:txBody>
        </p:sp>
        <p:cxnSp>
          <p:nvCxnSpPr>
            <p:cNvPr id="33" name="Straight Arrow Connector 32">
              <a:extLst>
                <a:ext uri="{FF2B5EF4-FFF2-40B4-BE49-F238E27FC236}">
                  <a16:creationId xmlns:a16="http://schemas.microsoft.com/office/drawing/2014/main" id="{E7A1C506-B77C-1543-8EAD-57B4A175E2FE}"/>
                </a:ext>
              </a:extLst>
            </p:cNvPr>
            <p:cNvCxnSpPr>
              <a:cxnSpLocks/>
            </p:cNvCxnSpPr>
            <p:nvPr/>
          </p:nvCxnSpPr>
          <p:spPr>
            <a:xfrm flipH="1">
              <a:off x="3307443" y="5143191"/>
              <a:ext cx="1872028" cy="704625"/>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069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Knowledge Problem</a:t>
            </a:r>
          </a:p>
        </p:txBody>
      </p:sp>
      <p:grpSp>
        <p:nvGrpSpPr>
          <p:cNvPr id="76814" name="Group 14"/>
          <p:cNvGrpSpPr>
            <a:grpSpLocks/>
          </p:cNvGrpSpPr>
          <p:nvPr/>
        </p:nvGrpSpPr>
        <p:grpSpPr bwMode="auto">
          <a:xfrm>
            <a:off x="1192262" y="2055992"/>
            <a:ext cx="5872597" cy="4281686"/>
            <a:chOff x="2061" y="1264"/>
            <a:chExt cx="7200" cy="5400"/>
          </a:xfrm>
        </p:grpSpPr>
        <p:grpSp>
          <p:nvGrpSpPr>
            <p:cNvPr id="76815" name="Group 15"/>
            <p:cNvGrpSpPr>
              <a:grpSpLocks/>
            </p:cNvGrpSpPr>
            <p:nvPr/>
          </p:nvGrpSpPr>
          <p:grpSpPr bwMode="auto">
            <a:xfrm>
              <a:off x="2061" y="1264"/>
              <a:ext cx="7200" cy="5400"/>
              <a:chOff x="2061" y="1264"/>
              <a:chExt cx="7200" cy="5400"/>
            </a:xfrm>
          </p:grpSpPr>
          <p:grpSp>
            <p:nvGrpSpPr>
              <p:cNvPr id="76816" name="Group 16"/>
              <p:cNvGrpSpPr>
                <a:grpSpLocks/>
              </p:cNvGrpSpPr>
              <p:nvPr/>
            </p:nvGrpSpPr>
            <p:grpSpPr bwMode="auto">
              <a:xfrm>
                <a:off x="2061" y="1264"/>
                <a:ext cx="7200" cy="5400"/>
                <a:chOff x="2061" y="1264"/>
                <a:chExt cx="7200" cy="5400"/>
              </a:xfrm>
            </p:grpSpPr>
            <p:grpSp>
              <p:nvGrpSpPr>
                <p:cNvPr id="76817" name="Group 17"/>
                <p:cNvGrpSpPr>
                  <a:grpSpLocks/>
                </p:cNvGrpSpPr>
                <p:nvPr/>
              </p:nvGrpSpPr>
              <p:grpSpPr bwMode="auto">
                <a:xfrm>
                  <a:off x="3141" y="1264"/>
                  <a:ext cx="5940" cy="4680"/>
                  <a:chOff x="3141" y="1264"/>
                  <a:chExt cx="5940" cy="4680"/>
                </a:xfrm>
              </p:grpSpPr>
              <p:sp>
                <p:nvSpPr>
                  <p:cNvPr id="76818" name="Line 18"/>
                  <p:cNvSpPr>
                    <a:spLocks noChangeShapeType="1"/>
                  </p:cNvSpPr>
                  <p:nvPr/>
                </p:nvSpPr>
                <p:spPr bwMode="auto">
                  <a:xfrm>
                    <a:off x="3141" y="5944"/>
                    <a:ext cx="59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3141" y="1264"/>
                    <a:ext cx="0" cy="468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3501" y="1984"/>
                    <a:ext cx="5220" cy="360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3321" y="1984"/>
                    <a:ext cx="5040" cy="37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3861" y="3604"/>
                    <a:ext cx="4680" cy="21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23" name="Text Box 23"/>
                <p:cNvSpPr txBox="1">
                  <a:spLocks noChangeArrowheads="1"/>
                </p:cNvSpPr>
                <p:nvPr/>
              </p:nvSpPr>
              <p:spPr bwMode="auto">
                <a:xfrm>
                  <a:off x="2061" y="1264"/>
                  <a:ext cx="1260" cy="144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7101" y="5944"/>
                  <a:ext cx="216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Qty. of output</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8001" y="21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MSC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8001" y="378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8181" y="48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MPB</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grpSp>
          <p:sp>
            <p:nvSpPr>
              <p:cNvPr id="76828" name="Line 28"/>
              <p:cNvSpPr>
                <a:spLocks noChangeShapeType="1"/>
              </p:cNvSpPr>
              <p:nvPr/>
            </p:nvSpPr>
            <p:spPr bwMode="auto">
              <a:xfrm>
                <a:off x="6021" y="3784"/>
                <a:ext cx="0" cy="216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6921" y="4324"/>
                <a:ext cx="0" cy="162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30" name="Text Box 30"/>
            <p:cNvSpPr txBox="1">
              <a:spLocks noChangeArrowheads="1"/>
            </p:cNvSpPr>
            <p:nvPr/>
          </p:nvSpPr>
          <p:spPr bwMode="auto">
            <a:xfrm>
              <a:off x="56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65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kumimoji="0" lang="en-US" sz="1400" b="0" i="0" u="none" strike="noStrike" cap="none" normalizeH="0" baseline="30000" dirty="0">
                  <a:ln>
                    <a:noFill/>
                  </a:ln>
                  <a:solidFill>
                    <a:schemeClr val="tx1"/>
                  </a:solidFill>
                  <a:effectLst/>
                  <a:latin typeface="Cambria" charset="0"/>
                  <a:ea typeface="Times New Roman" charset="0"/>
                </a:rPr>
                <a:t>M</a:t>
              </a:r>
              <a:endParaRPr kumimoji="0" lang="en-US" sz="1200" b="0" i="0" u="none" strike="noStrike" cap="none" normalizeH="0" baseline="30000" dirty="0">
                <a:ln>
                  <a:noFill/>
                </a:ln>
                <a:solidFill>
                  <a:schemeClr val="tx1"/>
                </a:solidFill>
                <a:effectLst/>
                <a:latin typeface="Times New Roman" charset="0"/>
                <a:ea typeface="Times New Roman" charset="0"/>
              </a:endParaRPr>
            </a:p>
          </p:txBody>
        </p:sp>
      </p:grpSp>
      <p:grpSp>
        <p:nvGrpSpPr>
          <p:cNvPr id="3" name="Group 2">
            <a:extLst>
              <a:ext uri="{FF2B5EF4-FFF2-40B4-BE49-F238E27FC236}">
                <a16:creationId xmlns:a16="http://schemas.microsoft.com/office/drawing/2014/main" id="{FCDAC564-3DF5-1746-AD6A-F045C439945F}"/>
              </a:ext>
            </a:extLst>
          </p:cNvPr>
          <p:cNvGrpSpPr/>
          <p:nvPr/>
        </p:nvGrpSpPr>
        <p:grpSpPr>
          <a:xfrm>
            <a:off x="3815595" y="3510875"/>
            <a:ext cx="1337317" cy="1307976"/>
            <a:chOff x="3471211" y="3594003"/>
            <a:chExt cx="1337317" cy="1307976"/>
          </a:xfrm>
        </p:grpSpPr>
        <p:cxnSp>
          <p:nvCxnSpPr>
            <p:cNvPr id="7" name="Straight Arrow Connector 6"/>
            <p:cNvCxnSpPr/>
            <p:nvPr/>
          </p:nvCxnSpPr>
          <p:spPr>
            <a:xfrm flipH="1">
              <a:off x="4067750" y="4096844"/>
              <a:ext cx="6704" cy="805135"/>
            </a:xfrm>
            <a:prstGeom prst="straightConnector1">
              <a:avLst/>
            </a:prstGeom>
            <a:ln w="50800">
              <a:solidFill>
                <a:srgbClr val="FFC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71211" y="4422685"/>
              <a:ext cx="617157" cy="338554"/>
            </a:xfrm>
            <a:prstGeom prst="rect">
              <a:avLst/>
            </a:prstGeom>
            <a:noFill/>
          </p:spPr>
          <p:txBody>
            <a:bodyPr wrap="none" rtlCol="0">
              <a:spAutoFit/>
            </a:bodyPr>
            <a:lstStyle/>
            <a:p>
              <a:r>
                <a:rPr lang="en-US" sz="1600" dirty="0">
                  <a:solidFill>
                    <a:srgbClr val="FFC000"/>
                  </a:solidFill>
                </a:rPr>
                <a:t>Tax?</a:t>
              </a:r>
            </a:p>
          </p:txBody>
        </p:sp>
        <p:sp>
          <p:nvSpPr>
            <p:cNvPr id="23" name="Triangle 22">
              <a:extLst>
                <a:ext uri="{FF2B5EF4-FFF2-40B4-BE49-F238E27FC236}">
                  <a16:creationId xmlns:a16="http://schemas.microsoft.com/office/drawing/2014/main" id="{2CA13F6E-0346-3245-A7A4-8CCB9FBEE1D9}"/>
                </a:ext>
              </a:extLst>
            </p:cNvPr>
            <p:cNvSpPr/>
            <p:nvPr/>
          </p:nvSpPr>
          <p:spPr>
            <a:xfrm rot="16200000">
              <a:off x="4006466" y="3734768"/>
              <a:ext cx="942828" cy="661297"/>
            </a:xfrm>
            <a:prstGeom prst="triangle">
              <a:avLst>
                <a:gd name="adj" fmla="val 46364"/>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790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Knowledge Problem</a:t>
            </a:r>
          </a:p>
        </p:txBody>
      </p:sp>
      <p:grpSp>
        <p:nvGrpSpPr>
          <p:cNvPr id="76814" name="Group 14"/>
          <p:cNvGrpSpPr>
            <a:grpSpLocks/>
          </p:cNvGrpSpPr>
          <p:nvPr/>
        </p:nvGrpSpPr>
        <p:grpSpPr bwMode="auto">
          <a:xfrm>
            <a:off x="1191540" y="2053550"/>
            <a:ext cx="5872597" cy="4281686"/>
            <a:chOff x="2061" y="1264"/>
            <a:chExt cx="7200" cy="5400"/>
          </a:xfrm>
        </p:grpSpPr>
        <p:grpSp>
          <p:nvGrpSpPr>
            <p:cNvPr id="76815" name="Group 15"/>
            <p:cNvGrpSpPr>
              <a:grpSpLocks/>
            </p:cNvGrpSpPr>
            <p:nvPr/>
          </p:nvGrpSpPr>
          <p:grpSpPr bwMode="auto">
            <a:xfrm>
              <a:off x="2061" y="1264"/>
              <a:ext cx="7200" cy="5400"/>
              <a:chOff x="2061" y="1264"/>
              <a:chExt cx="7200" cy="5400"/>
            </a:xfrm>
          </p:grpSpPr>
          <p:grpSp>
            <p:nvGrpSpPr>
              <p:cNvPr id="76816" name="Group 16"/>
              <p:cNvGrpSpPr>
                <a:grpSpLocks/>
              </p:cNvGrpSpPr>
              <p:nvPr/>
            </p:nvGrpSpPr>
            <p:grpSpPr bwMode="auto">
              <a:xfrm>
                <a:off x="2061" y="1264"/>
                <a:ext cx="7200" cy="5400"/>
                <a:chOff x="2061" y="1264"/>
                <a:chExt cx="7200" cy="5400"/>
              </a:xfrm>
            </p:grpSpPr>
            <p:grpSp>
              <p:nvGrpSpPr>
                <p:cNvPr id="76817" name="Group 17"/>
                <p:cNvGrpSpPr>
                  <a:grpSpLocks/>
                </p:cNvGrpSpPr>
                <p:nvPr/>
              </p:nvGrpSpPr>
              <p:grpSpPr bwMode="auto">
                <a:xfrm>
                  <a:off x="3141" y="1264"/>
                  <a:ext cx="5940" cy="4680"/>
                  <a:chOff x="3141" y="1264"/>
                  <a:chExt cx="5940" cy="4680"/>
                </a:xfrm>
              </p:grpSpPr>
              <p:sp>
                <p:nvSpPr>
                  <p:cNvPr id="76818" name="Line 18"/>
                  <p:cNvSpPr>
                    <a:spLocks noChangeShapeType="1"/>
                  </p:cNvSpPr>
                  <p:nvPr/>
                </p:nvSpPr>
                <p:spPr bwMode="auto">
                  <a:xfrm>
                    <a:off x="3141" y="5944"/>
                    <a:ext cx="59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3141" y="1264"/>
                    <a:ext cx="0" cy="468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3501" y="1984"/>
                    <a:ext cx="5220" cy="360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3321" y="1984"/>
                    <a:ext cx="5040" cy="37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3861" y="3604"/>
                    <a:ext cx="4680" cy="21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23" name="Text Box 23"/>
                <p:cNvSpPr txBox="1">
                  <a:spLocks noChangeArrowheads="1"/>
                </p:cNvSpPr>
                <p:nvPr/>
              </p:nvSpPr>
              <p:spPr bwMode="auto">
                <a:xfrm>
                  <a:off x="2061" y="1264"/>
                  <a:ext cx="1260" cy="144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7101" y="5944"/>
                  <a:ext cx="216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Qty. of output</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8001" y="21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MSC</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8001" y="378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8181" y="4864"/>
                  <a:ext cx="90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MPB</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grpSp>
          <p:sp>
            <p:nvSpPr>
              <p:cNvPr id="76828" name="Line 28"/>
              <p:cNvSpPr>
                <a:spLocks noChangeShapeType="1"/>
              </p:cNvSpPr>
              <p:nvPr/>
            </p:nvSpPr>
            <p:spPr bwMode="auto">
              <a:xfrm>
                <a:off x="6021" y="3784"/>
                <a:ext cx="0" cy="216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6921" y="4324"/>
                <a:ext cx="0" cy="1620"/>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
          <p:nvSpPr>
            <p:cNvPr id="76830" name="Text Box 30"/>
            <p:cNvSpPr txBox="1">
              <a:spLocks noChangeArrowheads="1"/>
            </p:cNvSpPr>
            <p:nvPr/>
          </p:nvSpPr>
          <p:spPr bwMode="auto">
            <a:xfrm>
              <a:off x="56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6561" y="594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kumimoji="0" lang="en-US" sz="1400" b="0" i="0" u="none" strike="noStrike" cap="none" normalizeH="0" baseline="30000" dirty="0">
                  <a:ln>
                    <a:noFill/>
                  </a:ln>
                  <a:solidFill>
                    <a:schemeClr val="tx1"/>
                  </a:solidFill>
                  <a:effectLst/>
                  <a:latin typeface="Cambria" charset="0"/>
                  <a:ea typeface="Times New Roman" charset="0"/>
                </a:rPr>
                <a:t>M</a:t>
              </a:r>
              <a:endParaRPr kumimoji="0" lang="en-US" sz="1400" b="0" i="0" u="none" strike="noStrike" cap="none" normalizeH="0" baseline="30000" dirty="0">
                <a:ln>
                  <a:noFill/>
                </a:ln>
                <a:solidFill>
                  <a:schemeClr val="tx1"/>
                </a:solidFill>
                <a:effectLst/>
                <a:latin typeface="Times New Roman" charset="0"/>
                <a:ea typeface="Times New Roman" charset="0"/>
              </a:endParaRPr>
            </a:p>
          </p:txBody>
        </p:sp>
      </p:grpSp>
      <p:grpSp>
        <p:nvGrpSpPr>
          <p:cNvPr id="3" name="Group 2">
            <a:extLst>
              <a:ext uri="{FF2B5EF4-FFF2-40B4-BE49-F238E27FC236}">
                <a16:creationId xmlns:a16="http://schemas.microsoft.com/office/drawing/2014/main" id="{EC2EEE00-2961-8B4B-8E05-46D50A425C58}"/>
              </a:ext>
            </a:extLst>
          </p:cNvPr>
          <p:cNvGrpSpPr/>
          <p:nvPr/>
        </p:nvGrpSpPr>
        <p:grpSpPr>
          <a:xfrm>
            <a:off x="2059023" y="3522751"/>
            <a:ext cx="3093889" cy="2627818"/>
            <a:chOff x="1714639" y="3594003"/>
            <a:chExt cx="3093889" cy="2627818"/>
          </a:xfrm>
        </p:grpSpPr>
        <p:cxnSp>
          <p:nvCxnSpPr>
            <p:cNvPr id="30" name="Straight Arrow Connector 29"/>
            <p:cNvCxnSpPr/>
            <p:nvPr/>
          </p:nvCxnSpPr>
          <p:spPr>
            <a:xfrm flipV="1">
              <a:off x="1714639" y="6221820"/>
              <a:ext cx="2362445" cy="1"/>
            </a:xfrm>
            <a:prstGeom prst="straightConnector1">
              <a:avLst/>
            </a:prstGeom>
            <a:ln w="50800">
              <a:solidFill>
                <a:srgbClr val="FFC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87483" y="5856697"/>
              <a:ext cx="2002471" cy="338554"/>
            </a:xfrm>
            <a:prstGeom prst="rect">
              <a:avLst/>
            </a:prstGeom>
            <a:noFill/>
          </p:spPr>
          <p:txBody>
            <a:bodyPr wrap="none" rtlCol="0">
              <a:spAutoFit/>
            </a:bodyPr>
            <a:lstStyle/>
            <a:p>
              <a:r>
                <a:rPr lang="en-US" sz="1600" dirty="0">
                  <a:solidFill>
                    <a:srgbClr val="FFC000"/>
                  </a:solidFill>
                </a:rPr>
                <a:t>Q tradable permits?</a:t>
              </a:r>
            </a:p>
          </p:txBody>
        </p:sp>
        <p:sp>
          <p:nvSpPr>
            <p:cNvPr id="23" name="Triangle 22">
              <a:extLst>
                <a:ext uri="{FF2B5EF4-FFF2-40B4-BE49-F238E27FC236}">
                  <a16:creationId xmlns:a16="http://schemas.microsoft.com/office/drawing/2014/main" id="{5347D87F-12BE-D843-A9B8-C954B538285A}"/>
                </a:ext>
              </a:extLst>
            </p:cNvPr>
            <p:cNvSpPr/>
            <p:nvPr/>
          </p:nvSpPr>
          <p:spPr>
            <a:xfrm rot="16200000">
              <a:off x="4006466" y="3734768"/>
              <a:ext cx="942828" cy="661297"/>
            </a:xfrm>
            <a:prstGeom prst="triangle">
              <a:avLst>
                <a:gd name="adj" fmla="val 46364"/>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763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Knowledge Problem</a:t>
            </a:r>
          </a:p>
        </p:txBody>
      </p:sp>
      <p:sp>
        <p:nvSpPr>
          <p:cNvPr id="76818" name="Line 18"/>
          <p:cNvSpPr>
            <a:spLocks noChangeShapeType="1"/>
          </p:cNvSpPr>
          <p:nvPr/>
        </p:nvSpPr>
        <p:spPr bwMode="auto">
          <a:xfrm>
            <a:off x="2073143" y="5778665"/>
            <a:ext cx="4844893"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19" name="Line 19"/>
          <p:cNvSpPr>
            <a:spLocks noChangeShapeType="1"/>
          </p:cNvSpPr>
          <p:nvPr/>
        </p:nvSpPr>
        <p:spPr bwMode="auto">
          <a:xfrm flipV="1">
            <a:off x="2073143" y="2067870"/>
            <a:ext cx="0" cy="3710795"/>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0" name="Line 20"/>
          <p:cNvSpPr>
            <a:spLocks noChangeShapeType="1"/>
          </p:cNvSpPr>
          <p:nvPr/>
        </p:nvSpPr>
        <p:spPr bwMode="auto">
          <a:xfrm>
            <a:off x="2366773" y="2638762"/>
            <a:ext cx="4257633" cy="2854458"/>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1" name="Line 21"/>
          <p:cNvSpPr>
            <a:spLocks noChangeShapeType="1"/>
          </p:cNvSpPr>
          <p:nvPr/>
        </p:nvSpPr>
        <p:spPr bwMode="auto">
          <a:xfrm flipV="1">
            <a:off x="2219958" y="2638762"/>
            <a:ext cx="4110818" cy="2997181"/>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2" name="Line 22"/>
          <p:cNvSpPr>
            <a:spLocks noChangeShapeType="1"/>
          </p:cNvSpPr>
          <p:nvPr/>
        </p:nvSpPr>
        <p:spPr bwMode="auto">
          <a:xfrm flipV="1">
            <a:off x="2660403" y="3923268"/>
            <a:ext cx="3817188" cy="1712675"/>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3" name="Text Box 23"/>
          <p:cNvSpPr txBox="1">
            <a:spLocks noChangeArrowheads="1"/>
          </p:cNvSpPr>
          <p:nvPr/>
        </p:nvSpPr>
        <p:spPr bwMode="auto">
          <a:xfrm>
            <a:off x="1192253" y="2067870"/>
            <a:ext cx="1027704" cy="1141783"/>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 MSC, MPB</a:t>
            </a:r>
          </a:p>
        </p:txBody>
      </p:sp>
      <p:sp>
        <p:nvSpPr>
          <p:cNvPr id="76824" name="Text Box 24"/>
          <p:cNvSpPr txBox="1">
            <a:spLocks noChangeArrowheads="1"/>
          </p:cNvSpPr>
          <p:nvPr/>
        </p:nvSpPr>
        <p:spPr bwMode="auto">
          <a:xfrm>
            <a:off x="5303071" y="5778665"/>
            <a:ext cx="1761779"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Qty. of output</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76825" name="Text Box 25"/>
          <p:cNvSpPr txBox="1">
            <a:spLocks noChangeArrowheads="1"/>
          </p:cNvSpPr>
          <p:nvPr/>
        </p:nvSpPr>
        <p:spPr bwMode="auto">
          <a:xfrm>
            <a:off x="6037146" y="2781484"/>
            <a:ext cx="734075"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MSC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6" name="Text Box 26"/>
          <p:cNvSpPr txBox="1">
            <a:spLocks noChangeArrowheads="1"/>
          </p:cNvSpPr>
          <p:nvPr/>
        </p:nvSpPr>
        <p:spPr bwMode="auto">
          <a:xfrm>
            <a:off x="6037146" y="4065990"/>
            <a:ext cx="734075"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MPC</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7" name="Text Box 27"/>
          <p:cNvSpPr txBox="1">
            <a:spLocks noChangeArrowheads="1"/>
          </p:cNvSpPr>
          <p:nvPr/>
        </p:nvSpPr>
        <p:spPr bwMode="auto">
          <a:xfrm>
            <a:off x="6183960" y="4922327"/>
            <a:ext cx="734075"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MPB</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76828" name="Line 28"/>
          <p:cNvSpPr>
            <a:spLocks noChangeShapeType="1"/>
          </p:cNvSpPr>
          <p:nvPr/>
        </p:nvSpPr>
        <p:spPr bwMode="auto">
          <a:xfrm>
            <a:off x="4422181" y="4065990"/>
            <a:ext cx="0" cy="1712674"/>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29" name="Line 29"/>
          <p:cNvSpPr>
            <a:spLocks noChangeShapeType="1"/>
          </p:cNvSpPr>
          <p:nvPr/>
        </p:nvSpPr>
        <p:spPr bwMode="auto">
          <a:xfrm>
            <a:off x="5156256" y="4494159"/>
            <a:ext cx="0" cy="1284506"/>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6830" name="Text Box 30"/>
          <p:cNvSpPr txBox="1">
            <a:spLocks noChangeArrowheads="1"/>
          </p:cNvSpPr>
          <p:nvPr/>
        </p:nvSpPr>
        <p:spPr bwMode="auto">
          <a:xfrm>
            <a:off x="4128551" y="5778665"/>
            <a:ext cx="587260"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p>
        </p:txBody>
      </p:sp>
      <p:sp>
        <p:nvSpPr>
          <p:cNvPr id="76831" name="Text Box 31"/>
          <p:cNvSpPr txBox="1">
            <a:spLocks noChangeArrowheads="1"/>
          </p:cNvSpPr>
          <p:nvPr/>
        </p:nvSpPr>
        <p:spPr bwMode="auto">
          <a:xfrm>
            <a:off x="4862626" y="5778665"/>
            <a:ext cx="587260"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kumimoji="0" lang="en-US" sz="1400" b="0" i="0" u="none" strike="noStrike" cap="none" normalizeH="0" baseline="30000" dirty="0">
                <a:ln>
                  <a:noFill/>
                </a:ln>
                <a:solidFill>
                  <a:schemeClr val="tx1"/>
                </a:solidFill>
                <a:effectLst/>
                <a:latin typeface="Cambria" charset="0"/>
                <a:ea typeface="Times New Roman" charset="0"/>
              </a:rPr>
              <a:t>M</a:t>
            </a:r>
            <a:endParaRPr kumimoji="0" lang="en-US" sz="1200" b="0" i="0" u="none" strike="noStrike" cap="none" normalizeH="0" baseline="30000" dirty="0">
              <a:ln>
                <a:noFill/>
              </a:ln>
              <a:solidFill>
                <a:schemeClr val="tx1"/>
              </a:solidFill>
              <a:effectLst/>
              <a:latin typeface="Times New Roman" charset="0"/>
              <a:ea typeface="Times New Roman" charset="0"/>
            </a:endParaRPr>
          </a:p>
        </p:txBody>
      </p:sp>
      <p:cxnSp>
        <p:nvCxnSpPr>
          <p:cNvPr id="7" name="Straight Arrow Connector 6"/>
          <p:cNvCxnSpPr/>
          <p:nvPr/>
        </p:nvCxnSpPr>
        <p:spPr>
          <a:xfrm flipH="1">
            <a:off x="4412125" y="4025594"/>
            <a:ext cx="6704" cy="805135"/>
          </a:xfrm>
          <a:prstGeom prst="straightConnector1">
            <a:avLst/>
          </a:prstGeom>
          <a:ln w="50800">
            <a:solidFill>
              <a:srgbClr val="FFC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3" name="Triangle 22">
            <a:extLst>
              <a:ext uri="{FF2B5EF4-FFF2-40B4-BE49-F238E27FC236}">
                <a16:creationId xmlns:a16="http://schemas.microsoft.com/office/drawing/2014/main" id="{2CA13F6E-0346-3245-A7A4-8CCB9FBEE1D9}"/>
              </a:ext>
            </a:extLst>
          </p:cNvPr>
          <p:cNvSpPr/>
          <p:nvPr/>
        </p:nvSpPr>
        <p:spPr>
          <a:xfrm rot="16200000">
            <a:off x="4350841" y="3663518"/>
            <a:ext cx="942828" cy="661297"/>
          </a:xfrm>
          <a:prstGeom prst="triangle">
            <a:avLst>
              <a:gd name="adj" fmla="val 46364"/>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ine 21">
            <a:extLst>
              <a:ext uri="{FF2B5EF4-FFF2-40B4-BE49-F238E27FC236}">
                <a16:creationId xmlns:a16="http://schemas.microsoft.com/office/drawing/2014/main" id="{557DBA7B-337E-EC4E-ADD0-CCC55D56FBF9}"/>
              </a:ext>
            </a:extLst>
          </p:cNvPr>
          <p:cNvSpPr>
            <a:spLocks noChangeShapeType="1"/>
          </p:cNvSpPr>
          <p:nvPr/>
        </p:nvSpPr>
        <p:spPr bwMode="auto">
          <a:xfrm flipV="1">
            <a:off x="2219957" y="2067869"/>
            <a:ext cx="2789484" cy="276286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3" name="TextBox 12"/>
          <p:cNvSpPr txBox="1"/>
          <p:nvPr/>
        </p:nvSpPr>
        <p:spPr>
          <a:xfrm>
            <a:off x="2130293" y="3898217"/>
            <a:ext cx="1392783" cy="646331"/>
          </a:xfrm>
          <a:prstGeom prst="rect">
            <a:avLst/>
          </a:prstGeom>
          <a:solidFill>
            <a:schemeClr val="accent1">
              <a:lumMod val="60000"/>
              <a:lumOff val="40000"/>
            </a:schemeClr>
          </a:solidFill>
          <a:ln>
            <a:solidFill>
              <a:srgbClr val="FFFF00"/>
            </a:solidFill>
          </a:ln>
        </p:spPr>
        <p:txBody>
          <a:bodyPr wrap="square" rtlCol="0">
            <a:spAutoFit/>
          </a:bodyPr>
          <a:lstStyle/>
          <a:p>
            <a:pPr algn="r"/>
            <a:r>
              <a:rPr lang="en-US" sz="1200" dirty="0">
                <a:solidFill>
                  <a:schemeClr val="bg1"/>
                </a:solidFill>
              </a:rPr>
              <a:t>Overshooting tax on negative externality</a:t>
            </a:r>
          </a:p>
        </p:txBody>
      </p:sp>
      <p:sp>
        <p:nvSpPr>
          <p:cNvPr id="28" name="Triangle 27">
            <a:extLst>
              <a:ext uri="{FF2B5EF4-FFF2-40B4-BE49-F238E27FC236}">
                <a16:creationId xmlns:a16="http://schemas.microsoft.com/office/drawing/2014/main" id="{9D5C8192-EA4E-0840-B657-D96B26CAB45F}"/>
              </a:ext>
            </a:extLst>
          </p:cNvPr>
          <p:cNvSpPr/>
          <p:nvPr/>
        </p:nvSpPr>
        <p:spPr>
          <a:xfrm rot="5400000">
            <a:off x="3437176" y="3662091"/>
            <a:ext cx="1141784" cy="808112"/>
          </a:xfrm>
          <a:prstGeom prst="triangle">
            <a:avLst>
              <a:gd name="adj" fmla="val 45118"/>
            </a:avLst>
          </a:prstGeom>
          <a:solidFill>
            <a:schemeClr val="accent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57DD2E-9707-054D-913D-413563687FC1}"/>
              </a:ext>
            </a:extLst>
          </p:cNvPr>
          <p:cNvSpPr txBox="1"/>
          <p:nvPr/>
        </p:nvSpPr>
        <p:spPr>
          <a:xfrm>
            <a:off x="4646784" y="3911393"/>
            <a:ext cx="734074" cy="307777"/>
          </a:xfrm>
          <a:prstGeom prst="rect">
            <a:avLst/>
          </a:prstGeom>
          <a:noFill/>
        </p:spPr>
        <p:txBody>
          <a:bodyPr wrap="square" rtlCol="0">
            <a:spAutoFit/>
          </a:bodyPr>
          <a:lstStyle/>
          <a:p>
            <a:r>
              <a:rPr lang="en-US" sz="1400" dirty="0"/>
              <a:t>DWL</a:t>
            </a:r>
            <a:endParaRPr lang="en-US" dirty="0"/>
          </a:p>
        </p:txBody>
      </p:sp>
      <p:sp>
        <p:nvSpPr>
          <p:cNvPr id="30" name="TextBox 29">
            <a:extLst>
              <a:ext uri="{FF2B5EF4-FFF2-40B4-BE49-F238E27FC236}">
                <a16:creationId xmlns:a16="http://schemas.microsoft.com/office/drawing/2014/main" id="{6E69D347-B5F5-5047-8D15-B1122DAB5AC2}"/>
              </a:ext>
            </a:extLst>
          </p:cNvPr>
          <p:cNvSpPr txBox="1"/>
          <p:nvPr/>
        </p:nvSpPr>
        <p:spPr>
          <a:xfrm>
            <a:off x="3651719" y="3871705"/>
            <a:ext cx="762390" cy="307777"/>
          </a:xfrm>
          <a:prstGeom prst="rect">
            <a:avLst/>
          </a:prstGeom>
          <a:noFill/>
        </p:spPr>
        <p:txBody>
          <a:bodyPr wrap="square" rtlCol="0">
            <a:spAutoFit/>
          </a:bodyPr>
          <a:lstStyle/>
          <a:p>
            <a:r>
              <a:rPr lang="en-US" sz="1400" dirty="0"/>
              <a:t>DWL</a:t>
            </a:r>
            <a:r>
              <a:rPr lang="en-US" sz="1400" baseline="-25000" dirty="0"/>
              <a:t>T</a:t>
            </a:r>
            <a:endParaRPr lang="en-US" dirty="0"/>
          </a:p>
        </p:txBody>
      </p:sp>
      <p:sp>
        <p:nvSpPr>
          <p:cNvPr id="31" name="Line 29">
            <a:extLst>
              <a:ext uri="{FF2B5EF4-FFF2-40B4-BE49-F238E27FC236}">
                <a16:creationId xmlns:a16="http://schemas.microsoft.com/office/drawing/2014/main" id="{6A120A59-FEB6-4D4F-AB82-E2ED86CC2FFB}"/>
              </a:ext>
            </a:extLst>
          </p:cNvPr>
          <p:cNvSpPr>
            <a:spLocks noChangeShapeType="1"/>
          </p:cNvSpPr>
          <p:nvPr/>
        </p:nvSpPr>
        <p:spPr bwMode="auto">
          <a:xfrm>
            <a:off x="3604012" y="4636881"/>
            <a:ext cx="0" cy="1113206"/>
          </a:xfrm>
          <a:prstGeom prst="line">
            <a:avLst/>
          </a:prstGeom>
          <a:noFill/>
          <a:ln w="12700">
            <a:solidFill>
              <a:schemeClr val="tx1"/>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2" name="Text Box 31">
            <a:extLst>
              <a:ext uri="{FF2B5EF4-FFF2-40B4-BE49-F238E27FC236}">
                <a16:creationId xmlns:a16="http://schemas.microsoft.com/office/drawing/2014/main" id="{E87BC24D-DAE4-8D4F-BF6A-0E53E52A8D75}"/>
              </a:ext>
            </a:extLst>
          </p:cNvPr>
          <p:cNvSpPr txBox="1">
            <a:spLocks noChangeArrowheads="1"/>
          </p:cNvSpPr>
          <p:nvPr/>
        </p:nvSpPr>
        <p:spPr bwMode="auto">
          <a:xfrm>
            <a:off x="3385062" y="5751013"/>
            <a:ext cx="587260"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Q</a:t>
            </a:r>
            <a:r>
              <a:rPr lang="en-US" sz="1400" baseline="30000" dirty="0">
                <a:latin typeface="Cambria" charset="0"/>
                <a:ea typeface="Times New Roman" charset="0"/>
              </a:rPr>
              <a:t>T</a:t>
            </a:r>
            <a:endParaRPr kumimoji="0" lang="en-US" sz="1200" b="0" i="0" u="none" strike="noStrike" cap="none" normalizeH="0" baseline="30000" dirty="0">
              <a:ln>
                <a:noFill/>
              </a:ln>
              <a:solidFill>
                <a:schemeClr val="tx1"/>
              </a:solidFill>
              <a:effectLst/>
              <a:latin typeface="Times New Roman" charset="0"/>
              <a:ea typeface="Times New Roman" charset="0"/>
            </a:endParaRPr>
          </a:p>
        </p:txBody>
      </p:sp>
      <p:cxnSp>
        <p:nvCxnSpPr>
          <p:cNvPr id="24" name="Straight Arrow Connector 23">
            <a:extLst>
              <a:ext uri="{FF2B5EF4-FFF2-40B4-BE49-F238E27FC236}">
                <a16:creationId xmlns:a16="http://schemas.microsoft.com/office/drawing/2014/main" id="{789CFBE8-9B62-914B-83F7-65D4F01F2F98}"/>
              </a:ext>
            </a:extLst>
          </p:cNvPr>
          <p:cNvCxnSpPr>
            <a:cxnSpLocks/>
          </p:cNvCxnSpPr>
          <p:nvPr/>
        </p:nvCxnSpPr>
        <p:spPr>
          <a:xfrm>
            <a:off x="3583290" y="3443976"/>
            <a:ext cx="18328" cy="1835316"/>
          </a:xfrm>
          <a:prstGeom prst="straightConnector1">
            <a:avLst/>
          </a:prstGeom>
          <a:ln w="50800">
            <a:solidFill>
              <a:srgbClr val="FFC000"/>
            </a:solidFill>
            <a:prstDash val="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5" name="Text Box 25">
            <a:extLst>
              <a:ext uri="{FF2B5EF4-FFF2-40B4-BE49-F238E27FC236}">
                <a16:creationId xmlns:a16="http://schemas.microsoft.com/office/drawing/2014/main" id="{B0C7913F-BD24-9C4C-883A-F09E3808C969}"/>
              </a:ext>
            </a:extLst>
          </p:cNvPr>
          <p:cNvSpPr txBox="1">
            <a:spLocks noChangeArrowheads="1"/>
          </p:cNvSpPr>
          <p:nvPr/>
        </p:nvSpPr>
        <p:spPr bwMode="auto">
          <a:xfrm>
            <a:off x="4862626" y="2146647"/>
            <a:ext cx="968149" cy="570891"/>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Cambria" charset="0"/>
                <a:ea typeface="Times New Roman" charset="0"/>
              </a:rPr>
              <a:t>MSC</a:t>
            </a:r>
            <a:r>
              <a:rPr kumimoji="0" lang="en-US" sz="1600" b="0" i="0" u="none" strike="noStrike" cap="none" normalizeH="0" baseline="-25000" dirty="0" err="1">
                <a:ln>
                  <a:noFill/>
                </a:ln>
                <a:solidFill>
                  <a:schemeClr val="tx1"/>
                </a:solidFill>
                <a:effectLst/>
                <a:latin typeface="Cambria" charset="0"/>
                <a:ea typeface="Times New Roman" charset="0"/>
              </a:rPr>
              <a:t>est</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29" name="TextBox 28">
            <a:extLst>
              <a:ext uri="{FF2B5EF4-FFF2-40B4-BE49-F238E27FC236}">
                <a16:creationId xmlns:a16="http://schemas.microsoft.com/office/drawing/2014/main" id="{BB23F7B2-2ACC-4D42-99A8-439664C0C30C}"/>
              </a:ext>
            </a:extLst>
          </p:cNvPr>
          <p:cNvSpPr txBox="1"/>
          <p:nvPr/>
        </p:nvSpPr>
        <p:spPr>
          <a:xfrm>
            <a:off x="6795856" y="2386950"/>
            <a:ext cx="2282594" cy="2369880"/>
          </a:xfrm>
          <a:prstGeom prst="rect">
            <a:avLst/>
          </a:prstGeom>
          <a:solidFill>
            <a:schemeClr val="accent1">
              <a:lumMod val="40000"/>
              <a:lumOff val="60000"/>
            </a:schemeClr>
          </a:solidFill>
          <a:ln>
            <a:solidFill>
              <a:srgbClr val="FFFF00"/>
            </a:solidFill>
          </a:ln>
        </p:spPr>
        <p:txBody>
          <a:bodyPr wrap="square" rtlCol="0">
            <a:spAutoFit/>
          </a:bodyPr>
          <a:lstStyle/>
          <a:p>
            <a:r>
              <a:rPr lang="en-US" dirty="0">
                <a:solidFill>
                  <a:schemeClr val="bg1"/>
                </a:solidFill>
              </a:rPr>
              <a:t>From any regained DWL, subtract:</a:t>
            </a:r>
          </a:p>
          <a:p>
            <a:pPr marL="285750" indent="-285750">
              <a:buFont typeface="Arial" panose="020B0604020202020204" pitchFamily="34" charset="0"/>
              <a:buChar char="•"/>
            </a:pPr>
            <a:r>
              <a:rPr lang="en-US" sz="1400" dirty="0">
                <a:solidFill>
                  <a:schemeClr val="bg1"/>
                </a:solidFill>
              </a:rPr>
              <a:t>DWL from “overshoot”</a:t>
            </a:r>
          </a:p>
          <a:p>
            <a:pPr marL="285750" indent="-285750">
              <a:buFont typeface="Arial" panose="020B0604020202020204" pitchFamily="34" charset="0"/>
              <a:buChar char="•"/>
            </a:pPr>
            <a:r>
              <a:rPr lang="en-US" sz="1400" dirty="0">
                <a:solidFill>
                  <a:schemeClr val="bg1"/>
                </a:solidFill>
              </a:rPr>
              <a:t>Costs of bureaucracy and enforcement</a:t>
            </a:r>
          </a:p>
          <a:p>
            <a:pPr marL="285750" indent="-285750">
              <a:buFont typeface="Arial" panose="020B0604020202020204" pitchFamily="34" charset="0"/>
              <a:buChar char="•"/>
            </a:pPr>
            <a:r>
              <a:rPr lang="en-US" sz="1400" dirty="0">
                <a:solidFill>
                  <a:schemeClr val="bg1"/>
                </a:solidFill>
              </a:rPr>
              <a:t>Costs of waste from political lobbying by, e.g., purveyors of alternative energy tech.</a:t>
            </a:r>
          </a:p>
        </p:txBody>
      </p:sp>
    </p:spTree>
    <p:extLst>
      <p:ext uri="{BB962C8B-B14F-4D97-AF65-F5344CB8AC3E}">
        <p14:creationId xmlns:p14="http://schemas.microsoft.com/office/powerpoint/2010/main" val="308742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550" y="609600"/>
            <a:ext cx="3416038" cy="1320800"/>
          </a:xfrm>
        </p:spPr>
        <p:txBody>
          <a:bodyPr>
            <a:normAutofit/>
          </a:bodyPr>
          <a:lstStyle/>
          <a:p>
            <a:pPr>
              <a:lnSpc>
                <a:spcPct val="90000"/>
              </a:lnSpc>
            </a:pPr>
            <a:r>
              <a:rPr lang="en-US" sz="3100" dirty="0"/>
              <a:t>Incentives</a:t>
            </a:r>
          </a:p>
        </p:txBody>
      </p:sp>
      <p:sp>
        <p:nvSpPr>
          <p:cNvPr id="3" name="Content Placeholder 2"/>
          <p:cNvSpPr>
            <a:spLocks noGrp="1"/>
          </p:cNvSpPr>
          <p:nvPr>
            <p:ph idx="1"/>
          </p:nvPr>
        </p:nvSpPr>
        <p:spPr>
          <a:xfrm>
            <a:off x="4152550" y="1617384"/>
            <a:ext cx="3661416" cy="4631016"/>
          </a:xfrm>
        </p:spPr>
        <p:txBody>
          <a:bodyPr anchor="t">
            <a:normAutofit/>
          </a:bodyPr>
          <a:lstStyle/>
          <a:p>
            <a:pPr marL="0" indent="0">
              <a:lnSpc>
                <a:spcPct val="114000"/>
              </a:lnSpc>
              <a:buNone/>
            </a:pPr>
            <a:r>
              <a:rPr lang="en-US" sz="1500" dirty="0"/>
              <a:t>While rulers of government own “public” property, their ownership is not secure in the long run, since they may always be defeated in an election or deposed. Hence government officials will tend to regard themselves as only transitory owners of “public” resources. While a private owner, secure in his property and its capital value, may plan the use of his resource over a long period of time in the future, the government official must exploit ”his” property as quickly as he can, since he has no security of tenure.</a:t>
            </a:r>
          </a:p>
          <a:p>
            <a:pPr marL="0" indent="0">
              <a:lnSpc>
                <a:spcPct val="114000"/>
              </a:lnSpc>
              <a:buNone/>
            </a:pPr>
            <a:r>
              <a:rPr lang="en-US" sz="1400" dirty="0"/>
              <a:t>-- Murray Rothbard, </a:t>
            </a:r>
            <a:r>
              <a:rPr lang="en-US" sz="1400" i="1" dirty="0"/>
              <a:t>Man, Economy, and State</a:t>
            </a:r>
            <a:r>
              <a:rPr lang="en-US" sz="1400" dirty="0"/>
              <a:t> (1993 printing, Mises Institute), p. 828.</a:t>
            </a:r>
          </a:p>
        </p:txBody>
      </p:sp>
      <p:pic>
        <p:nvPicPr>
          <p:cNvPr id="4" name="Picture 3" descr="A person wearing glasses&#10;&#10;Description automatically generated with low confidence">
            <a:extLst>
              <a:ext uri="{FF2B5EF4-FFF2-40B4-BE49-F238E27FC236}">
                <a16:creationId xmlns:a16="http://schemas.microsoft.com/office/drawing/2014/main" id="{893ED7FC-40F7-1F4F-B617-04E24678B3E1}"/>
              </a:ext>
            </a:extLst>
          </p:cNvPr>
          <p:cNvPicPr>
            <a:picLocks noChangeAspect="1"/>
          </p:cNvPicPr>
          <p:nvPr/>
        </p:nvPicPr>
        <p:blipFill rotWithShape="1">
          <a:blip r:embed="rId2"/>
          <a:srcRect r="18056"/>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823189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2AB8-B1B2-644E-89CF-17F61E794E2B}"/>
              </a:ext>
            </a:extLst>
          </p:cNvPr>
          <p:cNvSpPr>
            <a:spLocks noGrp="1"/>
          </p:cNvSpPr>
          <p:nvPr>
            <p:ph type="title"/>
          </p:nvPr>
        </p:nvSpPr>
        <p:spPr/>
        <p:txBody>
          <a:bodyPr/>
          <a:lstStyle/>
          <a:p>
            <a:r>
              <a:rPr lang="en-US" dirty="0"/>
              <a:t>Incentives</a:t>
            </a:r>
          </a:p>
        </p:txBody>
      </p:sp>
      <p:sp>
        <p:nvSpPr>
          <p:cNvPr id="3" name="Content Placeholder 2">
            <a:extLst>
              <a:ext uri="{FF2B5EF4-FFF2-40B4-BE49-F238E27FC236}">
                <a16:creationId xmlns:a16="http://schemas.microsoft.com/office/drawing/2014/main" id="{FD916615-0679-364C-B552-34A7C155458D}"/>
              </a:ext>
            </a:extLst>
          </p:cNvPr>
          <p:cNvSpPr>
            <a:spLocks noGrp="1"/>
          </p:cNvSpPr>
          <p:nvPr>
            <p:ph idx="1"/>
          </p:nvPr>
        </p:nvSpPr>
        <p:spPr/>
        <p:txBody>
          <a:bodyPr anchor="t"/>
          <a:lstStyle/>
          <a:p>
            <a:r>
              <a:rPr lang="en-US" dirty="0"/>
              <a:t>In some cases, government will over-use a resource it owns or promote over-use indirectly via a tragedy of the commons.</a:t>
            </a:r>
          </a:p>
          <a:p>
            <a:r>
              <a:rPr lang="en-US" dirty="0"/>
              <a:t>In other cases, government will push under-usage of a resource, if use becomes unpopular with powerful interest groups</a:t>
            </a:r>
          </a:p>
          <a:p>
            <a:pPr lvl="1"/>
            <a:r>
              <a:rPr lang="en-US" dirty="0"/>
              <a:t>Ideological motivations</a:t>
            </a:r>
          </a:p>
          <a:p>
            <a:pPr lvl="1"/>
            <a:r>
              <a:rPr lang="en-US" dirty="0"/>
              <a:t>Disadvantaging a competing product</a:t>
            </a:r>
          </a:p>
        </p:txBody>
      </p:sp>
    </p:spTree>
    <p:extLst>
      <p:ext uri="{BB962C8B-B14F-4D97-AF65-F5344CB8AC3E}">
        <p14:creationId xmlns:p14="http://schemas.microsoft.com/office/powerpoint/2010/main" val="3791810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B484-57DF-CF4E-950B-B2FECACDC960}"/>
              </a:ext>
            </a:extLst>
          </p:cNvPr>
          <p:cNvSpPr>
            <a:spLocks noGrp="1"/>
          </p:cNvSpPr>
          <p:nvPr>
            <p:ph type="title"/>
          </p:nvPr>
        </p:nvSpPr>
        <p:spPr>
          <a:xfrm>
            <a:off x="1480690" y="5166421"/>
            <a:ext cx="6334018" cy="883524"/>
          </a:xfrm>
        </p:spPr>
        <p:txBody>
          <a:bodyPr vert="horz" lIns="91440" tIns="45720" rIns="91440" bIns="45720" rtlCol="0" anchor="t">
            <a:noAutofit/>
          </a:bodyPr>
          <a:lstStyle/>
          <a:p>
            <a:pPr defTabSz="914400"/>
            <a:r>
              <a:rPr lang="en-US" sz="3600" dirty="0"/>
              <a:t>Alternative &amp; Renewable  Energy</a:t>
            </a:r>
          </a:p>
        </p:txBody>
      </p:sp>
      <p:pic>
        <p:nvPicPr>
          <p:cNvPr id="5" name="Picture 4">
            <a:extLst>
              <a:ext uri="{FF2B5EF4-FFF2-40B4-BE49-F238E27FC236}">
                <a16:creationId xmlns:a16="http://schemas.microsoft.com/office/drawing/2014/main" id="{7F09EA67-637F-131D-74A8-E19476A481D6}"/>
              </a:ext>
            </a:extLst>
          </p:cNvPr>
          <p:cNvPicPr>
            <a:picLocks noChangeAspect="1"/>
          </p:cNvPicPr>
          <p:nvPr/>
        </p:nvPicPr>
        <p:blipFill rotWithShape="1">
          <a:blip r:embed="rId2"/>
          <a:srcRect t="7957" r="1" b="1"/>
          <a:stretch/>
        </p:blipFill>
        <p:spPr>
          <a:xfrm>
            <a:off x="754050" y="-1"/>
            <a:ext cx="7785100" cy="4030679"/>
          </a:xfrm>
          <a:prstGeom prst="rect">
            <a:avLst/>
          </a:prstGeom>
          <a:ln>
            <a:solidFill>
              <a:schemeClr val="accent6"/>
            </a:solidFill>
          </a:ln>
        </p:spPr>
      </p:pic>
    </p:spTree>
    <p:extLst>
      <p:ext uri="{BB962C8B-B14F-4D97-AF65-F5344CB8AC3E}">
        <p14:creationId xmlns:p14="http://schemas.microsoft.com/office/powerpoint/2010/main" val="2760784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0300-5D3E-274F-A166-983D142902FA}"/>
              </a:ext>
            </a:extLst>
          </p:cNvPr>
          <p:cNvSpPr>
            <a:spLocks noGrp="1"/>
          </p:cNvSpPr>
          <p:nvPr>
            <p:ph type="title"/>
          </p:nvPr>
        </p:nvSpPr>
        <p:spPr/>
        <p:txBody>
          <a:bodyPr/>
          <a:lstStyle/>
          <a:p>
            <a:r>
              <a:rPr lang="en-US" dirty="0"/>
              <a:t>Where We’re Going</a:t>
            </a:r>
          </a:p>
        </p:txBody>
      </p:sp>
      <p:sp>
        <p:nvSpPr>
          <p:cNvPr id="3" name="Content Placeholder 2">
            <a:extLst>
              <a:ext uri="{FF2B5EF4-FFF2-40B4-BE49-F238E27FC236}">
                <a16:creationId xmlns:a16="http://schemas.microsoft.com/office/drawing/2014/main" id="{D11283C4-46C7-D24F-A1A7-21DA63489EB3}"/>
              </a:ext>
            </a:extLst>
          </p:cNvPr>
          <p:cNvSpPr>
            <a:spLocks noGrp="1"/>
          </p:cNvSpPr>
          <p:nvPr>
            <p:ph idx="1"/>
          </p:nvPr>
        </p:nvSpPr>
        <p:spPr>
          <a:xfrm>
            <a:off x="1117384" y="1742067"/>
            <a:ext cx="6252899" cy="4000066"/>
          </a:xfrm>
        </p:spPr>
        <p:txBody>
          <a:bodyPr/>
          <a:lstStyle/>
          <a:p>
            <a:r>
              <a:rPr lang="en-US" dirty="0"/>
              <a:t>Subjectivity, Calculation, Efficiency, and the Environment</a:t>
            </a:r>
          </a:p>
          <a:p>
            <a:pPr lvl="1"/>
            <a:r>
              <a:rPr lang="en-US" dirty="0"/>
              <a:t>Some principles for understanding environmental issues</a:t>
            </a:r>
          </a:p>
          <a:p>
            <a:r>
              <a:rPr lang="en-US" dirty="0"/>
              <a:t>Government and Energy</a:t>
            </a:r>
          </a:p>
          <a:p>
            <a:pPr lvl="1"/>
            <a:r>
              <a:rPr lang="en-US" dirty="0"/>
              <a:t>Can government steer energy use decisions to improve outcomes? </a:t>
            </a:r>
          </a:p>
        </p:txBody>
      </p:sp>
    </p:spTree>
    <p:extLst>
      <p:ext uri="{BB962C8B-B14F-4D97-AF65-F5344CB8AC3E}">
        <p14:creationId xmlns:p14="http://schemas.microsoft.com/office/powerpoint/2010/main" val="24477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AAF33E1A-1F0C-5A4D-A9C1-E6F2EC36FC42}"/>
              </a:ext>
            </a:extLst>
          </p:cNvPr>
          <p:cNvPicPr>
            <a:picLocks noChangeAspect="1"/>
          </p:cNvPicPr>
          <p:nvPr/>
        </p:nvPicPr>
        <p:blipFill>
          <a:blip r:embed="rId3"/>
          <a:stretch>
            <a:fillRect/>
          </a:stretch>
        </p:blipFill>
        <p:spPr>
          <a:xfrm>
            <a:off x="913207" y="731522"/>
            <a:ext cx="7622130" cy="4954384"/>
          </a:xfrm>
          <a:prstGeom prst="rect">
            <a:avLst/>
          </a:prstGeom>
        </p:spPr>
      </p:pic>
      <p:grpSp>
        <p:nvGrpSpPr>
          <p:cNvPr id="6" name="Group 5">
            <a:extLst>
              <a:ext uri="{FF2B5EF4-FFF2-40B4-BE49-F238E27FC236}">
                <a16:creationId xmlns:a16="http://schemas.microsoft.com/office/drawing/2014/main" id="{0409DF17-C2F0-CB49-B358-AF2B578514BF}"/>
              </a:ext>
            </a:extLst>
          </p:cNvPr>
          <p:cNvGrpSpPr/>
          <p:nvPr/>
        </p:nvGrpSpPr>
        <p:grpSpPr>
          <a:xfrm>
            <a:off x="1394935" y="2379443"/>
            <a:ext cx="6465270" cy="3013681"/>
            <a:chOff x="1394935" y="2379443"/>
            <a:chExt cx="6465270" cy="3013681"/>
          </a:xfrm>
        </p:grpSpPr>
        <p:sp>
          <p:nvSpPr>
            <p:cNvPr id="4" name="TextBox 3">
              <a:extLst>
                <a:ext uri="{FF2B5EF4-FFF2-40B4-BE49-F238E27FC236}">
                  <a16:creationId xmlns:a16="http://schemas.microsoft.com/office/drawing/2014/main" id="{EA7D7C67-9734-3A41-89E8-7E40B55FA556}"/>
                </a:ext>
              </a:extLst>
            </p:cNvPr>
            <p:cNvSpPr txBox="1"/>
            <p:nvPr/>
          </p:nvSpPr>
          <p:spPr>
            <a:xfrm>
              <a:off x="1394935" y="2379443"/>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26</a:t>
              </a:r>
            </a:p>
          </p:txBody>
        </p:sp>
        <p:sp>
          <p:nvSpPr>
            <p:cNvPr id="9" name="TextBox 8">
              <a:extLst>
                <a:ext uri="{FF2B5EF4-FFF2-40B4-BE49-F238E27FC236}">
                  <a16:creationId xmlns:a16="http://schemas.microsoft.com/office/drawing/2014/main" id="{3EBE0860-8558-8A48-BB7B-B980A0E4CC8C}"/>
                </a:ext>
              </a:extLst>
            </p:cNvPr>
            <p:cNvSpPr txBox="1"/>
            <p:nvPr/>
          </p:nvSpPr>
          <p:spPr>
            <a:xfrm>
              <a:off x="2131229" y="2929678"/>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18</a:t>
              </a:r>
            </a:p>
          </p:txBody>
        </p:sp>
        <p:sp>
          <p:nvSpPr>
            <p:cNvPr id="11" name="TextBox 10">
              <a:extLst>
                <a:ext uri="{FF2B5EF4-FFF2-40B4-BE49-F238E27FC236}">
                  <a16:creationId xmlns:a16="http://schemas.microsoft.com/office/drawing/2014/main" id="{4324D05E-DB0A-2946-8465-2907208BEE8B}"/>
                </a:ext>
              </a:extLst>
            </p:cNvPr>
            <p:cNvSpPr txBox="1"/>
            <p:nvPr/>
          </p:nvSpPr>
          <p:spPr>
            <a:xfrm>
              <a:off x="2983734" y="2802195"/>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20</a:t>
              </a:r>
            </a:p>
          </p:txBody>
        </p:sp>
        <p:sp>
          <p:nvSpPr>
            <p:cNvPr id="12" name="TextBox 11">
              <a:extLst>
                <a:ext uri="{FF2B5EF4-FFF2-40B4-BE49-F238E27FC236}">
                  <a16:creationId xmlns:a16="http://schemas.microsoft.com/office/drawing/2014/main" id="{E9A0BBFF-CE80-D74F-BD02-8C9987C71693}"/>
                </a:ext>
              </a:extLst>
            </p:cNvPr>
            <p:cNvSpPr txBox="1"/>
            <p:nvPr/>
          </p:nvSpPr>
          <p:spPr>
            <a:xfrm>
              <a:off x="3752545" y="3694250"/>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8</a:t>
              </a:r>
            </a:p>
          </p:txBody>
        </p:sp>
        <p:sp>
          <p:nvSpPr>
            <p:cNvPr id="13" name="TextBox 12">
              <a:extLst>
                <a:ext uri="{FF2B5EF4-FFF2-40B4-BE49-F238E27FC236}">
                  <a16:creationId xmlns:a16="http://schemas.microsoft.com/office/drawing/2014/main" id="{F9F332EB-BCAF-864B-97F8-16A9E8BB81C8}"/>
                </a:ext>
              </a:extLst>
            </p:cNvPr>
            <p:cNvSpPr txBox="1"/>
            <p:nvPr/>
          </p:nvSpPr>
          <p:spPr>
            <a:xfrm>
              <a:off x="4560982" y="4004673"/>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4</a:t>
              </a:r>
            </a:p>
          </p:txBody>
        </p:sp>
        <p:sp>
          <p:nvSpPr>
            <p:cNvPr id="14" name="TextBox 13">
              <a:extLst>
                <a:ext uri="{FF2B5EF4-FFF2-40B4-BE49-F238E27FC236}">
                  <a16:creationId xmlns:a16="http://schemas.microsoft.com/office/drawing/2014/main" id="{B5F82059-C129-B646-97F4-A93EBCC885AC}"/>
                </a:ext>
              </a:extLst>
            </p:cNvPr>
            <p:cNvSpPr txBox="1"/>
            <p:nvPr/>
          </p:nvSpPr>
          <p:spPr>
            <a:xfrm>
              <a:off x="5323114" y="3949215"/>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5</a:t>
              </a:r>
            </a:p>
          </p:txBody>
        </p:sp>
        <p:sp>
          <p:nvSpPr>
            <p:cNvPr id="15" name="TextBox 14">
              <a:extLst>
                <a:ext uri="{FF2B5EF4-FFF2-40B4-BE49-F238E27FC236}">
                  <a16:creationId xmlns:a16="http://schemas.microsoft.com/office/drawing/2014/main" id="{B46EE415-4AE0-6E45-B107-EDA41950ADAB}"/>
                </a:ext>
              </a:extLst>
            </p:cNvPr>
            <p:cNvSpPr txBox="1"/>
            <p:nvPr/>
          </p:nvSpPr>
          <p:spPr>
            <a:xfrm>
              <a:off x="6879500" y="4156120"/>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2</a:t>
              </a:r>
            </a:p>
          </p:txBody>
        </p:sp>
        <p:sp>
          <p:nvSpPr>
            <p:cNvPr id="16" name="TextBox 15">
              <a:extLst>
                <a:ext uri="{FF2B5EF4-FFF2-40B4-BE49-F238E27FC236}">
                  <a16:creationId xmlns:a16="http://schemas.microsoft.com/office/drawing/2014/main" id="{225DFC0A-7A12-8344-ADBB-A145926D9AED}"/>
                </a:ext>
              </a:extLst>
            </p:cNvPr>
            <p:cNvSpPr txBox="1"/>
            <p:nvPr/>
          </p:nvSpPr>
          <p:spPr>
            <a:xfrm>
              <a:off x="6117368" y="4153771"/>
              <a:ext cx="819455" cy="276999"/>
            </a:xfrm>
            <a:prstGeom prst="rect">
              <a:avLst/>
            </a:prstGeom>
            <a:solidFill>
              <a:schemeClr val="tx1">
                <a:alpha val="45000"/>
              </a:schemeClr>
            </a:solidFill>
          </p:spPr>
          <p:txBody>
            <a:bodyPr wrap="square" rtlCol="0">
              <a:spAutoFit/>
            </a:bodyPr>
            <a:lstStyle/>
            <a:p>
              <a:r>
                <a:rPr lang="en-US" sz="1200" b="1" u="sng" dirty="0">
                  <a:solidFill>
                    <a:schemeClr val="bg1"/>
                  </a:solidFill>
                </a:rPr>
                <a:t>2015: 2*</a:t>
              </a:r>
            </a:p>
          </p:txBody>
        </p:sp>
        <p:sp>
          <p:nvSpPr>
            <p:cNvPr id="17" name="TextBox 16">
              <a:extLst>
                <a:ext uri="{FF2B5EF4-FFF2-40B4-BE49-F238E27FC236}">
                  <a16:creationId xmlns:a16="http://schemas.microsoft.com/office/drawing/2014/main" id="{3747DF39-7F89-9C49-9B8F-21B5D3EB7DE7}"/>
                </a:ext>
              </a:extLst>
            </p:cNvPr>
            <p:cNvSpPr txBox="1"/>
            <p:nvPr/>
          </p:nvSpPr>
          <p:spPr>
            <a:xfrm>
              <a:off x="5991407" y="4931459"/>
              <a:ext cx="1868798" cy="461665"/>
            </a:xfrm>
            <a:prstGeom prst="rect">
              <a:avLst/>
            </a:prstGeom>
            <a:solidFill>
              <a:schemeClr val="tx1">
                <a:alpha val="45000"/>
              </a:schemeClr>
            </a:solidFill>
          </p:spPr>
          <p:txBody>
            <a:bodyPr wrap="square" rtlCol="0">
              <a:spAutoFit/>
            </a:bodyPr>
            <a:lstStyle/>
            <a:p>
              <a:r>
                <a:rPr lang="en-US" sz="1200" dirty="0">
                  <a:solidFill>
                    <a:schemeClr val="bg1"/>
                  </a:solidFill>
                </a:rPr>
                <a:t>*includes wind, solar, geothermal</a:t>
              </a:r>
            </a:p>
          </p:txBody>
        </p:sp>
      </p:grpSp>
    </p:spTree>
    <p:extLst>
      <p:ext uri="{BB962C8B-B14F-4D97-AF65-F5344CB8AC3E}">
        <p14:creationId xmlns:p14="http://schemas.microsoft.com/office/powerpoint/2010/main" val="27669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pie chart&#10;&#10;Description automatically generated">
            <a:extLst>
              <a:ext uri="{FF2B5EF4-FFF2-40B4-BE49-F238E27FC236}">
                <a16:creationId xmlns:a16="http://schemas.microsoft.com/office/drawing/2014/main" id="{DC8ABDD7-64AE-8640-8716-D988B330639E}"/>
              </a:ext>
            </a:extLst>
          </p:cNvPr>
          <p:cNvPicPr>
            <a:picLocks noChangeAspect="1"/>
          </p:cNvPicPr>
          <p:nvPr/>
        </p:nvPicPr>
        <p:blipFill>
          <a:blip r:embed="rId2"/>
          <a:stretch>
            <a:fillRect/>
          </a:stretch>
        </p:blipFill>
        <p:spPr>
          <a:xfrm>
            <a:off x="996334" y="916106"/>
            <a:ext cx="7289961" cy="5030071"/>
          </a:xfrm>
          <a:prstGeom prst="rect">
            <a:avLst/>
          </a:prstGeom>
        </p:spPr>
      </p:pic>
    </p:spTree>
    <p:extLst>
      <p:ext uri="{BB962C8B-B14F-4D97-AF65-F5344CB8AC3E}">
        <p14:creationId xmlns:p14="http://schemas.microsoft.com/office/powerpoint/2010/main" val="2719831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247" y="464774"/>
            <a:ext cx="5715000" cy="4661616"/>
          </a:xfrm>
          <a:prstGeom prst="rect">
            <a:avLst/>
          </a:prstGeom>
        </p:spPr>
      </p:pic>
      <p:sp>
        <p:nvSpPr>
          <p:cNvPr id="4" name="TextBox 3"/>
          <p:cNvSpPr txBox="1"/>
          <p:nvPr/>
        </p:nvSpPr>
        <p:spPr>
          <a:xfrm>
            <a:off x="1361960" y="5137088"/>
            <a:ext cx="5715000" cy="369332"/>
          </a:xfrm>
          <a:prstGeom prst="rect">
            <a:avLst/>
          </a:prstGeom>
          <a:noFill/>
        </p:spPr>
        <p:txBody>
          <a:bodyPr wrap="square" rtlCol="0">
            <a:spAutoFit/>
          </a:bodyPr>
          <a:lstStyle/>
          <a:p>
            <a:pPr algn="r"/>
            <a:r>
              <a:rPr lang="en-US" sz="900" dirty="0"/>
              <a:t>Source: http://</a:t>
            </a:r>
            <a:r>
              <a:rPr lang="en-US" sz="900" dirty="0" err="1"/>
              <a:t>www.cornwallalliance.org</a:t>
            </a:r>
            <a:r>
              <a:rPr lang="en-US" sz="900" dirty="0"/>
              <a:t>/</a:t>
            </a:r>
            <a:r>
              <a:rPr lang="en-US" sz="900" dirty="0" err="1"/>
              <a:t>wp</a:t>
            </a:r>
            <a:r>
              <a:rPr lang="en-US" sz="900" dirty="0"/>
              <a:t>-content/uploads/2014/04/a-renewed-call-to-truth-prudence-and-protection-of-the-poor.pdf, p. 66. CHP = Combined Heat and Power; CCGT = Combined Cycle Gas Turbine</a:t>
            </a:r>
          </a:p>
        </p:txBody>
      </p:sp>
      <p:sp>
        <p:nvSpPr>
          <p:cNvPr id="5" name="TextBox 4">
            <a:extLst>
              <a:ext uri="{FF2B5EF4-FFF2-40B4-BE49-F238E27FC236}">
                <a16:creationId xmlns:a16="http://schemas.microsoft.com/office/drawing/2014/main" id="{1BC844FE-C96F-D343-BF93-47DD0019B976}"/>
              </a:ext>
            </a:extLst>
          </p:cNvPr>
          <p:cNvSpPr txBox="1"/>
          <p:nvPr/>
        </p:nvSpPr>
        <p:spPr>
          <a:xfrm>
            <a:off x="1093424" y="5746895"/>
            <a:ext cx="6957152" cy="923330"/>
          </a:xfrm>
          <a:prstGeom prst="rect">
            <a:avLst/>
          </a:prstGeom>
          <a:noFill/>
        </p:spPr>
        <p:txBody>
          <a:bodyPr wrap="square">
            <a:spAutoFit/>
          </a:bodyPr>
          <a:lstStyle/>
          <a:p>
            <a:r>
              <a:rPr lang="en-US" dirty="0"/>
              <a:t>“…we cannot decide on public policy, tort law, rights, or liabilities on the basis of efficiencies or minimizing of costs.”</a:t>
            </a:r>
          </a:p>
          <a:p>
            <a:r>
              <a:rPr lang="en-US" dirty="0"/>
              <a:t>									</a:t>
            </a:r>
            <a:r>
              <a:rPr lang="en-US" sz="1400" dirty="0"/>
              <a:t>-- Murray Rothbard</a:t>
            </a:r>
            <a:endParaRPr lang="en-US" dirty="0"/>
          </a:p>
        </p:txBody>
      </p:sp>
    </p:spTree>
    <p:extLst>
      <p:ext uri="{BB962C8B-B14F-4D97-AF65-F5344CB8AC3E}">
        <p14:creationId xmlns:p14="http://schemas.microsoft.com/office/powerpoint/2010/main" val="2735088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 Energy Choices</a:t>
            </a:r>
          </a:p>
        </p:txBody>
      </p:sp>
      <p:sp>
        <p:nvSpPr>
          <p:cNvPr id="3" name="Content Placeholder 2"/>
          <p:cNvSpPr>
            <a:spLocks noGrp="1"/>
          </p:cNvSpPr>
          <p:nvPr>
            <p:ph idx="1"/>
          </p:nvPr>
        </p:nvSpPr>
        <p:spPr>
          <a:xfrm>
            <a:off x="1432193" y="1762699"/>
            <a:ext cx="6407135" cy="4287245"/>
          </a:xfrm>
        </p:spPr>
        <p:txBody>
          <a:bodyPr anchor="t">
            <a:noAutofit/>
          </a:bodyPr>
          <a:lstStyle/>
          <a:p>
            <a:r>
              <a:rPr lang="en-US" sz="1600" dirty="0"/>
              <a:t>Regulatory limits on electricity and LPG </a:t>
            </a:r>
            <a:r>
              <a:rPr lang="en-US" sz="1600" dirty="0">
                <a:sym typeface="Wingdings" pitchFamily="2" charset="2"/>
              </a:rPr>
              <a:t> indoor air pollution</a:t>
            </a:r>
            <a:endParaRPr lang="en-US" sz="1600" dirty="0"/>
          </a:p>
          <a:p>
            <a:pPr lvl="1"/>
            <a:r>
              <a:rPr lang="en-US" sz="1400" dirty="0"/>
              <a:t>“Around three billion people cook and heat their homes using open fires and simple stoves burning biomass (wood, animal dung and crop waste) and coal.”</a:t>
            </a:r>
          </a:p>
          <a:p>
            <a:pPr lvl="1"/>
            <a:r>
              <a:rPr lang="en-US" sz="1400" dirty="0"/>
              <a:t>“over 4 million people die prematurely from illness attributable to the household air pollution from cooking with solid fuels.” This is c. 45x the number dying from natural catastrophes.</a:t>
            </a:r>
          </a:p>
          <a:p>
            <a:pPr lvl="1"/>
            <a:r>
              <a:rPr lang="en-US" sz="1400" dirty="0"/>
              <a:t>”the lack of access to electricity for at least 1.2 billion people (many of whom then use kerosene lamps for lighting) creates other health risks, e.g., burns, injuries and poisonings from fuel ingestion, as well as constraining other opportunities for health and development, e.g. studying or engaging in small crafts and trades, which require adequate lighting.” Most of the victims are women and young children.</a:t>
            </a:r>
          </a:p>
          <a:p>
            <a:endParaRPr lang="en-US" sz="1600" dirty="0"/>
          </a:p>
        </p:txBody>
      </p:sp>
      <p:sp>
        <p:nvSpPr>
          <p:cNvPr id="4" name="TextBox 3"/>
          <p:cNvSpPr txBox="1"/>
          <p:nvPr/>
        </p:nvSpPr>
        <p:spPr>
          <a:xfrm>
            <a:off x="2434667" y="6446550"/>
            <a:ext cx="5566334" cy="300082"/>
          </a:xfrm>
          <a:prstGeom prst="rect">
            <a:avLst/>
          </a:prstGeom>
          <a:noFill/>
        </p:spPr>
        <p:txBody>
          <a:bodyPr wrap="square" rtlCol="0">
            <a:spAutoFit/>
          </a:bodyPr>
          <a:lstStyle/>
          <a:p>
            <a:pPr algn="r"/>
            <a:r>
              <a:rPr lang="en-US" sz="1350" dirty="0"/>
              <a:t>Source: http://</a:t>
            </a:r>
            <a:r>
              <a:rPr lang="en-US" sz="1350" dirty="0" err="1"/>
              <a:t>www.who.int</a:t>
            </a:r>
            <a:r>
              <a:rPr lang="en-US" sz="1350" dirty="0"/>
              <a:t>/</a:t>
            </a:r>
            <a:r>
              <a:rPr lang="en-US" sz="1350" dirty="0" err="1"/>
              <a:t>mediacentre</a:t>
            </a:r>
            <a:r>
              <a:rPr lang="en-US" sz="1350" dirty="0"/>
              <a:t>/factsheets/fs292/</a:t>
            </a:r>
            <a:r>
              <a:rPr lang="en-US" sz="1350" dirty="0" err="1"/>
              <a:t>en</a:t>
            </a:r>
            <a:r>
              <a:rPr lang="en-US" sz="1350" dirty="0"/>
              <a:t>/</a:t>
            </a:r>
          </a:p>
        </p:txBody>
      </p:sp>
    </p:spTree>
    <p:extLst>
      <p:ext uri="{BB962C8B-B14F-4D97-AF65-F5344CB8AC3E}">
        <p14:creationId xmlns:p14="http://schemas.microsoft.com/office/powerpoint/2010/main" val="359945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E0600-3EA0-5544-B41B-1C45C18456DD}"/>
              </a:ext>
            </a:extLst>
          </p:cNvPr>
          <p:cNvPicPr>
            <a:picLocks noChangeAspect="1"/>
          </p:cNvPicPr>
          <p:nvPr/>
        </p:nvPicPr>
        <p:blipFill>
          <a:blip r:embed="rId2"/>
          <a:stretch>
            <a:fillRect/>
          </a:stretch>
        </p:blipFill>
        <p:spPr>
          <a:xfrm>
            <a:off x="928688" y="857250"/>
            <a:ext cx="7286625" cy="5143500"/>
          </a:xfrm>
          <a:prstGeom prst="rect">
            <a:avLst/>
          </a:prstGeom>
        </p:spPr>
      </p:pic>
      <p:sp>
        <p:nvSpPr>
          <p:cNvPr id="4" name="TextBox 3">
            <a:extLst>
              <a:ext uri="{FF2B5EF4-FFF2-40B4-BE49-F238E27FC236}">
                <a16:creationId xmlns:a16="http://schemas.microsoft.com/office/drawing/2014/main" id="{80E2DD78-906D-084E-9DD8-7E691BA39F37}"/>
              </a:ext>
            </a:extLst>
          </p:cNvPr>
          <p:cNvSpPr txBox="1"/>
          <p:nvPr/>
        </p:nvSpPr>
        <p:spPr>
          <a:xfrm>
            <a:off x="1558886" y="4307363"/>
            <a:ext cx="3916497" cy="1030860"/>
          </a:xfrm>
          <a:prstGeom prst="rect">
            <a:avLst/>
          </a:prstGeom>
          <a:noFill/>
        </p:spPr>
        <p:txBody>
          <a:bodyPr wrap="square">
            <a:spAutoFit/>
          </a:bodyPr>
          <a:lstStyle/>
          <a:p>
            <a:pPr>
              <a:lnSpc>
                <a:spcPct val="114000"/>
              </a:lnSpc>
            </a:pPr>
            <a:r>
              <a:rPr lang="en-US" sz="1200" dirty="0">
                <a:solidFill>
                  <a:schemeClr val="bg1"/>
                </a:solidFill>
              </a:rPr>
              <a:t>One way to assess the impact of environmental quality is to look at deaths from environmental hazards.</a:t>
            </a:r>
          </a:p>
          <a:p>
            <a:pPr lvl="1">
              <a:lnSpc>
                <a:spcPct val="114000"/>
              </a:lnSpc>
            </a:pPr>
            <a:r>
              <a:rPr lang="en-US" sz="1200" dirty="0">
                <a:solidFill>
                  <a:schemeClr val="bg1"/>
                </a:solidFill>
              </a:rPr>
              <a:t>“Age-standardized death rate” adjusts for population size and age demographics</a:t>
            </a:r>
          </a:p>
          <a:p>
            <a:pPr lvl="1">
              <a:lnSpc>
                <a:spcPct val="114000"/>
              </a:lnSpc>
            </a:pPr>
            <a:r>
              <a:rPr lang="en-US" sz="600" dirty="0">
                <a:solidFill>
                  <a:schemeClr val="bg1"/>
                </a:solidFill>
              </a:rPr>
              <a:t>(https://</a:t>
            </a:r>
            <a:r>
              <a:rPr lang="en-US" sz="600" dirty="0" err="1">
                <a:solidFill>
                  <a:schemeClr val="bg1"/>
                </a:solidFill>
              </a:rPr>
              <a:t>ourworldindata.org</a:t>
            </a:r>
            <a:r>
              <a:rPr lang="en-US" sz="600" dirty="0">
                <a:solidFill>
                  <a:schemeClr val="bg1"/>
                </a:solidFill>
              </a:rPr>
              <a:t>/air-pollution)</a:t>
            </a:r>
          </a:p>
        </p:txBody>
      </p:sp>
    </p:spTree>
    <p:extLst>
      <p:ext uri="{BB962C8B-B14F-4D97-AF65-F5344CB8AC3E}">
        <p14:creationId xmlns:p14="http://schemas.microsoft.com/office/powerpoint/2010/main" val="1917225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2F963A-21C3-C043-AEE6-0497975AA1BD}"/>
              </a:ext>
            </a:extLst>
          </p:cNvPr>
          <p:cNvPicPr>
            <a:picLocks noChangeAspect="1"/>
          </p:cNvPicPr>
          <p:nvPr/>
        </p:nvPicPr>
        <p:blipFill>
          <a:blip r:embed="rId2"/>
          <a:stretch>
            <a:fillRect/>
          </a:stretch>
        </p:blipFill>
        <p:spPr>
          <a:xfrm>
            <a:off x="928688" y="857250"/>
            <a:ext cx="7286625" cy="5143500"/>
          </a:xfrm>
          <a:prstGeom prst="rect">
            <a:avLst/>
          </a:prstGeom>
        </p:spPr>
      </p:pic>
    </p:spTree>
    <p:extLst>
      <p:ext uri="{BB962C8B-B14F-4D97-AF65-F5344CB8AC3E}">
        <p14:creationId xmlns:p14="http://schemas.microsoft.com/office/powerpoint/2010/main" val="614849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66F30-C36E-0146-920F-8A2E167BF7CE}"/>
              </a:ext>
            </a:extLst>
          </p:cNvPr>
          <p:cNvPicPr>
            <a:picLocks noChangeAspect="1"/>
          </p:cNvPicPr>
          <p:nvPr/>
        </p:nvPicPr>
        <p:blipFill>
          <a:blip r:embed="rId2"/>
          <a:stretch>
            <a:fillRect/>
          </a:stretch>
        </p:blipFill>
        <p:spPr>
          <a:xfrm>
            <a:off x="928688" y="857250"/>
            <a:ext cx="7286625" cy="5143500"/>
          </a:xfrm>
          <a:prstGeom prst="rect">
            <a:avLst/>
          </a:prstGeom>
        </p:spPr>
      </p:pic>
    </p:spTree>
    <p:extLst>
      <p:ext uri="{BB962C8B-B14F-4D97-AF65-F5344CB8AC3E}">
        <p14:creationId xmlns:p14="http://schemas.microsoft.com/office/powerpoint/2010/main" val="2925864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7725" y="1745104"/>
            <a:ext cx="7987997" cy="4272650"/>
          </a:xfrm>
          <a:prstGeom prst="rect">
            <a:avLst/>
          </a:prstGeom>
        </p:spPr>
      </p:pic>
      <p:sp>
        <p:nvSpPr>
          <p:cNvPr id="5" name="TextBox 4"/>
          <p:cNvSpPr txBox="1"/>
          <p:nvPr/>
        </p:nvSpPr>
        <p:spPr>
          <a:xfrm>
            <a:off x="2554759" y="6017754"/>
            <a:ext cx="5225143" cy="276999"/>
          </a:xfrm>
          <a:prstGeom prst="rect">
            <a:avLst/>
          </a:prstGeom>
          <a:noFill/>
        </p:spPr>
        <p:txBody>
          <a:bodyPr wrap="square" rtlCol="0">
            <a:spAutoFit/>
          </a:bodyPr>
          <a:lstStyle/>
          <a:p>
            <a:pPr algn="r"/>
            <a:r>
              <a:rPr lang="en-US" sz="1200" dirty="0"/>
              <a:t>Source: https://</a:t>
            </a:r>
            <a:r>
              <a:rPr lang="en-US" sz="1200" dirty="0" err="1"/>
              <a:t>ourworldindata.org</a:t>
            </a:r>
            <a:r>
              <a:rPr lang="en-US" sz="1200" dirty="0"/>
              <a:t>/indoor-air-pollution/</a:t>
            </a:r>
          </a:p>
        </p:txBody>
      </p:sp>
      <p:sp>
        <p:nvSpPr>
          <p:cNvPr id="6" name="TextBox 5"/>
          <p:cNvSpPr txBox="1"/>
          <p:nvPr/>
        </p:nvSpPr>
        <p:spPr>
          <a:xfrm>
            <a:off x="1143000" y="1468105"/>
            <a:ext cx="6768193" cy="276999"/>
          </a:xfrm>
          <a:prstGeom prst="rect">
            <a:avLst/>
          </a:prstGeom>
          <a:noFill/>
        </p:spPr>
        <p:txBody>
          <a:bodyPr wrap="square" rtlCol="0">
            <a:spAutoFit/>
          </a:bodyPr>
          <a:lstStyle/>
          <a:p>
            <a:pPr algn="ctr"/>
            <a:r>
              <a:rPr lang="en-US" sz="1200" dirty="0"/>
              <a:t>Indoor air pollution indicator from Environmental Performance Index, 2006 – SEDAC (NASA)</a:t>
            </a:r>
          </a:p>
        </p:txBody>
      </p:sp>
      <p:sp>
        <p:nvSpPr>
          <p:cNvPr id="2" name="Title 1">
            <a:extLst>
              <a:ext uri="{FF2B5EF4-FFF2-40B4-BE49-F238E27FC236}">
                <a16:creationId xmlns:a16="http://schemas.microsoft.com/office/drawing/2014/main" id="{89F56341-AF50-F946-ACEB-1D28C69BC51D}"/>
              </a:ext>
            </a:extLst>
          </p:cNvPr>
          <p:cNvSpPr>
            <a:spLocks noGrp="1"/>
          </p:cNvSpPr>
          <p:nvPr>
            <p:ph type="title"/>
          </p:nvPr>
        </p:nvSpPr>
        <p:spPr/>
        <p:txBody>
          <a:bodyPr/>
          <a:lstStyle/>
          <a:p>
            <a:r>
              <a:rPr lang="en-US" dirty="0"/>
              <a:t>Government Energy Choices</a:t>
            </a:r>
          </a:p>
        </p:txBody>
      </p:sp>
    </p:spTree>
    <p:extLst>
      <p:ext uri="{BB962C8B-B14F-4D97-AF65-F5344CB8AC3E}">
        <p14:creationId xmlns:p14="http://schemas.microsoft.com/office/powerpoint/2010/main" val="4195317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3579" y="5899902"/>
            <a:ext cx="4825093" cy="300082"/>
          </a:xfrm>
          <a:prstGeom prst="rect">
            <a:avLst/>
          </a:prstGeom>
          <a:noFill/>
        </p:spPr>
        <p:txBody>
          <a:bodyPr wrap="square" rtlCol="0">
            <a:spAutoFit/>
          </a:bodyPr>
          <a:lstStyle/>
          <a:p>
            <a:pPr algn="r"/>
            <a:r>
              <a:rPr lang="en-US" sz="1350" dirty="0"/>
              <a:t>Source: https://</a:t>
            </a:r>
            <a:r>
              <a:rPr lang="en-US" sz="1350" dirty="0" err="1"/>
              <a:t>ourworldindata.org</a:t>
            </a:r>
            <a:r>
              <a:rPr lang="en-US" sz="1350" dirty="0"/>
              <a:t>/indoor-air-pollution/</a:t>
            </a:r>
          </a:p>
        </p:txBody>
      </p:sp>
      <p:pic>
        <p:nvPicPr>
          <p:cNvPr id="2" name="Picture 1"/>
          <p:cNvPicPr>
            <a:picLocks noChangeAspect="1"/>
          </p:cNvPicPr>
          <p:nvPr/>
        </p:nvPicPr>
        <p:blipFill>
          <a:blip r:embed="rId2"/>
          <a:stretch>
            <a:fillRect/>
          </a:stretch>
        </p:blipFill>
        <p:spPr>
          <a:xfrm>
            <a:off x="567250" y="2046786"/>
            <a:ext cx="8001287" cy="3857985"/>
          </a:xfrm>
          <a:prstGeom prst="rect">
            <a:avLst/>
          </a:prstGeom>
        </p:spPr>
      </p:pic>
      <p:sp>
        <p:nvSpPr>
          <p:cNvPr id="3" name="TextBox 2"/>
          <p:cNvSpPr txBox="1"/>
          <p:nvPr/>
        </p:nvSpPr>
        <p:spPr>
          <a:xfrm>
            <a:off x="945252" y="1585121"/>
            <a:ext cx="7196213" cy="461665"/>
          </a:xfrm>
          <a:prstGeom prst="rect">
            <a:avLst/>
          </a:prstGeom>
          <a:noFill/>
        </p:spPr>
        <p:txBody>
          <a:bodyPr wrap="square" rtlCol="0">
            <a:spAutoFit/>
          </a:bodyPr>
          <a:lstStyle/>
          <a:p>
            <a:pPr algn="ctr"/>
            <a:r>
              <a:rPr lang="en-US" sz="1200" dirty="0"/>
              <a:t>Share of population without access to modern fuels </a:t>
            </a:r>
            <a:r>
              <a:rPr lang="en-US" sz="900" dirty="0"/>
              <a:t>(i.e., electricity, liquid fuels, and gaseous fuels such as LPG, natural gas, and kerosene) </a:t>
            </a:r>
            <a:r>
              <a:rPr lang="en-US" sz="1200" dirty="0"/>
              <a:t>in developing countries, 2007 – UNDP &amp; WHO (2009)</a:t>
            </a:r>
          </a:p>
        </p:txBody>
      </p:sp>
      <p:sp>
        <p:nvSpPr>
          <p:cNvPr id="4" name="Title 3">
            <a:extLst>
              <a:ext uri="{FF2B5EF4-FFF2-40B4-BE49-F238E27FC236}">
                <a16:creationId xmlns:a16="http://schemas.microsoft.com/office/drawing/2014/main" id="{989FACB1-FEA6-B644-8E1A-AB30591148B6}"/>
              </a:ext>
            </a:extLst>
          </p:cNvPr>
          <p:cNvSpPr>
            <a:spLocks noGrp="1"/>
          </p:cNvSpPr>
          <p:nvPr>
            <p:ph type="title"/>
          </p:nvPr>
        </p:nvSpPr>
        <p:spPr/>
        <p:txBody>
          <a:bodyPr/>
          <a:lstStyle/>
          <a:p>
            <a:r>
              <a:rPr lang="en-US" dirty="0"/>
              <a:t>Government Energy Choices</a:t>
            </a:r>
          </a:p>
        </p:txBody>
      </p:sp>
    </p:spTree>
    <p:extLst>
      <p:ext uri="{BB962C8B-B14F-4D97-AF65-F5344CB8AC3E}">
        <p14:creationId xmlns:p14="http://schemas.microsoft.com/office/powerpoint/2010/main" val="3881958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13FB-051E-864F-A9C5-38E8A93D8C93}"/>
              </a:ext>
            </a:extLst>
          </p:cNvPr>
          <p:cNvSpPr>
            <a:spLocks noGrp="1"/>
          </p:cNvSpPr>
          <p:nvPr>
            <p:ph type="title"/>
          </p:nvPr>
        </p:nvSpPr>
        <p:spPr/>
        <p:txBody>
          <a:bodyPr/>
          <a:lstStyle/>
          <a:p>
            <a:r>
              <a:rPr lang="en-US" dirty="0"/>
              <a:t>Government Energy Choices</a:t>
            </a:r>
          </a:p>
        </p:txBody>
      </p:sp>
      <p:sp>
        <p:nvSpPr>
          <p:cNvPr id="3" name="Content Placeholder 2">
            <a:extLst>
              <a:ext uri="{FF2B5EF4-FFF2-40B4-BE49-F238E27FC236}">
                <a16:creationId xmlns:a16="http://schemas.microsoft.com/office/drawing/2014/main" id="{43B44833-B5FB-8842-8A21-A40A0E11E941}"/>
              </a:ext>
            </a:extLst>
          </p:cNvPr>
          <p:cNvSpPr>
            <a:spLocks noGrp="1"/>
          </p:cNvSpPr>
          <p:nvPr>
            <p:ph idx="1"/>
          </p:nvPr>
        </p:nvSpPr>
        <p:spPr/>
        <p:txBody>
          <a:bodyPr>
            <a:normAutofit/>
          </a:bodyPr>
          <a:lstStyle/>
          <a:p>
            <a:pPr marL="0" indent="0">
              <a:buNone/>
            </a:pPr>
            <a:r>
              <a:rPr lang="en-US" i="1" dirty="0"/>
              <a:t>“As development finance institutions try to balance climate concerns against the need to spur equitable development and increase energy security, the United Kingdom, the United States, and the European Union have all taken aggressive steps to limit fossil fuel investments in developing and emerging economies.</a:t>
            </a:r>
          </a:p>
        </p:txBody>
      </p:sp>
    </p:spTree>
    <p:extLst>
      <p:ext uri="{BB962C8B-B14F-4D97-AF65-F5344CB8AC3E}">
        <p14:creationId xmlns:p14="http://schemas.microsoft.com/office/powerpoint/2010/main" val="2409117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353E-6411-A94A-B83C-593F28B06411}"/>
              </a:ext>
            </a:extLst>
          </p:cNvPr>
          <p:cNvSpPr>
            <a:spLocks noGrp="1"/>
          </p:cNvSpPr>
          <p:nvPr>
            <p:ph type="title"/>
          </p:nvPr>
        </p:nvSpPr>
        <p:spPr/>
        <p:txBody>
          <a:bodyPr/>
          <a:lstStyle/>
          <a:p>
            <a:r>
              <a:rPr lang="en-US" dirty="0"/>
              <a:t>What Is Efficiency?</a:t>
            </a:r>
          </a:p>
        </p:txBody>
      </p:sp>
      <p:pic>
        <p:nvPicPr>
          <p:cNvPr id="7" name="Content Placeholder 6" descr="An orange truck parked in a parking lot&#10;&#10;Description automatically generated">
            <a:extLst>
              <a:ext uri="{FF2B5EF4-FFF2-40B4-BE49-F238E27FC236}">
                <a16:creationId xmlns:a16="http://schemas.microsoft.com/office/drawing/2014/main" id="{6DB51388-A42D-664A-9591-6A13A0F5DAFB}"/>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731436" y="2362648"/>
            <a:ext cx="3624462" cy="2418671"/>
          </a:xfrm>
        </p:spPr>
      </p:pic>
      <p:pic>
        <p:nvPicPr>
          <p:cNvPr id="10" name="Content Placeholder 9" descr="A car parked in a garage&#10;&#10;Description automatically generated with low confidence">
            <a:extLst>
              <a:ext uri="{FF2B5EF4-FFF2-40B4-BE49-F238E27FC236}">
                <a16:creationId xmlns:a16="http://schemas.microsoft.com/office/drawing/2014/main" id="{11934F18-CDD3-1146-83B2-80EFD470FE2A}"/>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tretch>
            <a:fillRect/>
          </a:stretch>
        </p:blipFill>
        <p:spPr>
          <a:xfrm>
            <a:off x="4572000" y="1740349"/>
            <a:ext cx="3411456" cy="2274304"/>
          </a:xfrm>
        </p:spPr>
      </p:pic>
      <p:sp>
        <p:nvSpPr>
          <p:cNvPr id="8" name="TextBox 7">
            <a:extLst>
              <a:ext uri="{FF2B5EF4-FFF2-40B4-BE49-F238E27FC236}">
                <a16:creationId xmlns:a16="http://schemas.microsoft.com/office/drawing/2014/main" id="{626672BD-4B91-9943-B30D-9FB4894DE5B0}"/>
              </a:ext>
            </a:extLst>
          </p:cNvPr>
          <p:cNvSpPr txBox="1"/>
          <p:nvPr/>
        </p:nvSpPr>
        <p:spPr>
          <a:xfrm>
            <a:off x="995841" y="4781319"/>
            <a:ext cx="2855913" cy="369332"/>
          </a:xfrm>
          <a:prstGeom prst="rect">
            <a:avLst/>
          </a:prstGeom>
          <a:noFill/>
        </p:spPr>
        <p:txBody>
          <a:bodyPr wrap="square" rtlCol="0">
            <a:spAutoFit/>
          </a:bodyPr>
          <a:lstStyle/>
          <a:p>
            <a:r>
              <a:rPr lang="en-US" sz="900" dirty="0">
                <a:hlinkClick r:id="rId3" tooltip="https://www.flickr.com/photos/kenlane/41940935290"/>
              </a:rPr>
              <a:t>This Photo</a:t>
            </a:r>
            <a:r>
              <a:rPr lang="en-US" sz="900" dirty="0"/>
              <a:t> by Unknown Author is licensed under </a:t>
            </a:r>
            <a:r>
              <a:rPr lang="en-US" sz="900" dirty="0">
                <a:hlinkClick r:id="rId6" tooltip="https://creativecommons.org/licenses/by-nc-sa/3.0/"/>
              </a:rPr>
              <a:t>CC BY-SA-NC</a:t>
            </a:r>
            <a:endParaRPr lang="en-US" sz="900" dirty="0"/>
          </a:p>
        </p:txBody>
      </p:sp>
      <p:sp>
        <p:nvSpPr>
          <p:cNvPr id="11" name="TextBox 10">
            <a:extLst>
              <a:ext uri="{FF2B5EF4-FFF2-40B4-BE49-F238E27FC236}">
                <a16:creationId xmlns:a16="http://schemas.microsoft.com/office/drawing/2014/main" id="{5F03CBF1-8D6B-8D45-955C-3B9D8F0D4F44}"/>
              </a:ext>
            </a:extLst>
          </p:cNvPr>
          <p:cNvSpPr txBox="1"/>
          <p:nvPr/>
        </p:nvSpPr>
        <p:spPr>
          <a:xfrm>
            <a:off x="6277728" y="4014653"/>
            <a:ext cx="1866900" cy="369332"/>
          </a:xfrm>
          <a:prstGeom prst="rect">
            <a:avLst/>
          </a:prstGeom>
          <a:noFill/>
        </p:spPr>
        <p:txBody>
          <a:bodyPr wrap="square" rtlCol="0">
            <a:spAutoFit/>
          </a:bodyPr>
          <a:lstStyle/>
          <a:p>
            <a:r>
              <a:rPr lang="en-US" sz="900" dirty="0">
                <a:hlinkClick r:id="rId5" tooltip="https://commons.wikimedia.org/wiki/File:Nissan_Leaf_WAS_2012_0766.JPG"/>
              </a:rPr>
              <a:t>This Photo</a:t>
            </a:r>
            <a:r>
              <a:rPr lang="en-US" sz="900" dirty="0"/>
              <a:t> by Unknown Author is licensed under </a:t>
            </a:r>
            <a:r>
              <a:rPr lang="en-US" sz="900" dirty="0">
                <a:hlinkClick r:id="rId7" tooltip="https://creativecommons.org/licenses/by-sa/3.0/"/>
              </a:rPr>
              <a:t>CC BY-SA</a:t>
            </a:r>
            <a:endParaRPr lang="en-US" sz="900" dirty="0"/>
          </a:p>
        </p:txBody>
      </p:sp>
    </p:spTree>
    <p:extLst>
      <p:ext uri="{BB962C8B-B14F-4D97-AF65-F5344CB8AC3E}">
        <p14:creationId xmlns:p14="http://schemas.microsoft.com/office/powerpoint/2010/main" val="365424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13FB-051E-864F-A9C5-38E8A93D8C93}"/>
              </a:ext>
            </a:extLst>
          </p:cNvPr>
          <p:cNvSpPr>
            <a:spLocks noGrp="1"/>
          </p:cNvSpPr>
          <p:nvPr>
            <p:ph type="title"/>
          </p:nvPr>
        </p:nvSpPr>
        <p:spPr/>
        <p:txBody>
          <a:bodyPr/>
          <a:lstStyle/>
          <a:p>
            <a:r>
              <a:rPr lang="en-US" dirty="0"/>
              <a:t>Government Energy Choices</a:t>
            </a:r>
          </a:p>
        </p:txBody>
      </p:sp>
      <p:sp>
        <p:nvSpPr>
          <p:cNvPr id="3" name="Content Placeholder 2">
            <a:extLst>
              <a:ext uri="{FF2B5EF4-FFF2-40B4-BE49-F238E27FC236}">
                <a16:creationId xmlns:a16="http://schemas.microsoft.com/office/drawing/2014/main" id="{43B44833-B5FB-8842-8A21-A40A0E11E941}"/>
              </a:ext>
            </a:extLst>
          </p:cNvPr>
          <p:cNvSpPr>
            <a:spLocks noGrp="1"/>
          </p:cNvSpPr>
          <p:nvPr>
            <p:ph idx="1"/>
          </p:nvPr>
        </p:nvSpPr>
        <p:spPr/>
        <p:txBody>
          <a:bodyPr>
            <a:normAutofit/>
          </a:bodyPr>
          <a:lstStyle/>
          <a:p>
            <a:pPr marL="0" indent="0">
              <a:buNone/>
            </a:pPr>
            <a:r>
              <a:rPr lang="en-US" i="1" dirty="0"/>
              <a:t>“Such policies often do not distinguish between different kinds of fossil fuels, nor do they consider the vital role some of these fuels play in powering the growth of developing economies, especially in sub-Saharan Africa.” 		</a:t>
            </a:r>
          </a:p>
          <a:p>
            <a:pPr marL="0" indent="0">
              <a:buNone/>
            </a:pPr>
            <a:r>
              <a:rPr lang="en-US" sz="1600" i="1" dirty="0"/>
              <a:t>		-- Yemi Osinbajo, Vice President of Nigeria</a:t>
            </a:r>
            <a:endParaRPr lang="en-US" dirty="0"/>
          </a:p>
        </p:txBody>
      </p:sp>
    </p:spTree>
    <p:extLst>
      <p:ext uri="{BB962C8B-B14F-4D97-AF65-F5344CB8AC3E}">
        <p14:creationId xmlns:p14="http://schemas.microsoft.com/office/powerpoint/2010/main" val="2460966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269A-2A17-CC49-845E-B25F6A68D4E6}"/>
              </a:ext>
            </a:extLst>
          </p:cNvPr>
          <p:cNvSpPr>
            <a:spLocks noGrp="1"/>
          </p:cNvSpPr>
          <p:nvPr>
            <p:ph type="title"/>
          </p:nvPr>
        </p:nvSpPr>
        <p:spPr/>
        <p:txBody>
          <a:bodyPr/>
          <a:lstStyle/>
          <a:p>
            <a:r>
              <a:rPr lang="en-US" dirty="0"/>
              <a:t>Government Energy Choices</a:t>
            </a:r>
          </a:p>
        </p:txBody>
      </p:sp>
      <p:sp>
        <p:nvSpPr>
          <p:cNvPr id="3" name="Content Placeholder 2">
            <a:extLst>
              <a:ext uri="{FF2B5EF4-FFF2-40B4-BE49-F238E27FC236}">
                <a16:creationId xmlns:a16="http://schemas.microsoft.com/office/drawing/2014/main" id="{A63BEBA0-D4C2-8A4A-867A-42087C975E39}"/>
              </a:ext>
            </a:extLst>
          </p:cNvPr>
          <p:cNvSpPr>
            <a:spLocks noGrp="1"/>
          </p:cNvSpPr>
          <p:nvPr>
            <p:ph idx="1"/>
          </p:nvPr>
        </p:nvSpPr>
        <p:spPr>
          <a:xfrm>
            <a:off x="2126236" y="2049878"/>
            <a:ext cx="5713092" cy="4336174"/>
          </a:xfrm>
        </p:spPr>
        <p:txBody>
          <a:bodyPr anchor="t">
            <a:normAutofit fontScale="92500" lnSpcReduction="10000"/>
          </a:bodyPr>
          <a:lstStyle/>
          <a:p>
            <a:r>
              <a:rPr lang="en-US" dirty="0"/>
              <a:t>“In the midst of fertilizer shortages caused by the war in Ukraine and a growing food crisis, the EU has refused financial investment to help Ghana and other cash-strapped African countries boost domestic [fertilizer] production or develop their fossil energy sources because doing so would be ‘inconsistent with their energy and environmental policies.’</a:t>
            </a:r>
          </a:p>
          <a:p>
            <a:r>
              <a:rPr lang="en-US" dirty="0"/>
              <a:t>“Formerly a net exporter of electricity, Ghana has experienced complete power blackouts that have left millions living in the Ashanti region without water as well… including irrigation needed to grow food.”</a:t>
            </a:r>
          </a:p>
          <a:p>
            <a:pPr marL="0" indent="0">
              <a:buNone/>
            </a:pPr>
            <a:r>
              <a:rPr lang="en-US" dirty="0"/>
              <a:t>	</a:t>
            </a:r>
            <a:r>
              <a:rPr lang="en-US" sz="1400" dirty="0"/>
              <a:t>-- Larry Bell</a:t>
            </a:r>
          </a:p>
          <a:p>
            <a:pPr marL="685800" lvl="2" indent="0">
              <a:buNone/>
            </a:pPr>
            <a:r>
              <a:rPr lang="en-US" sz="1000" dirty="0"/>
              <a:t>https://</a:t>
            </a:r>
            <a:r>
              <a:rPr lang="en-US" sz="1000" dirty="0" err="1"/>
              <a:t>cornwallalliance.org</a:t>
            </a:r>
            <a:r>
              <a:rPr lang="en-US" sz="1000" dirty="0"/>
              <a:t>/2022/07/green-energy-policies-no-help-to-the-most-desperate</a:t>
            </a:r>
            <a:r>
              <a:rPr lang="en-US" dirty="0"/>
              <a:t>/</a:t>
            </a:r>
          </a:p>
        </p:txBody>
      </p:sp>
    </p:spTree>
    <p:extLst>
      <p:ext uri="{BB962C8B-B14F-4D97-AF65-F5344CB8AC3E}">
        <p14:creationId xmlns:p14="http://schemas.microsoft.com/office/powerpoint/2010/main" val="442798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Risk Trade-Offs</a:t>
            </a:r>
          </a:p>
        </p:txBody>
      </p:sp>
      <p:sp>
        <p:nvSpPr>
          <p:cNvPr id="3" name="Content Placeholder 2"/>
          <p:cNvSpPr>
            <a:spLocks noGrp="1"/>
          </p:cNvSpPr>
          <p:nvPr>
            <p:ph sz="half" idx="1"/>
          </p:nvPr>
        </p:nvSpPr>
        <p:spPr>
          <a:xfrm>
            <a:off x="1235796" y="1610351"/>
            <a:ext cx="2855547" cy="3993144"/>
          </a:xfrm>
        </p:spPr>
        <p:txBody>
          <a:bodyPr>
            <a:normAutofit fontScale="92500" lnSpcReduction="10000"/>
          </a:bodyPr>
          <a:lstStyle/>
          <a:p>
            <a:pPr marL="0" indent="0">
              <a:buNone/>
            </a:pPr>
            <a:r>
              <a:rPr lang="en-US" dirty="0"/>
              <a:t>You can’t just do one thing.</a:t>
            </a:r>
          </a:p>
          <a:p>
            <a:pPr marL="0" indent="0">
              <a:buNone/>
            </a:pPr>
            <a:r>
              <a:rPr lang="en-US" dirty="0"/>
              <a:t>Back away from one risk, into another:</a:t>
            </a:r>
          </a:p>
          <a:p>
            <a:r>
              <a:rPr lang="en-US" dirty="0"/>
              <a:t>Lower income = lost life (</a:t>
            </a:r>
            <a:r>
              <a:rPr lang="en-US" dirty="0" err="1"/>
              <a:t>Lutter</a:t>
            </a:r>
            <a:r>
              <a:rPr lang="en-US" dirty="0"/>
              <a:t> &amp; </a:t>
            </a:r>
            <a:r>
              <a:rPr lang="en-US" dirty="0" err="1"/>
              <a:t>Morrall</a:t>
            </a:r>
            <a:r>
              <a:rPr lang="en-US" dirty="0"/>
              <a:t>: $10-$50 million?)</a:t>
            </a:r>
          </a:p>
          <a:p>
            <a:r>
              <a:rPr lang="en-US" dirty="0"/>
              <a:t>OSHA regulations: 1.5 lives lost for every life saved</a:t>
            </a:r>
          </a:p>
          <a:p>
            <a:r>
              <a:rPr lang="en-US" dirty="0"/>
              <a:t>EPA formaldehyde standard: 25:1</a:t>
            </a:r>
          </a:p>
        </p:txBody>
      </p:sp>
      <p:grpSp>
        <p:nvGrpSpPr>
          <p:cNvPr id="4" name="Group 3">
            <a:extLst>
              <a:ext uri="{FF2B5EF4-FFF2-40B4-BE49-F238E27FC236}">
                <a16:creationId xmlns:a16="http://schemas.microsoft.com/office/drawing/2014/main" id="{4C602AA5-3E69-2842-8756-C615F5B2B84C}"/>
              </a:ext>
            </a:extLst>
          </p:cNvPr>
          <p:cNvGrpSpPr/>
          <p:nvPr/>
        </p:nvGrpSpPr>
        <p:grpSpPr>
          <a:xfrm>
            <a:off x="3783457" y="2160589"/>
            <a:ext cx="3481171" cy="3396222"/>
            <a:chOff x="4371073" y="2047316"/>
            <a:chExt cx="3267761" cy="3105738"/>
          </a:xfrm>
        </p:grpSpPr>
        <p:cxnSp>
          <p:nvCxnSpPr>
            <p:cNvPr id="8" name="Straight Arrow Connector 7"/>
            <p:cNvCxnSpPr/>
            <p:nvPr/>
          </p:nvCxnSpPr>
          <p:spPr>
            <a:xfrm flipV="1">
              <a:off x="4820886" y="2047316"/>
              <a:ext cx="0" cy="2765965"/>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820886" y="4813281"/>
              <a:ext cx="2817948" cy="1"/>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371073" y="2220029"/>
              <a:ext cx="578023" cy="300082"/>
            </a:xfrm>
            <a:prstGeom prst="rect">
              <a:avLst/>
            </a:prstGeom>
            <a:noFill/>
          </p:spPr>
          <p:txBody>
            <a:bodyPr wrap="square" rtlCol="0">
              <a:spAutoFit/>
            </a:bodyPr>
            <a:lstStyle/>
            <a:p>
              <a:r>
                <a:rPr lang="en-US" sz="1350" dirty="0"/>
                <a:t>MC</a:t>
              </a:r>
            </a:p>
          </p:txBody>
        </p:sp>
        <p:sp>
          <p:nvSpPr>
            <p:cNvPr id="15" name="TextBox 14"/>
            <p:cNvSpPr txBox="1"/>
            <p:nvPr/>
          </p:nvSpPr>
          <p:spPr>
            <a:xfrm>
              <a:off x="6770352" y="4852972"/>
              <a:ext cx="671979" cy="300082"/>
            </a:xfrm>
            <a:prstGeom prst="rect">
              <a:avLst/>
            </a:prstGeom>
            <a:noFill/>
          </p:spPr>
          <p:txBody>
            <a:bodyPr wrap="none" rtlCol="0">
              <a:spAutoFit/>
            </a:bodyPr>
            <a:lstStyle/>
            <a:p>
              <a:r>
                <a:rPr lang="en-US" sz="1350"/>
                <a:t>Safety</a:t>
              </a:r>
              <a:endParaRPr lang="en-US" sz="1350" dirty="0"/>
            </a:p>
          </p:txBody>
        </p:sp>
        <p:sp>
          <p:nvSpPr>
            <p:cNvPr id="17" name="Freeform 16"/>
            <p:cNvSpPr/>
            <p:nvPr/>
          </p:nvSpPr>
          <p:spPr>
            <a:xfrm>
              <a:off x="4807656" y="2180338"/>
              <a:ext cx="2659191" cy="2593250"/>
            </a:xfrm>
            <a:custGeom>
              <a:avLst/>
              <a:gdLst>
                <a:gd name="connsiteX0" fmla="*/ 0 w 3545588"/>
                <a:gd name="connsiteY0" fmla="*/ 3457667 h 3457667"/>
                <a:gd name="connsiteX1" fmla="*/ 1322980 w 3545588"/>
                <a:gd name="connsiteY1" fmla="*/ 3087202 h 3457667"/>
                <a:gd name="connsiteX2" fmla="*/ 2645961 w 3545588"/>
                <a:gd name="connsiteY2" fmla="*/ 2363915 h 3457667"/>
                <a:gd name="connsiteX3" fmla="*/ 3369190 w 3545588"/>
                <a:gd name="connsiteY3" fmla="*/ 846775 h 3457667"/>
                <a:gd name="connsiteX4" fmla="*/ 3545588 w 3545588"/>
                <a:gd name="connsiteY4" fmla="*/ 0 h 345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588" h="3457667">
                  <a:moveTo>
                    <a:pt x="0" y="3457667"/>
                  </a:moveTo>
                  <a:cubicBezTo>
                    <a:pt x="440993" y="3363580"/>
                    <a:pt x="881987" y="3269494"/>
                    <a:pt x="1322980" y="3087202"/>
                  </a:cubicBezTo>
                  <a:cubicBezTo>
                    <a:pt x="1763974" y="2904910"/>
                    <a:pt x="2304926" y="2737319"/>
                    <a:pt x="2645961" y="2363915"/>
                  </a:cubicBezTo>
                  <a:cubicBezTo>
                    <a:pt x="2986996" y="1990511"/>
                    <a:pt x="3219252" y="1240761"/>
                    <a:pt x="3369190" y="846775"/>
                  </a:cubicBezTo>
                  <a:cubicBezTo>
                    <a:pt x="3519128" y="452789"/>
                    <a:pt x="3532358" y="226394"/>
                    <a:pt x="3545588" y="0"/>
                  </a:cubicBezTo>
                </a:path>
              </a:pathLst>
            </a:custGeom>
            <a:ln w="25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spTree>
    <p:extLst>
      <p:ext uri="{BB962C8B-B14F-4D97-AF65-F5344CB8AC3E}">
        <p14:creationId xmlns:p14="http://schemas.microsoft.com/office/powerpoint/2010/main" val="16495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Risk Trade-Offs</a:t>
            </a:r>
          </a:p>
        </p:txBody>
      </p:sp>
      <p:sp>
        <p:nvSpPr>
          <p:cNvPr id="3" name="Content Placeholder 2"/>
          <p:cNvSpPr>
            <a:spLocks noGrp="1"/>
          </p:cNvSpPr>
          <p:nvPr>
            <p:ph sz="half" idx="1"/>
          </p:nvPr>
        </p:nvSpPr>
        <p:spPr>
          <a:xfrm>
            <a:off x="1242415" y="1560121"/>
            <a:ext cx="6347714" cy="4857749"/>
          </a:xfrm>
        </p:spPr>
        <p:txBody>
          <a:bodyPr>
            <a:normAutofit/>
          </a:bodyPr>
          <a:lstStyle/>
          <a:p>
            <a:r>
              <a:rPr lang="en-US" dirty="0"/>
              <a:t>Regulations on mercury emissions from coal-fired power plants in the US: </a:t>
            </a:r>
          </a:p>
          <a:p>
            <a:pPr lvl="1"/>
            <a:r>
              <a:rPr lang="en-US" dirty="0"/>
              <a:t>Concern is for bioaccumulation of mercury in maternal blood, affecting fetus brain development.</a:t>
            </a:r>
          </a:p>
          <a:p>
            <a:pPr lvl="1"/>
            <a:r>
              <a:rPr lang="en-US" dirty="0"/>
              <a:t>Freshwater, farm-raised fish have low methylmercury levels. The connection from US power plants to fetal health is tenuous.</a:t>
            </a:r>
          </a:p>
          <a:p>
            <a:pPr lvl="1"/>
            <a:r>
              <a:rPr lang="en-US" dirty="0"/>
              <a:t>Perspective: Yellowstone National Park produces more natural mercury emissions than all eight of Wyoming’s coal-fired power plants. Forest fires in the US emit roughly the same amount of mercury as all US power plants.</a:t>
            </a:r>
          </a:p>
          <a:p>
            <a:pPr lvl="1"/>
            <a:r>
              <a:rPr lang="en-US" dirty="0"/>
              <a:t>Excessive concern about mercury in fish could cause people to back into a more serious problem from the loss of nutrition.</a:t>
            </a:r>
          </a:p>
        </p:txBody>
      </p:sp>
    </p:spTree>
    <p:extLst>
      <p:ext uri="{BB962C8B-B14F-4D97-AF65-F5344CB8AC3E}">
        <p14:creationId xmlns:p14="http://schemas.microsoft.com/office/powerpoint/2010/main" val="242923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B753F7-FA09-7B4F-937C-7623312185C7}"/>
              </a:ext>
            </a:extLst>
          </p:cNvPr>
          <p:cNvPicPr>
            <a:picLocks noChangeAspect="1"/>
          </p:cNvPicPr>
          <p:nvPr/>
        </p:nvPicPr>
        <p:blipFill>
          <a:blip r:embed="rId2"/>
          <a:stretch>
            <a:fillRect/>
          </a:stretch>
        </p:blipFill>
        <p:spPr>
          <a:xfrm>
            <a:off x="1143000" y="1615543"/>
            <a:ext cx="6858000" cy="4572000"/>
          </a:xfrm>
          <a:prstGeom prst="rect">
            <a:avLst/>
          </a:prstGeom>
        </p:spPr>
      </p:pic>
      <p:sp>
        <p:nvSpPr>
          <p:cNvPr id="3" name="TextBox 2">
            <a:extLst>
              <a:ext uri="{FF2B5EF4-FFF2-40B4-BE49-F238E27FC236}">
                <a16:creationId xmlns:a16="http://schemas.microsoft.com/office/drawing/2014/main" id="{D1219C7F-25A2-1B43-8BDA-818DF64DC959}"/>
              </a:ext>
            </a:extLst>
          </p:cNvPr>
          <p:cNvSpPr txBox="1"/>
          <p:nvPr/>
        </p:nvSpPr>
        <p:spPr>
          <a:xfrm>
            <a:off x="1143000" y="6187543"/>
            <a:ext cx="6506909" cy="230832"/>
          </a:xfrm>
          <a:prstGeom prst="rect">
            <a:avLst/>
          </a:prstGeom>
          <a:noFill/>
        </p:spPr>
        <p:txBody>
          <a:bodyPr wrap="none" rtlCol="0">
            <a:spAutoFit/>
          </a:bodyPr>
          <a:lstStyle/>
          <a:p>
            <a:r>
              <a:rPr lang="en-US" sz="900" dirty="0"/>
              <a:t>Image: https://</a:t>
            </a:r>
            <a:r>
              <a:rPr lang="en-US" sz="900" dirty="0" err="1"/>
              <a:t>wattsupwiththat.com</a:t>
            </a:r>
            <a:r>
              <a:rPr lang="en-US" sz="900" dirty="0"/>
              <a:t>/2013/04/10/a-new-high-resolution-look-at-north-korea-where-it-is-earth-hour-every-night/</a:t>
            </a:r>
          </a:p>
        </p:txBody>
      </p:sp>
      <p:sp>
        <p:nvSpPr>
          <p:cNvPr id="7" name="Title 6">
            <a:extLst>
              <a:ext uri="{FF2B5EF4-FFF2-40B4-BE49-F238E27FC236}">
                <a16:creationId xmlns:a16="http://schemas.microsoft.com/office/drawing/2014/main" id="{7F60D24D-535C-0E48-A760-6110D8C97EAA}"/>
              </a:ext>
            </a:extLst>
          </p:cNvPr>
          <p:cNvSpPr>
            <a:spLocks noGrp="1"/>
          </p:cNvSpPr>
          <p:nvPr>
            <p:ph type="title"/>
          </p:nvPr>
        </p:nvSpPr>
        <p:spPr/>
        <p:txBody>
          <a:bodyPr/>
          <a:lstStyle/>
          <a:p>
            <a:r>
              <a:rPr lang="en-US" dirty="0"/>
              <a:t>Energy and Growth</a:t>
            </a:r>
          </a:p>
        </p:txBody>
      </p:sp>
    </p:spTree>
    <p:extLst>
      <p:ext uri="{BB962C8B-B14F-4D97-AF65-F5344CB8AC3E}">
        <p14:creationId xmlns:p14="http://schemas.microsoft.com/office/powerpoint/2010/main" val="2864647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outdoor, building, car&#10;&#10;Description automatically generated">
            <a:extLst>
              <a:ext uri="{FF2B5EF4-FFF2-40B4-BE49-F238E27FC236}">
                <a16:creationId xmlns:a16="http://schemas.microsoft.com/office/drawing/2014/main" id="{15C7A42F-739E-2C46-B900-A7EA250E88BF}"/>
              </a:ext>
            </a:extLst>
          </p:cNvPr>
          <p:cNvPicPr>
            <a:picLocks noChangeAspect="1"/>
          </p:cNvPicPr>
          <p:nvPr/>
        </p:nvPicPr>
        <p:blipFill rotWithShape="1">
          <a:blip r:embed="rId3">
            <a:duotone>
              <a:schemeClr val="bg2">
                <a:shade val="45000"/>
                <a:satMod val="135000"/>
              </a:schemeClr>
              <a:prstClr val="white"/>
            </a:duotone>
            <a:alphaModFix amt="25000"/>
            <a:extLst>
              <a:ext uri="{837473B0-CC2E-450A-ABE3-18F120FF3D39}">
                <a1611:picAttrSrcUrl xmlns:a1611="http://schemas.microsoft.com/office/drawing/2016/11/main" r:id="rId4"/>
              </a:ext>
            </a:extLst>
          </a:blip>
          <a:srcRect r="11001" b="-1"/>
          <a:stretch/>
        </p:blipFill>
        <p:spPr>
          <a:xfrm>
            <a:off x="114" y="10"/>
            <a:ext cx="9143772" cy="6857990"/>
          </a:xfrm>
          <a:prstGeom prst="rect">
            <a:avLst/>
          </a:prstGeom>
        </p:spPr>
      </p:pic>
      <p:pic>
        <p:nvPicPr>
          <p:cNvPr id="18" name="Picture 17">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800" y="0"/>
            <a:ext cx="9142400" cy="6858000"/>
          </a:xfrm>
          <a:prstGeom prst="rect">
            <a:avLst/>
          </a:prstGeom>
        </p:spPr>
      </p:pic>
      <p:sp>
        <p:nvSpPr>
          <p:cNvPr id="2" name="Title 1">
            <a:extLst>
              <a:ext uri="{FF2B5EF4-FFF2-40B4-BE49-F238E27FC236}">
                <a16:creationId xmlns:a16="http://schemas.microsoft.com/office/drawing/2014/main" id="{1677BF93-D299-AF41-A7C4-64A4C8E2CF01}"/>
              </a:ext>
            </a:extLst>
          </p:cNvPr>
          <p:cNvSpPr>
            <a:spLocks noGrp="1"/>
          </p:cNvSpPr>
          <p:nvPr>
            <p:ph type="title"/>
          </p:nvPr>
        </p:nvSpPr>
        <p:spPr>
          <a:xfrm>
            <a:off x="1958856" y="808056"/>
            <a:ext cx="5968748" cy="1077229"/>
          </a:xfrm>
        </p:spPr>
        <p:txBody>
          <a:bodyPr>
            <a:normAutofit/>
          </a:bodyPr>
          <a:lstStyle/>
          <a:p>
            <a:pPr algn="l"/>
            <a:r>
              <a:rPr lang="en-US" dirty="0"/>
              <a:t>Electric Vehicles</a:t>
            </a:r>
            <a:endParaRPr lang="en-US"/>
          </a:p>
        </p:txBody>
      </p:sp>
      <p:sp>
        <p:nvSpPr>
          <p:cNvPr id="20" name="Rectangle 19">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E6EEB4-8580-8F49-8C5F-D641508035D9}"/>
              </a:ext>
            </a:extLst>
          </p:cNvPr>
          <p:cNvSpPr>
            <a:spLocks noGrp="1"/>
          </p:cNvSpPr>
          <p:nvPr>
            <p:ph idx="1"/>
          </p:nvPr>
        </p:nvSpPr>
        <p:spPr>
          <a:xfrm>
            <a:off x="1957934" y="2052116"/>
            <a:ext cx="5969670" cy="3997828"/>
          </a:xfrm>
        </p:spPr>
        <p:txBody>
          <a:bodyPr>
            <a:normAutofit/>
          </a:bodyPr>
          <a:lstStyle/>
          <a:p>
            <a:r>
              <a:rPr lang="en-US" dirty="0"/>
              <a:t>“California has banned the sale of new gas-powered cars by 2035, and other states are following.” </a:t>
            </a:r>
            <a:r>
              <a:rPr lang="en-US" sz="1200" dirty="0"/>
              <a:t>– WSJ, “The False ‘Green Jobs’ Promise,” July 21, 2022</a:t>
            </a:r>
            <a:endParaRPr lang="en-US" dirty="0"/>
          </a:p>
          <a:p>
            <a:r>
              <a:rPr lang="en-US" dirty="0"/>
              <a:t>GM is planning to produce </a:t>
            </a:r>
            <a:r>
              <a:rPr lang="en-US" i="1" dirty="0"/>
              <a:t>only</a:t>
            </a:r>
            <a:r>
              <a:rPr lang="en-US" dirty="0"/>
              <a:t> EVs by 2035.</a:t>
            </a:r>
          </a:p>
          <a:p>
            <a:r>
              <a:rPr lang="en-US" dirty="0"/>
              <a:t>Conventional vehicles are increasingly used to cross-subsidize EVs that are pushed with government policy and largely marketed to affluent customers.</a:t>
            </a:r>
          </a:p>
          <a:p>
            <a:r>
              <a:rPr lang="en-US" dirty="0"/>
              <a:t>EV companies are “rapidly burning through cash” and are facing higher production costs </a:t>
            </a:r>
            <a:r>
              <a:rPr lang="en-US" sz="1200" dirty="0"/>
              <a:t>– WSJ, “The Electric-Vehicle Unicorn Crash,” May 19, 2022 </a:t>
            </a:r>
            <a:endParaRPr lang="en-US" dirty="0"/>
          </a:p>
        </p:txBody>
      </p:sp>
      <p:sp>
        <p:nvSpPr>
          <p:cNvPr id="9" name="TextBox 8">
            <a:extLst>
              <a:ext uri="{FF2B5EF4-FFF2-40B4-BE49-F238E27FC236}">
                <a16:creationId xmlns:a16="http://schemas.microsoft.com/office/drawing/2014/main" id="{4AD0B7C6-3560-9443-9511-74ED8BD6B727}"/>
              </a:ext>
            </a:extLst>
          </p:cNvPr>
          <p:cNvSpPr txBox="1"/>
          <p:nvPr/>
        </p:nvSpPr>
        <p:spPr>
          <a:xfrm>
            <a:off x="6727840" y="6657945"/>
            <a:ext cx="241604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ressenza.com/2019/06/electric-cars-wont-save-the-planet-without-a-clean-energy-overhaul-they-could-increase-pollu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938708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CD557CE-2AB8-44E1-AABA-A21D2274F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8DCB6E5-A344-4A17-A353-EC4D71E6C4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17" name="Picture 16">
            <a:extLst>
              <a:ext uri="{FF2B5EF4-FFF2-40B4-BE49-F238E27FC236}">
                <a16:creationId xmlns:a16="http://schemas.microsoft.com/office/drawing/2014/main" id="{4D82F4F2-6117-4CCD-94A7-4AFD603EC3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19" name="Rectangle 18">
            <a:extLst>
              <a:ext uri="{FF2B5EF4-FFF2-40B4-BE49-F238E27FC236}">
                <a16:creationId xmlns:a16="http://schemas.microsoft.com/office/drawing/2014/main" id="{3CCA9FB2-FFC7-4B6D-8E30-9D2CC14E7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F6D6F6-E7F9-4521-BD22-74A61D8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B566E74-1425-46AC-885D-D2DAEE365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77835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90915-1E00-FC4E-AFC2-CD9C4926F7B8}"/>
              </a:ext>
            </a:extLst>
          </p:cNvPr>
          <p:cNvSpPr>
            <a:spLocks noGrp="1"/>
          </p:cNvSpPr>
          <p:nvPr>
            <p:ph type="title"/>
          </p:nvPr>
        </p:nvSpPr>
        <p:spPr>
          <a:xfrm>
            <a:off x="1477353" y="808056"/>
            <a:ext cx="2488119" cy="1077229"/>
          </a:xfrm>
        </p:spPr>
        <p:txBody>
          <a:bodyPr>
            <a:normAutofit/>
          </a:bodyPr>
          <a:lstStyle/>
          <a:p>
            <a:pPr algn="l"/>
            <a:r>
              <a:rPr lang="en-US" dirty="0"/>
              <a:t>“Green Jobs”</a:t>
            </a:r>
            <a:endParaRPr lang="en-US"/>
          </a:p>
        </p:txBody>
      </p:sp>
      <p:sp>
        <p:nvSpPr>
          <p:cNvPr id="3" name="Content Placeholder 2">
            <a:extLst>
              <a:ext uri="{FF2B5EF4-FFF2-40B4-BE49-F238E27FC236}">
                <a16:creationId xmlns:a16="http://schemas.microsoft.com/office/drawing/2014/main" id="{2F1495B1-AC97-F54C-97EB-0CA68F439275}"/>
              </a:ext>
            </a:extLst>
          </p:cNvPr>
          <p:cNvSpPr>
            <a:spLocks noGrp="1"/>
          </p:cNvSpPr>
          <p:nvPr>
            <p:ph idx="1"/>
          </p:nvPr>
        </p:nvSpPr>
        <p:spPr>
          <a:xfrm>
            <a:off x="1477351" y="2052116"/>
            <a:ext cx="2669607" cy="4348684"/>
          </a:xfrm>
        </p:spPr>
        <p:txBody>
          <a:bodyPr>
            <a:normAutofit fontScale="92500" lnSpcReduction="10000"/>
          </a:bodyPr>
          <a:lstStyle/>
          <a:p>
            <a:r>
              <a:rPr lang="en-US" sz="1600" dirty="0"/>
              <a:t>Counting “jobs” is not a good measure of policy success.</a:t>
            </a:r>
          </a:p>
          <a:p>
            <a:r>
              <a:rPr lang="en-US" sz="1600" dirty="0"/>
              <a:t>Even so, “jobs” may not be materializing as advertised.</a:t>
            </a:r>
          </a:p>
          <a:p>
            <a:r>
              <a:rPr lang="en-US" sz="1600" dirty="0"/>
              <a:t>“The United Auto Workers union estimates that increasing EV manufacturing could result in the loss of 35,000 union jobs because it requires fewer parts” </a:t>
            </a:r>
            <a:br>
              <a:rPr lang="en-US" sz="1600" dirty="0"/>
            </a:br>
            <a:r>
              <a:rPr lang="en-US" sz="1600" dirty="0"/>
              <a:t>	</a:t>
            </a:r>
            <a:r>
              <a:rPr lang="en-US" sz="1200" dirty="0"/>
              <a:t>– WSJ, “The False ‘Green Jobs’ Promise,” July 21, 2022</a:t>
            </a:r>
            <a:endParaRPr lang="en-US" sz="1600" dirty="0"/>
          </a:p>
        </p:txBody>
      </p:sp>
      <p:pic>
        <p:nvPicPr>
          <p:cNvPr id="8" name="Picture 7" descr="A green car parked in front of a brick building&#10;&#10;Description automatically generated with medium confidence">
            <a:extLst>
              <a:ext uri="{FF2B5EF4-FFF2-40B4-BE49-F238E27FC236}">
                <a16:creationId xmlns:a16="http://schemas.microsoft.com/office/drawing/2014/main" id="{98AB7827-3C55-7E41-ADCC-E4CE0204610F}"/>
              </a:ext>
            </a:extLst>
          </p:cNvPr>
          <p:cNvPicPr>
            <a:picLocks noChangeAspect="1"/>
          </p:cNvPicPr>
          <p:nvPr/>
        </p:nvPicPr>
        <p:blipFill>
          <a:blip r:embed="rId5"/>
          <a:stretch>
            <a:fillRect/>
          </a:stretch>
        </p:blipFill>
        <p:spPr>
          <a:xfrm>
            <a:off x="4571074" y="1607548"/>
            <a:ext cx="3488714" cy="3643566"/>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5" name="Rectangle 24">
            <a:extLst>
              <a:ext uri="{FF2B5EF4-FFF2-40B4-BE49-F238E27FC236}">
                <a16:creationId xmlns:a16="http://schemas.microsoft.com/office/drawing/2014/main" id="{06858379-D070-40E4-8A3D-F29E90C5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0749" y="-2718"/>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600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33771B-C7CB-9E46-ABC4-0D0B8707012D}"/>
              </a:ext>
            </a:extLst>
          </p:cNvPr>
          <p:cNvSpPr txBox="1"/>
          <p:nvPr/>
        </p:nvSpPr>
        <p:spPr>
          <a:xfrm>
            <a:off x="1157461" y="1939333"/>
            <a:ext cx="2980457" cy="3440110"/>
          </a:xfrm>
          <a:prstGeom prst="rect">
            <a:avLst/>
          </a:prstGeom>
        </p:spPr>
        <p:txBody>
          <a:bodyPr vert="horz" lIns="91440" tIns="45720" rIns="91440" bIns="45720" rtlCol="0">
            <a:normAutofit/>
          </a:bodyPr>
          <a:lstStyle/>
          <a:p>
            <a:pPr>
              <a:spcBef>
                <a:spcPts val="1000"/>
              </a:spcBef>
              <a:buClr>
                <a:schemeClr val="accent1"/>
              </a:buClr>
              <a:buSzPct val="80000"/>
            </a:pPr>
            <a:r>
              <a:rPr lang="en-US" dirty="0"/>
              <a:t>If livestock are placed on a common pasture, where no one is an owner, herders gain all the benefits of the grass their animals eat, but suffer only part of the costs. </a:t>
            </a:r>
          </a:p>
        </p:txBody>
      </p:sp>
      <p:pic>
        <p:nvPicPr>
          <p:cNvPr id="7170" name="Picture 2">
            <a:extLst>
              <a:ext uri="{FF2B5EF4-FFF2-40B4-BE49-F238E27FC236}">
                <a16:creationId xmlns:a16="http://schemas.microsoft.com/office/drawing/2014/main" id="{9B16E8E4-C738-734F-B5F8-D78581D4F6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70121" y="1939333"/>
            <a:ext cx="4579885" cy="30456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FD6BB98-D3AB-2D41-9B7A-FCE09CDCFBE1}"/>
              </a:ext>
            </a:extLst>
          </p:cNvPr>
          <p:cNvSpPr>
            <a:spLocks noGrp="1"/>
          </p:cNvSpPr>
          <p:nvPr>
            <p:ph type="title"/>
          </p:nvPr>
        </p:nvSpPr>
        <p:spPr/>
        <p:txBody>
          <a:bodyPr/>
          <a:lstStyle/>
          <a:p>
            <a:r>
              <a:rPr lang="en-US" dirty="0"/>
              <a:t>Tragedy of the Commons</a:t>
            </a:r>
          </a:p>
        </p:txBody>
      </p:sp>
    </p:spTree>
    <p:extLst>
      <p:ext uri="{BB962C8B-B14F-4D97-AF65-F5344CB8AC3E}">
        <p14:creationId xmlns:p14="http://schemas.microsoft.com/office/powerpoint/2010/main" val="318573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742671" cy="1320800"/>
          </a:xfrm>
        </p:spPr>
        <p:txBody>
          <a:bodyPr>
            <a:normAutofit/>
          </a:bodyPr>
          <a:lstStyle/>
          <a:p>
            <a:r>
              <a:rPr lang="en-US" dirty="0"/>
              <a:t>The Tragedy of the Commons</a:t>
            </a:r>
          </a:p>
        </p:txBody>
      </p:sp>
      <p:grpSp>
        <p:nvGrpSpPr>
          <p:cNvPr id="25" name="Group 24"/>
          <p:cNvGrpSpPr/>
          <p:nvPr/>
        </p:nvGrpSpPr>
        <p:grpSpPr>
          <a:xfrm>
            <a:off x="726141" y="1583456"/>
            <a:ext cx="5969935" cy="4371660"/>
            <a:chOff x="1937657" y="1616113"/>
            <a:chExt cx="5969935" cy="4371660"/>
          </a:xfrm>
        </p:grpSpPr>
        <p:grpSp>
          <p:nvGrpSpPr>
            <p:cNvPr id="13" name="Group 12"/>
            <p:cNvGrpSpPr/>
            <p:nvPr/>
          </p:nvGrpSpPr>
          <p:grpSpPr>
            <a:xfrm>
              <a:off x="4234542" y="2502907"/>
              <a:ext cx="3347358" cy="2808514"/>
              <a:chOff x="1698171" y="2710543"/>
              <a:chExt cx="3347358" cy="2808514"/>
            </a:xfrm>
          </p:grpSpPr>
          <p:sp>
            <p:nvSpPr>
              <p:cNvPr id="3" name="Frame 2"/>
              <p:cNvSpPr/>
              <p:nvPr/>
            </p:nvSpPr>
            <p:spPr>
              <a:xfrm>
                <a:off x="1698171" y="2710543"/>
                <a:ext cx="3347358" cy="2808514"/>
              </a:xfrm>
              <a:prstGeom prst="frame">
                <a:avLst>
                  <a:gd name="adj1" fmla="val 1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a:stCxn id="3" idx="0"/>
                <a:endCxn id="3" idx="2"/>
              </p:cNvCxnSpPr>
              <p:nvPr/>
            </p:nvCxnSpPr>
            <p:spPr>
              <a:xfrm>
                <a:off x="3371850" y="2710543"/>
                <a:ext cx="0" cy="280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 idx="3"/>
                <a:endCxn id="3" idx="1"/>
              </p:cNvCxnSpPr>
              <p:nvPr/>
            </p:nvCxnSpPr>
            <p:spPr>
              <a:xfrm flipH="1">
                <a:off x="1698171" y="4114800"/>
                <a:ext cx="334735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5314949" y="1616113"/>
              <a:ext cx="1337226" cy="369332"/>
            </a:xfrm>
            <a:prstGeom prst="rect">
              <a:avLst/>
            </a:prstGeom>
            <a:noFill/>
          </p:spPr>
          <p:txBody>
            <a:bodyPr wrap="none" rtlCol="0">
              <a:spAutoFit/>
            </a:bodyPr>
            <a:lstStyle/>
            <a:p>
              <a:r>
                <a:rPr lang="en-US" b="1" dirty="0"/>
                <a:t>Rancher Al</a:t>
              </a:r>
            </a:p>
          </p:txBody>
        </p:sp>
        <p:sp>
          <p:nvSpPr>
            <p:cNvPr id="14" name="TextBox 13"/>
            <p:cNvSpPr txBox="1"/>
            <p:nvPr/>
          </p:nvSpPr>
          <p:spPr>
            <a:xfrm>
              <a:off x="1937657" y="3722498"/>
              <a:ext cx="1486304" cy="369332"/>
            </a:xfrm>
            <a:prstGeom prst="rect">
              <a:avLst/>
            </a:prstGeom>
            <a:noFill/>
          </p:spPr>
          <p:txBody>
            <a:bodyPr wrap="none" rtlCol="0">
              <a:spAutoFit/>
            </a:bodyPr>
            <a:lstStyle/>
            <a:p>
              <a:r>
                <a:rPr lang="en-US" b="1" dirty="0"/>
                <a:t>Rancher Bob</a:t>
              </a:r>
            </a:p>
          </p:txBody>
        </p:sp>
        <p:sp>
          <p:nvSpPr>
            <p:cNvPr id="15" name="TextBox 14"/>
            <p:cNvSpPr txBox="1"/>
            <p:nvPr/>
          </p:nvSpPr>
          <p:spPr>
            <a:xfrm>
              <a:off x="4702629" y="2128573"/>
              <a:ext cx="760080" cy="369332"/>
            </a:xfrm>
            <a:prstGeom prst="rect">
              <a:avLst/>
            </a:prstGeom>
            <a:noFill/>
          </p:spPr>
          <p:txBody>
            <a:bodyPr wrap="none" rtlCol="0">
              <a:spAutoFit/>
            </a:bodyPr>
            <a:lstStyle/>
            <a:p>
              <a:r>
                <a:rPr lang="en-US"/>
                <a:t>1 cow</a:t>
              </a:r>
            </a:p>
          </p:txBody>
        </p:sp>
        <p:sp>
          <p:nvSpPr>
            <p:cNvPr id="16" name="TextBox 15"/>
            <p:cNvSpPr txBox="1"/>
            <p:nvPr/>
          </p:nvSpPr>
          <p:spPr>
            <a:xfrm>
              <a:off x="3474462" y="3154331"/>
              <a:ext cx="760080" cy="369332"/>
            </a:xfrm>
            <a:prstGeom prst="rect">
              <a:avLst/>
            </a:prstGeom>
            <a:noFill/>
          </p:spPr>
          <p:txBody>
            <a:bodyPr wrap="none" rtlCol="0">
              <a:spAutoFit/>
            </a:bodyPr>
            <a:lstStyle/>
            <a:p>
              <a:r>
                <a:rPr lang="en-US"/>
                <a:t>1 cow</a:t>
              </a:r>
            </a:p>
          </p:txBody>
        </p:sp>
        <p:sp>
          <p:nvSpPr>
            <p:cNvPr id="17" name="TextBox 16"/>
            <p:cNvSpPr txBox="1"/>
            <p:nvPr/>
          </p:nvSpPr>
          <p:spPr>
            <a:xfrm>
              <a:off x="3555695" y="5649219"/>
              <a:ext cx="4351897" cy="338554"/>
            </a:xfrm>
            <a:prstGeom prst="rect">
              <a:avLst/>
            </a:prstGeom>
            <a:noFill/>
          </p:spPr>
          <p:txBody>
            <a:bodyPr wrap="none" rtlCol="0">
              <a:spAutoFit/>
            </a:bodyPr>
            <a:lstStyle/>
            <a:p>
              <a:r>
                <a:rPr lang="en-US" sz="1600" dirty="0"/>
                <a:t>Adapted from </a:t>
              </a:r>
              <a:r>
                <a:rPr lang="en-US" sz="1600" dirty="0" err="1"/>
                <a:t>Baland</a:t>
              </a:r>
              <a:r>
                <a:rPr lang="en-US" sz="1600" dirty="0"/>
                <a:t> and </a:t>
              </a:r>
              <a:r>
                <a:rPr lang="en-US" sz="1600" dirty="0" err="1"/>
                <a:t>Platteau</a:t>
              </a:r>
              <a:r>
                <a:rPr lang="en-US" sz="1600" dirty="0"/>
                <a:t> (1996, p. 29)</a:t>
              </a:r>
            </a:p>
          </p:txBody>
        </p:sp>
        <p:sp>
          <p:nvSpPr>
            <p:cNvPr id="19" name="TextBox 18"/>
            <p:cNvSpPr txBox="1"/>
            <p:nvPr/>
          </p:nvSpPr>
          <p:spPr>
            <a:xfrm>
              <a:off x="6346372" y="2143579"/>
              <a:ext cx="848246" cy="369332"/>
            </a:xfrm>
            <a:prstGeom prst="rect">
              <a:avLst/>
            </a:prstGeom>
            <a:noFill/>
          </p:spPr>
          <p:txBody>
            <a:bodyPr wrap="none" rtlCol="0">
              <a:spAutoFit/>
            </a:bodyPr>
            <a:lstStyle/>
            <a:p>
              <a:r>
                <a:rPr lang="en-US"/>
                <a:t>2 cows</a:t>
              </a:r>
              <a:endParaRPr lang="en-US" dirty="0"/>
            </a:p>
          </p:txBody>
        </p:sp>
        <p:sp>
          <p:nvSpPr>
            <p:cNvPr id="20" name="TextBox 19"/>
            <p:cNvSpPr txBox="1"/>
            <p:nvPr/>
          </p:nvSpPr>
          <p:spPr>
            <a:xfrm>
              <a:off x="3386296" y="4386008"/>
              <a:ext cx="848246" cy="369332"/>
            </a:xfrm>
            <a:prstGeom prst="rect">
              <a:avLst/>
            </a:prstGeom>
            <a:noFill/>
          </p:spPr>
          <p:txBody>
            <a:bodyPr wrap="none" rtlCol="0">
              <a:spAutoFit/>
            </a:bodyPr>
            <a:lstStyle/>
            <a:p>
              <a:r>
                <a:rPr lang="en-US"/>
                <a:t>2 cows</a:t>
              </a:r>
              <a:endParaRPr lang="en-US" dirty="0"/>
            </a:p>
          </p:txBody>
        </p:sp>
        <p:sp>
          <p:nvSpPr>
            <p:cNvPr id="21" name="TextBox 20"/>
            <p:cNvSpPr txBox="1"/>
            <p:nvPr/>
          </p:nvSpPr>
          <p:spPr>
            <a:xfrm>
              <a:off x="4653822" y="2892256"/>
              <a:ext cx="816249" cy="646331"/>
            </a:xfrm>
            <a:prstGeom prst="rect">
              <a:avLst/>
            </a:prstGeom>
            <a:noFill/>
          </p:spPr>
          <p:txBody>
            <a:bodyPr wrap="none" rtlCol="0">
              <a:spAutoFit/>
            </a:bodyPr>
            <a:lstStyle/>
            <a:p>
              <a:pPr algn="r"/>
              <a:r>
                <a:rPr lang="en-US" dirty="0"/>
                <a:t>Al: 5</a:t>
              </a:r>
            </a:p>
            <a:p>
              <a:pPr algn="r"/>
              <a:r>
                <a:rPr lang="en-US" dirty="0"/>
                <a:t>Bob: 5</a:t>
              </a:r>
            </a:p>
          </p:txBody>
        </p:sp>
        <p:sp>
          <p:nvSpPr>
            <p:cNvPr id="22" name="TextBox 21"/>
            <p:cNvSpPr txBox="1"/>
            <p:nvPr/>
          </p:nvSpPr>
          <p:spPr>
            <a:xfrm>
              <a:off x="6226589" y="2896412"/>
              <a:ext cx="816250" cy="646331"/>
            </a:xfrm>
            <a:prstGeom prst="rect">
              <a:avLst/>
            </a:prstGeom>
            <a:noFill/>
          </p:spPr>
          <p:txBody>
            <a:bodyPr wrap="none" rtlCol="0">
              <a:spAutoFit/>
            </a:bodyPr>
            <a:lstStyle/>
            <a:p>
              <a:pPr algn="r"/>
              <a:r>
                <a:rPr lang="en-US" dirty="0"/>
                <a:t>Al: 6</a:t>
              </a:r>
            </a:p>
            <a:p>
              <a:pPr algn="r"/>
              <a:r>
                <a:rPr lang="en-US" dirty="0"/>
                <a:t>Bob: 3</a:t>
              </a:r>
            </a:p>
          </p:txBody>
        </p:sp>
        <p:sp>
          <p:nvSpPr>
            <p:cNvPr id="23" name="TextBox 22"/>
            <p:cNvSpPr txBox="1"/>
            <p:nvPr/>
          </p:nvSpPr>
          <p:spPr>
            <a:xfrm>
              <a:off x="4674543" y="4204704"/>
              <a:ext cx="816250" cy="646331"/>
            </a:xfrm>
            <a:prstGeom prst="rect">
              <a:avLst/>
            </a:prstGeom>
            <a:noFill/>
          </p:spPr>
          <p:txBody>
            <a:bodyPr wrap="none" rtlCol="0">
              <a:spAutoFit/>
            </a:bodyPr>
            <a:lstStyle/>
            <a:p>
              <a:pPr algn="r"/>
              <a:r>
                <a:rPr lang="en-US" dirty="0"/>
                <a:t>Al: 3</a:t>
              </a:r>
            </a:p>
            <a:p>
              <a:pPr algn="r"/>
              <a:r>
                <a:rPr lang="en-US" dirty="0"/>
                <a:t>Bob: 6</a:t>
              </a:r>
            </a:p>
          </p:txBody>
        </p:sp>
        <p:sp>
          <p:nvSpPr>
            <p:cNvPr id="24" name="TextBox 23"/>
            <p:cNvSpPr txBox="1"/>
            <p:nvPr/>
          </p:nvSpPr>
          <p:spPr>
            <a:xfrm>
              <a:off x="6226589" y="4197963"/>
              <a:ext cx="816250" cy="646331"/>
            </a:xfrm>
            <a:prstGeom prst="rect">
              <a:avLst/>
            </a:prstGeom>
            <a:noFill/>
          </p:spPr>
          <p:txBody>
            <a:bodyPr wrap="none" rtlCol="0">
              <a:spAutoFit/>
            </a:bodyPr>
            <a:lstStyle/>
            <a:p>
              <a:pPr algn="r"/>
              <a:r>
                <a:rPr lang="en-US" dirty="0"/>
                <a:t>Al: 4</a:t>
              </a:r>
            </a:p>
            <a:p>
              <a:pPr algn="r"/>
              <a:r>
                <a:rPr lang="en-US" dirty="0"/>
                <a:t>Bob: 4</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Tragedy of the Commons</a:t>
            </a:r>
          </a:p>
        </p:txBody>
      </p:sp>
      <p:sp>
        <p:nvSpPr>
          <p:cNvPr id="5" name="TextBox 4"/>
          <p:cNvSpPr txBox="1"/>
          <p:nvPr/>
        </p:nvSpPr>
        <p:spPr>
          <a:xfrm>
            <a:off x="4497508" y="1930400"/>
            <a:ext cx="3055379" cy="3293209"/>
          </a:xfrm>
          <a:prstGeom prst="rect">
            <a:avLst/>
          </a:prstGeom>
          <a:noFill/>
          <a:ln>
            <a:solidFill>
              <a:schemeClr val="tx1"/>
            </a:solidFill>
          </a:ln>
        </p:spPr>
        <p:txBody>
          <a:bodyPr wrap="square" rtlCol="0">
            <a:spAutoFit/>
          </a:bodyPr>
          <a:lstStyle/>
          <a:p>
            <a:r>
              <a:rPr lang="en-US" sz="1600" b="1" dirty="0"/>
              <a:t>Menger: </a:t>
            </a:r>
            <a:r>
              <a:rPr lang="en-US" sz="1600" dirty="0"/>
              <a:t>“When all members of society compete for a given quantity of goods that is insufficient… a practical solution to this conflict of interest is… only conceivable if the [goods] </a:t>
            </a:r>
            <a:r>
              <a:rPr lang="en-US" sz="1600" dirty="0">
                <a:solidFill>
                  <a:srgbClr val="C00000"/>
                </a:solidFill>
              </a:rPr>
              <a:t>pass into the possession of some of the economizing individuals</a:t>
            </a:r>
            <a:r>
              <a:rPr lang="en-US" sz="1600" dirty="0"/>
              <a:t>, and if these individuals are </a:t>
            </a:r>
            <a:r>
              <a:rPr lang="en-US" sz="1600" dirty="0">
                <a:solidFill>
                  <a:srgbClr val="C00000"/>
                </a:solidFill>
              </a:rPr>
              <a:t>protected by society in their possession </a:t>
            </a:r>
            <a:r>
              <a:rPr lang="en-US" sz="1600" dirty="0"/>
              <a:t>to the exclusion of all other individuals.”</a:t>
            </a:r>
          </a:p>
        </p:txBody>
      </p:sp>
      <p:pic>
        <p:nvPicPr>
          <p:cNvPr id="7" name="Picture 6"/>
          <p:cNvPicPr>
            <a:picLocks noChangeAspect="1"/>
          </p:cNvPicPr>
          <p:nvPr/>
        </p:nvPicPr>
        <p:blipFill>
          <a:blip r:embed="rId2"/>
          <a:stretch>
            <a:fillRect/>
          </a:stretch>
        </p:blipFill>
        <p:spPr>
          <a:xfrm>
            <a:off x="1149967" y="2235200"/>
            <a:ext cx="3175000" cy="2387600"/>
          </a:xfrm>
          <a:prstGeom prst="rect">
            <a:avLst/>
          </a:prstGeom>
        </p:spPr>
      </p:pic>
    </p:spTree>
    <p:extLst>
      <p:ext uri="{BB962C8B-B14F-4D97-AF65-F5344CB8AC3E}">
        <p14:creationId xmlns:p14="http://schemas.microsoft.com/office/powerpoint/2010/main" val="77772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353E-6411-A94A-B83C-593F28B06411}"/>
              </a:ext>
            </a:extLst>
          </p:cNvPr>
          <p:cNvSpPr>
            <a:spLocks noGrp="1"/>
          </p:cNvSpPr>
          <p:nvPr>
            <p:ph type="title"/>
          </p:nvPr>
        </p:nvSpPr>
        <p:spPr/>
        <p:txBody>
          <a:bodyPr/>
          <a:lstStyle/>
          <a:p>
            <a:r>
              <a:rPr lang="en-US" dirty="0"/>
              <a:t>What Is Efficiency?</a:t>
            </a:r>
          </a:p>
        </p:txBody>
      </p:sp>
      <p:sp>
        <p:nvSpPr>
          <p:cNvPr id="3" name="Content Placeholder 2">
            <a:extLst>
              <a:ext uri="{FF2B5EF4-FFF2-40B4-BE49-F238E27FC236}">
                <a16:creationId xmlns:a16="http://schemas.microsoft.com/office/drawing/2014/main" id="{21418FD0-9371-2349-80B0-F87F48D0938A}"/>
              </a:ext>
            </a:extLst>
          </p:cNvPr>
          <p:cNvSpPr>
            <a:spLocks noGrp="1"/>
          </p:cNvSpPr>
          <p:nvPr>
            <p:ph idx="1"/>
          </p:nvPr>
        </p:nvSpPr>
        <p:spPr>
          <a:xfrm>
            <a:off x="1304672" y="1676054"/>
            <a:ext cx="6347714" cy="4498313"/>
          </a:xfrm>
        </p:spPr>
        <p:txBody>
          <a:bodyPr anchor="t">
            <a:noAutofit/>
          </a:bodyPr>
          <a:lstStyle/>
          <a:p>
            <a:r>
              <a:rPr lang="en-US" i="1" dirty="0"/>
              <a:t>Economy</a:t>
            </a:r>
            <a:r>
              <a:rPr lang="en-US" dirty="0"/>
              <a:t> and </a:t>
            </a:r>
            <a:r>
              <a:rPr lang="en-US" i="1" dirty="0" err="1"/>
              <a:t>catallaxy</a:t>
            </a:r>
            <a:endParaRPr lang="en-US" i="1" dirty="0"/>
          </a:p>
          <a:p>
            <a:pPr lvl="1"/>
            <a:r>
              <a:rPr lang="en-US" i="1" dirty="0"/>
              <a:t>Catallactics</a:t>
            </a:r>
            <a:r>
              <a:rPr lang="en-US" dirty="0"/>
              <a:t> is the study of monetary exchanges. In a </a:t>
            </a:r>
            <a:r>
              <a:rPr lang="en-US" dirty="0" err="1"/>
              <a:t>catallaxy</a:t>
            </a:r>
            <a:r>
              <a:rPr lang="en-US" dirty="0"/>
              <a:t>, there is no overall hierarchy of goals. There are only the separate objectives of the individuals.</a:t>
            </a:r>
            <a:endParaRPr lang="en-US" i="1" dirty="0"/>
          </a:p>
          <a:p>
            <a:pPr lvl="1"/>
            <a:r>
              <a:rPr lang="en-US" i="1" dirty="0"/>
              <a:t>Economic efficiency</a:t>
            </a:r>
            <a:r>
              <a:rPr lang="en-US" dirty="0"/>
              <a:t> is compatible with Austrian economic theory but must be restricted to determining whether individual means are consistent with individual goals.</a:t>
            </a:r>
          </a:p>
          <a:p>
            <a:pPr lvl="1"/>
            <a:r>
              <a:rPr lang="en-US" i="1" dirty="0"/>
              <a:t>Catallactic efficiency:</a:t>
            </a:r>
            <a:r>
              <a:rPr lang="en-US" dirty="0"/>
              <a:t> the institutional setting promotes economic efficiency, e.g., property rights are protected so individual plans can be accomplished. No interpersonal comparisons of ends.</a:t>
            </a:r>
          </a:p>
        </p:txBody>
      </p:sp>
    </p:spTree>
    <p:extLst>
      <p:ext uri="{BB962C8B-B14F-4D97-AF65-F5344CB8AC3E}">
        <p14:creationId xmlns:p14="http://schemas.microsoft.com/office/powerpoint/2010/main" val="25230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62764" cy="1320800"/>
          </a:xfrm>
        </p:spPr>
        <p:txBody>
          <a:bodyPr>
            <a:normAutofit/>
          </a:bodyPr>
          <a:lstStyle/>
          <a:p>
            <a:r>
              <a:rPr lang="en-US" dirty="0"/>
              <a:t>The Tragedy of the Commons</a:t>
            </a:r>
          </a:p>
        </p:txBody>
      </p:sp>
      <p:grpSp>
        <p:nvGrpSpPr>
          <p:cNvPr id="25" name="Group 24"/>
          <p:cNvGrpSpPr/>
          <p:nvPr/>
        </p:nvGrpSpPr>
        <p:grpSpPr>
          <a:xfrm>
            <a:off x="726141" y="1583456"/>
            <a:ext cx="5969935" cy="4371660"/>
            <a:chOff x="1937657" y="1616113"/>
            <a:chExt cx="5969935" cy="4371660"/>
          </a:xfrm>
        </p:grpSpPr>
        <p:grpSp>
          <p:nvGrpSpPr>
            <p:cNvPr id="13" name="Group 12"/>
            <p:cNvGrpSpPr/>
            <p:nvPr/>
          </p:nvGrpSpPr>
          <p:grpSpPr>
            <a:xfrm>
              <a:off x="4234542" y="2502907"/>
              <a:ext cx="3347358" cy="2808514"/>
              <a:chOff x="1698171" y="2710543"/>
              <a:chExt cx="3347358" cy="2808514"/>
            </a:xfrm>
          </p:grpSpPr>
          <p:sp>
            <p:nvSpPr>
              <p:cNvPr id="3" name="Frame 2"/>
              <p:cNvSpPr/>
              <p:nvPr/>
            </p:nvSpPr>
            <p:spPr>
              <a:xfrm>
                <a:off x="1698171" y="2710543"/>
                <a:ext cx="3347358" cy="2808514"/>
              </a:xfrm>
              <a:prstGeom prst="frame">
                <a:avLst>
                  <a:gd name="adj1" fmla="val 14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a:stCxn id="3" idx="0"/>
                <a:endCxn id="3" idx="2"/>
              </p:cNvCxnSpPr>
              <p:nvPr/>
            </p:nvCxnSpPr>
            <p:spPr>
              <a:xfrm>
                <a:off x="3371850" y="2710543"/>
                <a:ext cx="0" cy="2808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 idx="3"/>
                <a:endCxn id="3" idx="1"/>
              </p:cNvCxnSpPr>
              <p:nvPr/>
            </p:nvCxnSpPr>
            <p:spPr>
              <a:xfrm flipH="1">
                <a:off x="1698171" y="4114800"/>
                <a:ext cx="334735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5314949" y="1616113"/>
              <a:ext cx="1337226" cy="369332"/>
            </a:xfrm>
            <a:prstGeom prst="rect">
              <a:avLst/>
            </a:prstGeom>
            <a:noFill/>
          </p:spPr>
          <p:txBody>
            <a:bodyPr wrap="none" rtlCol="0">
              <a:spAutoFit/>
            </a:bodyPr>
            <a:lstStyle/>
            <a:p>
              <a:r>
                <a:rPr lang="en-US" b="1" dirty="0"/>
                <a:t>Rancher Al</a:t>
              </a:r>
            </a:p>
          </p:txBody>
        </p:sp>
        <p:sp>
          <p:nvSpPr>
            <p:cNvPr id="14" name="TextBox 13"/>
            <p:cNvSpPr txBox="1"/>
            <p:nvPr/>
          </p:nvSpPr>
          <p:spPr>
            <a:xfrm>
              <a:off x="1937657" y="3722498"/>
              <a:ext cx="1486304" cy="369332"/>
            </a:xfrm>
            <a:prstGeom prst="rect">
              <a:avLst/>
            </a:prstGeom>
            <a:noFill/>
          </p:spPr>
          <p:txBody>
            <a:bodyPr wrap="none" rtlCol="0">
              <a:spAutoFit/>
            </a:bodyPr>
            <a:lstStyle/>
            <a:p>
              <a:r>
                <a:rPr lang="en-US" b="1" dirty="0"/>
                <a:t>Rancher Bob</a:t>
              </a:r>
            </a:p>
          </p:txBody>
        </p:sp>
        <p:sp>
          <p:nvSpPr>
            <p:cNvPr id="15" name="TextBox 14"/>
            <p:cNvSpPr txBox="1"/>
            <p:nvPr/>
          </p:nvSpPr>
          <p:spPr>
            <a:xfrm>
              <a:off x="4702629" y="2128573"/>
              <a:ext cx="760080" cy="369332"/>
            </a:xfrm>
            <a:prstGeom prst="rect">
              <a:avLst/>
            </a:prstGeom>
            <a:noFill/>
          </p:spPr>
          <p:txBody>
            <a:bodyPr wrap="none" rtlCol="0">
              <a:spAutoFit/>
            </a:bodyPr>
            <a:lstStyle/>
            <a:p>
              <a:r>
                <a:rPr lang="en-US"/>
                <a:t>1 cow</a:t>
              </a:r>
            </a:p>
          </p:txBody>
        </p:sp>
        <p:sp>
          <p:nvSpPr>
            <p:cNvPr id="16" name="TextBox 15"/>
            <p:cNvSpPr txBox="1"/>
            <p:nvPr/>
          </p:nvSpPr>
          <p:spPr>
            <a:xfrm>
              <a:off x="3474462" y="3154331"/>
              <a:ext cx="760080" cy="369332"/>
            </a:xfrm>
            <a:prstGeom prst="rect">
              <a:avLst/>
            </a:prstGeom>
            <a:noFill/>
          </p:spPr>
          <p:txBody>
            <a:bodyPr wrap="none" rtlCol="0">
              <a:spAutoFit/>
            </a:bodyPr>
            <a:lstStyle/>
            <a:p>
              <a:r>
                <a:rPr lang="en-US"/>
                <a:t>1 cow</a:t>
              </a:r>
            </a:p>
          </p:txBody>
        </p:sp>
        <p:sp>
          <p:nvSpPr>
            <p:cNvPr id="17" name="TextBox 16"/>
            <p:cNvSpPr txBox="1"/>
            <p:nvPr/>
          </p:nvSpPr>
          <p:spPr>
            <a:xfrm>
              <a:off x="3555695" y="5649219"/>
              <a:ext cx="4351897" cy="338554"/>
            </a:xfrm>
            <a:prstGeom prst="rect">
              <a:avLst/>
            </a:prstGeom>
            <a:noFill/>
          </p:spPr>
          <p:txBody>
            <a:bodyPr wrap="none" rtlCol="0">
              <a:spAutoFit/>
            </a:bodyPr>
            <a:lstStyle/>
            <a:p>
              <a:r>
                <a:rPr lang="en-US" sz="1600" dirty="0"/>
                <a:t>Adapted from </a:t>
              </a:r>
              <a:r>
                <a:rPr lang="en-US" sz="1600" dirty="0" err="1"/>
                <a:t>Baland</a:t>
              </a:r>
              <a:r>
                <a:rPr lang="en-US" sz="1600" dirty="0"/>
                <a:t> and </a:t>
              </a:r>
              <a:r>
                <a:rPr lang="en-US" sz="1600" dirty="0" err="1"/>
                <a:t>Platteau</a:t>
              </a:r>
              <a:r>
                <a:rPr lang="en-US" sz="1600" dirty="0"/>
                <a:t> (1996, p. 29)</a:t>
              </a:r>
            </a:p>
          </p:txBody>
        </p:sp>
        <p:sp>
          <p:nvSpPr>
            <p:cNvPr id="19" name="TextBox 18"/>
            <p:cNvSpPr txBox="1"/>
            <p:nvPr/>
          </p:nvSpPr>
          <p:spPr>
            <a:xfrm>
              <a:off x="6346372" y="2143579"/>
              <a:ext cx="848246" cy="369332"/>
            </a:xfrm>
            <a:prstGeom prst="rect">
              <a:avLst/>
            </a:prstGeom>
            <a:noFill/>
          </p:spPr>
          <p:txBody>
            <a:bodyPr wrap="none" rtlCol="0">
              <a:spAutoFit/>
            </a:bodyPr>
            <a:lstStyle/>
            <a:p>
              <a:r>
                <a:rPr lang="en-US"/>
                <a:t>2 cows</a:t>
              </a:r>
              <a:endParaRPr lang="en-US" dirty="0"/>
            </a:p>
          </p:txBody>
        </p:sp>
        <p:sp>
          <p:nvSpPr>
            <p:cNvPr id="20" name="TextBox 19"/>
            <p:cNvSpPr txBox="1"/>
            <p:nvPr/>
          </p:nvSpPr>
          <p:spPr>
            <a:xfrm>
              <a:off x="3386296" y="4386008"/>
              <a:ext cx="848246" cy="369332"/>
            </a:xfrm>
            <a:prstGeom prst="rect">
              <a:avLst/>
            </a:prstGeom>
            <a:noFill/>
          </p:spPr>
          <p:txBody>
            <a:bodyPr wrap="none" rtlCol="0">
              <a:spAutoFit/>
            </a:bodyPr>
            <a:lstStyle/>
            <a:p>
              <a:r>
                <a:rPr lang="en-US"/>
                <a:t>2 cows</a:t>
              </a:r>
              <a:endParaRPr lang="en-US" dirty="0"/>
            </a:p>
          </p:txBody>
        </p:sp>
        <p:sp>
          <p:nvSpPr>
            <p:cNvPr id="21" name="TextBox 20"/>
            <p:cNvSpPr txBox="1"/>
            <p:nvPr/>
          </p:nvSpPr>
          <p:spPr>
            <a:xfrm>
              <a:off x="4653822" y="2892256"/>
              <a:ext cx="816249" cy="646331"/>
            </a:xfrm>
            <a:prstGeom prst="rect">
              <a:avLst/>
            </a:prstGeom>
            <a:noFill/>
          </p:spPr>
          <p:txBody>
            <a:bodyPr wrap="none" rtlCol="0">
              <a:spAutoFit/>
            </a:bodyPr>
            <a:lstStyle/>
            <a:p>
              <a:pPr algn="r"/>
              <a:r>
                <a:rPr lang="en-US" dirty="0"/>
                <a:t>Al: 5</a:t>
              </a:r>
            </a:p>
            <a:p>
              <a:pPr algn="r"/>
              <a:r>
                <a:rPr lang="en-US" dirty="0"/>
                <a:t>Bob: 5</a:t>
              </a:r>
            </a:p>
          </p:txBody>
        </p:sp>
        <p:sp>
          <p:nvSpPr>
            <p:cNvPr id="22" name="TextBox 21"/>
            <p:cNvSpPr txBox="1"/>
            <p:nvPr/>
          </p:nvSpPr>
          <p:spPr>
            <a:xfrm>
              <a:off x="6226589" y="2896412"/>
              <a:ext cx="816250" cy="646331"/>
            </a:xfrm>
            <a:prstGeom prst="rect">
              <a:avLst/>
            </a:prstGeom>
            <a:noFill/>
          </p:spPr>
          <p:txBody>
            <a:bodyPr wrap="none" rtlCol="0">
              <a:spAutoFit/>
            </a:bodyPr>
            <a:lstStyle/>
            <a:p>
              <a:pPr algn="r"/>
              <a:r>
                <a:rPr lang="en-US" dirty="0"/>
                <a:t>Al: 6</a:t>
              </a:r>
            </a:p>
            <a:p>
              <a:pPr algn="r"/>
              <a:r>
                <a:rPr lang="en-US" dirty="0"/>
                <a:t>Bob: 3</a:t>
              </a:r>
            </a:p>
          </p:txBody>
        </p:sp>
        <p:sp>
          <p:nvSpPr>
            <p:cNvPr id="23" name="TextBox 22"/>
            <p:cNvSpPr txBox="1"/>
            <p:nvPr/>
          </p:nvSpPr>
          <p:spPr>
            <a:xfrm>
              <a:off x="4674543" y="4204704"/>
              <a:ext cx="816250" cy="646331"/>
            </a:xfrm>
            <a:prstGeom prst="rect">
              <a:avLst/>
            </a:prstGeom>
            <a:noFill/>
          </p:spPr>
          <p:txBody>
            <a:bodyPr wrap="none" rtlCol="0">
              <a:spAutoFit/>
            </a:bodyPr>
            <a:lstStyle/>
            <a:p>
              <a:pPr algn="r"/>
              <a:r>
                <a:rPr lang="en-US" dirty="0"/>
                <a:t>Al: 3</a:t>
              </a:r>
            </a:p>
            <a:p>
              <a:pPr algn="r"/>
              <a:r>
                <a:rPr lang="en-US" dirty="0"/>
                <a:t>Bob: 6</a:t>
              </a:r>
            </a:p>
          </p:txBody>
        </p:sp>
        <p:sp>
          <p:nvSpPr>
            <p:cNvPr id="24" name="TextBox 23"/>
            <p:cNvSpPr txBox="1"/>
            <p:nvPr/>
          </p:nvSpPr>
          <p:spPr>
            <a:xfrm>
              <a:off x="6226589" y="4197963"/>
              <a:ext cx="816250" cy="646331"/>
            </a:xfrm>
            <a:prstGeom prst="rect">
              <a:avLst/>
            </a:prstGeom>
            <a:noFill/>
          </p:spPr>
          <p:txBody>
            <a:bodyPr wrap="none" rtlCol="0">
              <a:spAutoFit/>
            </a:bodyPr>
            <a:lstStyle/>
            <a:p>
              <a:pPr algn="r"/>
              <a:r>
                <a:rPr lang="en-US" dirty="0"/>
                <a:t>Al: 4</a:t>
              </a:r>
            </a:p>
            <a:p>
              <a:pPr algn="r"/>
              <a:r>
                <a:rPr lang="en-US" dirty="0"/>
                <a:t>Bob: 4</a:t>
              </a:r>
            </a:p>
          </p:txBody>
        </p:sp>
      </p:grpSp>
    </p:spTree>
    <p:extLst>
      <p:ext uri="{BB962C8B-B14F-4D97-AF65-F5344CB8AC3E}">
        <p14:creationId xmlns:p14="http://schemas.microsoft.com/office/powerpoint/2010/main" val="960992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12" name="Picture 11">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14" name="Rectangle 13">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595076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6410"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3461" y="3262852"/>
            <a:ext cx="311727"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28" name="Picture 27">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30" name="Rectangle 29">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77835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0F4A8-8B89-674F-9924-028EE8FF94C0}"/>
              </a:ext>
            </a:extLst>
          </p:cNvPr>
          <p:cNvSpPr>
            <a:spLocks noGrp="1"/>
          </p:cNvSpPr>
          <p:nvPr>
            <p:ph type="title"/>
          </p:nvPr>
        </p:nvSpPr>
        <p:spPr>
          <a:xfrm>
            <a:off x="1480690" y="5166421"/>
            <a:ext cx="6334018" cy="883524"/>
          </a:xfrm>
        </p:spPr>
        <p:txBody>
          <a:bodyPr vert="horz" lIns="91440" tIns="45720" rIns="91440" bIns="45720" rtlCol="0" anchor="t">
            <a:noAutofit/>
          </a:bodyPr>
          <a:lstStyle/>
          <a:p>
            <a:pPr defTabSz="914400"/>
            <a:r>
              <a:rPr lang="en-US" sz="3600" dirty="0"/>
              <a:t>Capitalism Destroying the Environment?</a:t>
            </a:r>
          </a:p>
        </p:txBody>
      </p:sp>
      <p:sp>
        <p:nvSpPr>
          <p:cNvPr id="5" name="Text Placeholder 4">
            <a:extLst>
              <a:ext uri="{FF2B5EF4-FFF2-40B4-BE49-F238E27FC236}">
                <a16:creationId xmlns:a16="http://schemas.microsoft.com/office/drawing/2014/main" id="{F2AF3D6A-4B25-EC40-B5C1-B3A86F5A6B52}"/>
              </a:ext>
            </a:extLst>
          </p:cNvPr>
          <p:cNvSpPr>
            <a:spLocks noGrp="1"/>
          </p:cNvSpPr>
          <p:nvPr>
            <p:ph type="body" idx="1"/>
          </p:nvPr>
        </p:nvSpPr>
        <p:spPr>
          <a:xfrm>
            <a:off x="1600152" y="4752007"/>
            <a:ext cx="6214556" cy="414413"/>
          </a:xfrm>
        </p:spPr>
        <p:txBody>
          <a:bodyPr vert="horz" lIns="91440" tIns="0" rIns="91440" bIns="45720" rtlCol="0" anchor="b">
            <a:normAutofit/>
          </a:bodyPr>
          <a:lstStyle/>
          <a:p>
            <a:pPr defTabSz="914400">
              <a:spcBef>
                <a:spcPts val="1000"/>
              </a:spcBef>
              <a:spcAft>
                <a:spcPts val="600"/>
              </a:spcAft>
            </a:pPr>
            <a:endParaRPr lang="en-US" sz="1800"/>
          </a:p>
        </p:txBody>
      </p:sp>
      <p:sp>
        <p:nvSpPr>
          <p:cNvPr id="34" name="Rectangle 33">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A421AEB-4706-6B46-96CF-54B0E4AB0018}"/>
              </a:ext>
            </a:extLst>
          </p:cNvPr>
          <p:cNvPicPr>
            <a:picLocks noGrp="1" noChangeAspect="1"/>
          </p:cNvPicPr>
          <p:nvPr>
            <p:ph idx="4294967295"/>
          </p:nvPr>
        </p:nvPicPr>
        <p:blipFill rotWithShape="1">
          <a:blip r:embed="rId5"/>
          <a:srcRect t="7797" r="1" b="161"/>
          <a:stretch/>
        </p:blipFill>
        <p:spPr>
          <a:xfrm>
            <a:off x="754050" y="-1"/>
            <a:ext cx="7785100" cy="4030679"/>
          </a:xfrm>
          <a:prstGeom prst="rect">
            <a:avLst/>
          </a:prstGeom>
          <a:ln>
            <a:solidFill>
              <a:schemeClr val="accent6"/>
            </a:solidFill>
          </a:ln>
        </p:spPr>
      </p:pic>
      <p:sp>
        <p:nvSpPr>
          <p:cNvPr id="36" name="Rectangle 35">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0749" y="-2718"/>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037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23588" cy="1320800"/>
          </a:xfrm>
        </p:spPr>
        <p:txBody>
          <a:bodyPr>
            <a:normAutofit/>
          </a:bodyPr>
          <a:lstStyle/>
          <a:p>
            <a:r>
              <a:rPr lang="en-US" dirty="0"/>
              <a:t>Deepwater Horizon Oil Spill</a:t>
            </a:r>
          </a:p>
        </p:txBody>
      </p:sp>
      <p:sp>
        <p:nvSpPr>
          <p:cNvPr id="3" name="Content Placeholder 2"/>
          <p:cNvSpPr>
            <a:spLocks noGrp="1"/>
          </p:cNvSpPr>
          <p:nvPr>
            <p:ph idx="1"/>
          </p:nvPr>
        </p:nvSpPr>
        <p:spPr>
          <a:xfrm>
            <a:off x="1145753" y="4387056"/>
            <a:ext cx="6709273" cy="2134158"/>
          </a:xfrm>
        </p:spPr>
        <p:txBody>
          <a:bodyPr>
            <a:normAutofit/>
          </a:bodyPr>
          <a:lstStyle/>
          <a:p>
            <a:pPr marL="0" indent="0">
              <a:buNone/>
            </a:pPr>
            <a:r>
              <a:rPr lang="en-US" dirty="0"/>
              <a:t>On April 20, 2010, a deep water oil well in the Gulf of Mexico, BP’s “Deepwater Horizon,” had a blowout on a well about 1 mile deep, about 41 miles off the Louisiana coast. Eleven oil rig workers were killed, and over a period of almost 3 months, about 210 million gallons of oil were leaked. Oil appeared on the coasts of every state along the Gulf.</a:t>
            </a:r>
            <a:endParaRPr lang="en-US" sz="1400" dirty="0"/>
          </a:p>
        </p:txBody>
      </p:sp>
      <p:pic>
        <p:nvPicPr>
          <p:cNvPr id="4" name="Picture 3">
            <a:extLst>
              <a:ext uri="{FF2B5EF4-FFF2-40B4-BE49-F238E27FC236}">
                <a16:creationId xmlns:a16="http://schemas.microsoft.com/office/drawing/2014/main" id="{187662C9-9267-C344-B540-72A23A7E412F}"/>
              </a:ext>
            </a:extLst>
          </p:cNvPr>
          <p:cNvPicPr>
            <a:picLocks noChangeAspect="1"/>
          </p:cNvPicPr>
          <p:nvPr/>
        </p:nvPicPr>
        <p:blipFill>
          <a:blip r:embed="rId3"/>
          <a:stretch>
            <a:fillRect/>
          </a:stretch>
        </p:blipFill>
        <p:spPr>
          <a:xfrm>
            <a:off x="2188989" y="1637770"/>
            <a:ext cx="4622800" cy="2603500"/>
          </a:xfrm>
          <a:prstGeom prst="rect">
            <a:avLst/>
          </a:prstGeom>
        </p:spPr>
      </p:pic>
      <p:sp>
        <p:nvSpPr>
          <p:cNvPr id="6" name="Rectangle 5">
            <a:extLst>
              <a:ext uri="{FF2B5EF4-FFF2-40B4-BE49-F238E27FC236}">
                <a16:creationId xmlns:a16="http://schemas.microsoft.com/office/drawing/2014/main" id="{54A47ADD-3613-0849-BA33-8D69F66D5950}"/>
              </a:ext>
            </a:extLst>
          </p:cNvPr>
          <p:cNvSpPr/>
          <p:nvPr/>
        </p:nvSpPr>
        <p:spPr>
          <a:xfrm rot="5400000">
            <a:off x="5742606" y="2670135"/>
            <a:ext cx="2833679" cy="600164"/>
          </a:xfrm>
          <a:prstGeom prst="rect">
            <a:avLst/>
          </a:prstGeom>
        </p:spPr>
        <p:txBody>
          <a:bodyPr wrap="square">
            <a:spAutoFit/>
          </a:bodyPr>
          <a:lstStyle/>
          <a:p>
            <a:r>
              <a:rPr lang="en-US" sz="1100" dirty="0"/>
              <a:t>Image: https://</a:t>
            </a:r>
            <a:r>
              <a:rPr lang="en-US" sz="1100" dirty="0" err="1"/>
              <a:t>phys.org</a:t>
            </a:r>
            <a:r>
              <a:rPr lang="en-US" sz="1100" dirty="0"/>
              <a:t>/news/2018-04-deepwater-horizonthe-impact-america-largest.html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867833" cy="1320800"/>
          </a:xfrm>
        </p:spPr>
        <p:txBody>
          <a:bodyPr>
            <a:normAutofit/>
          </a:bodyPr>
          <a:lstStyle/>
          <a:p>
            <a:r>
              <a:rPr lang="en-US" dirty="0"/>
              <a:t>Deepwater Horizon Oil Spill</a:t>
            </a:r>
          </a:p>
        </p:txBody>
      </p:sp>
      <p:sp>
        <p:nvSpPr>
          <p:cNvPr id="3" name="Content Placeholder 2"/>
          <p:cNvSpPr>
            <a:spLocks noGrp="1"/>
          </p:cNvSpPr>
          <p:nvPr>
            <p:ph idx="1"/>
          </p:nvPr>
        </p:nvSpPr>
        <p:spPr>
          <a:xfrm>
            <a:off x="1456414" y="1586753"/>
            <a:ext cx="6231171" cy="4934461"/>
          </a:xfrm>
        </p:spPr>
        <p:txBody>
          <a:bodyPr>
            <a:normAutofit/>
          </a:bodyPr>
          <a:lstStyle/>
          <a:p>
            <a:r>
              <a:rPr lang="en-US" dirty="0"/>
              <a:t>Matthew Novak:</a:t>
            </a:r>
          </a:p>
          <a:p>
            <a:pPr lvl="1">
              <a:buNone/>
            </a:pPr>
            <a:r>
              <a:rPr lang="en-US" dirty="0"/>
              <a:t>	…the government specifically passed laws that gave the oil companies incentives to drill far offshore—that is, in deeper water where risk is presumably higher.</a:t>
            </a:r>
          </a:p>
          <a:p>
            <a:pPr lvl="1">
              <a:buNone/>
            </a:pPr>
            <a:endParaRPr lang="en-US" dirty="0"/>
          </a:p>
          <a:p>
            <a:pPr lvl="1">
              <a:buNone/>
            </a:pPr>
            <a:r>
              <a:rPr lang="en-US" dirty="0"/>
              <a:t>	In addition to the higher risk of accidents, the cost of solving any problems are necessarily greater in 5000 feet of water than in, say, 250 feet of water.</a:t>
            </a:r>
          </a:p>
          <a:p>
            <a:pPr lvl="1">
              <a:buNone/>
            </a:pPr>
            <a:endParaRPr lang="en-US" dirty="0"/>
          </a:p>
          <a:p>
            <a:pPr lvl="1">
              <a:buNone/>
            </a:pPr>
            <a:r>
              <a:rPr lang="en-US" sz="1400" dirty="0"/>
              <a:t>				</a:t>
            </a:r>
            <a:r>
              <a:rPr lang="en-US" sz="1400" i="1" dirty="0"/>
              <a:t>Mises Daily</a:t>
            </a:r>
            <a:r>
              <a:rPr lang="en-US" sz="1400" dirty="0"/>
              <a:t>, June 23, 2010</a:t>
            </a:r>
            <a:br>
              <a:rPr lang="en-US" sz="1400" dirty="0"/>
            </a:br>
            <a:r>
              <a:rPr lang="en-US" sz="1400" dirty="0"/>
              <a:t>			http://mises.org/daily/4488</a:t>
            </a:r>
          </a:p>
        </p:txBody>
      </p:sp>
    </p:spTree>
    <p:extLst>
      <p:ext uri="{BB962C8B-B14F-4D97-AF65-F5344CB8AC3E}">
        <p14:creationId xmlns:p14="http://schemas.microsoft.com/office/powerpoint/2010/main" val="1837498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F9E04-4644-E446-90AD-2F23F909E043}"/>
              </a:ext>
            </a:extLst>
          </p:cNvPr>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427703" y="6493744"/>
            <a:ext cx="8433023" cy="276999"/>
          </a:xfrm>
          <a:prstGeom prst="rect">
            <a:avLst/>
          </a:prstGeom>
          <a:noFill/>
        </p:spPr>
        <p:txBody>
          <a:bodyPr wrap="square" rtlCol="0">
            <a:spAutoFit/>
          </a:bodyPr>
          <a:lstStyle/>
          <a:p>
            <a:pPr algn="r"/>
            <a:r>
              <a:rPr lang="en-US" sz="1200" dirty="0"/>
              <a:t>Image: </a:t>
            </a:r>
            <a:r>
              <a:rPr lang="en-US" sz="1200" dirty="0" err="1"/>
              <a:t>SwordPress</a:t>
            </a:r>
            <a:r>
              <a:rPr lang="en-US" sz="1200" dirty="0"/>
              <a:t>, at https://</a:t>
            </a:r>
            <a:r>
              <a:rPr lang="en-US" sz="1200" dirty="0" err="1"/>
              <a:t>www.awesomestories.com</a:t>
            </a:r>
            <a:r>
              <a:rPr lang="en-US" sz="1200" dirty="0"/>
              <a:t>/asset/view/Location-of-Oil-Rigs-in-the-Gulf-of-Mexico/1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BP Oil Spill</a:t>
            </a:r>
          </a:p>
        </p:txBody>
      </p:sp>
      <p:pic>
        <p:nvPicPr>
          <p:cNvPr id="4" name="Picture 3"/>
          <p:cNvPicPr>
            <a:picLocks noChangeAspect="1"/>
          </p:cNvPicPr>
          <p:nvPr/>
        </p:nvPicPr>
        <p:blipFill>
          <a:blip r:embed="rId3"/>
          <a:stretch>
            <a:fillRect/>
          </a:stretch>
        </p:blipFill>
        <p:spPr>
          <a:xfrm>
            <a:off x="623887" y="457199"/>
            <a:ext cx="7772401" cy="5829301"/>
          </a:xfrm>
          <a:prstGeom prst="rect">
            <a:avLst/>
          </a:prstGeom>
        </p:spPr>
      </p:pic>
      <p:sp>
        <p:nvSpPr>
          <p:cNvPr id="5" name="TextBox 4"/>
          <p:cNvSpPr txBox="1"/>
          <p:nvPr/>
        </p:nvSpPr>
        <p:spPr>
          <a:xfrm>
            <a:off x="726141" y="6286500"/>
            <a:ext cx="7655859" cy="307777"/>
          </a:xfrm>
          <a:prstGeom prst="rect">
            <a:avLst/>
          </a:prstGeom>
          <a:noFill/>
        </p:spPr>
        <p:txBody>
          <a:bodyPr wrap="square" rtlCol="0">
            <a:spAutoFit/>
          </a:bodyPr>
          <a:lstStyle/>
          <a:p>
            <a:r>
              <a:rPr lang="en-US" sz="1400" dirty="0"/>
              <a:t>Matthew J. Novak, </a:t>
            </a:r>
            <a:r>
              <a:rPr lang="en-US" sz="1400" i="1" dirty="0"/>
              <a:t>Mises Daily </a:t>
            </a:r>
            <a:r>
              <a:rPr lang="en-US" sz="1400" dirty="0"/>
              <a:t>June 23, 2010: http://mises.org/daily/4488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926827" cy="1320800"/>
          </a:xfrm>
        </p:spPr>
        <p:txBody>
          <a:bodyPr>
            <a:normAutofit/>
          </a:bodyPr>
          <a:lstStyle/>
          <a:p>
            <a:r>
              <a:rPr lang="en-US" dirty="0"/>
              <a:t>Deepwater Horizon Oil Spill</a:t>
            </a:r>
          </a:p>
        </p:txBody>
      </p:sp>
      <p:sp>
        <p:nvSpPr>
          <p:cNvPr id="3" name="Content Placeholder 2"/>
          <p:cNvSpPr>
            <a:spLocks noGrp="1"/>
          </p:cNvSpPr>
          <p:nvPr>
            <p:ph idx="1"/>
          </p:nvPr>
        </p:nvSpPr>
        <p:spPr>
          <a:xfrm>
            <a:off x="1216466" y="1554119"/>
            <a:ext cx="5713092" cy="4000066"/>
          </a:xfrm>
        </p:spPr>
        <p:txBody>
          <a:bodyPr/>
          <a:lstStyle/>
          <a:p>
            <a:r>
              <a:rPr lang="en-US" dirty="0"/>
              <a:t>Other factors:</a:t>
            </a:r>
          </a:p>
          <a:p>
            <a:pPr lvl="1"/>
            <a:r>
              <a:rPr lang="en-US" dirty="0"/>
              <a:t>“Tragedy of the commons”</a:t>
            </a:r>
          </a:p>
          <a:p>
            <a:pPr lvl="1"/>
            <a:r>
              <a:rPr lang="en-US" dirty="0"/>
              <a:t>Bureaucratic rights assignment (no market prices)</a:t>
            </a:r>
          </a:p>
          <a:p>
            <a:r>
              <a:rPr lang="en-US" dirty="0"/>
              <a:t>Federal cap on liability at $75 million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15" name="Picture 14">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17" name="Rectangle 16">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595076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6410"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TextBox 24">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3461" y="3262852"/>
            <a:ext cx="311727"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7" name="Rectangle 26">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400"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31" name="Picture 30">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33" name="Rectangle 32">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9" y="0"/>
            <a:ext cx="77835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CE2AA-28FB-B642-8EB1-B28E659C21D2}"/>
              </a:ext>
            </a:extLst>
          </p:cNvPr>
          <p:cNvSpPr>
            <a:spLocks noGrp="1"/>
          </p:cNvSpPr>
          <p:nvPr>
            <p:ph type="title"/>
          </p:nvPr>
        </p:nvSpPr>
        <p:spPr>
          <a:xfrm>
            <a:off x="1480690" y="5166421"/>
            <a:ext cx="6334018" cy="883524"/>
          </a:xfrm>
        </p:spPr>
        <p:txBody>
          <a:bodyPr vert="horz" lIns="91440" tIns="45720" rIns="91440" bIns="45720" rtlCol="0" anchor="t">
            <a:normAutofit/>
          </a:bodyPr>
          <a:lstStyle/>
          <a:p>
            <a:pPr defTabSz="914400"/>
            <a:r>
              <a:rPr lang="en-US" sz="3600" dirty="0"/>
              <a:t>Bootleggers and Baptists</a:t>
            </a:r>
          </a:p>
        </p:txBody>
      </p:sp>
      <p:sp>
        <p:nvSpPr>
          <p:cNvPr id="8" name="Text Placeholder 7">
            <a:extLst>
              <a:ext uri="{FF2B5EF4-FFF2-40B4-BE49-F238E27FC236}">
                <a16:creationId xmlns:a16="http://schemas.microsoft.com/office/drawing/2014/main" id="{6FAFDB13-BF88-F04B-843B-A4260FB04D8F}"/>
              </a:ext>
            </a:extLst>
          </p:cNvPr>
          <p:cNvSpPr>
            <a:spLocks noGrp="1"/>
          </p:cNvSpPr>
          <p:nvPr>
            <p:ph type="body" idx="1"/>
          </p:nvPr>
        </p:nvSpPr>
        <p:spPr>
          <a:xfrm>
            <a:off x="1600152" y="4752007"/>
            <a:ext cx="6214556" cy="414413"/>
          </a:xfrm>
        </p:spPr>
        <p:txBody>
          <a:bodyPr vert="horz" lIns="91440" tIns="0" rIns="91440" bIns="45720" rtlCol="0" anchor="b">
            <a:normAutofit/>
          </a:bodyPr>
          <a:lstStyle/>
          <a:p>
            <a:pPr defTabSz="914400">
              <a:spcBef>
                <a:spcPts val="1000"/>
              </a:spcBef>
              <a:spcAft>
                <a:spcPts val="600"/>
              </a:spcAft>
            </a:pPr>
            <a:endParaRPr lang="en-US" sz="1800"/>
          </a:p>
        </p:txBody>
      </p:sp>
      <p:sp>
        <p:nvSpPr>
          <p:cNvPr id="37" name="Rectangle 36">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outdoor, road, person&#10;&#10;Description automatically generated">
            <a:extLst>
              <a:ext uri="{FF2B5EF4-FFF2-40B4-BE49-F238E27FC236}">
                <a16:creationId xmlns:a16="http://schemas.microsoft.com/office/drawing/2014/main" id="{49F9BD40-CDD3-DA41-9D26-DDFF0E5FEB6B}"/>
              </a:ext>
            </a:extLst>
          </p:cNvPr>
          <p:cNvPicPr>
            <a:picLocks noGrp="1" noChangeAspect="1"/>
          </p:cNvPicPr>
          <p:nvPr>
            <p:ph idx="4294967295"/>
          </p:nvPr>
        </p:nvPicPr>
        <p:blipFill rotWithShape="1">
          <a:blip r:embed="rId5">
            <a:extLst>
              <a:ext uri="{837473B0-CC2E-450A-ABE3-18F120FF3D39}">
                <a1611:picAttrSrcUrl xmlns:a1611="http://schemas.microsoft.com/office/drawing/2016/11/main" r:id="rId6"/>
              </a:ext>
            </a:extLst>
          </a:blip>
          <a:srcRect t="10989" r="-2" b="22204"/>
          <a:stretch/>
        </p:blipFill>
        <p:spPr>
          <a:xfrm>
            <a:off x="754050" y="-1"/>
            <a:ext cx="7785100" cy="4030679"/>
          </a:xfrm>
          <a:prstGeom prst="rect">
            <a:avLst/>
          </a:prstGeom>
          <a:ln>
            <a:solidFill>
              <a:schemeClr val="accent6"/>
            </a:solidFill>
          </a:ln>
        </p:spPr>
      </p:pic>
      <p:sp>
        <p:nvSpPr>
          <p:cNvPr id="39" name="Rectangle 38">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0749" y="-2718"/>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BC391B-7C87-444F-AA5E-F8A825749A6F}"/>
              </a:ext>
            </a:extLst>
          </p:cNvPr>
          <p:cNvSpPr txBox="1"/>
          <p:nvPr/>
        </p:nvSpPr>
        <p:spPr>
          <a:xfrm>
            <a:off x="5815327" y="3830623"/>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homedistiller.org/wiki/index.php/Bootlegg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894500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1148">
              <a:defRPr/>
            </a:pPr>
            <a:r>
              <a:rPr lang="en-US" sz="3000" dirty="0">
                <a:solidFill>
                  <a:schemeClr val="tx1"/>
                </a:solidFill>
              </a:rPr>
              <a:t>Shell</a:t>
            </a:r>
          </a:p>
        </p:txBody>
      </p:sp>
      <p:sp>
        <p:nvSpPr>
          <p:cNvPr id="3" name="Content Placeholder 2"/>
          <p:cNvSpPr>
            <a:spLocks noGrp="1"/>
          </p:cNvSpPr>
          <p:nvPr>
            <p:ph idx="1"/>
          </p:nvPr>
        </p:nvSpPr>
        <p:spPr>
          <a:xfrm>
            <a:off x="1447557" y="1752423"/>
            <a:ext cx="5713092" cy="4000066"/>
          </a:xfrm>
        </p:spPr>
        <p:txBody>
          <a:bodyPr>
            <a:normAutofit/>
          </a:bodyPr>
          <a:lstStyle/>
          <a:p>
            <a:pPr eaLnBrk="1" hangingPunct="1"/>
            <a:r>
              <a:rPr lang="en-US" dirty="0"/>
              <a:t>Lower coal market share = higher natural gas market share.</a:t>
            </a:r>
          </a:p>
          <a:p>
            <a:pPr eaLnBrk="1" hangingPunct="1"/>
            <a:r>
              <a:rPr lang="en-US" dirty="0"/>
              <a:t>June 1998: Shell </a:t>
            </a:r>
            <a:r>
              <a:rPr lang="ja-JP" altLang="en-US" dirty="0"/>
              <a:t>“</a:t>
            </a:r>
            <a:r>
              <a:rPr lang="en-US" altLang="ja-JP" dirty="0"/>
              <a:t>flipped</a:t>
            </a:r>
            <a:r>
              <a:rPr lang="ja-JP" altLang="en-US" dirty="0"/>
              <a:t>”</a:t>
            </a:r>
            <a:r>
              <a:rPr lang="en-US" altLang="ja-JP" dirty="0"/>
              <a:t> on global warming. </a:t>
            </a:r>
          </a:p>
          <a:p>
            <a:pPr eaLnBrk="1" hangingPunct="1"/>
            <a:r>
              <a:rPr lang="en-US" dirty="0"/>
              <a:t>Shell executive: the company would be </a:t>
            </a:r>
            <a:r>
              <a:rPr lang="ja-JP" altLang="en-US" dirty="0"/>
              <a:t>“</a:t>
            </a:r>
            <a:r>
              <a:rPr lang="en-US" altLang="ja-JP" dirty="0"/>
              <a:t>promoting the development of the gas industry particularly in countries with large coal reserves such as India and China.</a:t>
            </a:r>
            <a:r>
              <a:rPr lang="ja-JP" altLang="en-US" dirty="0"/>
              <a:t>”</a:t>
            </a:r>
            <a:endParaRPr lang="en-US" dirty="0"/>
          </a:p>
        </p:txBody>
      </p:sp>
    </p:spTree>
    <p:extLst>
      <p:ext uri="{BB962C8B-B14F-4D97-AF65-F5344CB8AC3E}">
        <p14:creationId xmlns:p14="http://schemas.microsoft.com/office/powerpoint/2010/main" val="1883144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1148">
              <a:defRPr/>
            </a:pPr>
            <a:r>
              <a:rPr lang="en-US" sz="3000" dirty="0">
                <a:solidFill>
                  <a:schemeClr val="tx1"/>
                </a:solidFill>
              </a:rPr>
              <a:t>Incandescent Light Bulb “Ban”</a:t>
            </a:r>
          </a:p>
        </p:txBody>
      </p:sp>
      <p:sp>
        <p:nvSpPr>
          <p:cNvPr id="33794" name="Content Placeholder 2"/>
          <p:cNvSpPr>
            <a:spLocks noGrp="1"/>
          </p:cNvSpPr>
          <p:nvPr>
            <p:ph idx="1"/>
          </p:nvPr>
        </p:nvSpPr>
        <p:spPr/>
        <p:txBody>
          <a:bodyPr>
            <a:normAutofit/>
          </a:bodyPr>
          <a:lstStyle/>
          <a:p>
            <a:pPr eaLnBrk="1" hangingPunct="1"/>
            <a:r>
              <a:rPr lang="en-US" dirty="0"/>
              <a:t>GE spent $47 million in 2007 lobbying for an incandescent light bulb ban, cap-and-trade carbon regulations, and other regulations</a:t>
            </a:r>
          </a:p>
          <a:p>
            <a:pPr eaLnBrk="1" hangingPunct="1"/>
            <a:r>
              <a:rPr lang="en-US" dirty="0"/>
              <a:t>CFL, LED bulbs offered a higher profit margin</a:t>
            </a:r>
          </a:p>
          <a:p>
            <a:pPr eaLnBrk="1" hangingPunct="1"/>
            <a:r>
              <a:rPr lang="en-US" dirty="0"/>
              <a:t>Philips began campaigning in 2006 to encourage a ban on </a:t>
            </a:r>
            <a:r>
              <a:rPr lang="en-US" dirty="0" err="1"/>
              <a:t>incandescents</a:t>
            </a:r>
            <a:r>
              <a:rPr lang="en-US" dirty="0"/>
              <a:t> by 2015.</a:t>
            </a:r>
          </a:p>
        </p:txBody>
      </p:sp>
    </p:spTree>
    <p:extLst>
      <p:ext uri="{BB962C8B-B14F-4D97-AF65-F5344CB8AC3E}">
        <p14:creationId xmlns:p14="http://schemas.microsoft.com/office/powerpoint/2010/main" val="4005650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88890" y="4014398"/>
            <a:ext cx="4365522" cy="546303"/>
          </a:xfrm>
          <a:prstGeom prst="rect">
            <a:avLst/>
          </a:prstGeom>
          <a:noFill/>
        </p:spPr>
        <p:txBody>
          <a:bodyPr wrap="square">
            <a:spAutoFit/>
          </a:bodyPr>
          <a:lstStyle/>
          <a:p>
            <a:pPr>
              <a:defRPr/>
            </a:pPr>
            <a:r>
              <a:rPr lang="en-US" sz="1600" b="1" dirty="0">
                <a:solidFill>
                  <a:srgbClr val="FFFF00"/>
                </a:solidFill>
                <a:effectLst>
                  <a:outerShdw blurRad="50800" dist="38100" dir="2700000">
                    <a:srgbClr val="000000">
                      <a:alpha val="43000"/>
                    </a:srgbClr>
                  </a:outerShdw>
                </a:effectLst>
              </a:rPr>
              <a:t>Haiti                        Dominican Republic</a:t>
            </a:r>
          </a:p>
          <a:p>
            <a:pPr>
              <a:defRPr/>
            </a:pPr>
            <a:endParaRPr lang="en-US" sz="1350" b="1" dirty="0">
              <a:solidFill>
                <a:schemeClr val="bg1"/>
              </a:solidFill>
              <a:effectLst>
                <a:outerShdw blurRad="50800" dist="38100" dir="2700000">
                  <a:srgbClr val="000000">
                    <a:alpha val="43000"/>
                  </a:srgbClr>
                </a:outerShdw>
              </a:effectLst>
            </a:endParaRPr>
          </a:p>
        </p:txBody>
      </p:sp>
      <p:sp>
        <p:nvSpPr>
          <p:cNvPr id="7" name="TextBox 6">
            <a:extLst>
              <a:ext uri="{FF2B5EF4-FFF2-40B4-BE49-F238E27FC236}">
                <a16:creationId xmlns:a16="http://schemas.microsoft.com/office/drawing/2014/main" id="{7760817D-1366-2441-8702-698F3295C2ED}"/>
              </a:ext>
            </a:extLst>
          </p:cNvPr>
          <p:cNvSpPr txBox="1"/>
          <p:nvPr/>
        </p:nvSpPr>
        <p:spPr>
          <a:xfrm>
            <a:off x="1143000" y="4306785"/>
            <a:ext cx="6734059" cy="715581"/>
          </a:xfrm>
          <a:prstGeom prst="rect">
            <a:avLst/>
          </a:prstGeom>
          <a:noFill/>
        </p:spPr>
        <p:txBody>
          <a:bodyPr wrap="square">
            <a:spAutoFit/>
          </a:bodyPr>
          <a:lstStyle/>
          <a:p>
            <a:pPr>
              <a:defRPr/>
            </a:pPr>
            <a:r>
              <a:rPr lang="en-US" sz="1350" b="1" dirty="0">
                <a:solidFill>
                  <a:srgbClr val="FFFF00"/>
                </a:solidFill>
                <a:effectLst>
                  <a:outerShdw blurRad="50800" dist="38100" dir="2700000">
                    <a:srgbClr val="000000">
                      <a:alpha val="43000"/>
                    </a:srgbClr>
                  </a:outerShdw>
                </a:effectLst>
              </a:rPr>
              <a:t>Economic Freedom Index </a:t>
            </a:r>
          </a:p>
          <a:p>
            <a:pPr>
              <a:defRPr/>
            </a:pPr>
            <a:r>
              <a:rPr lang="en-US" sz="1350" b="1" dirty="0">
                <a:solidFill>
                  <a:srgbClr val="FFFF00"/>
                </a:solidFill>
                <a:effectLst>
                  <a:outerShdw blurRad="50800" dist="38100" dir="2700000">
                    <a:srgbClr val="000000">
                      <a:alpha val="43000"/>
                    </a:srgbClr>
                  </a:outerShdw>
                </a:effectLst>
              </a:rPr>
              <a:t>(rank):   				103						62</a:t>
            </a:r>
          </a:p>
          <a:p>
            <a:pPr>
              <a:defRPr/>
            </a:pPr>
            <a:endParaRPr lang="en-US" sz="1350" b="1" dirty="0">
              <a:solidFill>
                <a:srgbClr val="FFFF00"/>
              </a:solidFill>
              <a:effectLst>
                <a:outerShdw blurRad="50800" dist="38100" dir="2700000">
                  <a:srgbClr val="000000">
                    <a:alpha val="43000"/>
                  </a:srgbClr>
                </a:outerShdw>
              </a:effectLst>
            </a:endParaRPr>
          </a:p>
        </p:txBody>
      </p:sp>
      <p:sp>
        <p:nvSpPr>
          <p:cNvPr id="4" name="TextBox 3">
            <a:extLst>
              <a:ext uri="{FF2B5EF4-FFF2-40B4-BE49-F238E27FC236}">
                <a16:creationId xmlns:a16="http://schemas.microsoft.com/office/drawing/2014/main" id="{895D13F0-9690-F748-83CA-0EF7B3777D29}"/>
              </a:ext>
            </a:extLst>
          </p:cNvPr>
          <p:cNvSpPr txBox="1"/>
          <p:nvPr/>
        </p:nvSpPr>
        <p:spPr>
          <a:xfrm>
            <a:off x="1143000" y="5486400"/>
            <a:ext cx="6858000" cy="461665"/>
          </a:xfrm>
          <a:prstGeom prst="rect">
            <a:avLst/>
          </a:prstGeom>
          <a:noFill/>
        </p:spPr>
        <p:txBody>
          <a:bodyPr wrap="square" rtlCol="0">
            <a:spAutoFit/>
          </a:bodyPr>
          <a:lstStyle/>
          <a:p>
            <a:r>
              <a:rPr lang="en-US" sz="1200" dirty="0">
                <a:solidFill>
                  <a:schemeClr val="bg1"/>
                </a:solidFill>
              </a:rPr>
              <a:t>Economic Freedom Index at https://</a:t>
            </a:r>
            <a:r>
              <a:rPr lang="en-US" sz="1200" dirty="0" err="1">
                <a:solidFill>
                  <a:schemeClr val="bg1"/>
                </a:solidFill>
              </a:rPr>
              <a:t>www.fraserinstitute.org</a:t>
            </a:r>
            <a:r>
              <a:rPr lang="en-US" sz="1200" dirty="0">
                <a:solidFill>
                  <a:schemeClr val="bg1"/>
                </a:solidFill>
              </a:rPr>
              <a:t>/sites/default/files/economic-freedom-of-the-world-2018.pdf  </a:t>
            </a:r>
          </a:p>
        </p:txBody>
      </p:sp>
      <p:sp>
        <p:nvSpPr>
          <p:cNvPr id="9" name="TextBox 8">
            <a:extLst>
              <a:ext uri="{FF2B5EF4-FFF2-40B4-BE49-F238E27FC236}">
                <a16:creationId xmlns:a16="http://schemas.microsoft.com/office/drawing/2014/main" id="{63C2E14A-BEFE-9442-89F6-FFD359E35ACA}"/>
              </a:ext>
            </a:extLst>
          </p:cNvPr>
          <p:cNvSpPr txBox="1"/>
          <p:nvPr/>
        </p:nvSpPr>
        <p:spPr>
          <a:xfrm>
            <a:off x="1142999" y="4841766"/>
            <a:ext cx="6097555" cy="715581"/>
          </a:xfrm>
          <a:prstGeom prst="rect">
            <a:avLst/>
          </a:prstGeom>
          <a:noFill/>
        </p:spPr>
        <p:txBody>
          <a:bodyPr wrap="square">
            <a:spAutoFit/>
          </a:bodyPr>
          <a:lstStyle/>
          <a:p>
            <a:pPr>
              <a:defRPr/>
            </a:pPr>
            <a:r>
              <a:rPr lang="en-US" sz="1350" b="1" dirty="0">
                <a:solidFill>
                  <a:srgbClr val="FFFF00"/>
                </a:solidFill>
                <a:effectLst>
                  <a:outerShdw blurRad="50800" dist="38100" dir="2700000">
                    <a:srgbClr val="000000">
                      <a:alpha val="43000"/>
                    </a:srgbClr>
                  </a:outerShdw>
                </a:effectLst>
              </a:rPr>
              <a:t>“Protection of Property </a:t>
            </a:r>
          </a:p>
          <a:p>
            <a:pPr>
              <a:defRPr/>
            </a:pPr>
            <a:r>
              <a:rPr lang="en-US" sz="1350" b="1" dirty="0">
                <a:solidFill>
                  <a:srgbClr val="FFFF00"/>
                </a:solidFill>
                <a:effectLst>
                  <a:outerShdw blurRad="50800" dist="38100" dir="2700000">
                    <a:srgbClr val="000000">
                      <a:alpha val="43000"/>
                    </a:srgbClr>
                  </a:outerShdw>
                </a:effectLst>
              </a:rPr>
              <a:t>Rights” (rating)			2.79						4.82					</a:t>
            </a:r>
          </a:p>
        </p:txBody>
      </p:sp>
      <p:sp>
        <p:nvSpPr>
          <p:cNvPr id="2" name="Title 1">
            <a:extLst>
              <a:ext uri="{FF2B5EF4-FFF2-40B4-BE49-F238E27FC236}">
                <a16:creationId xmlns:a16="http://schemas.microsoft.com/office/drawing/2014/main" id="{607E3A9D-112D-6D49-B44A-61D850E3C9A2}"/>
              </a:ext>
            </a:extLst>
          </p:cNvPr>
          <p:cNvSpPr>
            <a:spLocks noGrp="1"/>
          </p:cNvSpPr>
          <p:nvPr>
            <p:ph type="title"/>
          </p:nvPr>
        </p:nvSpPr>
        <p:spPr/>
        <p:txBody>
          <a:bodyPr/>
          <a:lstStyle/>
          <a:p>
            <a:r>
              <a:rPr lang="en-US" dirty="0">
                <a:solidFill>
                  <a:schemeClr val="bg1"/>
                </a:solidFill>
              </a:rPr>
              <a:t>Institutional Settings</a:t>
            </a:r>
          </a:p>
        </p:txBody>
      </p:sp>
    </p:spTree>
    <p:extLst>
      <p:ext uri="{BB962C8B-B14F-4D97-AF65-F5344CB8AC3E}">
        <p14:creationId xmlns:p14="http://schemas.microsoft.com/office/powerpoint/2010/main" val="18996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2F0272-3878-4604-AA91-01CA8F08DE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123845" y="2105202"/>
            <a:ext cx="7020154" cy="4752798"/>
          </a:xfrm>
          <a:prstGeom prst="rect">
            <a:avLst/>
          </a:prstGeom>
        </p:spPr>
      </p:pic>
      <p:pic>
        <p:nvPicPr>
          <p:cNvPr id="13" name="Picture 12">
            <a:extLst>
              <a:ext uri="{FF2B5EF4-FFF2-40B4-BE49-F238E27FC236}">
                <a16:creationId xmlns:a16="http://schemas.microsoft.com/office/drawing/2014/main" id="{1F60EAEC-22E3-4448-8F0A-9ADAA793A9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2400" cy="6858000"/>
          </a:xfrm>
          <a:prstGeom prst="rect">
            <a:avLst/>
          </a:prstGeom>
        </p:spPr>
      </p:pic>
      <p:sp>
        <p:nvSpPr>
          <p:cNvPr id="15" name="Rectangle 14">
            <a:extLst>
              <a:ext uri="{FF2B5EF4-FFF2-40B4-BE49-F238E27FC236}">
                <a16:creationId xmlns:a16="http://schemas.microsoft.com/office/drawing/2014/main" id="{355E0F90-3FFF-4E04-B3C8-3C969A415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313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C63A4EF-A033-4ED0-9EB6-6E1A8D26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31" y="0"/>
            <a:ext cx="3428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964965EE-80F2-417F-9652-5BFF14DA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59" y="0"/>
            <a:ext cx="77792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A3C9611-CFD7-4C23-A8F2-00E7865A5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2996" y="0"/>
            <a:ext cx="205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334" y="1672439"/>
            <a:ext cx="7289961" cy="3517405"/>
          </a:xfrm>
          <a:prstGeom prst="rect">
            <a:avLst/>
          </a:prstGeom>
        </p:spPr>
      </p:pic>
      <p:sp>
        <p:nvSpPr>
          <p:cNvPr id="10" name="TextBox 9">
            <a:extLst>
              <a:ext uri="{FF2B5EF4-FFF2-40B4-BE49-F238E27FC236}">
                <a16:creationId xmlns:a16="http://schemas.microsoft.com/office/drawing/2014/main" id="{068EDBFF-8770-D649-8FA3-3D9BE535B0E5}"/>
              </a:ext>
            </a:extLst>
          </p:cNvPr>
          <p:cNvSpPr txBox="1"/>
          <p:nvPr/>
        </p:nvSpPr>
        <p:spPr>
          <a:xfrm>
            <a:off x="1883331" y="5185561"/>
            <a:ext cx="6402964" cy="461665"/>
          </a:xfrm>
          <a:prstGeom prst="rect">
            <a:avLst/>
          </a:prstGeom>
          <a:noFill/>
        </p:spPr>
        <p:txBody>
          <a:bodyPr wrap="square">
            <a:spAutoFit/>
          </a:bodyPr>
          <a:lstStyle/>
          <a:p>
            <a:pPr marL="754380" lvl="3" indent="0" algn="r">
              <a:buNone/>
            </a:pPr>
            <a:r>
              <a:rPr lang="en-US" sz="1200" dirty="0"/>
              <a:t>http://</a:t>
            </a:r>
            <a:r>
              <a:rPr lang="en-US" sz="1200" dirty="0" err="1"/>
              <a:t>www.nationalreview.com</a:t>
            </a:r>
            <a:r>
              <a:rPr lang="en-US" sz="1200" dirty="0"/>
              <a:t>/article/392613/bootleggers-and-</a:t>
            </a:r>
            <a:r>
              <a:rPr lang="en-US" sz="1200" dirty="0" err="1"/>
              <a:t>baptists</a:t>
            </a:r>
            <a:r>
              <a:rPr lang="en-US" sz="1200" dirty="0"/>
              <a:t>-agree-energy-</a:t>
            </a:r>
            <a:r>
              <a:rPr lang="en-US" sz="1200" dirty="0" err="1"/>
              <a:t>adam</a:t>
            </a:r>
            <a:r>
              <a:rPr lang="en-US" sz="1200" dirty="0"/>
              <a:t>-c-smith-</a:t>
            </a:r>
            <a:r>
              <a:rPr lang="en-US" sz="1200" dirty="0" err="1"/>
              <a:t>bruce</a:t>
            </a:r>
            <a:r>
              <a:rPr lang="en-US" sz="1200" dirty="0"/>
              <a:t>-</a:t>
            </a:r>
            <a:r>
              <a:rPr lang="en-US" sz="1200" dirty="0" err="1"/>
              <a:t>yandle</a:t>
            </a:r>
            <a:endParaRPr lang="en-US" sz="1200" dirty="0"/>
          </a:p>
        </p:txBody>
      </p:sp>
    </p:spTree>
    <p:extLst>
      <p:ext uri="{BB962C8B-B14F-4D97-AF65-F5344CB8AC3E}">
        <p14:creationId xmlns:p14="http://schemas.microsoft.com/office/powerpoint/2010/main" val="1050926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Further Reading</a:t>
            </a:r>
          </a:p>
        </p:txBody>
      </p:sp>
      <p:sp>
        <p:nvSpPr>
          <p:cNvPr id="3" name="Content Placeholder 2"/>
          <p:cNvSpPr>
            <a:spLocks noGrp="1"/>
          </p:cNvSpPr>
          <p:nvPr>
            <p:ph sz="half" idx="1"/>
          </p:nvPr>
        </p:nvSpPr>
        <p:spPr>
          <a:xfrm>
            <a:off x="1007205" y="1344057"/>
            <a:ext cx="7024091" cy="5299113"/>
          </a:xfrm>
        </p:spPr>
        <p:txBody>
          <a:bodyPr>
            <a:normAutofit fontScale="70000" lnSpcReduction="20000"/>
          </a:bodyPr>
          <a:lstStyle/>
          <a:p>
            <a:pPr marL="463550" indent="-463550">
              <a:lnSpc>
                <a:spcPct val="134000"/>
              </a:lnSpc>
              <a:buNone/>
            </a:pPr>
            <a:r>
              <a:rPr lang="en-US" sz="1600" dirty="0"/>
              <a:t>Bell, Larry. 2022. “Green Energy Policies No Help to the Most Desperate.” Cornwall Alliance, July 26. https://</a:t>
            </a:r>
            <a:r>
              <a:rPr lang="en-US" sz="1600" dirty="0" err="1"/>
              <a:t>cornwallalliance.org</a:t>
            </a:r>
            <a:r>
              <a:rPr lang="en-US" sz="1600" dirty="0"/>
              <a:t>/2022/07/green-energy-policies-no-help-to-the-most-desperate/</a:t>
            </a:r>
          </a:p>
          <a:p>
            <a:pPr marL="463550" indent="-463550">
              <a:lnSpc>
                <a:spcPct val="134000"/>
              </a:lnSpc>
              <a:buNone/>
            </a:pPr>
            <a:r>
              <a:rPr lang="en-US" sz="1600" dirty="0"/>
              <a:t>Block, Walter. </a:t>
            </a:r>
            <a:r>
              <a:rPr lang="en-US" sz="1600" i="1" dirty="0"/>
              <a:t>Free Market Environmentalism</a:t>
            </a:r>
            <a:endParaRPr lang="en-US" sz="1600" dirty="0"/>
          </a:p>
          <a:p>
            <a:pPr marL="458788" indent="-458788">
              <a:lnSpc>
                <a:spcPct val="134000"/>
              </a:lnSpc>
              <a:buNone/>
            </a:pPr>
            <a:r>
              <a:rPr lang="en-US" sz="1600" dirty="0" err="1"/>
              <a:t>Brandly</a:t>
            </a:r>
            <a:r>
              <a:rPr lang="en-US" sz="1600" dirty="0"/>
              <a:t>, Mark. 2016. “Including the Ocean Floor, the Feds Own Much More Land than You Think,” https://</a:t>
            </a:r>
            <a:r>
              <a:rPr lang="en-US" sz="1600" dirty="0" err="1"/>
              <a:t>mises.org</a:t>
            </a:r>
            <a:r>
              <a:rPr lang="en-US" sz="1600" dirty="0"/>
              <a:t>/library/including-ocean-floor-feds-own-much-more-land-you-think</a:t>
            </a:r>
          </a:p>
          <a:p>
            <a:pPr marL="463550" indent="-463550">
              <a:lnSpc>
                <a:spcPct val="134000"/>
              </a:lnSpc>
              <a:buNone/>
            </a:pPr>
            <a:r>
              <a:rPr lang="en-US" sz="1600" dirty="0"/>
              <a:t>Carden, Art. 2013. “Economic Calculation in the Environmentalist Commonwealth,” QJAE vol. 16, no. 1.</a:t>
            </a:r>
          </a:p>
          <a:p>
            <a:pPr marL="463550" indent="-463550">
              <a:lnSpc>
                <a:spcPct val="134000"/>
              </a:lnSpc>
              <a:buNone/>
            </a:pPr>
            <a:r>
              <a:rPr lang="en-US" sz="1600" dirty="0"/>
              <a:t>Carden, Art. 2014. “What Should Austrian Economists Do? On Dolan on the Austrian Paradigm in Environmental Economics,” QJAE vol. 17, no. 2.</a:t>
            </a:r>
          </a:p>
          <a:p>
            <a:pPr marL="463550" indent="-463550">
              <a:lnSpc>
                <a:spcPct val="134000"/>
              </a:lnSpc>
              <a:buNone/>
            </a:pPr>
            <a:r>
              <a:rPr lang="en-US" sz="1600" dirty="0" err="1"/>
              <a:t>Cordato</a:t>
            </a:r>
            <a:r>
              <a:rPr lang="en-US" sz="1600" dirty="0"/>
              <a:t>, Roy. 2004. “Toward an Austrian Theory of Environmental Economics,” QJAE</a:t>
            </a:r>
            <a:r>
              <a:rPr lang="en-US" sz="1600" i="1" dirty="0"/>
              <a:t> </a:t>
            </a:r>
            <a:r>
              <a:rPr lang="en-US" sz="1600" dirty="0"/>
              <a:t>vol. 7, no. 1.</a:t>
            </a:r>
          </a:p>
          <a:p>
            <a:pPr marL="463550" indent="-463550">
              <a:lnSpc>
                <a:spcPct val="134000"/>
              </a:lnSpc>
              <a:buNone/>
            </a:pPr>
            <a:r>
              <a:rPr lang="en-US" sz="1600" dirty="0" err="1"/>
              <a:t>Cordato</a:t>
            </a:r>
            <a:r>
              <a:rPr lang="en-US" sz="1600" dirty="0"/>
              <a:t>, Roy. 2007. </a:t>
            </a:r>
            <a:r>
              <a:rPr lang="en-US" sz="1600" i="1" dirty="0"/>
              <a:t>Efficiency and Externalities in an Open-Ended Universe. </a:t>
            </a:r>
            <a:r>
              <a:rPr lang="en-US" sz="1600" dirty="0"/>
              <a:t>Auburn, AL: Mises Institute</a:t>
            </a:r>
          </a:p>
          <a:p>
            <a:pPr marL="463550" indent="-463550">
              <a:lnSpc>
                <a:spcPct val="134000"/>
              </a:lnSpc>
              <a:buNone/>
            </a:pPr>
            <a:r>
              <a:rPr lang="en-US" sz="1600" dirty="0"/>
              <a:t>McCaffrey, Matthew. 2012. “Five Erroneous Ways to Argue about Resource Economics,” QJAE vol. 15, no. 1.</a:t>
            </a:r>
          </a:p>
          <a:p>
            <a:pPr marL="463550" indent="-463550">
              <a:lnSpc>
                <a:spcPct val="134000"/>
              </a:lnSpc>
              <a:buNone/>
            </a:pPr>
            <a:r>
              <a:rPr lang="en-US" sz="1600" dirty="0"/>
              <a:t>Rothbard, Murray. “Law, Property Rights, and Air Pollution” https://mises.org/library/law-property-rights-and-air-pollution </a:t>
            </a:r>
          </a:p>
          <a:p>
            <a:pPr marL="463550" indent="-463550">
              <a:lnSpc>
                <a:spcPct val="134000"/>
              </a:lnSpc>
              <a:buNone/>
            </a:pPr>
            <a:r>
              <a:rPr lang="en-US" sz="1600" dirty="0"/>
              <a:t>Terrell, Timothy, 2007. “Sprawl vs. Coastal Beauty,” </a:t>
            </a:r>
            <a:r>
              <a:rPr lang="en-US" sz="1600" i="1" dirty="0"/>
              <a:t>The Freeman: Ideas on Liberty</a:t>
            </a:r>
            <a:r>
              <a:rPr lang="en-US" sz="1600" dirty="0"/>
              <a:t>. https://fee.org/articles/sprawl-versus-coastal-beauty/ </a:t>
            </a:r>
          </a:p>
          <a:p>
            <a:pPr marL="0" indent="0">
              <a:buNone/>
            </a:pP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Efficiency?</a:t>
            </a:r>
          </a:p>
        </p:txBody>
      </p:sp>
      <p:sp>
        <p:nvSpPr>
          <p:cNvPr id="3" name="Content Placeholder 2"/>
          <p:cNvSpPr>
            <a:spLocks noGrp="1"/>
          </p:cNvSpPr>
          <p:nvPr>
            <p:ph idx="1"/>
          </p:nvPr>
        </p:nvSpPr>
        <p:spPr>
          <a:xfrm>
            <a:off x="1396093" y="1925871"/>
            <a:ext cx="6351814" cy="4124072"/>
          </a:xfrm>
        </p:spPr>
        <p:txBody>
          <a:bodyPr anchor="t"/>
          <a:lstStyle/>
          <a:p>
            <a:pPr marL="0" indent="0">
              <a:buNone/>
            </a:pPr>
            <a:r>
              <a:rPr lang="en-US" b="1" dirty="0"/>
              <a:t>Efficiency is an “individual goal-seeking problem, not a value-maximization problem” </a:t>
            </a:r>
            <a:r>
              <a:rPr lang="en-US" sz="1600" dirty="0"/>
              <a:t>-- Roy </a:t>
            </a:r>
            <a:r>
              <a:rPr lang="en-US" sz="1600" dirty="0" err="1"/>
              <a:t>Cordato</a:t>
            </a:r>
            <a:endParaRPr lang="en-US" sz="1600" dirty="0"/>
          </a:p>
          <a:p>
            <a:pPr lvl="1"/>
            <a:r>
              <a:rPr lang="en-US" dirty="0"/>
              <a:t>From the Austrian perspective, efficiency is attained when legal institutions allow individuals to pursue </a:t>
            </a:r>
            <a:r>
              <a:rPr lang="en-US" i="1" dirty="0"/>
              <a:t>their </a:t>
            </a:r>
            <a:r>
              <a:rPr lang="en-US" dirty="0"/>
              <a:t>ends.</a:t>
            </a:r>
          </a:p>
          <a:p>
            <a:pPr lvl="1"/>
            <a:r>
              <a:rPr lang="en-US" dirty="0"/>
              <a:t>Conflicts will arise over the use of scarce goods—but the Austrian does not try to assess the value of alternative uses. Costs are </a:t>
            </a:r>
            <a:r>
              <a:rPr lang="en-US" i="1" dirty="0"/>
              <a:t>subjective</a:t>
            </a:r>
            <a:r>
              <a:rPr lang="en-US" dirty="0"/>
              <a:t>, and can’t be measured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Efficiency?</a:t>
            </a:r>
          </a:p>
        </p:txBody>
      </p:sp>
      <p:sp>
        <p:nvSpPr>
          <p:cNvPr id="3" name="Content Placeholder 2"/>
          <p:cNvSpPr>
            <a:spLocks noGrp="1"/>
          </p:cNvSpPr>
          <p:nvPr>
            <p:ph sz="half" idx="1"/>
          </p:nvPr>
        </p:nvSpPr>
        <p:spPr>
          <a:xfrm>
            <a:off x="4134761" y="2057602"/>
            <a:ext cx="3776472" cy="4113011"/>
          </a:xfrm>
        </p:spPr>
        <p:txBody>
          <a:bodyPr/>
          <a:lstStyle/>
          <a:p>
            <a:pPr marL="0" indent="0">
              <a:buNone/>
            </a:pPr>
            <a:r>
              <a:rPr lang="en-US" dirty="0"/>
              <a:t>“…we cannot decide on public policy, tort law, rights, or liabilities on the basis of efficiencies or minimizing of costs.” </a:t>
            </a:r>
          </a:p>
          <a:p>
            <a:pPr marL="0" indent="0">
              <a:buNone/>
            </a:pPr>
            <a:r>
              <a:rPr lang="en-US" sz="1600" dirty="0"/>
              <a:t>-- Murray Rothbard, in Mario Rizzo, </a:t>
            </a:r>
            <a:r>
              <a:rPr lang="en-US" sz="1600" i="1" dirty="0"/>
              <a:t>Time, Uncertainty, and Disequilibrium</a:t>
            </a:r>
          </a:p>
        </p:txBody>
      </p:sp>
      <p:pic>
        <p:nvPicPr>
          <p:cNvPr id="7" name="Picture 6"/>
          <p:cNvPicPr>
            <a:picLocks noChangeAspect="1"/>
          </p:cNvPicPr>
          <p:nvPr/>
        </p:nvPicPr>
        <p:blipFill>
          <a:blip r:embed="rId3"/>
          <a:stretch>
            <a:fillRect/>
          </a:stretch>
        </p:blipFill>
        <p:spPr>
          <a:xfrm>
            <a:off x="1090444" y="2057601"/>
            <a:ext cx="2673100" cy="37090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67E9-3FD5-F543-8C1F-402ED29F3C7F}"/>
              </a:ext>
            </a:extLst>
          </p:cNvPr>
          <p:cNvSpPr>
            <a:spLocks noGrp="1"/>
          </p:cNvSpPr>
          <p:nvPr>
            <p:ph type="title"/>
          </p:nvPr>
        </p:nvSpPr>
        <p:spPr/>
        <p:txBody>
          <a:bodyPr/>
          <a:lstStyle/>
          <a:p>
            <a:r>
              <a:rPr lang="en-US" dirty="0"/>
              <a:t>What Really Matters?</a:t>
            </a:r>
          </a:p>
        </p:txBody>
      </p:sp>
      <p:sp>
        <p:nvSpPr>
          <p:cNvPr id="3" name="Content Placeholder 2">
            <a:extLst>
              <a:ext uri="{FF2B5EF4-FFF2-40B4-BE49-F238E27FC236}">
                <a16:creationId xmlns:a16="http://schemas.microsoft.com/office/drawing/2014/main" id="{40924C91-9B7F-4D45-BC0A-11DA2C93CF1B}"/>
              </a:ext>
            </a:extLst>
          </p:cNvPr>
          <p:cNvSpPr>
            <a:spLocks noGrp="1"/>
          </p:cNvSpPr>
          <p:nvPr>
            <p:ph idx="1"/>
          </p:nvPr>
        </p:nvSpPr>
        <p:spPr>
          <a:xfrm>
            <a:off x="1304672" y="1885285"/>
            <a:ext cx="4501217" cy="4482464"/>
          </a:xfrm>
        </p:spPr>
        <p:txBody>
          <a:bodyPr anchor="t">
            <a:normAutofit/>
          </a:bodyPr>
          <a:lstStyle/>
          <a:p>
            <a:pPr>
              <a:lnSpc>
                <a:spcPct val="114000"/>
              </a:lnSpc>
            </a:pPr>
            <a:r>
              <a:rPr lang="en-US" sz="1600" dirty="0"/>
              <a:t>No measure of pollution that uses pollution concentrations will account for varying subjective valuations of individuals. This undermines target pollution concentrations as a policy goal.</a:t>
            </a:r>
          </a:p>
          <a:p>
            <a:pPr>
              <a:lnSpc>
                <a:spcPct val="114000"/>
              </a:lnSpc>
            </a:pPr>
            <a:r>
              <a:rPr lang="en-US" sz="1600" dirty="0"/>
              <a:t>Using pollution concentrations to measure environmental quality is also problematic if we do not take into account human adaptability to the environment. For example, people will trade off air quality against other goods.</a:t>
            </a:r>
          </a:p>
          <a:p>
            <a:pPr>
              <a:lnSpc>
                <a:spcPct val="114000"/>
              </a:lnSpc>
            </a:pPr>
            <a:r>
              <a:rPr lang="en-US" sz="1600" dirty="0"/>
              <a:t>Government policy that favors one type of energy over another inevitably makes interpersonal comparisons of ends.</a:t>
            </a:r>
          </a:p>
          <a:p>
            <a:pPr>
              <a:lnSpc>
                <a:spcPct val="114000"/>
              </a:lnSpc>
            </a:pPr>
            <a:endParaRPr lang="en-US" sz="1600" dirty="0"/>
          </a:p>
          <a:p>
            <a:pPr lvl="1">
              <a:lnSpc>
                <a:spcPct val="114000"/>
              </a:lnSpc>
            </a:pPr>
            <a:endParaRPr lang="en-US" dirty="0"/>
          </a:p>
        </p:txBody>
      </p:sp>
      <p:pic>
        <p:nvPicPr>
          <p:cNvPr id="5" name="Picture 4" descr="A solar panel on a roof&#10;&#10;Description automatically generated with medium confidence">
            <a:extLst>
              <a:ext uri="{FF2B5EF4-FFF2-40B4-BE49-F238E27FC236}">
                <a16:creationId xmlns:a16="http://schemas.microsoft.com/office/drawing/2014/main" id="{3929D3EA-3BD5-2A4D-9A64-D123616B0EC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05889" y="2784485"/>
            <a:ext cx="3225661" cy="2149916"/>
          </a:xfrm>
          <a:prstGeom prst="rect">
            <a:avLst/>
          </a:prstGeom>
        </p:spPr>
      </p:pic>
      <p:sp>
        <p:nvSpPr>
          <p:cNvPr id="6" name="TextBox 5">
            <a:extLst>
              <a:ext uri="{FF2B5EF4-FFF2-40B4-BE49-F238E27FC236}">
                <a16:creationId xmlns:a16="http://schemas.microsoft.com/office/drawing/2014/main" id="{DF96C19C-B578-8E45-815B-C3A8DEB53EAE}"/>
              </a:ext>
            </a:extLst>
          </p:cNvPr>
          <p:cNvSpPr txBox="1"/>
          <p:nvPr/>
        </p:nvSpPr>
        <p:spPr>
          <a:xfrm>
            <a:off x="5865269" y="5083803"/>
            <a:ext cx="3166281" cy="230832"/>
          </a:xfrm>
          <a:prstGeom prst="rect">
            <a:avLst/>
          </a:prstGeom>
          <a:noFill/>
        </p:spPr>
        <p:txBody>
          <a:bodyPr wrap="square" rtlCol="0">
            <a:spAutoFit/>
          </a:bodyPr>
          <a:lstStyle/>
          <a:p>
            <a:r>
              <a:rPr lang="en-US" sz="900">
                <a:hlinkClick r:id="rId4" tooltip="https://www.australiansolarquotes.com.au/2015/09/09/free-solar-panels-give-hope-low-income-families-america/"/>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03425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14541-8FCD-CE45-AB61-D24DD7222BB3}"/>
              </a:ext>
            </a:extLst>
          </p:cNvPr>
          <p:cNvSpPr>
            <a:spLocks noGrp="1"/>
          </p:cNvSpPr>
          <p:nvPr>
            <p:ph type="title"/>
          </p:nvPr>
        </p:nvSpPr>
        <p:spPr>
          <a:xfrm>
            <a:off x="1480690" y="5166421"/>
            <a:ext cx="6334018" cy="883524"/>
          </a:xfrm>
        </p:spPr>
        <p:txBody>
          <a:bodyPr vert="horz" lIns="91440" tIns="45720" rIns="91440" bIns="45720" rtlCol="0" anchor="t">
            <a:normAutofit/>
          </a:bodyPr>
          <a:lstStyle/>
          <a:p>
            <a:pPr defTabSz="914400"/>
            <a:r>
              <a:rPr lang="en-US" sz="3600" dirty="0"/>
              <a:t>Knowledge and Incentives</a:t>
            </a:r>
          </a:p>
        </p:txBody>
      </p:sp>
      <p:sp>
        <p:nvSpPr>
          <p:cNvPr id="3" name="Text Placeholder 2">
            <a:extLst>
              <a:ext uri="{FF2B5EF4-FFF2-40B4-BE49-F238E27FC236}">
                <a16:creationId xmlns:a16="http://schemas.microsoft.com/office/drawing/2014/main" id="{AF196588-82ED-354C-8648-3CAAB1A53322}"/>
              </a:ext>
            </a:extLst>
          </p:cNvPr>
          <p:cNvSpPr>
            <a:spLocks noGrp="1"/>
          </p:cNvSpPr>
          <p:nvPr>
            <p:ph type="body" idx="1"/>
          </p:nvPr>
        </p:nvSpPr>
        <p:spPr>
          <a:xfrm>
            <a:off x="1600152" y="4752007"/>
            <a:ext cx="6214556" cy="414413"/>
          </a:xfrm>
        </p:spPr>
        <p:txBody>
          <a:bodyPr vert="horz" lIns="91440" tIns="0" rIns="91440" bIns="45720" rtlCol="0" anchor="b">
            <a:normAutofit/>
          </a:bodyPr>
          <a:lstStyle/>
          <a:p>
            <a:pPr defTabSz="914400">
              <a:spcBef>
                <a:spcPts val="1000"/>
              </a:spcBef>
              <a:spcAft>
                <a:spcPts val="600"/>
              </a:spcAft>
            </a:pPr>
            <a:endParaRPr lang="en-US" sz="1800"/>
          </a:p>
        </p:txBody>
      </p:sp>
      <p:pic>
        <p:nvPicPr>
          <p:cNvPr id="5" name="Picture 4" descr="A picture containing grass, outdoor, mountain, nature&#10;&#10;Description automatically generated">
            <a:extLst>
              <a:ext uri="{FF2B5EF4-FFF2-40B4-BE49-F238E27FC236}">
                <a16:creationId xmlns:a16="http://schemas.microsoft.com/office/drawing/2014/main" id="{EA3C53F2-861D-6B4B-BDF5-566354F3F33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5335" r="-1" b="17906"/>
          <a:stretch/>
        </p:blipFill>
        <p:spPr>
          <a:xfrm>
            <a:off x="754050" y="-1"/>
            <a:ext cx="7785100" cy="4030679"/>
          </a:xfrm>
          <a:prstGeom prst="rect">
            <a:avLst/>
          </a:prstGeom>
          <a:ln>
            <a:solidFill>
              <a:schemeClr val="accent6"/>
            </a:solidFill>
          </a:ln>
        </p:spPr>
      </p:pic>
      <p:sp>
        <p:nvSpPr>
          <p:cNvPr id="6" name="TextBox 5">
            <a:extLst>
              <a:ext uri="{FF2B5EF4-FFF2-40B4-BE49-F238E27FC236}">
                <a16:creationId xmlns:a16="http://schemas.microsoft.com/office/drawing/2014/main" id="{9CEA8FA8-C36B-A44F-B17B-B480F30E6C79}"/>
              </a:ext>
            </a:extLst>
          </p:cNvPr>
          <p:cNvSpPr txBox="1"/>
          <p:nvPr/>
        </p:nvSpPr>
        <p:spPr>
          <a:xfrm>
            <a:off x="5964407" y="3830623"/>
            <a:ext cx="257474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northcarolinahealthnews.org/2015/01/20/the-peoples-professo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18640427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{5A0F50EC-B380-D74B-9F95-C91403A7F2D9}tf16401378</Template>
  <TotalTime>28575</TotalTime>
  <Words>5291</Words>
  <Application>Microsoft Macintosh PowerPoint</Application>
  <PresentationFormat>On-screen Show (4:3)</PresentationFormat>
  <Paragraphs>347</Paragraphs>
  <Slides>51</Slides>
  <Notes>18</Notes>
  <HiddenSlides>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Cambria</vt:lpstr>
      <vt:lpstr>MS Shell Dlg 2</vt:lpstr>
      <vt:lpstr>Times New Roman</vt:lpstr>
      <vt:lpstr>Wingdings</vt:lpstr>
      <vt:lpstr>Wingdings 3</vt:lpstr>
      <vt:lpstr>Madison</vt:lpstr>
      <vt:lpstr>Energy Economics</vt:lpstr>
      <vt:lpstr>Where We’re Going</vt:lpstr>
      <vt:lpstr>What Is Efficiency?</vt:lpstr>
      <vt:lpstr>What Is Efficiency?</vt:lpstr>
      <vt:lpstr>Institutional Settings</vt:lpstr>
      <vt:lpstr>What Is Efficiency?</vt:lpstr>
      <vt:lpstr>What Is Efficiency?</vt:lpstr>
      <vt:lpstr>What Really Matters?</vt:lpstr>
      <vt:lpstr>Knowledge and Incentives</vt:lpstr>
      <vt:lpstr>Knowledge and Incentives</vt:lpstr>
      <vt:lpstr>Tradable Permits</vt:lpstr>
      <vt:lpstr>Calculation Problem</vt:lpstr>
      <vt:lpstr>Knowledge Problem</vt:lpstr>
      <vt:lpstr>Knowledge Problem</vt:lpstr>
      <vt:lpstr>Knowledge Problem</vt:lpstr>
      <vt:lpstr>Knowledge Problem</vt:lpstr>
      <vt:lpstr>Incentives</vt:lpstr>
      <vt:lpstr>Incentives</vt:lpstr>
      <vt:lpstr>Alternative &amp; Renewable  Energy</vt:lpstr>
      <vt:lpstr>PowerPoint Presentation</vt:lpstr>
      <vt:lpstr>PowerPoint Presentation</vt:lpstr>
      <vt:lpstr>PowerPoint Presentation</vt:lpstr>
      <vt:lpstr>Government Energy Choices</vt:lpstr>
      <vt:lpstr>PowerPoint Presentation</vt:lpstr>
      <vt:lpstr>PowerPoint Presentation</vt:lpstr>
      <vt:lpstr>PowerPoint Presentation</vt:lpstr>
      <vt:lpstr>Government Energy Choices</vt:lpstr>
      <vt:lpstr>Government Energy Choices</vt:lpstr>
      <vt:lpstr>Government Energy Choices</vt:lpstr>
      <vt:lpstr>Government Energy Choices</vt:lpstr>
      <vt:lpstr>Government Energy Choices</vt:lpstr>
      <vt:lpstr>Risk Trade-Offs</vt:lpstr>
      <vt:lpstr>Risk Trade-Offs</vt:lpstr>
      <vt:lpstr>Energy and Growth</vt:lpstr>
      <vt:lpstr>Electric Vehicles</vt:lpstr>
      <vt:lpstr>“Green Jobs”</vt:lpstr>
      <vt:lpstr>Tragedy of the Commons</vt:lpstr>
      <vt:lpstr>The Tragedy of the Commons</vt:lpstr>
      <vt:lpstr>The Tragedy of the Commons</vt:lpstr>
      <vt:lpstr>The Tragedy of the Commons</vt:lpstr>
      <vt:lpstr>Capitalism Destroying the Environment?</vt:lpstr>
      <vt:lpstr>Deepwater Horizon Oil Spill</vt:lpstr>
      <vt:lpstr>Deepwater Horizon Oil Spill</vt:lpstr>
      <vt:lpstr>PowerPoint Presentation</vt:lpstr>
      <vt:lpstr>BP Oil Spill</vt:lpstr>
      <vt:lpstr>Deepwater Horizon Oil Spill</vt:lpstr>
      <vt:lpstr>Bootleggers and Baptists</vt:lpstr>
      <vt:lpstr>Shell</vt:lpstr>
      <vt:lpstr>Incandescent Light Bulb “Ban”</vt:lpstr>
      <vt:lpstr>PowerPoint Presentation</vt:lpstr>
      <vt:lpstr>Further Reading</vt:lpstr>
    </vt:vector>
  </TitlesOfParts>
  <Company>Wofford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Fatal Conceit</dc:title>
  <dc:creator>Timothy Terrell</dc:creator>
  <cp:lastModifiedBy>Terrell, Timothy D.</cp:lastModifiedBy>
  <cp:revision>229</cp:revision>
  <cp:lastPrinted>2011-07-25T14:57:12Z</cp:lastPrinted>
  <dcterms:created xsi:type="dcterms:W3CDTF">2012-07-25T13:36:52Z</dcterms:created>
  <dcterms:modified xsi:type="dcterms:W3CDTF">2022-07-29T15:12:37Z</dcterms:modified>
</cp:coreProperties>
</file>