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6" r:id="rId3"/>
    <p:sldId id="259" r:id="rId4"/>
    <p:sldId id="260" r:id="rId5"/>
    <p:sldId id="261" r:id="rId6"/>
    <p:sldId id="262" r:id="rId7"/>
    <p:sldId id="263" r:id="rId8"/>
    <p:sldId id="264" r:id="rId9"/>
    <p:sldId id="258" r:id="rId10"/>
    <p:sldId id="266" r:id="rId11"/>
    <p:sldId id="267" r:id="rId12"/>
    <p:sldId id="268" r:id="rId13"/>
    <p:sldId id="272" r:id="rId14"/>
    <p:sldId id="269" r:id="rId15"/>
    <p:sldId id="273" r:id="rId16"/>
    <p:sldId id="27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78CC20-59AA-4AF8-AE93-BDE60B712067}" type="datetimeFigureOut">
              <a:rPr lang="en-US" smtClean="0"/>
              <a:t>7/29/2022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DEDDCE5-01CD-415C-883B-FEDB41A2B610}" type="slidenum">
              <a:rPr lang="en-US" smtClean="0"/>
              <a:t>‹#›</a:t>
            </a:fld>
            <a:endParaRPr lang="en-US"/>
          </a:p>
        </p:txBody>
      </p:sp>
    </p:spTree>
    <p:extLst>
      <p:ext uri="{BB962C8B-B14F-4D97-AF65-F5344CB8AC3E}">
        <p14:creationId xmlns:p14="http://schemas.microsoft.com/office/powerpoint/2010/main" val="4264536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Earned income 60:1---Reported 16.7:1----Recalculated 4:1 by quintile (20% of households)</a:t>
            </a:r>
          </a:p>
        </p:txBody>
      </p:sp>
      <p:sp>
        <p:nvSpPr>
          <p:cNvPr id="4" name="Slide Number Placeholder 3"/>
          <p:cNvSpPr>
            <a:spLocks noGrp="1"/>
          </p:cNvSpPr>
          <p:nvPr>
            <p:ph type="sldNum" sz="quarter" idx="5"/>
          </p:nvPr>
        </p:nvSpPr>
        <p:spPr/>
        <p:txBody>
          <a:bodyPr/>
          <a:lstStyle/>
          <a:p>
            <a:fld id="{9DEDDCE5-01CD-415C-883B-FEDB41A2B610}" type="slidenum">
              <a:rPr lang="en-US" smtClean="0"/>
              <a:t>12</a:t>
            </a:fld>
            <a:endParaRPr lang="en-US"/>
          </a:p>
        </p:txBody>
      </p:sp>
    </p:spTree>
    <p:extLst>
      <p:ext uri="{BB962C8B-B14F-4D97-AF65-F5344CB8AC3E}">
        <p14:creationId xmlns:p14="http://schemas.microsoft.com/office/powerpoint/2010/main" val="1926305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Gini coefficient goes lower instead of much higher. USA goes from “most unequal” to middle of the pack OECD.</a:t>
            </a:r>
          </a:p>
        </p:txBody>
      </p:sp>
      <p:sp>
        <p:nvSpPr>
          <p:cNvPr id="4" name="Slide Number Placeholder 3"/>
          <p:cNvSpPr>
            <a:spLocks noGrp="1"/>
          </p:cNvSpPr>
          <p:nvPr>
            <p:ph type="sldNum" sz="quarter" idx="5"/>
          </p:nvPr>
        </p:nvSpPr>
        <p:spPr/>
        <p:txBody>
          <a:bodyPr/>
          <a:lstStyle/>
          <a:p>
            <a:fld id="{9DEDDCE5-01CD-415C-883B-FEDB41A2B610}" type="slidenum">
              <a:rPr lang="en-US" smtClean="0"/>
              <a:t>13</a:t>
            </a:fld>
            <a:endParaRPr lang="en-US"/>
          </a:p>
        </p:txBody>
      </p:sp>
    </p:spTree>
    <p:extLst>
      <p:ext uri="{BB962C8B-B14F-4D97-AF65-F5344CB8AC3E}">
        <p14:creationId xmlns:p14="http://schemas.microsoft.com/office/powerpoint/2010/main" val="125978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16CB-9C20-450C-904A-8F12433465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49BCB9-5838-2964-3A7F-8AF72FB870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B75CEE-BBD3-1544-5F3D-7FDD17292B7B}"/>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5" name="Footer Placeholder 4">
            <a:extLst>
              <a:ext uri="{FF2B5EF4-FFF2-40B4-BE49-F238E27FC236}">
                <a16:creationId xmlns:a16="http://schemas.microsoft.com/office/drawing/2014/main" id="{6CD1B12E-F473-4385-A80F-285BFDA33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F21E8-E4F3-0798-DC7C-4C1FF8CB1374}"/>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17787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4C41-5BBF-A9C9-6D60-1C8DB3F222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515F23-1D48-BE4B-E6C5-9A6944CDF2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FCC36-598C-2473-A8F6-87496327ED27}"/>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5" name="Footer Placeholder 4">
            <a:extLst>
              <a:ext uri="{FF2B5EF4-FFF2-40B4-BE49-F238E27FC236}">
                <a16:creationId xmlns:a16="http://schemas.microsoft.com/office/drawing/2014/main" id="{96BD8E39-293B-3CDD-ABCD-D18BFBB73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05C0F-F320-830A-F06F-9AD8A897B4B1}"/>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337794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92FE3F-2909-B23B-7661-452CA7AA3B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507F34-439E-BD2D-629B-A469769B1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62173-18A4-D333-DD40-31A6A84F0BE8}"/>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5" name="Footer Placeholder 4">
            <a:extLst>
              <a:ext uri="{FF2B5EF4-FFF2-40B4-BE49-F238E27FC236}">
                <a16:creationId xmlns:a16="http://schemas.microsoft.com/office/drawing/2014/main" id="{5B2F37FB-78DD-1299-D532-7F8589B5B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C28F0-33B0-C05F-74C2-9D2DD94D372A}"/>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915562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E4DDB-AC17-A998-4476-F10544689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1BE353-1113-7ED7-4A33-CD15D31863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66EA35-9629-B8A1-E519-0DDDC8CC0EB0}"/>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5" name="Footer Placeholder 4">
            <a:extLst>
              <a:ext uri="{FF2B5EF4-FFF2-40B4-BE49-F238E27FC236}">
                <a16:creationId xmlns:a16="http://schemas.microsoft.com/office/drawing/2014/main" id="{ED9A18FA-9039-EC6C-B0B9-0EE7A5DC4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A88D3-0394-E50A-8834-BA52632A97FD}"/>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2562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1839-74FC-6194-0F6B-94AFF48340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775BDB-14BB-A75F-C393-6CE0E27AF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2CE87C-549E-AFCA-2021-934E8BED1159}"/>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5" name="Footer Placeholder 4">
            <a:extLst>
              <a:ext uri="{FF2B5EF4-FFF2-40B4-BE49-F238E27FC236}">
                <a16:creationId xmlns:a16="http://schemas.microsoft.com/office/drawing/2014/main" id="{3258FF4E-FE55-8608-53C8-75D48A01D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29C824-47E0-AB79-4F11-13563423596A}"/>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357893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CD85-EA90-4E1E-76B1-579500AA7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566B66-BAAA-3A96-F92E-5E06F0BFA0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60EF4F-AD5F-23D0-0E4C-1B28B009F8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166E0E-C336-A583-5A9D-925F159F5EAF}"/>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6" name="Footer Placeholder 5">
            <a:extLst>
              <a:ext uri="{FF2B5EF4-FFF2-40B4-BE49-F238E27FC236}">
                <a16:creationId xmlns:a16="http://schemas.microsoft.com/office/drawing/2014/main" id="{4661A8F3-CE4B-023B-D7E2-9D3893386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AFF3FB-6233-0F9F-0821-E4E8EADCAD4B}"/>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35999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7568-3DAD-F72F-7E76-8B6373F954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84F921-C08C-DE7A-AA93-CBFFCAA53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006375-4FA3-30E4-AE72-C779C12EA2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57E257-D0B2-F34F-7365-21E110B20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7CF6CE-07B2-C602-4EAA-AA8641D46E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8A14EC-EFD4-E8DA-6310-F50C98907B96}"/>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8" name="Footer Placeholder 7">
            <a:extLst>
              <a:ext uri="{FF2B5EF4-FFF2-40B4-BE49-F238E27FC236}">
                <a16:creationId xmlns:a16="http://schemas.microsoft.com/office/drawing/2014/main" id="{1A20FBA4-9440-91EB-DB5A-376215E284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579F2C-E1EF-96E9-F929-0B9E9D8C63C3}"/>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53594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9098-69E4-CBAF-7CEA-5DB148C7FF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3DA6F4-0330-7312-E4F2-0A455C14D76E}"/>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4" name="Footer Placeholder 3">
            <a:extLst>
              <a:ext uri="{FF2B5EF4-FFF2-40B4-BE49-F238E27FC236}">
                <a16:creationId xmlns:a16="http://schemas.microsoft.com/office/drawing/2014/main" id="{E6A016BD-85C9-48BE-6629-23E527F84C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9FD1FD-C0D6-7674-C1C7-7786055154C8}"/>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21358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D9E68-8864-E01C-2982-33EE20E6966D}"/>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3" name="Footer Placeholder 2">
            <a:extLst>
              <a:ext uri="{FF2B5EF4-FFF2-40B4-BE49-F238E27FC236}">
                <a16:creationId xmlns:a16="http://schemas.microsoft.com/office/drawing/2014/main" id="{204E51F4-D75B-7025-B1FE-40F7305D6B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04432-472A-9705-D2EE-B2C6F6B07407}"/>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418937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D9C7-2946-3A72-9C47-33430093F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ABBC53-CB12-961E-BFA7-15A786F3D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58FE07-E12B-BA9E-1EA7-F269511ED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9F311-A85D-16D7-3A75-1C49B5442742}"/>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6" name="Footer Placeholder 5">
            <a:extLst>
              <a:ext uri="{FF2B5EF4-FFF2-40B4-BE49-F238E27FC236}">
                <a16:creationId xmlns:a16="http://schemas.microsoft.com/office/drawing/2014/main" id="{EEA2331C-2E58-11C7-9A81-74B07AB301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E918F-7449-76A1-3B7B-FEEECAC48733}"/>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81526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83ECE-1EB2-5849-93FE-21D6C680A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AB142-C3B9-CC93-F273-2DE49BE8DF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32E8DE-3657-D5AD-B41E-AAC391AC3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F4355-971F-BD8C-9BF8-13D88A8C97C6}"/>
              </a:ext>
            </a:extLst>
          </p:cNvPr>
          <p:cNvSpPr>
            <a:spLocks noGrp="1"/>
          </p:cNvSpPr>
          <p:nvPr>
            <p:ph type="dt" sz="half" idx="10"/>
          </p:nvPr>
        </p:nvSpPr>
        <p:spPr/>
        <p:txBody>
          <a:bodyPr/>
          <a:lstStyle/>
          <a:p>
            <a:fld id="{7ECA7864-DE3B-4BB8-A18F-074073F5CF05}" type="datetimeFigureOut">
              <a:rPr lang="en-US" smtClean="0"/>
              <a:t>7/28/2022</a:t>
            </a:fld>
            <a:endParaRPr lang="en-US"/>
          </a:p>
        </p:txBody>
      </p:sp>
      <p:sp>
        <p:nvSpPr>
          <p:cNvPr id="6" name="Footer Placeholder 5">
            <a:extLst>
              <a:ext uri="{FF2B5EF4-FFF2-40B4-BE49-F238E27FC236}">
                <a16:creationId xmlns:a16="http://schemas.microsoft.com/office/drawing/2014/main" id="{1E3DD308-0EB1-96DE-E326-5831F2C70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328A3-2099-F3A0-DAB1-E4E56529EBF1}"/>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165914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A35FEF-636A-BC38-4A5E-D0EA73A05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7DA75C-F2F0-0328-BF29-F67BB8FBF5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B3989-537D-640E-A8E4-0EA7B66C8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A7864-DE3B-4BB8-A18F-074073F5CF05}" type="datetimeFigureOut">
              <a:rPr lang="en-US" smtClean="0"/>
              <a:t>7/28/2022</a:t>
            </a:fld>
            <a:endParaRPr lang="en-US"/>
          </a:p>
        </p:txBody>
      </p:sp>
      <p:sp>
        <p:nvSpPr>
          <p:cNvPr id="5" name="Footer Placeholder 4">
            <a:extLst>
              <a:ext uri="{FF2B5EF4-FFF2-40B4-BE49-F238E27FC236}">
                <a16:creationId xmlns:a16="http://schemas.microsoft.com/office/drawing/2014/main" id="{48126285-BA3E-9425-DC0E-6C6889794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EB4DA2-A777-1448-D45C-18EFC22F9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B3718-AD64-44CD-9B71-460BDB64731E}" type="slidenum">
              <a:rPr lang="en-US" smtClean="0"/>
              <a:t>‹#›</a:t>
            </a:fld>
            <a:endParaRPr lang="en-US"/>
          </a:p>
        </p:txBody>
      </p:sp>
    </p:spTree>
    <p:extLst>
      <p:ext uri="{BB962C8B-B14F-4D97-AF65-F5344CB8AC3E}">
        <p14:creationId xmlns:p14="http://schemas.microsoft.com/office/powerpoint/2010/main" val="82579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ises.org/library/egalitarianism-revolt-against-nature-and-other-essays" TargetMode="External"/><Relationship Id="rId7" Type="http://schemas.openxmlformats.org/officeDocument/2006/relationships/hyperlink" Target="http://mises.org/econcalc/POST.asp" TargetMode="External"/><Relationship Id="rId2" Type="http://schemas.openxmlformats.org/officeDocument/2006/relationships/hyperlink" Target="https://mises.org/library/freedom-inequality-primitivism-and-division-labor" TargetMode="External"/><Relationship Id="rId1" Type="http://schemas.openxmlformats.org/officeDocument/2006/relationships/slideLayout" Target="../slideLayouts/slideLayout2.xml"/><Relationship Id="rId6" Type="http://schemas.openxmlformats.org/officeDocument/2006/relationships/hyperlink" Target="http://mises.org/econcalc.asp" TargetMode="External"/><Relationship Id="rId5" Type="http://schemas.openxmlformats.org/officeDocument/2006/relationships/hyperlink" Target="http://mises.org/journals/rae/pdf/R4_2.pdf" TargetMode="External"/><Relationship Id="rId4" Type="http://schemas.openxmlformats.org/officeDocument/2006/relationships/hyperlink" Target="https://cdn.mises.org/rae8_2_3_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ADBA-CA6A-6AFC-7715-4F6E9EC73894}"/>
              </a:ext>
            </a:extLst>
          </p:cNvPr>
          <p:cNvSpPr>
            <a:spLocks noGrp="1"/>
          </p:cNvSpPr>
          <p:nvPr>
            <p:ph type="ctrTitle"/>
          </p:nvPr>
        </p:nvSpPr>
        <p:spPr>
          <a:xfrm>
            <a:off x="1524000" y="1122363"/>
            <a:ext cx="9144000" cy="1655762"/>
          </a:xfrm>
        </p:spPr>
        <p:txBody>
          <a:bodyPr/>
          <a:lstStyle/>
          <a:p>
            <a:r>
              <a:rPr lang="en-US" dirty="0"/>
              <a:t>Economic Inequality</a:t>
            </a:r>
          </a:p>
        </p:txBody>
      </p:sp>
      <p:sp>
        <p:nvSpPr>
          <p:cNvPr id="3" name="Subtitle 2">
            <a:extLst>
              <a:ext uri="{FF2B5EF4-FFF2-40B4-BE49-F238E27FC236}">
                <a16:creationId xmlns:a16="http://schemas.microsoft.com/office/drawing/2014/main" id="{EFCB69C9-2A84-DF31-F88C-DCF502512436}"/>
              </a:ext>
            </a:extLst>
          </p:cNvPr>
          <p:cNvSpPr>
            <a:spLocks noGrp="1"/>
          </p:cNvSpPr>
          <p:nvPr>
            <p:ph type="subTitle" idx="1"/>
          </p:nvPr>
        </p:nvSpPr>
        <p:spPr/>
        <p:txBody>
          <a:bodyPr/>
          <a:lstStyle/>
          <a:p>
            <a:r>
              <a:rPr lang="en-US" dirty="0"/>
              <a:t>Dr. Mark Thornton</a:t>
            </a:r>
          </a:p>
          <a:p>
            <a:r>
              <a:rPr lang="en-US" dirty="0"/>
              <a:t>Mises University</a:t>
            </a:r>
          </a:p>
          <a:p>
            <a:r>
              <a:rPr lang="en-US" dirty="0"/>
              <a:t>July 29, 2022</a:t>
            </a:r>
          </a:p>
        </p:txBody>
      </p:sp>
    </p:spTree>
    <p:extLst>
      <p:ext uri="{BB962C8B-B14F-4D97-AF65-F5344CB8AC3E}">
        <p14:creationId xmlns:p14="http://schemas.microsoft.com/office/powerpoint/2010/main" val="389473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AEA3-7E9D-AC0F-064E-37337F505540}"/>
              </a:ext>
            </a:extLst>
          </p:cNvPr>
          <p:cNvSpPr>
            <a:spLocks noGrp="1"/>
          </p:cNvSpPr>
          <p:nvPr>
            <p:ph type="title"/>
          </p:nvPr>
        </p:nvSpPr>
        <p:spPr/>
        <p:txBody>
          <a:bodyPr/>
          <a:lstStyle/>
          <a:p>
            <a:r>
              <a:rPr lang="en-US" dirty="0"/>
              <a:t>How Government Biases the Debate</a:t>
            </a:r>
          </a:p>
        </p:txBody>
      </p:sp>
      <p:sp>
        <p:nvSpPr>
          <p:cNvPr id="3" name="Content Placeholder 2">
            <a:extLst>
              <a:ext uri="{FF2B5EF4-FFF2-40B4-BE49-F238E27FC236}">
                <a16:creationId xmlns:a16="http://schemas.microsoft.com/office/drawing/2014/main" id="{CD8A10AB-0E3A-AFB1-3C69-D69D4868C8E0}"/>
              </a:ext>
            </a:extLst>
          </p:cNvPr>
          <p:cNvSpPr>
            <a:spLocks noGrp="1"/>
          </p:cNvSpPr>
          <p:nvPr>
            <p:ph idx="1"/>
          </p:nvPr>
        </p:nvSpPr>
        <p:spPr/>
        <p:txBody>
          <a:bodyPr/>
          <a:lstStyle/>
          <a:p>
            <a:r>
              <a:rPr lang="en-US" dirty="0"/>
              <a:t>Does not count the total number of Welfare dollars given away*</a:t>
            </a:r>
          </a:p>
          <a:p>
            <a:r>
              <a:rPr lang="en-US" dirty="0"/>
              <a:t>Does not count the total number of Tax dollars taken*</a:t>
            </a:r>
          </a:p>
          <a:p>
            <a:r>
              <a:rPr lang="en-US" dirty="0"/>
              <a:t>Does not consider all the business failures and bankruptcies (where capitalists and entrepreneurs suffer)</a:t>
            </a:r>
          </a:p>
          <a:p>
            <a:r>
              <a:rPr lang="en-US" dirty="0"/>
              <a:t>Does not consider all the foregone economic potential:</a:t>
            </a:r>
          </a:p>
          <a:p>
            <a:pPr lvl="1"/>
            <a:r>
              <a:rPr lang="en-US" dirty="0"/>
              <a:t>Rent seekers earn abnormally high incomes and competitors are “stymied.”</a:t>
            </a:r>
          </a:p>
          <a:p>
            <a:pPr lvl="1"/>
            <a:r>
              <a:rPr lang="en-US" dirty="0"/>
              <a:t>Welfare recipients are almost all capable to earning more income.</a:t>
            </a:r>
          </a:p>
          <a:p>
            <a:pPr lvl="1"/>
            <a:r>
              <a:rPr lang="en-US" dirty="0"/>
              <a:t>Taxpayers are widely discouraged from maximizing their free market incomes.</a:t>
            </a:r>
          </a:p>
          <a:p>
            <a:r>
              <a:rPr lang="en-US" dirty="0"/>
              <a:t>Incomes and the “economic pie” could be much larger (PPF)***</a:t>
            </a:r>
          </a:p>
          <a:p>
            <a:pPr lvl="1"/>
            <a:endParaRPr lang="en-US" dirty="0"/>
          </a:p>
          <a:p>
            <a:pPr lvl="1"/>
            <a:endParaRPr lang="en-US" dirty="0"/>
          </a:p>
        </p:txBody>
      </p:sp>
    </p:spTree>
    <p:extLst>
      <p:ext uri="{BB962C8B-B14F-4D97-AF65-F5344CB8AC3E}">
        <p14:creationId xmlns:p14="http://schemas.microsoft.com/office/powerpoint/2010/main" val="4114566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FCA9-7FFF-C34A-0991-ED9BAE033888}"/>
              </a:ext>
            </a:extLst>
          </p:cNvPr>
          <p:cNvSpPr>
            <a:spLocks noGrp="1"/>
          </p:cNvSpPr>
          <p:nvPr>
            <p:ph type="title"/>
          </p:nvPr>
        </p:nvSpPr>
        <p:spPr>
          <a:xfrm>
            <a:off x="838200" y="365125"/>
            <a:ext cx="10515600" cy="1883125"/>
          </a:xfrm>
        </p:spPr>
        <p:txBody>
          <a:bodyPr>
            <a:normAutofit fontScale="90000"/>
          </a:bodyPr>
          <a:lstStyle/>
          <a:p>
            <a:r>
              <a:rPr lang="en-US" dirty="0"/>
              <a:t>The Myth of American Inequality:</a:t>
            </a:r>
            <a:br>
              <a:rPr lang="en-US" dirty="0"/>
            </a:br>
            <a:r>
              <a:rPr lang="en-US" dirty="0"/>
              <a:t>How Government Biases Policy Debate</a:t>
            </a:r>
            <a:br>
              <a:rPr lang="en-US" dirty="0"/>
            </a:br>
            <a:r>
              <a:rPr lang="en-US" dirty="0"/>
              <a:t>Gramm, Ekelund, and Early, Forthcoming 2022</a:t>
            </a:r>
          </a:p>
        </p:txBody>
      </p:sp>
      <p:sp>
        <p:nvSpPr>
          <p:cNvPr id="3" name="Content Placeholder 2">
            <a:extLst>
              <a:ext uri="{FF2B5EF4-FFF2-40B4-BE49-F238E27FC236}">
                <a16:creationId xmlns:a16="http://schemas.microsoft.com/office/drawing/2014/main" id="{D34A4505-D11B-C2D0-A3BB-6AFA443D7C07}"/>
              </a:ext>
            </a:extLst>
          </p:cNvPr>
          <p:cNvSpPr>
            <a:spLocks noGrp="1"/>
          </p:cNvSpPr>
          <p:nvPr>
            <p:ph idx="1"/>
          </p:nvPr>
        </p:nvSpPr>
        <p:spPr>
          <a:xfrm>
            <a:off x="838200" y="2248249"/>
            <a:ext cx="10515600" cy="3928713"/>
          </a:xfrm>
        </p:spPr>
        <p:txBody>
          <a:bodyPr/>
          <a:lstStyle/>
          <a:p>
            <a:r>
              <a:rPr lang="en-US" dirty="0"/>
              <a:t>Looked at government statistics from 1967 to 2017</a:t>
            </a:r>
          </a:p>
          <a:p>
            <a:r>
              <a:rPr lang="en-US" dirty="0"/>
              <a:t>Recalculated these statistics to include:</a:t>
            </a:r>
          </a:p>
          <a:p>
            <a:pPr lvl="1"/>
            <a:r>
              <a:rPr lang="en-US" dirty="0"/>
              <a:t>All forms of welfare benefits (income redistribution); many missing from stats.</a:t>
            </a:r>
          </a:p>
          <a:p>
            <a:pPr lvl="1"/>
            <a:r>
              <a:rPr lang="en-US" dirty="0"/>
              <a:t>All forms of taxation (income redistribution); many missing from the stats.</a:t>
            </a:r>
          </a:p>
          <a:p>
            <a:pPr lvl="1"/>
            <a:r>
              <a:rPr lang="en-US" dirty="0"/>
              <a:t>This greatly increased the consumable income of low-income quintile households.</a:t>
            </a:r>
          </a:p>
          <a:p>
            <a:pPr lvl="1"/>
            <a:r>
              <a:rPr lang="en-US" dirty="0"/>
              <a:t>This greatly reduced the consumable income from high-income quintiles.</a:t>
            </a:r>
          </a:p>
          <a:p>
            <a:r>
              <a:rPr lang="en-US" dirty="0"/>
              <a:t> This turned all the reported stats on their heads.</a:t>
            </a:r>
          </a:p>
          <a:p>
            <a:r>
              <a:rPr lang="en-US" dirty="0"/>
              <a:t>Things are better or the same, not worse over the last 50 years!</a:t>
            </a:r>
          </a:p>
        </p:txBody>
      </p:sp>
    </p:spTree>
    <p:extLst>
      <p:ext uri="{BB962C8B-B14F-4D97-AF65-F5344CB8AC3E}">
        <p14:creationId xmlns:p14="http://schemas.microsoft.com/office/powerpoint/2010/main" val="293332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11A1-D9E9-ED71-6197-96D2A8D1D00A}"/>
              </a:ext>
            </a:extLst>
          </p:cNvPr>
          <p:cNvSpPr>
            <a:spLocks noGrp="1"/>
          </p:cNvSpPr>
          <p:nvPr>
            <p:ph type="title"/>
          </p:nvPr>
        </p:nvSpPr>
        <p:spPr>
          <a:xfrm>
            <a:off x="838200" y="365126"/>
            <a:ext cx="10515600" cy="315912"/>
          </a:xfrm>
        </p:spPr>
        <p:txBody>
          <a:bodyPr>
            <a:normAutofit fontScale="90000"/>
          </a:bodyPr>
          <a:lstStyle/>
          <a:p>
            <a:r>
              <a:rPr lang="en-US" dirty="0"/>
              <a:t>Gramm, Ekelund, and Early, </a:t>
            </a:r>
            <a:r>
              <a:rPr lang="en-US" i="1" dirty="0"/>
              <a:t>forthcoming 2022</a:t>
            </a:r>
            <a:endParaRPr lang="en-US" dirty="0"/>
          </a:p>
        </p:txBody>
      </p:sp>
      <p:pic>
        <p:nvPicPr>
          <p:cNvPr id="5" name="Content Placeholder 4" descr="Chart, histogram&#10;&#10;Description automatically generated">
            <a:extLst>
              <a:ext uri="{FF2B5EF4-FFF2-40B4-BE49-F238E27FC236}">
                <a16:creationId xmlns:a16="http://schemas.microsoft.com/office/drawing/2014/main" id="{C611F524-8761-EEEE-D54A-726715D1893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7406" y="822325"/>
            <a:ext cx="8800051" cy="5354638"/>
          </a:xfrm>
        </p:spPr>
      </p:pic>
    </p:spTree>
    <p:extLst>
      <p:ext uri="{BB962C8B-B14F-4D97-AF65-F5344CB8AC3E}">
        <p14:creationId xmlns:p14="http://schemas.microsoft.com/office/powerpoint/2010/main" val="744915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D9B2E-CB04-418E-7A21-308052BA9A57}"/>
              </a:ext>
            </a:extLst>
          </p:cNvPr>
          <p:cNvSpPr>
            <a:spLocks noGrp="1"/>
          </p:cNvSpPr>
          <p:nvPr>
            <p:ph type="title"/>
          </p:nvPr>
        </p:nvSpPr>
        <p:spPr/>
        <p:txBody>
          <a:bodyPr/>
          <a:lstStyle/>
          <a:p>
            <a:pPr algn="ctr"/>
            <a:r>
              <a:rPr lang="en-US" dirty="0"/>
              <a:t>Official Poverty: 1947-2017</a:t>
            </a:r>
          </a:p>
        </p:txBody>
      </p:sp>
      <p:pic>
        <p:nvPicPr>
          <p:cNvPr id="4" name="Content Placeholder 3">
            <a:extLst>
              <a:ext uri="{FF2B5EF4-FFF2-40B4-BE49-F238E27FC236}">
                <a16:creationId xmlns:a16="http://schemas.microsoft.com/office/drawing/2014/main" id="{156D9661-D744-297F-CAFC-F5C84950FDE9}"/>
              </a:ext>
            </a:extLst>
          </p:cNvPr>
          <p:cNvPicPr>
            <a:picLocks noGrp="1" noChangeAspect="1"/>
          </p:cNvPicPr>
          <p:nvPr>
            <p:ph idx="1"/>
          </p:nvPr>
        </p:nvPicPr>
        <p:blipFill>
          <a:blip r:embed="rId3"/>
          <a:stretch>
            <a:fillRect/>
          </a:stretch>
        </p:blipFill>
        <p:spPr>
          <a:xfrm>
            <a:off x="3874874" y="1825625"/>
            <a:ext cx="4442251" cy="4351338"/>
          </a:xfrm>
          <a:prstGeom prst="rect">
            <a:avLst/>
          </a:prstGeom>
        </p:spPr>
      </p:pic>
    </p:spTree>
    <p:extLst>
      <p:ext uri="{BB962C8B-B14F-4D97-AF65-F5344CB8AC3E}">
        <p14:creationId xmlns:p14="http://schemas.microsoft.com/office/powerpoint/2010/main" val="2380114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04C9-E942-E8E8-F8FA-3A5B0943C008}"/>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4988DFD8-3077-C4CD-B006-529C0E4C2CC9}"/>
              </a:ext>
            </a:extLst>
          </p:cNvPr>
          <p:cNvSpPr>
            <a:spLocks noGrp="1"/>
          </p:cNvSpPr>
          <p:nvPr>
            <p:ph idx="1"/>
          </p:nvPr>
        </p:nvSpPr>
        <p:spPr/>
        <p:txBody>
          <a:bodyPr/>
          <a:lstStyle/>
          <a:p>
            <a:r>
              <a:rPr lang="en-US" dirty="0"/>
              <a:t>You have been misled by Piketty et al, the media, the government</a:t>
            </a:r>
          </a:p>
          <a:p>
            <a:endParaRPr lang="en-US" dirty="0"/>
          </a:p>
          <a:p>
            <a:r>
              <a:rPr lang="en-US" dirty="0"/>
              <a:t>Inequality (of all sorts) is a good thing in the free market and people have more equality of various sorts in a market society (paradox)</a:t>
            </a:r>
          </a:p>
          <a:p>
            <a:endParaRPr lang="en-US" dirty="0"/>
          </a:p>
          <a:p>
            <a:r>
              <a:rPr lang="en-US" dirty="0"/>
              <a:t>Economic equality is a disastrous government policy that leads to economic ruin for all, including the poor and workers.</a:t>
            </a:r>
          </a:p>
          <a:p>
            <a:endParaRPr lang="en-US" dirty="0"/>
          </a:p>
          <a:p>
            <a:r>
              <a:rPr lang="en-US" dirty="0"/>
              <a:t>Government monopolies (rent seeking) protectionism for the wealthy.</a:t>
            </a:r>
          </a:p>
        </p:txBody>
      </p:sp>
    </p:spTree>
    <p:extLst>
      <p:ext uri="{BB962C8B-B14F-4D97-AF65-F5344CB8AC3E}">
        <p14:creationId xmlns:p14="http://schemas.microsoft.com/office/powerpoint/2010/main" val="40276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A53B-EAFC-D63B-3BFC-6C88A5CA51BA}"/>
              </a:ext>
            </a:extLst>
          </p:cNvPr>
          <p:cNvSpPr>
            <a:spLocks noGrp="1"/>
          </p:cNvSpPr>
          <p:nvPr>
            <p:ph type="title"/>
          </p:nvPr>
        </p:nvSpPr>
        <p:spPr>
          <a:xfrm>
            <a:off x="838200" y="365125"/>
            <a:ext cx="10515600" cy="4383044"/>
          </a:xfrm>
        </p:spPr>
        <p:txBody>
          <a:bodyPr>
            <a:noAutofit/>
          </a:bodyPr>
          <a:lstStyle/>
          <a:p>
            <a:pPr algn="ctr"/>
            <a:r>
              <a:rPr lang="en-US" sz="9600" dirty="0"/>
              <a:t>Thank You!</a:t>
            </a:r>
          </a:p>
        </p:txBody>
      </p:sp>
      <p:sp>
        <p:nvSpPr>
          <p:cNvPr id="3" name="Content Placeholder 2">
            <a:extLst>
              <a:ext uri="{FF2B5EF4-FFF2-40B4-BE49-F238E27FC236}">
                <a16:creationId xmlns:a16="http://schemas.microsoft.com/office/drawing/2014/main" id="{3971C469-B50C-1CC6-08B4-E83A2CFC0A81}"/>
              </a:ext>
            </a:extLst>
          </p:cNvPr>
          <p:cNvSpPr>
            <a:spLocks noGrp="1"/>
          </p:cNvSpPr>
          <p:nvPr>
            <p:ph idx="1"/>
          </p:nvPr>
        </p:nvSpPr>
        <p:spPr>
          <a:xfrm>
            <a:off x="838200" y="5310231"/>
            <a:ext cx="10515600" cy="866732"/>
          </a:xfrm>
        </p:spPr>
        <p:txBody>
          <a:bodyPr/>
          <a:lstStyle/>
          <a:p>
            <a:endParaRPr lang="en-US" dirty="0"/>
          </a:p>
        </p:txBody>
      </p:sp>
    </p:spTree>
    <p:extLst>
      <p:ext uri="{BB962C8B-B14F-4D97-AF65-F5344CB8AC3E}">
        <p14:creationId xmlns:p14="http://schemas.microsoft.com/office/powerpoint/2010/main" val="3582328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C377-457F-CD8C-B216-CD2B34FE8A4C}"/>
              </a:ext>
            </a:extLst>
          </p:cNvPr>
          <p:cNvSpPr>
            <a:spLocks noGrp="1"/>
          </p:cNvSpPr>
          <p:nvPr>
            <p:ph type="title"/>
          </p:nvPr>
        </p:nvSpPr>
        <p:spPr>
          <a:xfrm>
            <a:off x="838200" y="365125"/>
            <a:ext cx="10515600" cy="901613"/>
          </a:xfrm>
        </p:spPr>
        <p:txBody>
          <a:bodyPr/>
          <a:lstStyle/>
          <a:p>
            <a:r>
              <a:rPr lang="en-US" dirty="0"/>
              <a:t>References</a:t>
            </a:r>
          </a:p>
        </p:txBody>
      </p:sp>
      <p:sp>
        <p:nvSpPr>
          <p:cNvPr id="3" name="Content Placeholder 2">
            <a:extLst>
              <a:ext uri="{FF2B5EF4-FFF2-40B4-BE49-F238E27FC236}">
                <a16:creationId xmlns:a16="http://schemas.microsoft.com/office/drawing/2014/main" id="{F70C7354-59F5-D846-6862-85FDC20DC4C8}"/>
              </a:ext>
            </a:extLst>
          </p:cNvPr>
          <p:cNvSpPr>
            <a:spLocks noGrp="1"/>
          </p:cNvSpPr>
          <p:nvPr>
            <p:ph idx="1"/>
          </p:nvPr>
        </p:nvSpPr>
        <p:spPr>
          <a:xfrm>
            <a:off x="838200" y="1451295"/>
            <a:ext cx="10515600" cy="4725668"/>
          </a:xfrm>
        </p:spPr>
        <p:txBody>
          <a:bodyPr>
            <a:normAutofit fontScale="92500" lnSpcReduction="10000"/>
          </a:bodyPr>
          <a:lstStyle/>
          <a:p>
            <a:r>
              <a:rPr lang="en-US" dirty="0"/>
              <a:t>Murray Rothbard, “</a:t>
            </a:r>
            <a:r>
              <a:rPr lang="en-US" dirty="0">
                <a:hlinkClick r:id="rId2"/>
              </a:rPr>
              <a:t>Freedom, Inequality, Primitivism, and the Division of Labor</a:t>
            </a:r>
            <a:r>
              <a:rPr lang="en-US" dirty="0"/>
              <a:t>,” Rothbard, 1970.</a:t>
            </a:r>
          </a:p>
          <a:p>
            <a:r>
              <a:rPr lang="en-US" dirty="0"/>
              <a:t>Murray Rothbard, “</a:t>
            </a:r>
            <a:r>
              <a:rPr lang="en-US" dirty="0">
                <a:hlinkClick r:id="rId3"/>
              </a:rPr>
              <a:t>Egalitarianism as a Revolt Against Nature </a:t>
            </a:r>
            <a:r>
              <a:rPr lang="en-US" dirty="0"/>
              <a:t>(and other essays)” </a:t>
            </a:r>
          </a:p>
          <a:p>
            <a:r>
              <a:rPr lang="en-US" dirty="0"/>
              <a:t>Murray Rothbard, </a:t>
            </a:r>
            <a:r>
              <a:rPr lang="en-US" dirty="0">
                <a:hlinkClick r:id="rId4"/>
              </a:rPr>
              <a:t>Egalitarianism and the Elites</a:t>
            </a:r>
            <a:r>
              <a:rPr lang="en-US" dirty="0"/>
              <a:t>, </a:t>
            </a:r>
            <a:r>
              <a:rPr lang="en-US" i="1" dirty="0"/>
              <a:t>Review of Austrian Economics</a:t>
            </a:r>
            <a:r>
              <a:rPr lang="en-US" dirty="0"/>
              <a:t>, 1995. </a:t>
            </a:r>
          </a:p>
          <a:p>
            <a:r>
              <a:rPr lang="en-US" b="0" i="0" dirty="0">
                <a:solidFill>
                  <a:srgbClr val="494E54"/>
                </a:solidFill>
                <a:effectLst/>
                <a:latin typeface="myriad-pro"/>
              </a:rPr>
              <a:t>Joseph Salerno, </a:t>
            </a:r>
            <a:r>
              <a:rPr lang="en-US" b="0" i="0" u="none" strike="noStrike" dirty="0">
                <a:solidFill>
                  <a:srgbClr val="38709E"/>
                </a:solidFill>
                <a:effectLst/>
                <a:latin typeface="myriad-pro"/>
                <a:hlinkClick r:id="rId5"/>
              </a:rPr>
              <a:t>"Ludwig von Mises as Social Rationalist,“</a:t>
            </a:r>
            <a:r>
              <a:rPr lang="en-US" b="0" i="0" u="none" strike="noStrike" dirty="0">
                <a:solidFill>
                  <a:srgbClr val="38709E"/>
                </a:solidFill>
                <a:effectLst/>
                <a:latin typeface="myriad-pro"/>
              </a:rPr>
              <a:t> </a:t>
            </a:r>
            <a:r>
              <a:rPr lang="en-US" b="0" i="1" dirty="0">
                <a:solidFill>
                  <a:srgbClr val="494E54"/>
                </a:solidFill>
                <a:effectLst/>
                <a:latin typeface="myriad-pro"/>
              </a:rPr>
              <a:t>Review of Austrian Economics</a:t>
            </a:r>
            <a:r>
              <a:rPr lang="en-US" b="0" i="0" dirty="0">
                <a:solidFill>
                  <a:srgbClr val="494E54"/>
                </a:solidFill>
                <a:effectLst/>
                <a:latin typeface="myriad-pro"/>
              </a:rPr>
              <a:t> 4 (1990): 26–54. </a:t>
            </a:r>
          </a:p>
          <a:p>
            <a:r>
              <a:rPr lang="en-US" b="0" i="0" dirty="0">
                <a:solidFill>
                  <a:srgbClr val="494E54"/>
                </a:solidFill>
                <a:effectLst/>
                <a:latin typeface="myriad-pro"/>
              </a:rPr>
              <a:t>Ludwig von Mises, </a:t>
            </a:r>
            <a:r>
              <a:rPr lang="en-US" b="0" i="1" u="none" strike="noStrike" dirty="0">
                <a:solidFill>
                  <a:srgbClr val="38709E"/>
                </a:solidFill>
                <a:effectLst/>
                <a:latin typeface="myriad-pro"/>
                <a:hlinkClick r:id="rId6"/>
              </a:rPr>
              <a:t>Economic Calculation in the Socialist Commonwealth</a:t>
            </a:r>
            <a:r>
              <a:rPr lang="en-US" b="0" i="0" dirty="0">
                <a:solidFill>
                  <a:srgbClr val="494E54"/>
                </a:solidFill>
                <a:effectLst/>
                <a:latin typeface="myriad-pro"/>
              </a:rPr>
              <a:t> 1990 edition, plus Salerno, </a:t>
            </a:r>
            <a:r>
              <a:rPr lang="en-US" b="0" i="0" u="none" strike="noStrike" dirty="0">
                <a:solidFill>
                  <a:srgbClr val="38709E"/>
                </a:solidFill>
                <a:effectLst/>
                <a:latin typeface="myriad-pro"/>
                <a:hlinkClick r:id="rId7"/>
              </a:rPr>
              <a:t>"Postscript,"</a:t>
            </a:r>
            <a:r>
              <a:rPr lang="en-US" b="0" i="0" dirty="0">
                <a:solidFill>
                  <a:srgbClr val="494E54"/>
                </a:solidFill>
                <a:effectLst/>
                <a:latin typeface="myriad-pro"/>
              </a:rPr>
              <a:t> </a:t>
            </a:r>
          </a:p>
          <a:p>
            <a:r>
              <a:rPr lang="en-US" b="0" i="0" dirty="0">
                <a:solidFill>
                  <a:srgbClr val="494E54"/>
                </a:solidFill>
                <a:effectLst/>
                <a:latin typeface="myriad-pro"/>
              </a:rPr>
              <a:t> Gramm, Ekelund, Early,</a:t>
            </a:r>
            <a:r>
              <a:rPr lang="en-US" b="0" i="0" dirty="0">
                <a:solidFill>
                  <a:srgbClr val="0F1111"/>
                </a:solidFill>
                <a:effectLst/>
                <a:latin typeface="Amazon Ember"/>
              </a:rPr>
              <a:t> </a:t>
            </a:r>
            <a:r>
              <a:rPr lang="en-US" b="0" i="0" u="sng" dirty="0">
                <a:solidFill>
                  <a:srgbClr val="0F1111"/>
                </a:solidFill>
                <a:effectLst/>
                <a:latin typeface="Amazon Ember"/>
              </a:rPr>
              <a:t>The Myth of American Inequality: How Government Biases Policy Debate</a:t>
            </a:r>
            <a:r>
              <a:rPr lang="en-US" b="0" i="0" dirty="0">
                <a:solidFill>
                  <a:srgbClr val="0F1111"/>
                </a:solidFill>
                <a:effectLst/>
                <a:latin typeface="Amazon Ember"/>
              </a:rPr>
              <a:t>, </a:t>
            </a:r>
            <a:r>
              <a:rPr lang="en-US" b="0" dirty="0">
                <a:solidFill>
                  <a:srgbClr val="494E54"/>
                </a:solidFill>
                <a:effectLst/>
                <a:latin typeface="myriad-pro"/>
              </a:rPr>
              <a:t>forthcoming.</a:t>
            </a:r>
            <a:endParaRPr lang="en-US" dirty="0"/>
          </a:p>
        </p:txBody>
      </p:sp>
    </p:spTree>
    <p:extLst>
      <p:ext uri="{BB962C8B-B14F-4D97-AF65-F5344CB8AC3E}">
        <p14:creationId xmlns:p14="http://schemas.microsoft.com/office/powerpoint/2010/main" val="426154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4993-D2B8-C745-ABA1-43EFFFFE324A}"/>
              </a:ext>
            </a:extLst>
          </p:cNvPr>
          <p:cNvSpPr>
            <a:spLocks noGrp="1"/>
          </p:cNvSpPr>
          <p:nvPr>
            <p:ph type="ctrTitle"/>
          </p:nvPr>
        </p:nvSpPr>
        <p:spPr>
          <a:xfrm>
            <a:off x="1524000" y="1122363"/>
            <a:ext cx="9144000" cy="1083942"/>
          </a:xfrm>
        </p:spPr>
        <p:txBody>
          <a:bodyPr/>
          <a:lstStyle/>
          <a:p>
            <a:r>
              <a:rPr lang="en-US" dirty="0"/>
              <a:t>Introduction</a:t>
            </a:r>
          </a:p>
        </p:txBody>
      </p:sp>
      <p:sp>
        <p:nvSpPr>
          <p:cNvPr id="3" name="Subtitle 2">
            <a:extLst>
              <a:ext uri="{FF2B5EF4-FFF2-40B4-BE49-F238E27FC236}">
                <a16:creationId xmlns:a16="http://schemas.microsoft.com/office/drawing/2014/main" id="{DAFFE980-E926-8BF7-755A-DF50E30FEE60}"/>
              </a:ext>
            </a:extLst>
          </p:cNvPr>
          <p:cNvSpPr>
            <a:spLocks noGrp="1"/>
          </p:cNvSpPr>
          <p:nvPr>
            <p:ph type="subTitle" idx="1"/>
          </p:nvPr>
        </p:nvSpPr>
        <p:spPr>
          <a:xfrm>
            <a:off x="1524000" y="2298583"/>
            <a:ext cx="9144000" cy="2984384"/>
          </a:xfrm>
        </p:spPr>
        <p:txBody>
          <a:bodyPr/>
          <a:lstStyle/>
          <a:p>
            <a:pPr marL="457200" indent="-457200" algn="l">
              <a:buAutoNum type="arabicPeriod"/>
            </a:pPr>
            <a:r>
              <a:rPr lang="en-US" dirty="0"/>
              <a:t>Austrians “love” economic inequality</a:t>
            </a:r>
          </a:p>
          <a:p>
            <a:pPr marL="457200" indent="-457200" algn="l">
              <a:buAutoNum type="arabicPeriod"/>
            </a:pPr>
            <a:r>
              <a:rPr lang="en-US" dirty="0"/>
              <a:t>Many types of “equality” and “inequality”</a:t>
            </a:r>
          </a:p>
          <a:p>
            <a:pPr marL="457200" indent="-457200" algn="l">
              <a:buAutoNum type="arabicPeriod"/>
            </a:pPr>
            <a:r>
              <a:rPr lang="en-US" dirty="0"/>
              <a:t>Socialists voice opposition to economic inequality</a:t>
            </a:r>
          </a:p>
          <a:p>
            <a:pPr marL="457200" indent="-457200" algn="l">
              <a:buAutoNum type="arabicPeriod"/>
            </a:pPr>
            <a:r>
              <a:rPr lang="en-US" dirty="0"/>
              <a:t>That “voice” is filled with lies, distortions, and “the unseen”</a:t>
            </a:r>
          </a:p>
          <a:p>
            <a:pPr marL="457200" indent="-457200" algn="l">
              <a:buAutoNum type="arabicPeriod"/>
            </a:pPr>
            <a:r>
              <a:rPr lang="en-US" dirty="0"/>
              <a:t>Reality is your guide</a:t>
            </a:r>
          </a:p>
        </p:txBody>
      </p:sp>
    </p:spTree>
    <p:extLst>
      <p:ext uri="{BB962C8B-B14F-4D97-AF65-F5344CB8AC3E}">
        <p14:creationId xmlns:p14="http://schemas.microsoft.com/office/powerpoint/2010/main" val="284246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86DCC-2DC8-688A-635B-A42B089E7B46}"/>
              </a:ext>
            </a:extLst>
          </p:cNvPr>
          <p:cNvSpPr>
            <a:spLocks noGrp="1"/>
          </p:cNvSpPr>
          <p:nvPr>
            <p:ph type="title"/>
          </p:nvPr>
        </p:nvSpPr>
        <p:spPr/>
        <p:txBody>
          <a:bodyPr/>
          <a:lstStyle/>
          <a:p>
            <a:pPr algn="ctr"/>
            <a:r>
              <a:rPr lang="en-US" dirty="0"/>
              <a:t>Inequality as Reality</a:t>
            </a:r>
          </a:p>
        </p:txBody>
      </p:sp>
      <p:sp>
        <p:nvSpPr>
          <p:cNvPr id="3" name="Content Placeholder 2">
            <a:extLst>
              <a:ext uri="{FF2B5EF4-FFF2-40B4-BE49-F238E27FC236}">
                <a16:creationId xmlns:a16="http://schemas.microsoft.com/office/drawing/2014/main" id="{B9541BC6-1E98-C5F1-1D88-C0E666683FF5}"/>
              </a:ext>
            </a:extLst>
          </p:cNvPr>
          <p:cNvSpPr>
            <a:spLocks noGrp="1"/>
          </p:cNvSpPr>
          <p:nvPr>
            <p:ph idx="1"/>
          </p:nvPr>
        </p:nvSpPr>
        <p:spPr>
          <a:xfrm>
            <a:off x="838200" y="1593907"/>
            <a:ext cx="10515600" cy="4583055"/>
          </a:xfrm>
        </p:spPr>
        <p:txBody>
          <a:bodyPr>
            <a:normAutofit lnSpcReduction="10000"/>
          </a:bodyPr>
          <a:lstStyle/>
          <a:p>
            <a:r>
              <a:rPr lang="en-US" b="0" i="0" dirty="0">
                <a:solidFill>
                  <a:srgbClr val="494E54"/>
                </a:solidFill>
                <a:effectLst/>
                <a:latin typeface="myriad-pro"/>
              </a:rPr>
              <a:t>If men were like ants, there would be no interest in human freedom. If individual men, like ants, were uniform, interchangeable, devoid of specific personality traits of their own, then who would care whether they were free or not? Who, indeed, would care if they lived or died? The glory of the human race is the uniqueness of each individual, the fact that every person, though similar in many ways to others, possesses a completely individuated personality of his own. It is the fact of each person's uniqueness — the fact that no two people can be wholly interchangeable — that makes each and every man irreplaceable and that makes us care whether he lives or dies, whether he is happy or oppressed. And, finally, it is the fact that these unique personalities need freedom for their full development that constitutes one of the major arguments for a free society.  MNR</a:t>
            </a:r>
            <a:endParaRPr lang="en-US" dirty="0"/>
          </a:p>
        </p:txBody>
      </p:sp>
    </p:spTree>
    <p:extLst>
      <p:ext uri="{BB962C8B-B14F-4D97-AF65-F5344CB8AC3E}">
        <p14:creationId xmlns:p14="http://schemas.microsoft.com/office/powerpoint/2010/main" val="288987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6A27-9F4D-6C9C-F0FC-ADD607A383A0}"/>
              </a:ext>
            </a:extLst>
          </p:cNvPr>
          <p:cNvSpPr>
            <a:spLocks noGrp="1"/>
          </p:cNvSpPr>
          <p:nvPr>
            <p:ph type="title"/>
          </p:nvPr>
        </p:nvSpPr>
        <p:spPr>
          <a:xfrm>
            <a:off x="838200" y="365125"/>
            <a:ext cx="10515600" cy="1128115"/>
          </a:xfrm>
        </p:spPr>
        <p:txBody>
          <a:bodyPr/>
          <a:lstStyle/>
          <a:p>
            <a:pPr algn="ctr"/>
            <a:r>
              <a:rPr lang="en-US" dirty="0"/>
              <a:t>Aspects of Human Inequality</a:t>
            </a:r>
          </a:p>
        </p:txBody>
      </p:sp>
      <p:sp>
        <p:nvSpPr>
          <p:cNvPr id="3" name="Content Placeholder 2">
            <a:extLst>
              <a:ext uri="{FF2B5EF4-FFF2-40B4-BE49-F238E27FC236}">
                <a16:creationId xmlns:a16="http://schemas.microsoft.com/office/drawing/2014/main" id="{81A24C7D-5DC9-DDD5-981A-21E0D7AED444}"/>
              </a:ext>
            </a:extLst>
          </p:cNvPr>
          <p:cNvSpPr>
            <a:spLocks noGrp="1"/>
          </p:cNvSpPr>
          <p:nvPr>
            <p:ph idx="1"/>
          </p:nvPr>
        </p:nvSpPr>
        <p:spPr>
          <a:xfrm>
            <a:off x="838200" y="1560352"/>
            <a:ext cx="10515600" cy="4616611"/>
          </a:xfrm>
        </p:spPr>
        <p:txBody>
          <a:bodyPr>
            <a:normAutofit lnSpcReduction="10000"/>
          </a:bodyPr>
          <a:lstStyle/>
          <a:p>
            <a:r>
              <a:rPr lang="en-US" dirty="0"/>
              <a:t>Physical and Biological differences (e.g., sex and sex preference)</a:t>
            </a:r>
          </a:p>
          <a:p>
            <a:r>
              <a:rPr lang="en-US" dirty="0"/>
              <a:t>Tastes and preferences (e.g., good and services)</a:t>
            </a:r>
          </a:p>
          <a:p>
            <a:r>
              <a:rPr lang="en-US" dirty="0"/>
              <a:t>IQ, Interests, Talents, education, training, experiences</a:t>
            </a:r>
          </a:p>
          <a:p>
            <a:r>
              <a:rPr lang="en-US" dirty="0"/>
              <a:t>Tastes for labor vs. leisure (i.e., energetic vs. lazy, e.g., “go-getters”) </a:t>
            </a:r>
          </a:p>
          <a:p>
            <a:r>
              <a:rPr lang="en-US" dirty="0"/>
              <a:t>Time preferences (i.e., now vs. later thinking, e.g., savers)</a:t>
            </a:r>
          </a:p>
          <a:p>
            <a:r>
              <a:rPr lang="en-US" dirty="0"/>
              <a:t>Risk taking preferences (e.g., entrepreneurs vs. wage labor) </a:t>
            </a:r>
          </a:p>
          <a:p>
            <a:pPr lvl="1"/>
            <a:r>
              <a:rPr lang="en-US" dirty="0"/>
              <a:t>All of this can be distorted by government, but not “fixed”</a:t>
            </a:r>
          </a:p>
          <a:p>
            <a:pPr lvl="1"/>
            <a:r>
              <a:rPr lang="en-US" dirty="0"/>
              <a:t>Reality is the perplexing brew of all these factors</a:t>
            </a:r>
          </a:p>
          <a:p>
            <a:r>
              <a:rPr lang="en-US" dirty="0"/>
              <a:t>Law of Comparative Advantage: We all have one!</a:t>
            </a:r>
          </a:p>
          <a:p>
            <a:r>
              <a:rPr lang="en-US" dirty="0"/>
              <a:t>Income </a:t>
            </a:r>
            <a:r>
              <a:rPr lang="en-US" b="1" i="1" dirty="0"/>
              <a:t>distribution</a:t>
            </a:r>
            <a:r>
              <a:rPr lang="en-US" dirty="0"/>
              <a:t> is not a process, a result on the market!</a:t>
            </a:r>
          </a:p>
          <a:p>
            <a:endParaRPr lang="en-US" dirty="0"/>
          </a:p>
        </p:txBody>
      </p:sp>
    </p:spTree>
    <p:extLst>
      <p:ext uri="{BB962C8B-B14F-4D97-AF65-F5344CB8AC3E}">
        <p14:creationId xmlns:p14="http://schemas.microsoft.com/office/powerpoint/2010/main" val="314377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D057-E8D3-528A-8EF6-8C681B5E7B90}"/>
              </a:ext>
            </a:extLst>
          </p:cNvPr>
          <p:cNvSpPr>
            <a:spLocks noGrp="1"/>
          </p:cNvSpPr>
          <p:nvPr>
            <p:ph type="title"/>
          </p:nvPr>
        </p:nvSpPr>
        <p:spPr/>
        <p:txBody>
          <a:bodyPr/>
          <a:lstStyle/>
          <a:p>
            <a:pPr algn="ctr"/>
            <a:r>
              <a:rPr lang="en-US" dirty="0"/>
              <a:t>Dubious Types of Equality in Markets</a:t>
            </a:r>
          </a:p>
        </p:txBody>
      </p:sp>
      <p:sp>
        <p:nvSpPr>
          <p:cNvPr id="3" name="Content Placeholder 2">
            <a:extLst>
              <a:ext uri="{FF2B5EF4-FFF2-40B4-BE49-F238E27FC236}">
                <a16:creationId xmlns:a16="http://schemas.microsoft.com/office/drawing/2014/main" id="{8DA145C8-8972-0EAD-4404-F59FC24B99F9}"/>
              </a:ext>
            </a:extLst>
          </p:cNvPr>
          <p:cNvSpPr>
            <a:spLocks noGrp="1"/>
          </p:cNvSpPr>
          <p:nvPr>
            <p:ph idx="1"/>
          </p:nvPr>
        </p:nvSpPr>
        <p:spPr/>
        <p:txBody>
          <a:bodyPr/>
          <a:lstStyle/>
          <a:p>
            <a:r>
              <a:rPr lang="en-US" dirty="0"/>
              <a:t>Innate equality (at birth) – obviously wrong</a:t>
            </a:r>
          </a:p>
          <a:p>
            <a:r>
              <a:rPr lang="en-US" dirty="0"/>
              <a:t>Equality “by birth” – obviously wrong</a:t>
            </a:r>
          </a:p>
          <a:p>
            <a:r>
              <a:rPr lang="en-US" dirty="0"/>
              <a:t>Equality of opportunity – obviously wrong </a:t>
            </a:r>
          </a:p>
          <a:p>
            <a:r>
              <a:rPr lang="en-US" dirty="0"/>
              <a:t>Equality of result – obviously wrong </a:t>
            </a:r>
          </a:p>
          <a:p>
            <a:pPr lvl="1"/>
            <a:r>
              <a:rPr lang="en-US" dirty="0"/>
              <a:t>Attempts fail</a:t>
            </a:r>
          </a:p>
          <a:p>
            <a:pPr lvl="1"/>
            <a:r>
              <a:rPr lang="en-US" dirty="0"/>
              <a:t>Attempts harm</a:t>
            </a:r>
          </a:p>
          <a:p>
            <a:pPr lvl="1"/>
            <a:r>
              <a:rPr lang="en-US" dirty="0"/>
              <a:t>Attempts backfire</a:t>
            </a:r>
          </a:p>
          <a:p>
            <a:pPr lvl="1"/>
            <a:r>
              <a:rPr lang="en-US" dirty="0"/>
              <a:t>Attempts can destroy civilization</a:t>
            </a:r>
          </a:p>
          <a:p>
            <a:r>
              <a:rPr lang="en-US" dirty="0"/>
              <a:t>Economics recognizes reality and demonstrates its benefits for all!</a:t>
            </a:r>
          </a:p>
          <a:p>
            <a:endParaRPr lang="en-US" dirty="0"/>
          </a:p>
        </p:txBody>
      </p:sp>
    </p:spTree>
    <p:extLst>
      <p:ext uri="{BB962C8B-B14F-4D97-AF65-F5344CB8AC3E}">
        <p14:creationId xmlns:p14="http://schemas.microsoft.com/office/powerpoint/2010/main" val="37576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7630-3DFE-9408-0205-2F0C9F1A425D}"/>
              </a:ext>
            </a:extLst>
          </p:cNvPr>
          <p:cNvSpPr>
            <a:spLocks noGrp="1"/>
          </p:cNvSpPr>
          <p:nvPr>
            <p:ph type="title"/>
          </p:nvPr>
        </p:nvSpPr>
        <p:spPr/>
        <p:txBody>
          <a:bodyPr/>
          <a:lstStyle/>
          <a:p>
            <a:pPr algn="ctr"/>
            <a:r>
              <a:rPr lang="en-US" dirty="0"/>
              <a:t>Systems of Inequality</a:t>
            </a:r>
          </a:p>
        </p:txBody>
      </p:sp>
      <p:sp>
        <p:nvSpPr>
          <p:cNvPr id="3" name="Content Placeholder 2">
            <a:extLst>
              <a:ext uri="{FF2B5EF4-FFF2-40B4-BE49-F238E27FC236}">
                <a16:creationId xmlns:a16="http://schemas.microsoft.com/office/drawing/2014/main" id="{519B12CB-081F-F382-DFF1-152F2D805DD3}"/>
              </a:ext>
            </a:extLst>
          </p:cNvPr>
          <p:cNvSpPr>
            <a:spLocks noGrp="1"/>
          </p:cNvSpPr>
          <p:nvPr>
            <p:ph idx="1"/>
          </p:nvPr>
        </p:nvSpPr>
        <p:spPr/>
        <p:txBody>
          <a:bodyPr>
            <a:normAutofit/>
          </a:bodyPr>
          <a:lstStyle/>
          <a:p>
            <a:r>
              <a:rPr lang="en-US" dirty="0"/>
              <a:t>Natural Law—equality &amp; justice (basic)</a:t>
            </a:r>
          </a:p>
          <a:p>
            <a:r>
              <a:rPr lang="en-US" dirty="0"/>
              <a:t>Rule of Law—equality &amp; justice (legal)</a:t>
            </a:r>
          </a:p>
          <a:p>
            <a:r>
              <a:rPr lang="en-US" dirty="0"/>
              <a:t>Theocracy—caste system &amp; injustice</a:t>
            </a:r>
          </a:p>
          <a:p>
            <a:r>
              <a:rPr lang="en-US" dirty="0"/>
              <a:t>Monarchy—caste system &amp; injustice</a:t>
            </a:r>
          </a:p>
          <a:p>
            <a:r>
              <a:rPr lang="en-US" dirty="0"/>
              <a:t>Democracy—caste system &amp; injustice</a:t>
            </a:r>
          </a:p>
          <a:p>
            <a:r>
              <a:rPr lang="en-US" dirty="0"/>
              <a:t>Dictatorship—caste system &amp; injustice</a:t>
            </a:r>
          </a:p>
          <a:p>
            <a:r>
              <a:rPr lang="en-US" dirty="0"/>
              <a:t>Socialism &amp; Progressivism—caste system &amp; injustice</a:t>
            </a:r>
          </a:p>
          <a:p>
            <a:r>
              <a:rPr lang="en-US" dirty="0"/>
              <a:t>Capitalism or Anarcho-Capitalism and Law—equality and justice</a:t>
            </a:r>
          </a:p>
        </p:txBody>
      </p:sp>
    </p:spTree>
    <p:extLst>
      <p:ext uri="{BB962C8B-B14F-4D97-AF65-F5344CB8AC3E}">
        <p14:creationId xmlns:p14="http://schemas.microsoft.com/office/powerpoint/2010/main" val="136051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C1CC-B89F-EA7E-4E31-BC2938A544AD}"/>
              </a:ext>
            </a:extLst>
          </p:cNvPr>
          <p:cNvSpPr>
            <a:spLocks noGrp="1"/>
          </p:cNvSpPr>
          <p:nvPr>
            <p:ph type="title"/>
          </p:nvPr>
        </p:nvSpPr>
        <p:spPr/>
        <p:txBody>
          <a:bodyPr/>
          <a:lstStyle/>
          <a:p>
            <a:pPr algn="ctr"/>
            <a:r>
              <a:rPr lang="en-US" dirty="0"/>
              <a:t>Human Development Requirements</a:t>
            </a:r>
          </a:p>
        </p:txBody>
      </p:sp>
      <p:sp>
        <p:nvSpPr>
          <p:cNvPr id="3" name="Content Placeholder 2">
            <a:extLst>
              <a:ext uri="{FF2B5EF4-FFF2-40B4-BE49-F238E27FC236}">
                <a16:creationId xmlns:a16="http://schemas.microsoft.com/office/drawing/2014/main" id="{EBAA9FDF-97E3-D005-FDB4-D60C7DBDC928}"/>
              </a:ext>
            </a:extLst>
          </p:cNvPr>
          <p:cNvSpPr>
            <a:spLocks noGrp="1"/>
          </p:cNvSpPr>
          <p:nvPr>
            <p:ph idx="1"/>
          </p:nvPr>
        </p:nvSpPr>
        <p:spPr/>
        <p:txBody>
          <a:bodyPr>
            <a:normAutofit fontScale="92500" lnSpcReduction="10000"/>
          </a:bodyPr>
          <a:lstStyle/>
          <a:p>
            <a:r>
              <a:rPr lang="en-US" dirty="0"/>
              <a:t>Reality: “</a:t>
            </a:r>
            <a:r>
              <a:rPr lang="en-US" b="0" i="0" dirty="0">
                <a:solidFill>
                  <a:srgbClr val="494E54"/>
                </a:solidFill>
                <a:effectLst/>
                <a:latin typeface="myriad-pro"/>
              </a:rPr>
              <a:t>the diversity of Nature, which does not repeat itself but creates the universe in infinite, inexhaustible variety. ...” von Mises</a:t>
            </a:r>
            <a:endParaRPr lang="en-US" dirty="0"/>
          </a:p>
          <a:p>
            <a:r>
              <a:rPr lang="en-US" dirty="0"/>
              <a:t>Freedom—despotism of all sorts stymies humanity</a:t>
            </a:r>
          </a:p>
          <a:p>
            <a:r>
              <a:rPr lang="en-US" dirty="0"/>
              <a:t>Development </a:t>
            </a:r>
            <a:r>
              <a:rPr lang="en-US" dirty="0">
                <a:sym typeface="Wingdings" panose="05000000000000000000" pitchFamily="2" charset="2"/>
              </a:rPr>
              <a:t>&gt;&gt; Subsistence (Industrial Revolution)</a:t>
            </a:r>
          </a:p>
          <a:p>
            <a:r>
              <a:rPr lang="en-US" dirty="0">
                <a:sym typeface="Wingdings" panose="05000000000000000000" pitchFamily="2" charset="2"/>
              </a:rPr>
              <a:t>Division, specialization, and comparative advantage=productivity</a:t>
            </a:r>
          </a:p>
          <a:p>
            <a:r>
              <a:rPr lang="en-US" dirty="0">
                <a:sym typeface="Wingdings" panose="05000000000000000000" pitchFamily="2" charset="2"/>
              </a:rPr>
              <a:t>↑Productivity  Wages &gt; Subsistence; Wages – C = savings</a:t>
            </a:r>
          </a:p>
          <a:p>
            <a:r>
              <a:rPr lang="en-US" dirty="0">
                <a:sym typeface="Wingdings" panose="05000000000000000000" pitchFamily="2" charset="2"/>
              </a:rPr>
              <a:t>Economic Growth  Savers-&gt; Capitalists-&gt; Entrepreneurs=&gt;capitalism</a:t>
            </a:r>
          </a:p>
          <a:p>
            <a:r>
              <a:rPr lang="en-US" dirty="0">
                <a:sym typeface="Wingdings" panose="05000000000000000000" pitchFamily="2" charset="2"/>
              </a:rPr>
              <a:t>Capitalism paid Interest to contribute savings/capital (stocks and bonds)</a:t>
            </a:r>
          </a:p>
          <a:p>
            <a:r>
              <a:rPr lang="en-US" dirty="0">
                <a:sym typeface="Wingdings" panose="05000000000000000000" pitchFamily="2" charset="2"/>
              </a:rPr>
              <a:t>Entrepreneurs borrow and pay labor now for later revenues</a:t>
            </a:r>
          </a:p>
          <a:p>
            <a:r>
              <a:rPr lang="en-US" dirty="0">
                <a:sym typeface="Wingdings" panose="05000000000000000000" pitchFamily="2" charset="2"/>
              </a:rPr>
              <a:t>Entrepreneurs bear uncertainty  $ Profit and Loss</a:t>
            </a:r>
          </a:p>
          <a:p>
            <a:endParaRPr lang="en-US" dirty="0"/>
          </a:p>
        </p:txBody>
      </p:sp>
    </p:spTree>
    <p:extLst>
      <p:ext uri="{BB962C8B-B14F-4D97-AF65-F5344CB8AC3E}">
        <p14:creationId xmlns:p14="http://schemas.microsoft.com/office/powerpoint/2010/main" val="1842433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2DE9-0BFF-4A7E-31EC-6A1FDF19D921}"/>
              </a:ext>
            </a:extLst>
          </p:cNvPr>
          <p:cNvSpPr>
            <a:spLocks noGrp="1"/>
          </p:cNvSpPr>
          <p:nvPr>
            <p:ph type="title"/>
          </p:nvPr>
        </p:nvSpPr>
        <p:spPr/>
        <p:txBody>
          <a:bodyPr/>
          <a:lstStyle/>
          <a:p>
            <a:pPr algn="ctr"/>
            <a:r>
              <a:rPr lang="en-US" dirty="0"/>
              <a:t>Every Role is Harder than it looks</a:t>
            </a:r>
          </a:p>
        </p:txBody>
      </p:sp>
      <p:sp>
        <p:nvSpPr>
          <p:cNvPr id="3" name="Content Placeholder 2">
            <a:extLst>
              <a:ext uri="{FF2B5EF4-FFF2-40B4-BE49-F238E27FC236}">
                <a16:creationId xmlns:a16="http://schemas.microsoft.com/office/drawing/2014/main" id="{58CC2060-B741-F6C6-E437-BBF6A1434AB5}"/>
              </a:ext>
            </a:extLst>
          </p:cNvPr>
          <p:cNvSpPr>
            <a:spLocks noGrp="1"/>
          </p:cNvSpPr>
          <p:nvPr>
            <p:ph idx="1"/>
          </p:nvPr>
        </p:nvSpPr>
        <p:spPr/>
        <p:txBody>
          <a:bodyPr>
            <a:normAutofit fontScale="92500" lnSpcReduction="10000"/>
          </a:bodyPr>
          <a:lstStyle/>
          <a:p>
            <a:r>
              <a:rPr lang="en-US" dirty="0"/>
              <a:t>The global division of labor is amazing in terms of standards of living, population, life expectancy, equality of results and achievement. We all serve everyone else to our mutual benefit.</a:t>
            </a:r>
          </a:p>
          <a:p>
            <a:r>
              <a:rPr lang="en-US" dirty="0"/>
              <a:t>Capitalist families deprive themselves to acquire capital. Most consume all or most of what they produce. The return after risk of repayment, bankruptcy, fluctuation, inflation, and taxes is very low.</a:t>
            </a:r>
          </a:p>
          <a:p>
            <a:r>
              <a:rPr lang="en-US" dirty="0"/>
              <a:t>Entrepreneurs bear uncertainty of the market (consumers). We see the extreme success stories, but most fail even with “good” products. Bubbles make it look easy, but most of them fail too!!</a:t>
            </a:r>
          </a:p>
          <a:p>
            <a:r>
              <a:rPr lang="en-US" dirty="0"/>
              <a:t>Labor has to work more and invest in their education, training, and experience to ↑Wages (college, apprenticeship, minor leagues) @ Opp. Cost + saving for higher incomes</a:t>
            </a:r>
          </a:p>
          <a:p>
            <a:endParaRPr lang="en-US" dirty="0"/>
          </a:p>
        </p:txBody>
      </p:sp>
    </p:spTree>
    <p:extLst>
      <p:ext uri="{BB962C8B-B14F-4D97-AF65-F5344CB8AC3E}">
        <p14:creationId xmlns:p14="http://schemas.microsoft.com/office/powerpoint/2010/main" val="293206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34DDA-6A38-3A60-834A-7A4BAE8D55CE}"/>
              </a:ext>
            </a:extLst>
          </p:cNvPr>
          <p:cNvSpPr>
            <a:spLocks noGrp="1"/>
          </p:cNvSpPr>
          <p:nvPr>
            <p:ph type="title"/>
          </p:nvPr>
        </p:nvSpPr>
        <p:spPr/>
        <p:txBody>
          <a:bodyPr/>
          <a:lstStyle/>
          <a:p>
            <a:r>
              <a:rPr lang="en-US" dirty="0"/>
              <a:t>Socialist Proposition: Efficiency and Equity</a:t>
            </a:r>
          </a:p>
        </p:txBody>
      </p:sp>
      <p:sp>
        <p:nvSpPr>
          <p:cNvPr id="3" name="Content Placeholder 2">
            <a:extLst>
              <a:ext uri="{FF2B5EF4-FFF2-40B4-BE49-F238E27FC236}">
                <a16:creationId xmlns:a16="http://schemas.microsoft.com/office/drawing/2014/main" id="{988EBF4E-4A59-E7F4-B0C8-AF6A30E5CC99}"/>
              </a:ext>
            </a:extLst>
          </p:cNvPr>
          <p:cNvSpPr>
            <a:spLocks noGrp="1"/>
          </p:cNvSpPr>
          <p:nvPr>
            <p:ph idx="1"/>
          </p:nvPr>
        </p:nvSpPr>
        <p:spPr/>
        <p:txBody>
          <a:bodyPr/>
          <a:lstStyle/>
          <a:p>
            <a:r>
              <a:rPr lang="en-US" dirty="0"/>
              <a:t>Mises and reality showed socialism was inefficient at best</a:t>
            </a:r>
          </a:p>
          <a:p>
            <a:r>
              <a:rPr lang="en-US" dirty="0"/>
              <a:t>Socialist (</a:t>
            </a:r>
            <a:r>
              <a:rPr lang="en-US" dirty="0" err="1"/>
              <a:t>Heilbroner</a:t>
            </a:r>
            <a:r>
              <a:rPr lang="en-US" dirty="0"/>
              <a:t> and Piketty) Equity and Ecology</a:t>
            </a:r>
          </a:p>
          <a:p>
            <a:endParaRPr lang="en-US" dirty="0"/>
          </a:p>
          <a:p>
            <a:pPr lvl="1"/>
            <a:r>
              <a:rPr lang="en-US" dirty="0"/>
              <a:t>Equity—Redistribute wealth and income</a:t>
            </a:r>
          </a:p>
          <a:p>
            <a:pPr lvl="1"/>
            <a:r>
              <a:rPr lang="en-US" dirty="0"/>
              <a:t>Welfare and Progressive Income Tax, etc.</a:t>
            </a:r>
          </a:p>
          <a:p>
            <a:pPr lvl="1"/>
            <a:endParaRPr lang="en-US" dirty="0"/>
          </a:p>
          <a:p>
            <a:pPr lvl="1"/>
            <a:r>
              <a:rPr lang="en-US" dirty="0"/>
              <a:t>Ecology—Global warming, climate change</a:t>
            </a:r>
          </a:p>
          <a:p>
            <a:pPr lvl="1"/>
            <a:r>
              <a:rPr lang="en-US" dirty="0"/>
              <a:t>Regulating everything to change the weather</a:t>
            </a:r>
          </a:p>
          <a:p>
            <a:pPr lvl="1"/>
            <a:endParaRPr lang="en-US" dirty="0"/>
          </a:p>
          <a:p>
            <a:pPr lvl="1"/>
            <a:r>
              <a:rPr lang="en-US" dirty="0"/>
              <a:t>Involves technocratic controls in issues without science (includes </a:t>
            </a:r>
            <a:r>
              <a:rPr lang="en-US" dirty="0" err="1"/>
              <a:t>Covidia</a:t>
            </a:r>
            <a:r>
              <a:rPr lang="en-US" dirty="0"/>
              <a:t>)</a:t>
            </a:r>
          </a:p>
          <a:p>
            <a:pPr lvl="1"/>
            <a:endParaRPr lang="en-US" dirty="0"/>
          </a:p>
        </p:txBody>
      </p:sp>
    </p:spTree>
    <p:extLst>
      <p:ext uri="{BB962C8B-B14F-4D97-AF65-F5344CB8AC3E}">
        <p14:creationId xmlns:p14="http://schemas.microsoft.com/office/powerpoint/2010/main" val="3696019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1269</Words>
  <Application>Microsoft Office PowerPoint</Application>
  <PresentationFormat>Widescreen</PresentationFormat>
  <Paragraphs>108</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Amazon Ember</vt:lpstr>
      <vt:lpstr>Arial</vt:lpstr>
      <vt:lpstr>Calibri</vt:lpstr>
      <vt:lpstr>Calibri Light</vt:lpstr>
      <vt:lpstr>myriad-pro</vt:lpstr>
      <vt:lpstr>Office Theme</vt:lpstr>
      <vt:lpstr>Economic Inequality</vt:lpstr>
      <vt:lpstr>Introduction</vt:lpstr>
      <vt:lpstr>Inequality as Reality</vt:lpstr>
      <vt:lpstr>Aspects of Human Inequality</vt:lpstr>
      <vt:lpstr>Dubious Types of Equality in Markets</vt:lpstr>
      <vt:lpstr>Systems of Inequality</vt:lpstr>
      <vt:lpstr>Human Development Requirements</vt:lpstr>
      <vt:lpstr>Every Role is Harder than it looks</vt:lpstr>
      <vt:lpstr>Socialist Proposition: Efficiency and Equity</vt:lpstr>
      <vt:lpstr>How Government Biases the Debate</vt:lpstr>
      <vt:lpstr>The Myth of American Inequality: How Government Biases Policy Debate Gramm, Ekelund, and Early, Forthcoming 2022</vt:lpstr>
      <vt:lpstr>Gramm, Ekelund, and Early, forthcoming 2022</vt:lpstr>
      <vt:lpstr>Official Poverty: 1947-2017</vt:lpstr>
      <vt:lpstr>Takeaways</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Inequality</dc:title>
  <dc:creator>Mark Thornton</dc:creator>
  <cp:lastModifiedBy>Mark Thornton</cp:lastModifiedBy>
  <cp:revision>3</cp:revision>
  <cp:lastPrinted>2022-07-29T13:32:46Z</cp:lastPrinted>
  <dcterms:created xsi:type="dcterms:W3CDTF">2022-07-28T21:18:40Z</dcterms:created>
  <dcterms:modified xsi:type="dcterms:W3CDTF">2022-07-29T13:32:51Z</dcterms:modified>
</cp:coreProperties>
</file>