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5" r:id="rId4"/>
    <p:sldId id="278" r:id="rId5"/>
    <p:sldId id="264" r:id="rId6"/>
    <p:sldId id="268" r:id="rId7"/>
    <p:sldId id="267" r:id="rId8"/>
    <p:sldId id="281" r:id="rId9"/>
    <p:sldId id="280" r:id="rId10"/>
    <p:sldId id="2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8F4E22-B2D1-4331-8DED-8C14461A1AF5}"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01C85-DF3C-43A5-8086-87B7F49C12A3}" type="slidenum">
              <a:rPr lang="en-US" smtClean="0"/>
              <a:t>‹#›</a:t>
            </a:fld>
            <a:endParaRPr lang="en-US"/>
          </a:p>
        </p:txBody>
      </p:sp>
    </p:spTree>
    <p:extLst>
      <p:ext uri="{BB962C8B-B14F-4D97-AF65-F5344CB8AC3E}">
        <p14:creationId xmlns:p14="http://schemas.microsoft.com/office/powerpoint/2010/main" val="174599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8F4E22-B2D1-4331-8DED-8C14461A1AF5}"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01C85-DF3C-43A5-8086-87B7F49C12A3}" type="slidenum">
              <a:rPr lang="en-US" smtClean="0"/>
              <a:t>‹#›</a:t>
            </a:fld>
            <a:endParaRPr lang="en-US"/>
          </a:p>
        </p:txBody>
      </p:sp>
    </p:spTree>
    <p:extLst>
      <p:ext uri="{BB962C8B-B14F-4D97-AF65-F5344CB8AC3E}">
        <p14:creationId xmlns:p14="http://schemas.microsoft.com/office/powerpoint/2010/main" val="3675109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8F4E22-B2D1-4331-8DED-8C14461A1AF5}"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01C85-DF3C-43A5-8086-87B7F49C12A3}" type="slidenum">
              <a:rPr lang="en-US" smtClean="0"/>
              <a:t>‹#›</a:t>
            </a:fld>
            <a:endParaRPr lang="en-US"/>
          </a:p>
        </p:txBody>
      </p:sp>
    </p:spTree>
    <p:extLst>
      <p:ext uri="{BB962C8B-B14F-4D97-AF65-F5344CB8AC3E}">
        <p14:creationId xmlns:p14="http://schemas.microsoft.com/office/powerpoint/2010/main" val="382546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8F4E22-B2D1-4331-8DED-8C14461A1AF5}"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01C85-DF3C-43A5-8086-87B7F49C12A3}" type="slidenum">
              <a:rPr lang="en-US" smtClean="0"/>
              <a:t>‹#›</a:t>
            </a:fld>
            <a:endParaRPr lang="en-US"/>
          </a:p>
        </p:txBody>
      </p:sp>
    </p:spTree>
    <p:extLst>
      <p:ext uri="{BB962C8B-B14F-4D97-AF65-F5344CB8AC3E}">
        <p14:creationId xmlns:p14="http://schemas.microsoft.com/office/powerpoint/2010/main" val="219679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8F4E22-B2D1-4331-8DED-8C14461A1AF5}"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01C85-DF3C-43A5-8086-87B7F49C12A3}" type="slidenum">
              <a:rPr lang="en-US" smtClean="0"/>
              <a:t>‹#›</a:t>
            </a:fld>
            <a:endParaRPr lang="en-US"/>
          </a:p>
        </p:txBody>
      </p:sp>
    </p:spTree>
    <p:extLst>
      <p:ext uri="{BB962C8B-B14F-4D97-AF65-F5344CB8AC3E}">
        <p14:creationId xmlns:p14="http://schemas.microsoft.com/office/powerpoint/2010/main" val="240684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8F4E22-B2D1-4331-8DED-8C14461A1AF5}"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01C85-DF3C-43A5-8086-87B7F49C12A3}" type="slidenum">
              <a:rPr lang="en-US" smtClean="0"/>
              <a:t>‹#›</a:t>
            </a:fld>
            <a:endParaRPr lang="en-US"/>
          </a:p>
        </p:txBody>
      </p:sp>
    </p:spTree>
    <p:extLst>
      <p:ext uri="{BB962C8B-B14F-4D97-AF65-F5344CB8AC3E}">
        <p14:creationId xmlns:p14="http://schemas.microsoft.com/office/powerpoint/2010/main" val="2635676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8F4E22-B2D1-4331-8DED-8C14461A1AF5}" type="datetimeFigureOut">
              <a:rPr lang="en-US" smtClean="0"/>
              <a:t>7/26/2022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01C85-DF3C-43A5-8086-87B7F49C12A3}" type="slidenum">
              <a:rPr lang="en-US" smtClean="0"/>
              <a:t>‹#›</a:t>
            </a:fld>
            <a:endParaRPr lang="en-US"/>
          </a:p>
        </p:txBody>
      </p:sp>
    </p:spTree>
    <p:extLst>
      <p:ext uri="{BB962C8B-B14F-4D97-AF65-F5344CB8AC3E}">
        <p14:creationId xmlns:p14="http://schemas.microsoft.com/office/powerpoint/2010/main" val="349242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8F4E22-B2D1-4331-8DED-8C14461A1AF5}" type="datetimeFigureOut">
              <a:rPr lang="en-US" smtClean="0"/>
              <a:t>7/26/2022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01C85-DF3C-43A5-8086-87B7F49C12A3}" type="slidenum">
              <a:rPr lang="en-US" smtClean="0"/>
              <a:t>‹#›</a:t>
            </a:fld>
            <a:endParaRPr lang="en-US"/>
          </a:p>
        </p:txBody>
      </p:sp>
    </p:spTree>
    <p:extLst>
      <p:ext uri="{BB962C8B-B14F-4D97-AF65-F5344CB8AC3E}">
        <p14:creationId xmlns:p14="http://schemas.microsoft.com/office/powerpoint/2010/main" val="2512423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F4E22-B2D1-4331-8DED-8C14461A1AF5}" type="datetimeFigureOut">
              <a:rPr lang="en-US" smtClean="0"/>
              <a:t>7/26/2022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01C85-DF3C-43A5-8086-87B7F49C12A3}" type="slidenum">
              <a:rPr lang="en-US" smtClean="0"/>
              <a:t>‹#›</a:t>
            </a:fld>
            <a:endParaRPr lang="en-US"/>
          </a:p>
        </p:txBody>
      </p:sp>
    </p:spTree>
    <p:extLst>
      <p:ext uri="{BB962C8B-B14F-4D97-AF65-F5344CB8AC3E}">
        <p14:creationId xmlns:p14="http://schemas.microsoft.com/office/powerpoint/2010/main" val="2043437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8F4E22-B2D1-4331-8DED-8C14461A1AF5}"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01C85-DF3C-43A5-8086-87B7F49C12A3}" type="slidenum">
              <a:rPr lang="en-US" smtClean="0"/>
              <a:t>‹#›</a:t>
            </a:fld>
            <a:endParaRPr lang="en-US"/>
          </a:p>
        </p:txBody>
      </p:sp>
    </p:spTree>
    <p:extLst>
      <p:ext uri="{BB962C8B-B14F-4D97-AF65-F5344CB8AC3E}">
        <p14:creationId xmlns:p14="http://schemas.microsoft.com/office/powerpoint/2010/main" val="48647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8F4E22-B2D1-4331-8DED-8C14461A1AF5}"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01C85-DF3C-43A5-8086-87B7F49C12A3}" type="slidenum">
              <a:rPr lang="en-US" smtClean="0"/>
              <a:t>‹#›</a:t>
            </a:fld>
            <a:endParaRPr lang="en-US"/>
          </a:p>
        </p:txBody>
      </p:sp>
    </p:spTree>
    <p:extLst>
      <p:ext uri="{BB962C8B-B14F-4D97-AF65-F5344CB8AC3E}">
        <p14:creationId xmlns:p14="http://schemas.microsoft.com/office/powerpoint/2010/main" val="103747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F4E22-B2D1-4331-8DED-8C14461A1AF5}" type="datetimeFigureOut">
              <a:rPr lang="en-US" smtClean="0"/>
              <a:t>7/26/2022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01C85-DF3C-43A5-8086-87B7F49C12A3}" type="slidenum">
              <a:rPr lang="en-US" smtClean="0"/>
              <a:t>‹#›</a:t>
            </a:fld>
            <a:endParaRPr lang="en-US"/>
          </a:p>
        </p:txBody>
      </p:sp>
    </p:spTree>
    <p:extLst>
      <p:ext uri="{BB962C8B-B14F-4D97-AF65-F5344CB8AC3E}">
        <p14:creationId xmlns:p14="http://schemas.microsoft.com/office/powerpoint/2010/main" val="2548838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32493"/>
            <a:ext cx="9144000" cy="1034228"/>
          </a:xfrm>
        </p:spPr>
        <p:txBody>
          <a:bodyPr/>
          <a:lstStyle/>
          <a:p>
            <a:r>
              <a:rPr lang="en-US" dirty="0">
                <a:solidFill>
                  <a:schemeClr val="accent1">
                    <a:lumMod val="75000"/>
                  </a:schemeClr>
                </a:solidFill>
                <a:latin typeface="+mn-lt"/>
              </a:rPr>
              <a:t>Free Trade vs. Protectionism</a:t>
            </a:r>
          </a:p>
        </p:txBody>
      </p:sp>
      <p:sp>
        <p:nvSpPr>
          <p:cNvPr id="3" name="Subtitle 2"/>
          <p:cNvSpPr>
            <a:spLocks noGrp="1"/>
          </p:cNvSpPr>
          <p:nvPr>
            <p:ph type="subTitle" idx="1"/>
          </p:nvPr>
        </p:nvSpPr>
        <p:spPr>
          <a:xfrm>
            <a:off x="1524000" y="3655826"/>
            <a:ext cx="9144000" cy="1655762"/>
          </a:xfrm>
        </p:spPr>
        <p:txBody>
          <a:bodyPr/>
          <a:lstStyle/>
          <a:p>
            <a:r>
              <a:rPr lang="en-US"/>
              <a:t>Mises University</a:t>
            </a:r>
            <a:endParaRPr lang="en-US" dirty="0"/>
          </a:p>
          <a:p>
            <a:r>
              <a:rPr lang="en-US" dirty="0"/>
              <a:t>Auburn, Alabama</a:t>
            </a:r>
          </a:p>
        </p:txBody>
      </p:sp>
    </p:spTree>
    <p:extLst>
      <p:ext uri="{BB962C8B-B14F-4D97-AF65-F5344CB8AC3E}">
        <p14:creationId xmlns:p14="http://schemas.microsoft.com/office/powerpoint/2010/main" val="250758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1">
                    <a:lumMod val="75000"/>
                  </a:schemeClr>
                </a:solidFill>
                <a:latin typeface="Calibri" panose="020F0502020204030204" pitchFamily="34" charset="0"/>
              </a:rPr>
              <a:t>Free Trade vs. Protectionism</a:t>
            </a:r>
          </a:p>
        </p:txBody>
      </p:sp>
      <p:sp>
        <p:nvSpPr>
          <p:cNvPr id="4" name="TextBox 3"/>
          <p:cNvSpPr txBox="1"/>
          <p:nvPr/>
        </p:nvSpPr>
        <p:spPr>
          <a:xfrm>
            <a:off x="2396284" y="2279968"/>
            <a:ext cx="7399431" cy="4031873"/>
          </a:xfrm>
          <a:prstGeom prst="rect">
            <a:avLst/>
          </a:prstGeom>
          <a:noFill/>
        </p:spPr>
        <p:txBody>
          <a:bodyPr wrap="square" rtlCol="0">
            <a:spAutoFit/>
          </a:bodyPr>
          <a:lstStyle/>
          <a:p>
            <a:r>
              <a:rPr lang="en-US" sz="3200" dirty="0"/>
              <a:t>Free trade </a:t>
            </a:r>
          </a:p>
          <a:p>
            <a:pPr marL="457200" indent="-457200">
              <a:buFont typeface="Arial" panose="020B0604020202020204" pitchFamily="34" charset="0"/>
              <a:buChar char="•"/>
            </a:pPr>
            <a:r>
              <a:rPr lang="en-US" sz="3200" dirty="0"/>
              <a:t>allows for maximizing total number of mutually beneficial exchangers</a:t>
            </a:r>
          </a:p>
          <a:p>
            <a:pPr marL="457200" indent="-457200">
              <a:buFont typeface="Arial" panose="020B0604020202020204" pitchFamily="34" charset="0"/>
              <a:buChar char="•"/>
            </a:pPr>
            <a:r>
              <a:rPr lang="en-US" sz="3200" dirty="0"/>
              <a:t>Promotes economic progress</a:t>
            </a:r>
          </a:p>
          <a:p>
            <a:endParaRPr lang="en-US" sz="3200" dirty="0"/>
          </a:p>
          <a:p>
            <a:r>
              <a:rPr lang="en-US" sz="3200" dirty="0"/>
              <a:t>Protectionism</a:t>
            </a:r>
          </a:p>
          <a:p>
            <a:pPr marL="457200" indent="-457200">
              <a:buFont typeface="Arial" panose="020B0604020202020204" pitchFamily="34" charset="0"/>
              <a:buChar char="•"/>
            </a:pPr>
            <a:r>
              <a:rPr lang="en-US" sz="3200" dirty="0"/>
              <a:t>Relative Impoverishment</a:t>
            </a:r>
          </a:p>
          <a:p>
            <a:pPr marL="457200" indent="-457200">
              <a:buFont typeface="Arial" panose="020B0604020202020204" pitchFamily="34" charset="0"/>
              <a:buChar char="•"/>
            </a:pPr>
            <a:r>
              <a:rPr lang="en-US" sz="3200" dirty="0"/>
              <a:t>Social Conflict</a:t>
            </a:r>
          </a:p>
        </p:txBody>
      </p:sp>
    </p:spTree>
    <p:extLst>
      <p:ext uri="{BB962C8B-B14F-4D97-AF65-F5344CB8AC3E}">
        <p14:creationId xmlns:p14="http://schemas.microsoft.com/office/powerpoint/2010/main" val="363435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1">
                    <a:lumMod val="75000"/>
                  </a:schemeClr>
                </a:solidFill>
                <a:latin typeface="Calibri" panose="020F0502020204030204" pitchFamily="34" charset="0"/>
              </a:rPr>
              <a:t>Two Basic Economic Policies</a:t>
            </a:r>
          </a:p>
        </p:txBody>
      </p:sp>
      <p:sp>
        <p:nvSpPr>
          <p:cNvPr id="5" name="Rectangle 4"/>
          <p:cNvSpPr/>
          <p:nvPr/>
        </p:nvSpPr>
        <p:spPr>
          <a:xfrm>
            <a:off x="1718982" y="2214966"/>
            <a:ext cx="8754036" cy="3431709"/>
          </a:xfrm>
          <a:prstGeom prst="rect">
            <a:avLst/>
          </a:prstGeom>
        </p:spPr>
        <p:txBody>
          <a:bodyPr wrap="square">
            <a:spAutoFit/>
          </a:bodyPr>
          <a:lstStyle/>
          <a:p>
            <a:pPr>
              <a:spcBef>
                <a:spcPts val="1000"/>
              </a:spcBef>
            </a:pPr>
            <a:r>
              <a:rPr lang="en-US" sz="2400" dirty="0"/>
              <a:t>Unhampered Market or state control.</a:t>
            </a:r>
          </a:p>
          <a:p>
            <a:pPr>
              <a:spcBef>
                <a:spcPts val="1000"/>
              </a:spcBef>
            </a:pPr>
            <a:endParaRPr lang="en-US" sz="2400" dirty="0"/>
          </a:p>
          <a:p>
            <a:pPr>
              <a:spcBef>
                <a:spcPts val="1000"/>
              </a:spcBef>
            </a:pPr>
            <a:r>
              <a:rPr lang="en-US" sz="2400" dirty="0"/>
              <a:t>“One very popular subdivision of economics has been “international trade.” In a purely free market, such as we are analyzing in the bulk of this work, there can be no such thing as an “international trade” problem. For nations might then possibly continue as cultural expressions, but not as economically meaningful units.” </a:t>
            </a:r>
          </a:p>
          <a:p>
            <a:pPr algn="r">
              <a:spcBef>
                <a:spcPts val="1000"/>
              </a:spcBef>
            </a:pPr>
            <a:r>
              <a:rPr lang="en-US" sz="2400" dirty="0"/>
              <a:t>--Rothbard, </a:t>
            </a:r>
            <a:r>
              <a:rPr lang="en-US" sz="2400" i="1" dirty="0"/>
              <a:t>Power and Market</a:t>
            </a:r>
            <a:r>
              <a:rPr lang="en-US" sz="2400" dirty="0"/>
              <a:t>.</a:t>
            </a:r>
          </a:p>
        </p:txBody>
      </p:sp>
    </p:spTree>
    <p:extLst>
      <p:ext uri="{BB962C8B-B14F-4D97-AF65-F5344CB8AC3E}">
        <p14:creationId xmlns:p14="http://schemas.microsoft.com/office/powerpoint/2010/main" val="1053959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1">
                    <a:lumMod val="75000"/>
                  </a:schemeClr>
                </a:solidFill>
                <a:latin typeface="Calibri" panose="020F0502020204030204" pitchFamily="34" charset="0"/>
              </a:rPr>
              <a:t>Free Market</a:t>
            </a:r>
          </a:p>
        </p:txBody>
      </p:sp>
      <p:sp>
        <p:nvSpPr>
          <p:cNvPr id="4" name="TextBox 3"/>
          <p:cNvSpPr txBox="1"/>
          <p:nvPr/>
        </p:nvSpPr>
        <p:spPr>
          <a:xfrm>
            <a:off x="748553" y="2006002"/>
            <a:ext cx="6200887" cy="1569660"/>
          </a:xfrm>
          <a:prstGeom prst="rect">
            <a:avLst/>
          </a:prstGeom>
          <a:noFill/>
        </p:spPr>
        <p:txBody>
          <a:bodyPr wrap="square" rtlCol="0">
            <a:spAutoFit/>
          </a:bodyPr>
          <a:lstStyle/>
          <a:p>
            <a:r>
              <a:rPr lang="en-US" sz="3200" dirty="0"/>
              <a:t>Trade is mutually beneficial.</a:t>
            </a:r>
          </a:p>
          <a:p>
            <a:endParaRPr lang="en-US" sz="3200" dirty="0"/>
          </a:p>
          <a:p>
            <a:r>
              <a:rPr lang="en-US" sz="3200" dirty="0"/>
              <a:t>For traders foreign and domestic:</a:t>
            </a:r>
          </a:p>
        </p:txBody>
      </p:sp>
      <p:pic>
        <p:nvPicPr>
          <p:cNvPr id="6" name="Picture 5">
            <a:extLst>
              <a:ext uri="{FF2B5EF4-FFF2-40B4-BE49-F238E27FC236}">
                <a16:creationId xmlns:a16="http://schemas.microsoft.com/office/drawing/2014/main" id="{7623ECE6-14F2-197B-9CF9-5B6AB7090B74}"/>
              </a:ext>
            </a:extLst>
          </p:cNvPr>
          <p:cNvPicPr>
            <a:picLocks noChangeAspect="1"/>
          </p:cNvPicPr>
          <p:nvPr/>
        </p:nvPicPr>
        <p:blipFill>
          <a:blip r:embed="rId2"/>
          <a:stretch>
            <a:fillRect/>
          </a:stretch>
        </p:blipFill>
        <p:spPr>
          <a:xfrm>
            <a:off x="453674" y="4246651"/>
            <a:ext cx="11284651" cy="1325563"/>
          </a:xfrm>
          <a:prstGeom prst="rect">
            <a:avLst/>
          </a:prstGeom>
        </p:spPr>
      </p:pic>
    </p:spTree>
    <p:extLst>
      <p:ext uri="{BB962C8B-B14F-4D97-AF65-F5344CB8AC3E}">
        <p14:creationId xmlns:p14="http://schemas.microsoft.com/office/powerpoint/2010/main" val="403442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1">
                    <a:lumMod val="75000"/>
                  </a:schemeClr>
                </a:solidFill>
                <a:latin typeface="Calibri" panose="020F0502020204030204" pitchFamily="34" charset="0"/>
              </a:rPr>
              <a:t>Free Market</a:t>
            </a:r>
          </a:p>
        </p:txBody>
      </p:sp>
      <p:sp>
        <p:nvSpPr>
          <p:cNvPr id="4" name="TextBox 3"/>
          <p:cNvSpPr txBox="1"/>
          <p:nvPr/>
        </p:nvSpPr>
        <p:spPr>
          <a:xfrm>
            <a:off x="2995556" y="2148242"/>
            <a:ext cx="6200887" cy="3709349"/>
          </a:xfrm>
          <a:prstGeom prst="rect">
            <a:avLst/>
          </a:prstGeom>
          <a:noFill/>
        </p:spPr>
        <p:txBody>
          <a:bodyPr wrap="square" rtlCol="0">
            <a:spAutoFit/>
          </a:bodyPr>
          <a:lstStyle/>
          <a:p>
            <a:pPr>
              <a:lnSpc>
                <a:spcPct val="150000"/>
              </a:lnSpc>
            </a:pPr>
            <a:r>
              <a:rPr lang="en-US" sz="3200" dirty="0"/>
              <a:t>Necessary for Economic Progress</a:t>
            </a:r>
          </a:p>
          <a:p>
            <a:pPr marL="457200" indent="-457200">
              <a:lnSpc>
                <a:spcPct val="150000"/>
              </a:lnSpc>
              <a:buFont typeface="Arial" panose="020B0604020202020204" pitchFamily="34" charset="0"/>
              <a:buChar char="•"/>
            </a:pPr>
            <a:r>
              <a:rPr lang="en-US" sz="3200" dirty="0"/>
              <a:t>Market Division of Labor</a:t>
            </a:r>
          </a:p>
          <a:p>
            <a:pPr marL="457200" indent="-457200">
              <a:lnSpc>
                <a:spcPct val="150000"/>
              </a:lnSpc>
              <a:buFont typeface="Arial" panose="020B0604020202020204" pitchFamily="34" charset="0"/>
              <a:buChar char="•"/>
            </a:pPr>
            <a:r>
              <a:rPr lang="en-US" sz="3200" dirty="0"/>
              <a:t>Capital accumulation</a:t>
            </a:r>
          </a:p>
          <a:p>
            <a:pPr marL="457200" indent="-457200">
              <a:lnSpc>
                <a:spcPct val="150000"/>
              </a:lnSpc>
              <a:buFont typeface="Arial" panose="020B0604020202020204" pitchFamily="34" charset="0"/>
              <a:buChar char="•"/>
            </a:pPr>
            <a:r>
              <a:rPr lang="en-US" sz="3200" dirty="0"/>
              <a:t>Technological Development</a:t>
            </a:r>
          </a:p>
          <a:p>
            <a:pPr marL="457200" indent="-457200">
              <a:lnSpc>
                <a:spcPct val="150000"/>
              </a:lnSpc>
              <a:buFont typeface="Arial" panose="020B0604020202020204" pitchFamily="34" charset="0"/>
              <a:buChar char="•"/>
            </a:pPr>
            <a:r>
              <a:rPr lang="en-US" sz="3200" dirty="0"/>
              <a:t>Entrepreneurial Activity</a:t>
            </a:r>
          </a:p>
        </p:txBody>
      </p:sp>
    </p:spTree>
    <p:extLst>
      <p:ext uri="{BB962C8B-B14F-4D97-AF65-F5344CB8AC3E}">
        <p14:creationId xmlns:p14="http://schemas.microsoft.com/office/powerpoint/2010/main" val="177661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1">
                    <a:lumMod val="75000"/>
                  </a:schemeClr>
                </a:solidFill>
                <a:latin typeface="Calibri" panose="020F0502020204030204" pitchFamily="34" charset="0"/>
              </a:rPr>
              <a:t>Intervention</a:t>
            </a:r>
          </a:p>
        </p:txBody>
      </p:sp>
      <p:sp>
        <p:nvSpPr>
          <p:cNvPr id="4" name="TextBox 3"/>
          <p:cNvSpPr txBox="1"/>
          <p:nvPr/>
        </p:nvSpPr>
        <p:spPr>
          <a:xfrm>
            <a:off x="1967753" y="2138082"/>
            <a:ext cx="8256494" cy="3539430"/>
          </a:xfrm>
          <a:prstGeom prst="rect">
            <a:avLst/>
          </a:prstGeom>
          <a:noFill/>
        </p:spPr>
        <p:txBody>
          <a:bodyPr wrap="square" rtlCol="0">
            <a:spAutoFit/>
          </a:bodyPr>
          <a:lstStyle/>
          <a:p>
            <a:r>
              <a:rPr lang="en-US" sz="3200" dirty="0"/>
              <a:t>Intervention: Adventure in providing privilege</a:t>
            </a:r>
          </a:p>
          <a:p>
            <a:endParaRPr lang="en-US" sz="3200" dirty="0"/>
          </a:p>
          <a:p>
            <a:r>
              <a:rPr lang="en-US" sz="3200" dirty="0"/>
              <a:t>General Consequences:</a:t>
            </a:r>
          </a:p>
          <a:p>
            <a:endParaRPr lang="en-US" sz="3200" dirty="0"/>
          </a:p>
          <a:p>
            <a:pPr marL="457200" indent="-457200">
              <a:buFont typeface="Arial" panose="020B0604020202020204" pitchFamily="34" charset="0"/>
              <a:buChar char="•"/>
            </a:pPr>
            <a:r>
              <a:rPr lang="en-US" sz="3200" dirty="0"/>
              <a:t>Relative Impoverishment</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Social Conflict</a:t>
            </a:r>
          </a:p>
        </p:txBody>
      </p:sp>
    </p:spTree>
    <p:extLst>
      <p:ext uri="{BB962C8B-B14F-4D97-AF65-F5344CB8AC3E}">
        <p14:creationId xmlns:p14="http://schemas.microsoft.com/office/powerpoint/2010/main" val="3372402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1">
                    <a:lumMod val="75000"/>
                  </a:schemeClr>
                </a:solidFill>
                <a:latin typeface="Calibri" panose="020F0502020204030204" pitchFamily="34" charset="0"/>
              </a:rPr>
              <a:t>Protectionism</a:t>
            </a:r>
          </a:p>
        </p:txBody>
      </p:sp>
      <p:sp>
        <p:nvSpPr>
          <p:cNvPr id="4" name="TextBox 3"/>
          <p:cNvSpPr txBox="1"/>
          <p:nvPr/>
        </p:nvSpPr>
        <p:spPr>
          <a:xfrm>
            <a:off x="1808629" y="2126913"/>
            <a:ext cx="8574741" cy="3908762"/>
          </a:xfrm>
          <a:prstGeom prst="rect">
            <a:avLst/>
          </a:prstGeom>
          <a:noFill/>
        </p:spPr>
        <p:txBody>
          <a:bodyPr wrap="square" rtlCol="0">
            <a:spAutoFit/>
          </a:bodyPr>
          <a:lstStyle/>
          <a:p>
            <a:r>
              <a:rPr lang="en-US" sz="3200" dirty="0"/>
              <a:t>Seeks to promote national welfare by extending monopolistic privileges to domestic producers of particular goods. </a:t>
            </a:r>
          </a:p>
          <a:p>
            <a:endParaRPr lang="en-US" sz="3200" dirty="0"/>
          </a:p>
          <a:p>
            <a:pPr marL="342900" indent="-342900">
              <a:buFont typeface="Arial" panose="020B0604020202020204" pitchFamily="34" charset="0"/>
              <a:buChar char="•"/>
            </a:pPr>
            <a:r>
              <a:rPr lang="en-US" sz="3200" dirty="0"/>
              <a:t>By encouraging exports and inhibit imports.</a:t>
            </a:r>
          </a:p>
          <a:p>
            <a:endParaRPr lang="en-US" sz="3200" dirty="0"/>
          </a:p>
          <a:p>
            <a:pPr marL="342900" indent="-342900">
              <a:buFont typeface="Arial" panose="020B0604020202020204" pitchFamily="34" charset="0"/>
              <a:buChar char="•"/>
            </a:pPr>
            <a:r>
              <a:rPr lang="en-US" sz="3200" dirty="0"/>
              <a:t>Driven by mercantilist ideology.</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743134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1">
                    <a:lumMod val="75000"/>
                  </a:schemeClr>
                </a:solidFill>
                <a:latin typeface="Calibri" panose="020F0502020204030204" pitchFamily="34" charset="0"/>
              </a:rPr>
              <a:t>Arguments for Protectionism</a:t>
            </a:r>
          </a:p>
        </p:txBody>
      </p:sp>
      <p:sp>
        <p:nvSpPr>
          <p:cNvPr id="4" name="TextBox 3"/>
          <p:cNvSpPr txBox="1"/>
          <p:nvPr/>
        </p:nvSpPr>
        <p:spPr>
          <a:xfrm>
            <a:off x="1132018" y="1853248"/>
            <a:ext cx="9927964" cy="4524315"/>
          </a:xfrm>
          <a:prstGeom prst="rect">
            <a:avLst/>
          </a:prstGeom>
          <a:noFill/>
        </p:spPr>
        <p:txBody>
          <a:bodyPr wrap="square" rtlCol="0">
            <a:spAutoFit/>
          </a:bodyPr>
          <a:lstStyle/>
          <a:p>
            <a:r>
              <a:rPr lang="en-US" sz="3200" dirty="0"/>
              <a:t>Produce “favorable balance of trade”</a:t>
            </a:r>
          </a:p>
          <a:p>
            <a:endParaRPr lang="en-US" sz="3200" dirty="0"/>
          </a:p>
          <a:p>
            <a:pPr marL="457200" indent="-457200">
              <a:buFont typeface="Arial" panose="020B0604020202020204" pitchFamily="34" charset="0"/>
              <a:buChar char="•"/>
            </a:pPr>
            <a:r>
              <a:rPr lang="en-US" sz="3200" dirty="0"/>
              <a:t>Argument:  Increasing money flows into nation is beneficial.</a:t>
            </a:r>
          </a:p>
          <a:p>
            <a:endParaRPr lang="en-US" sz="3200" dirty="0"/>
          </a:p>
          <a:p>
            <a:pPr marL="457200" indent="-457200">
              <a:buFont typeface="Arial" panose="020B0604020202020204" pitchFamily="34" charset="0"/>
              <a:buChar char="•"/>
            </a:pPr>
            <a:r>
              <a:rPr lang="en-US" sz="3200" dirty="0"/>
              <a:t>Reality: In free market, Balance of Payments is merely expression of our desires.</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We do not need to be afraid of Balance of Trade deficit.</a:t>
            </a:r>
          </a:p>
        </p:txBody>
      </p:sp>
    </p:spTree>
    <p:extLst>
      <p:ext uri="{BB962C8B-B14F-4D97-AF65-F5344CB8AC3E}">
        <p14:creationId xmlns:p14="http://schemas.microsoft.com/office/powerpoint/2010/main" val="43879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1">
                    <a:lumMod val="75000"/>
                  </a:schemeClr>
                </a:solidFill>
                <a:latin typeface="Calibri" panose="020F0502020204030204" pitchFamily="34" charset="0"/>
              </a:rPr>
              <a:t>Arguments for Protectionism</a:t>
            </a:r>
          </a:p>
        </p:txBody>
      </p:sp>
      <p:sp>
        <p:nvSpPr>
          <p:cNvPr id="4" name="TextBox 3"/>
          <p:cNvSpPr txBox="1"/>
          <p:nvPr/>
        </p:nvSpPr>
        <p:spPr>
          <a:xfrm>
            <a:off x="1132018" y="2401888"/>
            <a:ext cx="9927964" cy="4031873"/>
          </a:xfrm>
          <a:prstGeom prst="rect">
            <a:avLst/>
          </a:prstGeom>
          <a:noFill/>
        </p:spPr>
        <p:txBody>
          <a:bodyPr wrap="square" rtlCol="0">
            <a:spAutoFit/>
          </a:bodyPr>
          <a:lstStyle/>
          <a:p>
            <a:r>
              <a:rPr lang="en-US" sz="3200" dirty="0"/>
              <a:t>Benefit domestic producers and their labor.</a:t>
            </a:r>
          </a:p>
          <a:p>
            <a:endParaRPr lang="en-US" sz="3200" dirty="0"/>
          </a:p>
          <a:p>
            <a:pPr marL="457200" indent="-457200">
              <a:buFont typeface="Arial" panose="020B0604020202020204" pitchFamily="34" charset="0"/>
              <a:buChar char="•"/>
            </a:pPr>
            <a:r>
              <a:rPr lang="en-US" sz="3200" dirty="0"/>
              <a:t>Argument: Tariffs benefit domestic producers and their employees.</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Reality: Benefits domestic producers at expense of consumers, workers in unprotected industries, and domestic exporters.</a:t>
            </a:r>
          </a:p>
        </p:txBody>
      </p:sp>
    </p:spTree>
    <p:extLst>
      <p:ext uri="{BB962C8B-B14F-4D97-AF65-F5344CB8AC3E}">
        <p14:creationId xmlns:p14="http://schemas.microsoft.com/office/powerpoint/2010/main" val="815010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chemeClr val="accent1">
                    <a:lumMod val="75000"/>
                  </a:schemeClr>
                </a:solidFill>
                <a:latin typeface="Calibri" panose="020F0502020204030204" pitchFamily="34" charset="0"/>
              </a:rPr>
              <a:t>Arguments for Protectionism</a:t>
            </a:r>
          </a:p>
        </p:txBody>
      </p:sp>
      <p:sp>
        <p:nvSpPr>
          <p:cNvPr id="4" name="TextBox 3"/>
          <p:cNvSpPr txBox="1"/>
          <p:nvPr/>
        </p:nvSpPr>
        <p:spPr>
          <a:xfrm>
            <a:off x="1132018" y="2452688"/>
            <a:ext cx="9927964" cy="3847207"/>
          </a:xfrm>
          <a:prstGeom prst="rect">
            <a:avLst/>
          </a:prstGeom>
          <a:noFill/>
        </p:spPr>
        <p:txBody>
          <a:bodyPr wrap="square" rtlCol="0">
            <a:spAutoFit/>
          </a:bodyPr>
          <a:lstStyle/>
          <a:p>
            <a:r>
              <a:rPr lang="en-US" sz="3200" dirty="0"/>
              <a:t>Infant Industry </a:t>
            </a:r>
          </a:p>
          <a:p>
            <a:endParaRPr lang="en-US" sz="3200" dirty="0"/>
          </a:p>
          <a:p>
            <a:pPr marL="457200" indent="-457200">
              <a:spcAft>
                <a:spcPts val="1200"/>
              </a:spcAft>
              <a:buFont typeface="Arial" panose="020B0604020202020204" pitchFamily="34" charset="0"/>
              <a:buChar char="•"/>
            </a:pPr>
            <a:r>
              <a:rPr lang="en-US" sz="3200" dirty="0"/>
              <a:t>Hamilton’s </a:t>
            </a:r>
            <a:r>
              <a:rPr lang="en-US" sz="3200" i="1" dirty="0"/>
              <a:t>Report on Manufactures</a:t>
            </a:r>
            <a:r>
              <a:rPr lang="en-US" sz="3200" dirty="0"/>
              <a:t> (1790).</a:t>
            </a:r>
          </a:p>
          <a:p>
            <a:pPr marL="457200" indent="-457200">
              <a:spcAft>
                <a:spcPts val="1200"/>
              </a:spcAft>
              <a:buFont typeface="Arial" panose="020B0604020202020204" pitchFamily="34" charset="0"/>
              <a:buChar char="•"/>
            </a:pPr>
            <a:r>
              <a:rPr lang="en-US" sz="3200" dirty="0"/>
              <a:t>Argument: Allows for development of infant industries until they can stand on their own two feet.</a:t>
            </a:r>
          </a:p>
          <a:p>
            <a:pPr marL="457200" indent="-457200">
              <a:spcAft>
                <a:spcPts val="1200"/>
              </a:spcAft>
              <a:buFont typeface="Arial" panose="020B0604020202020204" pitchFamily="34" charset="0"/>
              <a:buChar char="•"/>
            </a:pPr>
            <a:r>
              <a:rPr lang="en-US" sz="3200" dirty="0"/>
              <a:t>Reality: Protection in the form of tariffs imposed for this reason is difficult, if not impossible, to end.</a:t>
            </a:r>
          </a:p>
        </p:txBody>
      </p:sp>
    </p:spTree>
    <p:extLst>
      <p:ext uri="{BB962C8B-B14F-4D97-AF65-F5344CB8AC3E}">
        <p14:creationId xmlns:p14="http://schemas.microsoft.com/office/powerpoint/2010/main" val="2395279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2405</TotalTime>
  <Words>325</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Free Trade vs. Protectionism</vt:lpstr>
      <vt:lpstr>Two Basic Economic Policies</vt:lpstr>
      <vt:lpstr>Free Market</vt:lpstr>
      <vt:lpstr>Free Market</vt:lpstr>
      <vt:lpstr>Intervention</vt:lpstr>
      <vt:lpstr>Protectionism</vt:lpstr>
      <vt:lpstr>Arguments for Protectionism</vt:lpstr>
      <vt:lpstr>Arguments for Protectionism</vt:lpstr>
      <vt:lpstr>Arguments for Protectionism</vt:lpstr>
      <vt:lpstr>Free Trade vs. Protectionism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Ritenour, Shawn R</dc:creator>
  <cp:lastModifiedBy>Ritenour, Shawn R</cp:lastModifiedBy>
  <cp:revision>54</cp:revision>
  <dcterms:created xsi:type="dcterms:W3CDTF">2019-07-09T17:43:25Z</dcterms:created>
  <dcterms:modified xsi:type="dcterms:W3CDTF">2022-07-27T06:29:00Z</dcterms:modified>
</cp:coreProperties>
</file>