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5" r:id="rId1"/>
  </p:sldMasterIdLst>
  <p:notesMasterIdLst>
    <p:notesMasterId r:id="rId15"/>
  </p:notesMasterIdLst>
  <p:handoutMasterIdLst>
    <p:handoutMasterId r:id="rId16"/>
  </p:handoutMasterIdLst>
  <p:sldIdLst>
    <p:sldId id="259" r:id="rId2"/>
    <p:sldId id="334" r:id="rId3"/>
    <p:sldId id="333" r:id="rId4"/>
    <p:sldId id="335" r:id="rId5"/>
    <p:sldId id="336" r:id="rId6"/>
    <p:sldId id="338" r:id="rId7"/>
    <p:sldId id="286" r:id="rId8"/>
    <p:sldId id="328" r:id="rId9"/>
    <p:sldId id="329" r:id="rId10"/>
    <p:sldId id="330" r:id="rId11"/>
    <p:sldId id="331" r:id="rId12"/>
    <p:sldId id="332" r:id="rId13"/>
    <p:sldId id="337" r:id="rId1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late Pro Light" panose="02000306040000020004" pitchFamily="2" charset="0"/>
      <p:regular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99CCFF"/>
    <a:srgbClr val="003399"/>
    <a:srgbClr val="FFFF00"/>
    <a:srgbClr val="000000"/>
    <a:srgbClr val="008000"/>
    <a:srgbClr val="FF9900"/>
    <a:srgbClr val="D09E00"/>
    <a:srgbClr val="0066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8" autoAdjust="0"/>
    <p:restoredTop sz="85879" autoAdjust="0"/>
  </p:normalViewPr>
  <p:slideViewPr>
    <p:cSldViewPr>
      <p:cViewPr varScale="1">
        <p:scale>
          <a:sx n="55" d="100"/>
          <a:sy n="55" d="100"/>
        </p:scale>
        <p:origin x="64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9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99228AA2-B3A5-483F-AFA1-6FE89A3B2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6E3D5D3C-13EB-429C-9E1A-80F6BF853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49639-23B4-4332-B4EA-F1787D076311}" type="slidenum">
              <a:rPr lang="en-US"/>
              <a:pPr/>
              <a:t>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73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11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8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12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2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13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0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1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5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4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0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7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8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9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6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10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6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609600"/>
            <a:ext cx="5791200" cy="1736725"/>
          </a:xfrm>
        </p:spPr>
        <p:txBody>
          <a:bodyPr anchor="b" anchorCtr="1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6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819400"/>
            <a:ext cx="6172200" cy="17526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3518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6338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6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219200"/>
            <a:ext cx="8540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pull dir="u"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95350" y="3124200"/>
            <a:ext cx="6172200" cy="2286000"/>
          </a:xfrm>
        </p:spPr>
        <p:txBody>
          <a:bodyPr/>
          <a:lstStyle/>
          <a:p>
            <a:r>
              <a:rPr lang="en-US" sz="3600" dirty="0">
                <a:latin typeface="Slate Pro Light" panose="02000306040000020004" pitchFamily="2" charset="0"/>
              </a:rPr>
              <a:t>Peter G. Klein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Mises University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2022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Slate Pro Light" panose="02000306040000020004" pitchFamily="2" charset="0"/>
              </a:rPr>
              <a:t>@</a:t>
            </a:r>
            <a:r>
              <a:rPr lang="en-US" dirty="0" err="1">
                <a:latin typeface="Slate Pro Light" panose="02000306040000020004" pitchFamily="2" charset="0"/>
              </a:rPr>
              <a:t>petergklein</a:t>
            </a:r>
            <a:endParaRPr lang="en-US" dirty="0">
              <a:latin typeface="Slate Pro Light" panose="02000306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Slate Pro Light" panose="02000306040000020004" pitchFamily="2" charset="0"/>
              </a:rPr>
              <a:t>#</a:t>
            </a:r>
            <a:r>
              <a:rPr lang="en-US" dirty="0" err="1">
                <a:latin typeface="Slate Pro Light" panose="02000306040000020004" pitchFamily="2" charset="0"/>
              </a:rPr>
              <a:t>MisesU</a:t>
            </a:r>
            <a:endParaRPr lang="en-US" dirty="0">
              <a:latin typeface="Slate Pro Light" panose="02000306040000020004" pitchFamily="2" charset="0"/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CA6F9058-8401-4035-B7CB-F6B8FD7D2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1447800"/>
            <a:ext cx="64960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3399"/>
                </a:solidFill>
                <a:latin typeface="Slate Pro Light" pitchFamily="50" charset="0"/>
                <a:cs typeface="Slate Pro" pitchFamily="2" charset="0"/>
              </a:rPr>
              <a:t>Wokeness and Big Tech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king sense of Internet Platforms: Network Effects and Two Sided Markets –  George Dallas">
            <a:extLst>
              <a:ext uri="{FF2B5EF4-FFF2-40B4-BE49-F238E27FC236}">
                <a16:creationId xmlns:a16="http://schemas.microsoft.com/office/drawing/2014/main" id="{6BEE34DC-046D-4423-9586-E9E584F1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25" y="2667000"/>
            <a:ext cx="6553200" cy="27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Platforms, ecosystems, and two-sided markets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Access restrictions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Competition with providers</a:t>
            </a:r>
          </a:p>
          <a:p>
            <a:r>
              <a:rPr lang="en-US" dirty="0">
                <a:latin typeface="Slate Pro Light" panose="02000306040000020004" pitchFamily="2" charset="0"/>
              </a:rPr>
              <a:t>Ecosystems</a:t>
            </a:r>
          </a:p>
          <a:p>
            <a:r>
              <a:rPr lang="en-US" dirty="0">
                <a:latin typeface="Slate Pro Light" panose="02000306040000020004" pitchFamily="2" charset="0"/>
              </a:rPr>
              <a:t>Two-sided markets</a:t>
            </a:r>
          </a:p>
        </p:txBody>
      </p:sp>
    </p:spTree>
    <p:extLst>
      <p:ext uri="{BB962C8B-B14F-4D97-AF65-F5344CB8AC3E}">
        <p14:creationId xmlns:p14="http://schemas.microsoft.com/office/powerpoint/2010/main" val="31881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Platforms, ecosystems, and two-sided markets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Access restrictions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Competition with providers</a:t>
            </a:r>
          </a:p>
          <a:p>
            <a:r>
              <a:rPr lang="en-US" dirty="0">
                <a:latin typeface="Slate Pro Light" panose="02000306040000020004" pitchFamily="2" charset="0"/>
              </a:rPr>
              <a:t>Ecosystems</a:t>
            </a:r>
          </a:p>
          <a:p>
            <a:r>
              <a:rPr lang="en-US" dirty="0">
                <a:latin typeface="Slate Pro Light" panose="02000306040000020004" pitchFamily="2" charset="0"/>
              </a:rPr>
              <a:t>Two-sided markets</a:t>
            </a:r>
          </a:p>
          <a:p>
            <a:r>
              <a:rPr lang="en-US" dirty="0">
                <a:latin typeface="Slate Pro Light" panose="02000306040000020004" pitchFamily="2" charset="0"/>
              </a:rPr>
              <a:t>Freemium pricing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Other business-model issues: subscriptions or ads, data collection and sharing, upgrade strategies, licenses or subscriptions, etc. </a:t>
            </a:r>
          </a:p>
        </p:txBody>
      </p:sp>
    </p:spTree>
    <p:extLst>
      <p:ext uri="{BB962C8B-B14F-4D97-AF65-F5344CB8AC3E}">
        <p14:creationId xmlns:p14="http://schemas.microsoft.com/office/powerpoint/2010/main" val="27222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Slate Pro Light" panose="02000306040000020004" pitchFamily="2" charset="0"/>
              </a:rPr>
              <a:t>Do these characteristics give rise to monopoly power?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65532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Standard monopoly arguments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“Natural monopoly”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Platforms as public utilities</a:t>
            </a:r>
          </a:p>
          <a:p>
            <a:r>
              <a:rPr lang="en-US" dirty="0">
                <a:latin typeface="Slate Pro Light" panose="02000306040000020004" pitchFamily="2" charset="0"/>
              </a:rPr>
              <a:t>“Misinformation” projects: result of intense pressure from the state</a:t>
            </a:r>
          </a:p>
          <a:p>
            <a:r>
              <a:rPr lang="en-US" dirty="0">
                <a:latin typeface="Slate Pro Light" panose="02000306040000020004" pitchFamily="2" charset="0"/>
              </a:rPr>
              <a:t>Are tech firms “part of the state”?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Origins in public funding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Data sharing</a:t>
            </a:r>
          </a:p>
          <a:p>
            <a:pPr lvl="1"/>
            <a:r>
              <a:rPr lang="en-US" dirty="0" err="1">
                <a:latin typeface="Slate Pro Light" panose="02000306040000020004" pitchFamily="2" charset="0"/>
              </a:rPr>
              <a:t>Deplatforming</a:t>
            </a:r>
            <a:endParaRPr lang="en-US" dirty="0">
              <a:latin typeface="Slate Pro Light" panose="02000306040000020004" pitchFamily="2" charset="0"/>
            </a:endParaRP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Section 230 and other privileges</a:t>
            </a:r>
          </a:p>
          <a:p>
            <a:r>
              <a:rPr lang="en-US" dirty="0">
                <a:latin typeface="Slate Pro Light" panose="02000306040000020004" pitchFamily="2" charset="0"/>
              </a:rPr>
              <a:t>The public-private boundary in a mixed economy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Ownership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Control</a:t>
            </a:r>
          </a:p>
        </p:txBody>
      </p:sp>
      <p:pic>
        <p:nvPicPr>
          <p:cNvPr id="2050" name="Picture 2" descr="Is the New York Post story about Hunter Biden's laptop legit? Here's how to  form your own judgment. - Poynter">
            <a:extLst>
              <a:ext uri="{FF2B5EF4-FFF2-40B4-BE49-F238E27FC236}">
                <a16:creationId xmlns:a16="http://schemas.microsoft.com/office/drawing/2014/main" id="{E3A63FA6-76D2-4365-35B2-C5E837FA5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8" t="1120" r="25770" b="1664"/>
          <a:stretch/>
        </p:blipFill>
        <p:spPr bwMode="auto">
          <a:xfrm>
            <a:off x="6487609" y="990600"/>
            <a:ext cx="18288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s coronavirus surges across South, Birx and Fauci warn 'everyone is  susceptible to infection'">
            <a:extLst>
              <a:ext uri="{FF2B5EF4-FFF2-40B4-BE49-F238E27FC236}">
                <a16:creationId xmlns:a16="http://schemas.microsoft.com/office/drawing/2014/main" id="{F085E3F7-CAEE-91EE-265F-4C7D288C4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2300868" cy="12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3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3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3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Slate Pro Light" panose="02000306040000020004" pitchFamily="2" charset="0"/>
              </a:rPr>
              <a:t>Policy toward big tech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0772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Breakups, public ownership</a:t>
            </a:r>
          </a:p>
          <a:p>
            <a:r>
              <a:rPr lang="en-US" dirty="0">
                <a:latin typeface="Slate Pro Light" panose="02000306040000020004" pitchFamily="2" charset="0"/>
              </a:rPr>
              <a:t>Regulation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Content neutrality (common-carrier status, the “public square,” etc.), bans on </a:t>
            </a:r>
            <a:r>
              <a:rPr lang="en-US">
                <a:latin typeface="Slate Pro Light" panose="02000306040000020004" pitchFamily="2" charset="0"/>
              </a:rPr>
              <a:t>private-label placement </a:t>
            </a:r>
            <a:endParaRPr lang="en-US" dirty="0">
              <a:latin typeface="Slate Pro Light" panose="02000306040000020004" pitchFamily="2" charset="0"/>
            </a:endParaRP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Mandatory data portability, bans on collecting user data (would then need alternative pricing models)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Note on privacy</a:t>
            </a:r>
          </a:p>
          <a:p>
            <a:pPr lvl="2"/>
            <a:r>
              <a:rPr lang="en-US" sz="2000" dirty="0">
                <a:latin typeface="Slate Pro Light" panose="02000306040000020004" pitchFamily="2" charset="0"/>
              </a:rPr>
              <a:t>In some ways, platforms create more privacy</a:t>
            </a:r>
          </a:p>
          <a:p>
            <a:pPr lvl="2"/>
            <a:r>
              <a:rPr lang="en-US" sz="2000" dirty="0">
                <a:latin typeface="Slate Pro Light" panose="02000306040000020004" pitchFamily="2" charset="0"/>
              </a:rPr>
              <a:t>We can pay (in $$$ or inconvenience, reduced usability) for more privacy, yet very few do</a:t>
            </a:r>
          </a:p>
          <a:p>
            <a:r>
              <a:rPr lang="en-US" dirty="0">
                <a:latin typeface="Slate Pro Light" panose="02000306040000020004" pitchFamily="2" charset="0"/>
              </a:rPr>
              <a:t>Patronage</a:t>
            </a:r>
          </a:p>
          <a:p>
            <a:r>
              <a:rPr lang="en-US" dirty="0">
                <a:latin typeface="Slate Pro Light" panose="02000306040000020004" pitchFamily="2" charset="0"/>
              </a:rPr>
              <a:t>Remove all privileges, protection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Sec 230, CDA</a:t>
            </a:r>
          </a:p>
        </p:txBody>
      </p:sp>
    </p:spTree>
    <p:extLst>
      <p:ext uri="{BB962C8B-B14F-4D97-AF65-F5344CB8AC3E}">
        <p14:creationId xmlns:p14="http://schemas.microsoft.com/office/powerpoint/2010/main" val="19734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3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Wokeness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Concern with “social justice,” </a:t>
            </a:r>
          </a:p>
          <a:p>
            <a:pPr marL="0" indent="0">
              <a:spcBef>
                <a:spcPts val="0"/>
              </a:spcBef>
              <a:buNone/>
              <a:tabLst>
                <a:tab pos="346075" algn="l"/>
              </a:tabLst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	especially related to race, </a:t>
            </a:r>
          </a:p>
          <a:p>
            <a:pPr marL="0" indent="0">
              <a:spcBef>
                <a:spcPts val="0"/>
              </a:spcBef>
              <a:buNone/>
              <a:tabLst>
                <a:tab pos="346075" algn="l"/>
              </a:tabLst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	gender, sexual orientation, and </a:t>
            </a:r>
          </a:p>
          <a:p>
            <a:pPr marL="0" indent="0">
              <a:spcBef>
                <a:spcPts val="0"/>
              </a:spcBef>
              <a:buNone/>
              <a:tabLst>
                <a:tab pos="346075" algn="l"/>
              </a:tabLst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	sexual identity</a:t>
            </a:r>
          </a:p>
          <a:p>
            <a:pPr>
              <a:tabLst>
                <a:tab pos="346075" algn="l"/>
              </a:tabLst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Philosophical origins in Frankfurt School</a:t>
            </a:r>
          </a:p>
          <a:p>
            <a:pPr>
              <a:tabLst>
                <a:tab pos="346075" algn="l"/>
              </a:tabLst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Epistemology: primacy of subjective, personal experience over logical argument, data</a:t>
            </a:r>
          </a:p>
          <a:p>
            <a:pPr marL="3033713">
              <a:tabLst>
                <a:tab pos="2687638" algn="l"/>
              </a:tabLst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Ontology: emphasis on group characteristics and social structures rather than individual behavior; emphasis on ostracism, intolerance (“cancel culture”)</a:t>
            </a:r>
          </a:p>
          <a:p>
            <a:pPr marL="3033713">
              <a:tabLst>
                <a:tab pos="346075" algn="l"/>
              </a:tabLst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Theory of history: inevitable conflict among groups, with inexorable upward march (“cultural Marxism”)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1028" name="Picture 4" descr="12 Influential Women Share What It Means To Be 'Woke' - Essence">
            <a:extLst>
              <a:ext uri="{FF2B5EF4-FFF2-40B4-BE49-F238E27FC236}">
                <a16:creationId xmlns:a16="http://schemas.microsoft.com/office/drawing/2014/main" id="{B347C935-531E-196D-8728-C59EFB10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50" y="337475"/>
            <a:ext cx="3839900" cy="2159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gress Pride Flag - Grand Rapids Pride Center">
            <a:extLst>
              <a:ext uri="{FF2B5EF4-FFF2-40B4-BE49-F238E27FC236}">
                <a16:creationId xmlns:a16="http://schemas.microsoft.com/office/drawing/2014/main" id="{2876AED2-819B-02A6-CC70-517DB358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5" y="3962400"/>
            <a:ext cx="208331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9A67E1-9E13-F487-5204-3AD8E0B45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078835"/>
            <a:ext cx="4571999" cy="3398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24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The woke corporation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Examples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DEI programs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Marketing and public relations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Philanthropy, lobbying</a:t>
            </a:r>
          </a:p>
          <a:p>
            <a:pPr lvl="1"/>
            <a:endParaRPr lang="en-US" dirty="0">
              <a:latin typeface="Slate Pro Light" panose="02000306040000020004" pitchFamily="2" charset="0"/>
            </a:endParaRPr>
          </a:p>
          <a:p>
            <a:pPr marL="4513263"/>
            <a:r>
              <a:rPr lang="en-US" dirty="0">
                <a:latin typeface="Slate Pro Light" panose="02000306040000020004" pitchFamily="2" charset="0"/>
              </a:rPr>
              <a:t>Causes</a:t>
            </a:r>
          </a:p>
          <a:p>
            <a:pPr marL="4916488" lvl="1"/>
            <a:r>
              <a:rPr lang="en-US" dirty="0">
                <a:latin typeface="Slate Pro Light" panose="02000306040000020004" pitchFamily="2" charset="0"/>
              </a:rPr>
              <a:t>Normative versus instrumental motives (“</a:t>
            </a:r>
            <a:r>
              <a:rPr lang="en-US" dirty="0" err="1">
                <a:latin typeface="Slate Pro Light" panose="02000306040000020004" pitchFamily="2" charset="0"/>
              </a:rPr>
              <a:t>wokewashing</a:t>
            </a:r>
            <a:r>
              <a:rPr lang="en-US" dirty="0">
                <a:latin typeface="Slate Pro Light" panose="02000306040000020004" pitchFamily="2" charset="0"/>
              </a:rPr>
              <a:t>”)</a:t>
            </a:r>
          </a:p>
          <a:p>
            <a:pPr marL="4916488" lvl="1"/>
            <a:r>
              <a:rPr lang="en-US" dirty="0">
                <a:latin typeface="Slate Pro Light" panose="02000306040000020004" pitchFamily="2" charset="0"/>
              </a:rPr>
              <a:t>Investor or executive preference?</a:t>
            </a:r>
          </a:p>
          <a:p>
            <a:pPr marL="4916488" lvl="1"/>
            <a:r>
              <a:rPr lang="en-US" dirty="0">
                <a:latin typeface="Slate Pro Light" panose="02000306040000020004" pitchFamily="2" charset="0"/>
              </a:rPr>
              <a:t>Attempts to recruit and retain woke employees?</a:t>
            </a:r>
          </a:p>
          <a:p>
            <a:pPr marL="4916488" lvl="1"/>
            <a:r>
              <a:rPr lang="en-US" dirty="0">
                <a:latin typeface="Slate Pro Light" panose="02000306040000020004" pitchFamily="2" charset="0"/>
              </a:rPr>
              <a:t>Delegation to woke middle managers (HR, public relations)</a:t>
            </a:r>
          </a:p>
          <a:p>
            <a:pPr marL="4916488" lvl="1"/>
            <a:endParaRPr lang="en-US" dirty="0">
              <a:latin typeface="Slate Pro Light" panose="02000306040000020004" pitchFamily="2" charset="0"/>
            </a:endParaRPr>
          </a:p>
          <a:p>
            <a:pPr lvl="1"/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D45FE-6407-3CA0-6398-A6F92782A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3" r="10146"/>
          <a:stretch/>
        </p:blipFill>
        <p:spPr>
          <a:xfrm>
            <a:off x="5334000" y="533400"/>
            <a:ext cx="3181203" cy="2245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These C.E.O.s Didn't Sign Onto a Letter Defending Voting Rights - The New  York Times">
            <a:extLst>
              <a:ext uri="{FF2B5EF4-FFF2-40B4-BE49-F238E27FC236}">
                <a16:creationId xmlns:a16="http://schemas.microsoft.com/office/drawing/2014/main" id="{231804C1-89B9-159A-BC15-F52CD715D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5"/>
          <a:stretch/>
        </p:blipFill>
        <p:spPr bwMode="auto">
          <a:xfrm>
            <a:off x="762000" y="3808725"/>
            <a:ext cx="3587750" cy="2058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ide rainbow logo: Companies still grapple with the meaning of being an  LGBTQ+ ally | Fortune">
            <a:extLst>
              <a:ext uri="{FF2B5EF4-FFF2-40B4-BE49-F238E27FC236}">
                <a16:creationId xmlns:a16="http://schemas.microsoft.com/office/drawing/2014/main" id="{66C5EDC8-F577-0C9E-99B7-8A298C633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3" b="23629"/>
          <a:stretch/>
        </p:blipFill>
        <p:spPr bwMode="auto">
          <a:xfrm>
            <a:off x="552596" y="2895601"/>
            <a:ext cx="2724004" cy="7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sney vows to help repeal 'Don't Say Gay' law">
            <a:extLst>
              <a:ext uri="{FF2B5EF4-FFF2-40B4-BE49-F238E27FC236}">
                <a16:creationId xmlns:a16="http://schemas.microsoft.com/office/drawing/2014/main" id="{25979780-DA54-8123-9E51-48EB9D42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1" y="5020948"/>
            <a:ext cx="2724004" cy="15322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AED288-F447-0790-7C77-FC4D2FFDBC99}"/>
              </a:ext>
            </a:extLst>
          </p:cNvPr>
          <p:cNvSpPr/>
          <p:nvPr/>
        </p:nvSpPr>
        <p:spPr bwMode="auto">
          <a:xfrm>
            <a:off x="4982900" y="5280950"/>
            <a:ext cx="3587750" cy="685800"/>
          </a:xfrm>
          <a:prstGeom prst="rect">
            <a:avLst/>
          </a:prstGeom>
          <a:solidFill>
            <a:srgbClr val="00B0F0">
              <a:alpha val="1411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Broader context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sz="2200" dirty="0">
                <a:latin typeface="Slate Pro Light" panose="02000306040000020004" pitchFamily="2" charset="0"/>
              </a:rPr>
              <a:t>Corporate social responsibility, stakeholder governance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Instrumental versus normative motives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Differences from </a:t>
            </a:r>
            <a:r>
              <a:rPr lang="en-US" dirty="0" err="1">
                <a:latin typeface="Slate Pro Light" panose="02000306040000020004" pitchFamily="2" charset="0"/>
              </a:rPr>
              <a:t>wokeism</a:t>
            </a:r>
            <a:endParaRPr lang="en-US" dirty="0">
              <a:latin typeface="Slate Pro Light" panose="02000306040000020004" pitchFamily="2" charset="0"/>
            </a:endParaRPr>
          </a:p>
          <a:p>
            <a:r>
              <a:rPr lang="en-US" sz="2200" dirty="0">
                <a:latin typeface="Slate Pro Light" panose="02000306040000020004" pitchFamily="2" charset="0"/>
              </a:rPr>
              <a:t>Concentration of woke in certain industries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Mostly in entertainment, retail, tech (not manufacturing, oil and gas, business services, etc.)</a:t>
            </a:r>
          </a:p>
        </p:txBody>
      </p:sp>
      <p:pic>
        <p:nvPicPr>
          <p:cNvPr id="3074" name="Picture 2" descr="Nike ad features Colin Kaepernick - CNN Video">
            <a:extLst>
              <a:ext uri="{FF2B5EF4-FFF2-40B4-BE49-F238E27FC236}">
                <a16:creationId xmlns:a16="http://schemas.microsoft.com/office/drawing/2014/main" id="{BA2E5944-A32D-D0B1-7D7F-47297FE23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r="10811"/>
          <a:stretch/>
        </p:blipFill>
        <p:spPr bwMode="auto">
          <a:xfrm>
            <a:off x="279440" y="3676650"/>
            <a:ext cx="2895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is image from Gillette's Twitter account shows a Gillette advertisement invoking the...">
            <a:extLst>
              <a:ext uri="{FF2B5EF4-FFF2-40B4-BE49-F238E27FC236}">
                <a16:creationId xmlns:a16="http://schemas.microsoft.com/office/drawing/2014/main" id="{B6FF07E2-56E5-4113-A462-DEEA6537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034330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74A342-7C2C-FE82-2A23-C8126E11A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504" y="3615440"/>
            <a:ext cx="3189896" cy="2937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6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Wokeness and big tech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5105400" cy="5105400"/>
          </a:xfrm>
        </p:spPr>
        <p:txBody>
          <a:bodyPr/>
          <a:lstStyle/>
          <a:p>
            <a:r>
              <a:rPr lang="en-US" sz="2300" dirty="0">
                <a:latin typeface="Slate Pro Light" panose="02000306040000020004" pitchFamily="2" charset="0"/>
              </a:rPr>
              <a:t>Tech firms as victims of wokeness</a:t>
            </a:r>
          </a:p>
          <a:p>
            <a:pPr lvl="1"/>
            <a:r>
              <a:rPr lang="en-US" sz="1900" dirty="0">
                <a:latin typeface="Slate Pro Light" panose="02000306040000020004" pitchFamily="2" charset="0"/>
              </a:rPr>
              <a:t>External pressure</a:t>
            </a:r>
          </a:p>
          <a:p>
            <a:pPr lvl="1"/>
            <a:r>
              <a:rPr lang="en-US" sz="1900" dirty="0">
                <a:latin typeface="Slate Pro Light" panose="02000306040000020004" pitchFamily="2" charset="0"/>
              </a:rPr>
              <a:t>Desire to please woke employees (but workforce not very diverse)</a:t>
            </a:r>
          </a:p>
          <a:p>
            <a:pPr lvl="1"/>
            <a:r>
              <a:rPr lang="en-US" sz="1900" dirty="0">
                <a:latin typeface="Slate Pro Light" panose="02000306040000020004" pitchFamily="2" charset="0"/>
              </a:rPr>
              <a:t>Delegation to middle managers</a:t>
            </a:r>
          </a:p>
          <a:p>
            <a:r>
              <a:rPr lang="en-US" sz="2300" dirty="0">
                <a:latin typeface="Slate Pro Light" panose="02000306040000020004" pitchFamily="2" charset="0"/>
              </a:rPr>
              <a:t>Tech firms as drivers of wokeness</a:t>
            </a:r>
          </a:p>
          <a:p>
            <a:pPr lvl="1"/>
            <a:r>
              <a:rPr lang="en-US" sz="1900" dirty="0">
                <a:latin typeface="Slate Pro Light" panose="02000306040000020004" pitchFamily="2" charset="0"/>
              </a:rPr>
              <a:t>Netflix, Amazon, Disney, other content providers and distributors</a:t>
            </a:r>
          </a:p>
          <a:p>
            <a:pPr lvl="1"/>
            <a:r>
              <a:rPr lang="en-US" sz="1900" dirty="0">
                <a:latin typeface="Slate Pro Light" panose="02000306040000020004" pitchFamily="2" charset="0"/>
              </a:rPr>
              <a:t>Social media, retailers, exchanges: </a:t>
            </a:r>
            <a:r>
              <a:rPr lang="en-US" sz="1900" dirty="0" err="1">
                <a:latin typeface="Slate Pro Light" panose="02000306040000020004" pitchFamily="2" charset="0"/>
              </a:rPr>
              <a:t>deplatforming</a:t>
            </a:r>
            <a:r>
              <a:rPr lang="en-US" sz="1900" dirty="0">
                <a:latin typeface="Slate Pro Light" panose="02000306040000020004" pitchFamily="2" charset="0"/>
              </a:rPr>
              <a:t>, spreading misinformation</a:t>
            </a:r>
          </a:p>
          <a:p>
            <a:pPr lvl="1"/>
            <a:r>
              <a:rPr lang="en-US" sz="1900" dirty="0">
                <a:latin typeface="Slate Pro Light" panose="02000306040000020004" pitchFamily="2" charset="0"/>
              </a:rPr>
              <a:t>Analogy with the woke university (secondhand dealers in ideas)</a:t>
            </a:r>
          </a:p>
        </p:txBody>
      </p:sp>
      <p:pic>
        <p:nvPicPr>
          <p:cNvPr id="4098" name="Picture 2" descr="Leaked Video Shows why Google Might Indeed Hate Trump, Twitter Reacts ⋆">
            <a:extLst>
              <a:ext uri="{FF2B5EF4-FFF2-40B4-BE49-F238E27FC236}">
                <a16:creationId xmlns:a16="http://schemas.microsoft.com/office/drawing/2014/main" id="{9F7260C3-CA34-E78C-F2B3-E98407DA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23" y="304800"/>
            <a:ext cx="306217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red Google employee defends position that women aren't good at tech |  Salon.com">
            <a:extLst>
              <a:ext uri="{FF2B5EF4-FFF2-40B4-BE49-F238E27FC236}">
                <a16:creationId xmlns:a16="http://schemas.microsoft.com/office/drawing/2014/main" id="{9D321A74-247E-3657-C28D-0A456003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84" y="1842274"/>
            <a:ext cx="3371716" cy="17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Lord of the Rings TV series creators respond to trolls annoyed by diverse  cast | The Digital Fix">
            <a:extLst>
              <a:ext uri="{FF2B5EF4-FFF2-40B4-BE49-F238E27FC236}">
                <a16:creationId xmlns:a16="http://schemas.microsoft.com/office/drawing/2014/main" id="{62F8780F-085E-BC91-A6E2-813B40F10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7"/>
          <a:stretch/>
        </p:blipFill>
        <p:spPr bwMode="auto">
          <a:xfrm>
            <a:off x="5557827" y="4160134"/>
            <a:ext cx="335757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onnect your Facebook to Twitter with IFTTT">
            <a:extLst>
              <a:ext uri="{FF2B5EF4-FFF2-40B4-BE49-F238E27FC236}">
                <a16:creationId xmlns:a16="http://schemas.microsoft.com/office/drawing/2014/main" id="{ACA6A98D-9A06-F9E2-9F2B-E2CF4293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6" y="5460314"/>
            <a:ext cx="1643734" cy="8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Slate Pro Light" panose="02000306040000020004" pitchFamily="2" charset="0"/>
              </a:rPr>
              <a:t>Why (some) tech companies, like universities, are woke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219200"/>
            <a:ext cx="5791199" cy="510540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Business models and primary revenue streams</a:t>
            </a:r>
          </a:p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Costs of wokeness on the periphery</a:t>
            </a:r>
          </a:p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Analogy with book publishing</a:t>
            </a:r>
          </a:p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The case of academia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1026" name="Picture 2" descr="How will long tail affect the leisure branch? | by Jasper Dik | Medium">
            <a:extLst>
              <a:ext uri="{FF2B5EF4-FFF2-40B4-BE49-F238E27FC236}">
                <a16:creationId xmlns:a16="http://schemas.microsoft.com/office/drawing/2014/main" id="{6CBB15A9-BEE8-EA49-0E1B-33EA8D4D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0" y="3207853"/>
            <a:ext cx="53339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did the markets treat Big Tech in 2021? | by Enrique Dans | Enrique  Dans | Medium">
            <a:extLst>
              <a:ext uri="{FF2B5EF4-FFF2-40B4-BE49-F238E27FC236}">
                <a16:creationId xmlns:a16="http://schemas.microsoft.com/office/drawing/2014/main" id="{8EDBF745-C590-9C36-B3E3-FC3B08AA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04752"/>
            <a:ext cx="1981200" cy="14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Do tech firms have monopoly power?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Large market shares (sometimes)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Network effects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Large fixed costs, low marginal costs</a:t>
            </a:r>
            <a:endParaRPr lang="en-US" dirty="0">
              <a:solidFill>
                <a:schemeClr val="tx1"/>
              </a:solidFill>
              <a:latin typeface="Slate Pro Light" panose="02000306040000020004" pitchFamily="2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First-mover advantages (winner-take-most markets)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Path dependence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But still competition, absent government protection</a:t>
            </a:r>
          </a:p>
          <a:p>
            <a:endParaRPr lang="en-US" dirty="0">
              <a:solidFill>
                <a:schemeClr val="tx1"/>
              </a:solidFill>
              <a:latin typeface="Slate Pro Light" panose="02000306040000020004" pitchFamily="2" charset="0"/>
            </a:endParaRPr>
          </a:p>
          <a:p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B5482AD-4708-1C8A-2C14-3011E1F1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869988" cy="30380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Platforms, ecosystems, and two-sided markets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Access restrictions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Competition with providers</a:t>
            </a:r>
            <a:endParaRPr lang="en-US" dirty="0">
              <a:solidFill>
                <a:schemeClr val="tx1"/>
              </a:solidFill>
              <a:latin typeface="Slate Pro Light" panose="02000306040000020004" pitchFamily="2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832FCB79-121B-4FF3-98CE-8F9D1AAF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98981"/>
            <a:ext cx="2497558" cy="4405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C5C035AF-97EE-4D9A-A33F-54E3DF11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87" y="890587"/>
            <a:ext cx="2600325" cy="5762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reeHouse Foods profiles the private label consumer | Bakingbusiness.com |  June 15, 2016 12:04">
            <a:extLst>
              <a:ext uri="{FF2B5EF4-FFF2-40B4-BE49-F238E27FC236}">
                <a16:creationId xmlns:a16="http://schemas.microsoft.com/office/drawing/2014/main" id="{4CDFCA28-2659-4A52-B105-6BF42B1F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6" y="2687107"/>
            <a:ext cx="3124200" cy="21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Platforms, ecosystems, and two-sided markets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Access restrictions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Competition with providers</a:t>
            </a:r>
          </a:p>
          <a:p>
            <a:r>
              <a:rPr lang="en-US" dirty="0">
                <a:latin typeface="Slate Pro Light" panose="02000306040000020004" pitchFamily="2" charset="0"/>
              </a:rPr>
              <a:t>Ecosystems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D509213-D539-4ECA-B50B-F845330E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84627"/>
            <a:ext cx="5437330" cy="37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11019</TotalTime>
  <Words>559</Words>
  <Application>Microsoft Office PowerPoint</Application>
  <PresentationFormat>On-screen Show (4:3)</PresentationFormat>
  <Paragraphs>112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Wingdings</vt:lpstr>
      <vt:lpstr>Tahoma</vt:lpstr>
      <vt:lpstr>Calibri</vt:lpstr>
      <vt:lpstr>Slate Pro Light</vt:lpstr>
      <vt:lpstr>Compass</vt:lpstr>
      <vt:lpstr>PowerPoint Presentation</vt:lpstr>
      <vt:lpstr>Wokeness </vt:lpstr>
      <vt:lpstr>The woke corporation</vt:lpstr>
      <vt:lpstr>Broader context</vt:lpstr>
      <vt:lpstr>Wokeness and big tech </vt:lpstr>
      <vt:lpstr>Why (some) tech companies, like universities, are woke</vt:lpstr>
      <vt:lpstr>Do tech firms have monopoly power?</vt:lpstr>
      <vt:lpstr>Platforms, ecosystems, and two-sided markets</vt:lpstr>
      <vt:lpstr>Platforms, ecosystems, and two-sided markets</vt:lpstr>
      <vt:lpstr>Platforms, ecosystems, and two-sided markets</vt:lpstr>
      <vt:lpstr>Platforms, ecosystems, and two-sided markets</vt:lpstr>
      <vt:lpstr>Do these characteristics give rise to monopoly power?</vt:lpstr>
      <vt:lpstr>Policy toward big tech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</dc:title>
  <dc:creator>Peter G. Klein</dc:creator>
  <cp:lastModifiedBy>Peter Klein</cp:lastModifiedBy>
  <cp:revision>265</cp:revision>
  <cp:lastPrinted>2014-01-15T23:15:36Z</cp:lastPrinted>
  <dcterms:created xsi:type="dcterms:W3CDTF">2008-01-13T04:24:45Z</dcterms:created>
  <dcterms:modified xsi:type="dcterms:W3CDTF">2022-07-26T20:33:15Z</dcterms:modified>
</cp:coreProperties>
</file>