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57" r:id="rId5"/>
    <p:sldId id="273" r:id="rId6"/>
    <p:sldId id="258" r:id="rId7"/>
    <p:sldId id="259" r:id="rId8"/>
    <p:sldId id="268" r:id="rId9"/>
    <p:sldId id="261" r:id="rId10"/>
    <p:sldId id="269" r:id="rId11"/>
    <p:sldId id="262" r:id="rId12"/>
    <p:sldId id="263" r:id="rId13"/>
    <p:sldId id="266" r:id="rId14"/>
    <p:sldId id="270" r:id="rId15"/>
    <p:sldId id="271" r:id="rId16"/>
    <p:sldId id="264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bener, Jeffrey M." userId="13f213a2-820a-4985-ae9f-f00fc6cb327e" providerId="ADAL" clId="{07BAB5EE-44DB-40F5-89E1-B464C435E1E2}"/>
    <pc:docChg chg="custSel modSld">
      <pc:chgData name="Herbener, Jeffrey M." userId="13f213a2-820a-4985-ae9f-f00fc6cb327e" providerId="ADAL" clId="{07BAB5EE-44DB-40F5-89E1-B464C435E1E2}" dt="2022-07-20T14:17:45.466" v="1288"/>
      <pc:docMkLst>
        <pc:docMk/>
      </pc:docMkLst>
      <pc:sldChg chg="modSp mod">
        <pc:chgData name="Herbener, Jeffrey M." userId="13f213a2-820a-4985-ae9f-f00fc6cb327e" providerId="ADAL" clId="{07BAB5EE-44DB-40F5-89E1-B464C435E1E2}" dt="2022-06-24T23:45:07.830" v="450" actId="20577"/>
        <pc:sldMkLst>
          <pc:docMk/>
          <pc:sldMk cId="2733170035" sldId="256"/>
        </pc:sldMkLst>
        <pc:spChg chg="mod">
          <ac:chgData name="Herbener, Jeffrey M." userId="13f213a2-820a-4985-ae9f-f00fc6cb327e" providerId="ADAL" clId="{07BAB5EE-44DB-40F5-89E1-B464C435E1E2}" dt="2022-06-24T23:45:07.830" v="450" actId="20577"/>
          <ac:spMkLst>
            <pc:docMk/>
            <pc:sldMk cId="2733170035" sldId="256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15T15:24:51.675" v="798" actId="20577"/>
        <pc:sldMkLst>
          <pc:docMk/>
          <pc:sldMk cId="265148845" sldId="257"/>
        </pc:sldMkLst>
        <pc:spChg chg="mod">
          <ac:chgData name="Herbener, Jeffrey M." userId="13f213a2-820a-4985-ae9f-f00fc6cb327e" providerId="ADAL" clId="{07BAB5EE-44DB-40F5-89E1-B464C435E1E2}" dt="2022-06-24T18:40:19.251" v="102" actId="207"/>
          <ac:spMkLst>
            <pc:docMk/>
            <pc:sldMk cId="265148845" sldId="257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7-15T15:24:51.675" v="798" actId="20577"/>
          <ac:spMkLst>
            <pc:docMk/>
            <pc:sldMk cId="265148845" sldId="257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18T23:32:20.823" v="1118"/>
        <pc:sldMkLst>
          <pc:docMk/>
          <pc:sldMk cId="1166346059" sldId="258"/>
        </pc:sldMkLst>
        <pc:spChg chg="mod">
          <ac:chgData name="Herbener, Jeffrey M." userId="13f213a2-820a-4985-ae9f-f00fc6cb327e" providerId="ADAL" clId="{07BAB5EE-44DB-40F5-89E1-B464C435E1E2}" dt="2022-06-24T18:40:40.919" v="103" actId="207"/>
          <ac:spMkLst>
            <pc:docMk/>
            <pc:sldMk cId="1166346059" sldId="258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7-18T23:32:20.823" v="1118"/>
          <ac:spMkLst>
            <pc:docMk/>
            <pc:sldMk cId="1166346059" sldId="258"/>
            <ac:spMk id="3" creationId="{00000000-0000-0000-0000-000000000000}"/>
          </ac:spMkLst>
        </pc:spChg>
      </pc:sldChg>
      <pc:sldChg chg="addSp modSp mod modAnim">
        <pc:chgData name="Herbener, Jeffrey M." userId="13f213a2-820a-4985-ae9f-f00fc6cb327e" providerId="ADAL" clId="{07BAB5EE-44DB-40F5-89E1-B464C435E1E2}" dt="2022-07-18T23:33:15.505" v="1147" actId="27636"/>
        <pc:sldMkLst>
          <pc:docMk/>
          <pc:sldMk cId="1626326871" sldId="259"/>
        </pc:sldMkLst>
        <pc:spChg chg="mod">
          <ac:chgData name="Herbener, Jeffrey M." userId="13f213a2-820a-4985-ae9f-f00fc6cb327e" providerId="ADAL" clId="{07BAB5EE-44DB-40F5-89E1-B464C435E1E2}" dt="2022-06-24T18:42:33.797" v="148" actId="207"/>
          <ac:spMkLst>
            <pc:docMk/>
            <pc:sldMk cId="1626326871" sldId="259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7-18T23:33:15.505" v="1147" actId="27636"/>
          <ac:spMkLst>
            <pc:docMk/>
            <pc:sldMk cId="1626326871" sldId="259"/>
            <ac:spMk id="3" creationId="{00000000-0000-0000-0000-000000000000}"/>
          </ac:spMkLst>
        </pc:spChg>
        <pc:spChg chg="add mod">
          <ac:chgData name="Herbener, Jeffrey M." userId="13f213a2-820a-4985-ae9f-f00fc6cb327e" providerId="ADAL" clId="{07BAB5EE-44DB-40F5-89E1-B464C435E1E2}" dt="2022-07-18T23:28:39.358" v="1104" actId="1076"/>
          <ac:spMkLst>
            <pc:docMk/>
            <pc:sldMk cId="1626326871" sldId="259"/>
            <ac:spMk id="4" creationId="{063002F2-D588-507A-2B52-6479B9980DBE}"/>
          </ac:spMkLst>
        </pc:spChg>
        <pc:spChg chg="add mod">
          <ac:chgData name="Herbener, Jeffrey M." userId="13f213a2-820a-4985-ae9f-f00fc6cb327e" providerId="ADAL" clId="{07BAB5EE-44DB-40F5-89E1-B464C435E1E2}" dt="2022-07-18T23:29:39.375" v="1110" actId="1076"/>
          <ac:spMkLst>
            <pc:docMk/>
            <pc:sldMk cId="1626326871" sldId="259"/>
            <ac:spMk id="5" creationId="{27A1522F-3CCF-578F-1CB7-5C4885376AF6}"/>
          </ac:spMkLst>
        </pc:spChg>
        <pc:cxnChg chg="add mod">
          <ac:chgData name="Herbener, Jeffrey M." userId="13f213a2-820a-4985-ae9f-f00fc6cb327e" providerId="ADAL" clId="{07BAB5EE-44DB-40F5-89E1-B464C435E1E2}" dt="2022-07-18T23:28:47.578" v="1105" actId="1076"/>
          <ac:cxnSpMkLst>
            <pc:docMk/>
            <pc:sldMk cId="1626326871" sldId="259"/>
            <ac:cxnSpMk id="7" creationId="{D7AA6B42-2A99-9A75-AA49-E03AC50AED95}"/>
          </ac:cxnSpMkLst>
        </pc:cxnChg>
        <pc:cxnChg chg="add mod">
          <ac:chgData name="Herbener, Jeffrey M." userId="13f213a2-820a-4985-ae9f-f00fc6cb327e" providerId="ADAL" clId="{07BAB5EE-44DB-40F5-89E1-B464C435E1E2}" dt="2022-07-18T23:28:55.652" v="1106" actId="1076"/>
          <ac:cxnSpMkLst>
            <pc:docMk/>
            <pc:sldMk cId="1626326871" sldId="259"/>
            <ac:cxnSpMk id="10" creationId="{1D95E5DC-AE21-51D8-0D90-5345F60371CC}"/>
          </ac:cxnSpMkLst>
        </pc:cxnChg>
        <pc:cxnChg chg="add mod">
          <ac:chgData name="Herbener, Jeffrey M." userId="13f213a2-820a-4985-ae9f-f00fc6cb327e" providerId="ADAL" clId="{07BAB5EE-44DB-40F5-89E1-B464C435E1E2}" dt="2022-07-18T23:29:23.157" v="1109" actId="14100"/>
          <ac:cxnSpMkLst>
            <pc:docMk/>
            <pc:sldMk cId="1626326871" sldId="259"/>
            <ac:cxnSpMk id="15" creationId="{0EA0CAA6-4C22-4668-8F60-7A2088E823F5}"/>
          </ac:cxnSpMkLst>
        </pc:cxnChg>
        <pc:cxnChg chg="add mod">
          <ac:chgData name="Herbener, Jeffrey M." userId="13f213a2-820a-4985-ae9f-f00fc6cb327e" providerId="ADAL" clId="{07BAB5EE-44DB-40F5-89E1-B464C435E1E2}" dt="2022-07-18T23:29:14.198" v="1108" actId="1076"/>
          <ac:cxnSpMkLst>
            <pc:docMk/>
            <pc:sldMk cId="1626326871" sldId="259"/>
            <ac:cxnSpMk id="18" creationId="{F4B42732-B85C-A09D-6A2B-0DDEDD7EA09B}"/>
          </ac:cxnSpMkLst>
        </pc:cxnChg>
        <pc:cxnChg chg="add mod">
          <ac:chgData name="Herbener, Jeffrey M." userId="13f213a2-820a-4985-ae9f-f00fc6cb327e" providerId="ADAL" clId="{07BAB5EE-44DB-40F5-89E1-B464C435E1E2}" dt="2022-07-18T23:29:46.187" v="1111" actId="1076"/>
          <ac:cxnSpMkLst>
            <pc:docMk/>
            <pc:sldMk cId="1626326871" sldId="259"/>
            <ac:cxnSpMk id="21" creationId="{8FB5F36D-534B-2005-6AC8-179C7EC2D95E}"/>
          </ac:cxnSpMkLst>
        </pc:cxnChg>
        <pc:cxnChg chg="add mod">
          <ac:chgData name="Herbener, Jeffrey M." userId="13f213a2-820a-4985-ae9f-f00fc6cb327e" providerId="ADAL" clId="{07BAB5EE-44DB-40F5-89E1-B464C435E1E2}" dt="2022-07-18T23:29:49.626" v="1112" actId="1076"/>
          <ac:cxnSpMkLst>
            <pc:docMk/>
            <pc:sldMk cId="1626326871" sldId="259"/>
            <ac:cxnSpMk id="24" creationId="{6F0A8823-27D9-16E4-D5CB-C16E1BEB2F2C}"/>
          </ac:cxnSpMkLst>
        </pc:cxnChg>
        <pc:cxnChg chg="add mod">
          <ac:chgData name="Herbener, Jeffrey M." userId="13f213a2-820a-4985-ae9f-f00fc6cb327e" providerId="ADAL" clId="{07BAB5EE-44DB-40F5-89E1-B464C435E1E2}" dt="2022-07-18T23:30:02.843" v="1113" actId="1076"/>
          <ac:cxnSpMkLst>
            <pc:docMk/>
            <pc:sldMk cId="1626326871" sldId="259"/>
            <ac:cxnSpMk id="28" creationId="{B75AEC1F-B5FB-7FD8-A6B4-CF3B9E046634}"/>
          </ac:cxnSpMkLst>
        </pc:cxnChg>
        <pc:cxnChg chg="add mod">
          <ac:chgData name="Herbener, Jeffrey M." userId="13f213a2-820a-4985-ae9f-f00fc6cb327e" providerId="ADAL" clId="{07BAB5EE-44DB-40F5-89E1-B464C435E1E2}" dt="2022-07-18T23:30:09.629" v="1114" actId="1076"/>
          <ac:cxnSpMkLst>
            <pc:docMk/>
            <pc:sldMk cId="1626326871" sldId="259"/>
            <ac:cxnSpMk id="31" creationId="{B5D9DD48-7D92-7A6B-5209-4399B4263662}"/>
          </ac:cxnSpMkLst>
        </pc:cxnChg>
      </pc:sldChg>
      <pc:sldChg chg="modSp mod">
        <pc:chgData name="Herbener, Jeffrey M." userId="13f213a2-820a-4985-ae9f-f00fc6cb327e" providerId="ADAL" clId="{07BAB5EE-44DB-40F5-89E1-B464C435E1E2}" dt="2022-06-24T18:44:10.331" v="164" actId="207"/>
        <pc:sldMkLst>
          <pc:docMk/>
          <pc:sldMk cId="2222721846" sldId="261"/>
        </pc:sldMkLst>
        <pc:spChg chg="mod">
          <ac:chgData name="Herbener, Jeffrey M." userId="13f213a2-820a-4985-ae9f-f00fc6cb327e" providerId="ADAL" clId="{07BAB5EE-44DB-40F5-89E1-B464C435E1E2}" dt="2022-06-24T18:44:10.331" v="164" actId="207"/>
          <ac:spMkLst>
            <pc:docMk/>
            <pc:sldMk cId="2222721846" sldId="261"/>
            <ac:spMk id="2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05T12:49:46.532" v="531"/>
        <pc:sldMkLst>
          <pc:docMk/>
          <pc:sldMk cId="3189428489" sldId="262"/>
        </pc:sldMkLst>
        <pc:spChg chg="mod">
          <ac:chgData name="Herbener, Jeffrey M." userId="13f213a2-820a-4985-ae9f-f00fc6cb327e" providerId="ADAL" clId="{07BAB5EE-44DB-40F5-89E1-B464C435E1E2}" dt="2022-06-24T18:47:17.107" v="220" actId="207"/>
          <ac:spMkLst>
            <pc:docMk/>
            <pc:sldMk cId="3189428489" sldId="262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6-24T18:48:42.249" v="265" actId="20577"/>
          <ac:spMkLst>
            <pc:docMk/>
            <pc:sldMk cId="3189428489" sldId="262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07BAB5EE-44DB-40F5-89E1-B464C435E1E2}" dt="2022-06-24T18:49:22.463" v="267" actId="207"/>
        <pc:sldMkLst>
          <pc:docMk/>
          <pc:sldMk cId="1714901268" sldId="263"/>
        </pc:sldMkLst>
        <pc:spChg chg="mod">
          <ac:chgData name="Herbener, Jeffrey M." userId="13f213a2-820a-4985-ae9f-f00fc6cb327e" providerId="ADAL" clId="{07BAB5EE-44DB-40F5-89E1-B464C435E1E2}" dt="2022-06-24T18:49:22.463" v="267" actId="207"/>
          <ac:spMkLst>
            <pc:docMk/>
            <pc:sldMk cId="1714901268" sldId="263"/>
            <ac:spMk id="2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05T12:52:10.193" v="582" actId="20577"/>
        <pc:sldMkLst>
          <pc:docMk/>
          <pc:sldMk cId="3272026885" sldId="264"/>
        </pc:sldMkLst>
        <pc:spChg chg="mod">
          <ac:chgData name="Herbener, Jeffrey M." userId="13f213a2-820a-4985-ae9f-f00fc6cb327e" providerId="ADAL" clId="{07BAB5EE-44DB-40F5-89E1-B464C435E1E2}" dt="2022-06-24T18:54:37.951" v="420" actId="207"/>
          <ac:spMkLst>
            <pc:docMk/>
            <pc:sldMk cId="3272026885" sldId="264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7-05T12:52:10.193" v="582" actId="20577"/>
          <ac:spMkLst>
            <pc:docMk/>
            <pc:sldMk cId="3272026885" sldId="264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19T12:12:18.671" v="1211" actId="20577"/>
        <pc:sldMkLst>
          <pc:docMk/>
          <pc:sldMk cId="2281981178" sldId="266"/>
        </pc:sldMkLst>
        <pc:spChg chg="mod">
          <ac:chgData name="Herbener, Jeffrey M." userId="13f213a2-820a-4985-ae9f-f00fc6cb327e" providerId="ADAL" clId="{07BAB5EE-44DB-40F5-89E1-B464C435E1E2}" dt="2022-06-24T18:49:37.701" v="268" actId="207"/>
          <ac:spMkLst>
            <pc:docMk/>
            <pc:sldMk cId="2281981178" sldId="266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7-19T12:12:18.671" v="1211" actId="20577"/>
          <ac:spMkLst>
            <pc:docMk/>
            <pc:sldMk cId="2281981178" sldId="266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19T23:13:32.426" v="1234" actId="20577"/>
        <pc:sldMkLst>
          <pc:docMk/>
          <pc:sldMk cId="2275013914" sldId="267"/>
        </pc:sldMkLst>
        <pc:spChg chg="mod">
          <ac:chgData name="Herbener, Jeffrey M." userId="13f213a2-820a-4985-ae9f-f00fc6cb327e" providerId="ADAL" clId="{07BAB5EE-44DB-40F5-89E1-B464C435E1E2}" dt="2022-07-19T23:13:32.426" v="1234" actId="20577"/>
          <ac:spMkLst>
            <pc:docMk/>
            <pc:sldMk cId="2275013914" sldId="267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6-24T18:34:38.733" v="17" actId="20577"/>
          <ac:spMkLst>
            <pc:docMk/>
            <pc:sldMk cId="2275013914" sldId="267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07BAB5EE-44DB-40F5-89E1-B464C435E1E2}" dt="2022-07-19T12:08:45.058" v="1163" actId="20577"/>
        <pc:sldMkLst>
          <pc:docMk/>
          <pc:sldMk cId="1220806294" sldId="268"/>
        </pc:sldMkLst>
        <pc:spChg chg="mod">
          <ac:chgData name="Herbener, Jeffrey M." userId="13f213a2-820a-4985-ae9f-f00fc6cb327e" providerId="ADAL" clId="{07BAB5EE-44DB-40F5-89E1-B464C435E1E2}" dt="2022-07-19T12:08:45.058" v="1163" actId="20577"/>
          <ac:spMkLst>
            <pc:docMk/>
            <pc:sldMk cId="1220806294" sldId="268"/>
            <ac:spMk id="2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18T23:38:19.514" v="1148" actId="6549"/>
        <pc:sldMkLst>
          <pc:docMk/>
          <pc:sldMk cId="2263915398" sldId="269"/>
        </pc:sldMkLst>
        <pc:spChg chg="mod">
          <ac:chgData name="Herbener, Jeffrey M." userId="13f213a2-820a-4985-ae9f-f00fc6cb327e" providerId="ADAL" clId="{07BAB5EE-44DB-40F5-89E1-B464C435E1E2}" dt="2022-06-24T18:44:18.647" v="165" actId="207"/>
          <ac:spMkLst>
            <pc:docMk/>
            <pc:sldMk cId="2263915398" sldId="269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7-18T23:38:19.514" v="1148" actId="6549"/>
          <ac:spMkLst>
            <pc:docMk/>
            <pc:sldMk cId="2263915398" sldId="269"/>
            <ac:spMk id="3" creationId="{00000000-0000-0000-0000-000000000000}"/>
          </ac:spMkLst>
        </pc:spChg>
      </pc:sldChg>
      <pc:sldChg chg="modSp mod">
        <pc:chgData name="Herbener, Jeffrey M." userId="13f213a2-820a-4985-ae9f-f00fc6cb327e" providerId="ADAL" clId="{07BAB5EE-44DB-40F5-89E1-B464C435E1E2}" dt="2022-07-12T14:06:13.959" v="756" actId="20577"/>
        <pc:sldMkLst>
          <pc:docMk/>
          <pc:sldMk cId="549158104" sldId="270"/>
        </pc:sldMkLst>
        <pc:spChg chg="mod">
          <ac:chgData name="Herbener, Jeffrey M." userId="13f213a2-820a-4985-ae9f-f00fc6cb327e" providerId="ADAL" clId="{07BAB5EE-44DB-40F5-89E1-B464C435E1E2}" dt="2022-06-24T18:52:46.262" v="398" actId="207"/>
          <ac:spMkLst>
            <pc:docMk/>
            <pc:sldMk cId="549158104" sldId="270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7-12T14:06:13.959" v="756" actId="20577"/>
          <ac:spMkLst>
            <pc:docMk/>
            <pc:sldMk cId="549158104" sldId="270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05T12:50:43.383" v="537"/>
        <pc:sldMkLst>
          <pc:docMk/>
          <pc:sldMk cId="2393732219" sldId="271"/>
        </pc:sldMkLst>
        <pc:spChg chg="mod">
          <ac:chgData name="Herbener, Jeffrey M." userId="13f213a2-820a-4985-ae9f-f00fc6cb327e" providerId="ADAL" clId="{07BAB5EE-44DB-40F5-89E1-B464C435E1E2}" dt="2022-06-24T18:53:01.600" v="399" actId="207"/>
          <ac:spMkLst>
            <pc:docMk/>
            <pc:sldMk cId="2393732219" sldId="271"/>
            <ac:spMk id="2" creationId="{00000000-0000-0000-0000-000000000000}"/>
          </ac:spMkLst>
        </pc:spChg>
        <pc:spChg chg="mod">
          <ac:chgData name="Herbener, Jeffrey M." userId="13f213a2-820a-4985-ae9f-f00fc6cb327e" providerId="ADAL" clId="{07BAB5EE-44DB-40F5-89E1-B464C435E1E2}" dt="2022-06-24T18:54:06.922" v="419" actId="207"/>
          <ac:spMkLst>
            <pc:docMk/>
            <pc:sldMk cId="2393732219" sldId="271"/>
            <ac:spMk id="3" creationId="{00000000-0000-0000-0000-000000000000}"/>
          </ac:spMkLst>
        </pc:spChg>
      </pc:sldChg>
      <pc:sldChg chg="modSp mod modAnim">
        <pc:chgData name="Herbener, Jeffrey M." userId="13f213a2-820a-4985-ae9f-f00fc6cb327e" providerId="ADAL" clId="{07BAB5EE-44DB-40F5-89E1-B464C435E1E2}" dt="2022-07-20T14:17:45.466" v="1288"/>
        <pc:sldMkLst>
          <pc:docMk/>
          <pc:sldMk cId="3843523761" sldId="273"/>
        </pc:sldMkLst>
        <pc:spChg chg="mod">
          <ac:chgData name="Herbener, Jeffrey M." userId="13f213a2-820a-4985-ae9f-f00fc6cb327e" providerId="ADAL" clId="{07BAB5EE-44DB-40F5-89E1-B464C435E1E2}" dt="2022-06-29T19:16:53.346" v="482" actId="20577"/>
          <ac:spMkLst>
            <pc:docMk/>
            <pc:sldMk cId="3843523761" sldId="273"/>
            <ac:spMk id="2" creationId="{6B940D95-0429-4AE7-B988-547B313E4BED}"/>
          </ac:spMkLst>
        </pc:spChg>
        <pc:spChg chg="mod">
          <ac:chgData name="Herbener, Jeffrey M." userId="13f213a2-820a-4985-ae9f-f00fc6cb327e" providerId="ADAL" clId="{07BAB5EE-44DB-40F5-89E1-B464C435E1E2}" dt="2022-07-20T14:16:02.850" v="1282" actId="20577"/>
          <ac:spMkLst>
            <pc:docMk/>
            <pc:sldMk cId="3843523761" sldId="273"/>
            <ac:spMk id="3" creationId="{F86AB77F-EA49-46C7-B15C-0D1D3A87CDC3}"/>
          </ac:spMkLst>
        </pc:spChg>
        <pc:cxnChg chg="mod">
          <ac:chgData name="Herbener, Jeffrey M." userId="13f213a2-820a-4985-ae9f-f00fc6cb327e" providerId="ADAL" clId="{07BAB5EE-44DB-40F5-89E1-B464C435E1E2}" dt="2022-07-20T14:16:44.460" v="1283" actId="1076"/>
          <ac:cxnSpMkLst>
            <pc:docMk/>
            <pc:sldMk cId="3843523761" sldId="273"/>
            <ac:cxnSpMk id="5" creationId="{58BDACE1-9D66-42B9-B951-AE557DAA0E32}"/>
          </ac:cxnSpMkLst>
        </pc:cxnChg>
        <pc:cxnChg chg="mod">
          <ac:chgData name="Herbener, Jeffrey M." userId="13f213a2-820a-4985-ae9f-f00fc6cb327e" providerId="ADAL" clId="{07BAB5EE-44DB-40F5-89E1-B464C435E1E2}" dt="2022-07-20T14:16:50.632" v="1284" actId="14100"/>
          <ac:cxnSpMkLst>
            <pc:docMk/>
            <pc:sldMk cId="3843523761" sldId="273"/>
            <ac:cxnSpMk id="8" creationId="{470A46D6-10C4-46A3-8CF0-5F4E64655F66}"/>
          </ac:cxnSpMkLst>
        </pc:cxnChg>
        <pc:cxnChg chg="mod">
          <ac:chgData name="Herbener, Jeffrey M." userId="13f213a2-820a-4985-ae9f-f00fc6cb327e" providerId="ADAL" clId="{07BAB5EE-44DB-40F5-89E1-B464C435E1E2}" dt="2022-07-20T14:16:55.489" v="1285" actId="14100"/>
          <ac:cxnSpMkLst>
            <pc:docMk/>
            <pc:sldMk cId="3843523761" sldId="273"/>
            <ac:cxnSpMk id="11" creationId="{67D7F96B-1D71-4721-A7BB-7D9902B7F55D}"/>
          </ac:cxnSpMkLst>
        </pc:cxnChg>
      </pc:sldChg>
      <pc:sldChg chg="modSp mod modAnim">
        <pc:chgData name="Herbener, Jeffrey M." userId="13f213a2-820a-4985-ae9f-f00fc6cb327e" providerId="ADAL" clId="{07BAB5EE-44DB-40F5-89E1-B464C435E1E2}" dt="2022-07-05T12:47:30.754" v="517"/>
        <pc:sldMkLst>
          <pc:docMk/>
          <pc:sldMk cId="3923928692" sldId="274"/>
        </pc:sldMkLst>
        <pc:spChg chg="mod">
          <ac:chgData name="Herbener, Jeffrey M." userId="13f213a2-820a-4985-ae9f-f00fc6cb327e" providerId="ADAL" clId="{07BAB5EE-44DB-40F5-89E1-B464C435E1E2}" dt="2022-06-29T19:16:34.467" v="465" actId="20577"/>
          <ac:spMkLst>
            <pc:docMk/>
            <pc:sldMk cId="3923928692" sldId="274"/>
            <ac:spMk id="2" creationId="{3EFF1E42-EF8B-46EF-BAA6-E4FF3D5FFEF0}"/>
          </ac:spMkLst>
        </pc:spChg>
        <pc:spChg chg="mod">
          <ac:chgData name="Herbener, Jeffrey M." userId="13f213a2-820a-4985-ae9f-f00fc6cb327e" providerId="ADAL" clId="{07BAB5EE-44DB-40F5-89E1-B464C435E1E2}" dt="2022-06-24T18:37:41.877" v="31" actId="207"/>
          <ac:spMkLst>
            <pc:docMk/>
            <pc:sldMk cId="3923928692" sldId="274"/>
            <ac:spMk id="3" creationId="{E3FB2107-A632-49D0-919F-7472368978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2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3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3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9C1C-6A97-47AA-BF66-07B76EF171B7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6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Theory of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/>
              <a:t>July 24-30, 2022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7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preferences determine</a:t>
            </a:r>
          </a:p>
          <a:p>
            <a:pPr marL="0" indent="0">
              <a:buNone/>
            </a:pPr>
            <a:r>
              <a:rPr lang="en-US" dirty="0"/>
              <a:t>	Pure rate of interest</a:t>
            </a:r>
          </a:p>
          <a:p>
            <a:pPr marL="0" indent="0">
              <a:buNone/>
            </a:pPr>
            <a:r>
              <a:rPr lang="en-US" dirty="0"/>
              <a:t>	Amount of present money lent and borrowed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Pure rate of interest equates future value of money with the present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value of money</a:t>
            </a:r>
          </a:p>
          <a:p>
            <a:pPr marL="0" indent="0">
              <a:buNone/>
            </a:pPr>
            <a:r>
              <a:rPr lang="en-US" dirty="0"/>
              <a:t>	FV = PV x (1+r)	FV = $1,000 x 1.10 = $1,100	Compounding</a:t>
            </a:r>
          </a:p>
          <a:p>
            <a:pPr marL="0" indent="0">
              <a:buNone/>
            </a:pPr>
            <a:r>
              <a:rPr lang="en-US" dirty="0"/>
              <a:t>	PV = FV ÷ (1+r)	PV = $1,100 ÷ 1.10 = $1,000	Discounting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1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Market: exchange of present money for future money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Credit Markets</a:t>
            </a:r>
          </a:p>
          <a:p>
            <a:pPr marL="0" indent="0">
              <a:buNone/>
            </a:pPr>
            <a:r>
              <a:rPr lang="en-US" dirty="0"/>
              <a:t>	     • Consumer Loans</a:t>
            </a:r>
          </a:p>
          <a:p>
            <a:pPr marL="0" indent="0">
              <a:buNone/>
            </a:pPr>
            <a:r>
              <a:rPr lang="en-US" dirty="0"/>
              <a:t>	     • Producer Loans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Capital 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Uniform pure rate of interest for all inter-temporal exchange of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money of the same time structure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Pure Rate of Interest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Across 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				Interest Rate</a:t>
            </a:r>
          </a:p>
          <a:p>
            <a:pPr marL="0" indent="0">
              <a:buNone/>
            </a:pPr>
            <a:r>
              <a:rPr lang="en-US" dirty="0"/>
              <a:t>							       S</a:t>
            </a:r>
            <a:r>
              <a:rPr lang="en-US" baseline="-25000" dirty="0"/>
              <a:t>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S</a:t>
            </a:r>
            <a:r>
              <a:rPr lang="en-US" baseline="-25000" dirty="0"/>
              <a:t>1</a:t>
            </a:r>
            <a:r>
              <a:rPr lang="en-US" dirty="0"/>
              <a:t>			r</a:t>
            </a:r>
            <a:r>
              <a:rPr lang="en-US" baseline="-25000" dirty="0"/>
              <a:t>0</a:t>
            </a:r>
            <a:r>
              <a:rPr lang="en-US" dirty="0"/>
              <a:t> 	• A	         S</a:t>
            </a:r>
            <a:r>
              <a:rPr lang="en-US" baseline="-25000" dirty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		• B		S</a:t>
            </a:r>
            <a:r>
              <a:rPr lang="en-US" baseline="-25000" dirty="0"/>
              <a:t>0</a:t>
            </a:r>
            <a:r>
              <a:rPr lang="en-US" dirty="0"/>
              <a:t>	</a:t>
            </a:r>
            <a:r>
              <a:rPr lang="en-US"/>
              <a:t>	r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dirty="0"/>
              <a:t>		• B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			• A						D</a:t>
            </a:r>
          </a:p>
          <a:p>
            <a:pPr marL="0" indent="0">
              <a:buNone/>
            </a:pPr>
            <a:r>
              <a:rPr lang="en-US" dirty="0"/>
              <a:t>				D</a:t>
            </a:r>
          </a:p>
          <a:p>
            <a:pPr marL="0" indent="0">
              <a:buNone/>
            </a:pPr>
            <a:r>
              <a:rPr lang="en-US" dirty="0"/>
              <a:t>			Present Money			          Present Money</a:t>
            </a:r>
          </a:p>
          <a:p>
            <a:pPr marL="0" indent="0">
              <a:buNone/>
            </a:pPr>
            <a:r>
              <a:rPr lang="en-US" dirty="0"/>
              <a:t>	Consumer Loans				Capital Structure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390918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03797" y="4765183"/>
            <a:ext cx="32325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890197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90197" y="4765183"/>
            <a:ext cx="3013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96225" y="3103808"/>
            <a:ext cx="2472744" cy="1378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20095" y="3561008"/>
            <a:ext cx="1448874" cy="1049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996225" y="2968871"/>
            <a:ext cx="1571223" cy="1281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84106" y="2829596"/>
            <a:ext cx="2125014" cy="120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083380" y="2694659"/>
            <a:ext cx="708338" cy="73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703444" y="3023172"/>
            <a:ext cx="1210614" cy="1128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0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Pure Rate of Interest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Across Different Lines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Interest return in smart phone investments = 0.075</a:t>
            </a:r>
          </a:p>
          <a:p>
            <a:pPr marL="0" indent="0">
              <a:buNone/>
            </a:pPr>
            <a:r>
              <a:rPr lang="en-US" dirty="0"/>
              <a:t>Interest return in tablet investments = 0.025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Dynamic adjustment in the time market</a:t>
            </a:r>
          </a:p>
          <a:p>
            <a:pPr marL="0" indent="0">
              <a:buNone/>
            </a:pPr>
            <a:r>
              <a:rPr lang="en-US" dirty="0"/>
              <a:t>	Capitalist-Entrepreneurs will sell assets in tablet production</a:t>
            </a:r>
          </a:p>
          <a:p>
            <a:pPr marL="0" indent="0">
              <a:buNone/>
            </a:pPr>
            <a:r>
              <a:rPr lang="en-US" dirty="0"/>
              <a:t>	Capitalists-Entrepreneurs will buy assets in smart phone prod.</a:t>
            </a:r>
          </a:p>
          <a:p>
            <a:pPr marL="0" indent="0">
              <a:buNone/>
            </a:pPr>
            <a:r>
              <a:rPr lang="en-US" dirty="0"/>
              <a:t>	Interest rate in tablets will rise and that in smart phones will fall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Neither physical productivity nor value productivity of assets affects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the pure rate of interest</a:t>
            </a:r>
          </a:p>
        </p:txBody>
      </p:sp>
    </p:spTree>
    <p:extLst>
      <p:ext uri="{BB962C8B-B14F-4D97-AF65-F5344CB8AC3E}">
        <p14:creationId xmlns:p14="http://schemas.microsoft.com/office/powerpoint/2010/main" val="22819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Prices of Factors of Production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Discounted by Pure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MRP from factors to be received in one year</a:t>
            </a:r>
          </a:p>
          <a:p>
            <a:pPr marL="0" indent="0" algn="ctr">
              <a:buNone/>
            </a:pPr>
            <a:r>
              <a:rPr lang="en-US" dirty="0"/>
              <a:t>r = 0.10 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C</a:t>
            </a:r>
            <a:r>
              <a:rPr lang="en-US" dirty="0"/>
              <a:t> = $11,000						DMRP</a:t>
            </a:r>
            <a:r>
              <a:rPr lang="en-US" baseline="-25000" dirty="0"/>
              <a:t>C</a:t>
            </a:r>
            <a:r>
              <a:rPr lang="en-US" dirty="0"/>
              <a:t> = $10,000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N</a:t>
            </a:r>
            <a:r>
              <a:rPr lang="en-US" dirty="0"/>
              <a:t> = $5,500						DMRP</a:t>
            </a:r>
            <a:r>
              <a:rPr lang="en-US" baseline="-25000" dirty="0"/>
              <a:t>N</a:t>
            </a:r>
            <a:r>
              <a:rPr lang="en-US" dirty="0"/>
              <a:t> = $5,000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L</a:t>
            </a:r>
            <a:r>
              <a:rPr lang="en-US" dirty="0"/>
              <a:t> = $2,200						DMRP</a:t>
            </a:r>
            <a:r>
              <a:rPr lang="en-US" baseline="-25000" dirty="0"/>
              <a:t>L</a:t>
            </a:r>
            <a:r>
              <a:rPr lang="en-US" dirty="0"/>
              <a:t> = $2,000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 Income = $18,700 – $17,000  = $1,700		</a:t>
            </a:r>
          </a:p>
          <a:p>
            <a:pPr marL="0" indent="0">
              <a:buNone/>
            </a:pPr>
            <a:r>
              <a:rPr lang="en-US" dirty="0"/>
              <a:t>Interest return = $1,700 ÷ 17,000 = 0.10</a:t>
            </a:r>
          </a:p>
        </p:txBody>
      </p:sp>
    </p:spTree>
    <p:extLst>
      <p:ext uri="{BB962C8B-B14F-4D97-AF65-F5344CB8AC3E}">
        <p14:creationId xmlns:p14="http://schemas.microsoft.com/office/powerpoint/2010/main" val="54915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Sources of Net Income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Earned by Capitalist-Entrepreneur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Interest from satisfying time preferences</a:t>
            </a:r>
          </a:p>
          <a:p>
            <a:pPr marL="0" indent="0">
              <a:buNone/>
            </a:pPr>
            <a:r>
              <a:rPr lang="en-US" dirty="0"/>
              <a:t>	Capitalist-Entrepreneur lends to suppliers of factors of production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Wages from supplying labor</a:t>
            </a:r>
          </a:p>
          <a:p>
            <a:pPr marL="0" indent="0">
              <a:buNone/>
            </a:pPr>
            <a:r>
              <a:rPr lang="en-US" dirty="0"/>
              <a:t>	Capitalist-Entrepreneur works instead of hiring someone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Quasi-wages from supplying leadership</a:t>
            </a:r>
          </a:p>
          <a:p>
            <a:pPr marL="0" indent="0">
              <a:buNone/>
            </a:pPr>
            <a:r>
              <a:rPr lang="en-US" dirty="0"/>
              <a:t>	Capitalist-Entrepreneur raises the productivity of other workers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Profit for superior foresight</a:t>
            </a:r>
          </a:p>
          <a:p>
            <a:pPr marL="0" indent="0">
              <a:buNone/>
            </a:pPr>
            <a:r>
              <a:rPr lang="en-US" dirty="0"/>
              <a:t>	Capitalist-Entrepreneur anticipates future conditions better than</a:t>
            </a:r>
          </a:p>
          <a:p>
            <a:pPr marL="0" indent="0">
              <a:buNone/>
            </a:pPr>
            <a:r>
              <a:rPr lang="en-US" dirty="0"/>
              <a:t>	  other capitalist-entrepreneurs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3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Sources of the Market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Pure rate of interest</a:t>
            </a:r>
          </a:p>
          <a:p>
            <a:pPr marL="0" indent="0">
              <a:buNone/>
            </a:pPr>
            <a:r>
              <a:rPr lang="en-US" dirty="0"/>
              <a:t>	Higher time preferences, higher interest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Entrepreneurial uncertainty</a:t>
            </a:r>
          </a:p>
          <a:p>
            <a:pPr marL="0" indent="0">
              <a:buNone/>
            </a:pPr>
            <a:r>
              <a:rPr lang="en-US" dirty="0"/>
              <a:t>	Greater uncertainty, higher interest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Price premium</a:t>
            </a:r>
          </a:p>
          <a:p>
            <a:pPr marL="0" indent="0">
              <a:buNone/>
            </a:pPr>
            <a:r>
              <a:rPr lang="en-US" dirty="0"/>
              <a:t>	Larger price premium, higher interest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Unanticipated changes in PPM</a:t>
            </a:r>
          </a:p>
          <a:p>
            <a:pPr marL="0" indent="0">
              <a:buNone/>
            </a:pPr>
            <a:r>
              <a:rPr lang="en-US" dirty="0"/>
              <a:t>	Decrease in PPM, higher interest 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in Human Action: Duration of an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Duration of an action</a:t>
            </a:r>
          </a:p>
          <a:p>
            <a:pPr marL="0" indent="0">
              <a:buNone/>
            </a:pPr>
            <a:r>
              <a:rPr lang="en-US" dirty="0"/>
              <a:t>	Time before action – time during action – time after action</a:t>
            </a:r>
          </a:p>
          <a:p>
            <a:pPr marL="0" indent="0">
              <a:buNone/>
            </a:pPr>
            <a:r>
              <a:rPr lang="en-US" dirty="0"/>
              <a:t>	Two parts to the duration of action</a:t>
            </a:r>
          </a:p>
          <a:p>
            <a:pPr marL="0" indent="0">
              <a:buNone/>
            </a:pPr>
            <a:r>
              <a:rPr lang="en-US" dirty="0"/>
              <a:t>	1. Period of production: time from start of action to the beginning</a:t>
            </a:r>
          </a:p>
          <a:p>
            <a:pPr marL="0" indent="0">
              <a:buNone/>
            </a:pPr>
            <a:r>
              <a:rPr lang="en-US" dirty="0"/>
              <a:t>	     of the attainment of end</a:t>
            </a:r>
          </a:p>
          <a:p>
            <a:pPr marL="0" indent="0">
              <a:buNone/>
            </a:pPr>
            <a:r>
              <a:rPr lang="en-US" dirty="0"/>
              <a:t>	       • Working time: stages of production</a:t>
            </a:r>
          </a:p>
          <a:p>
            <a:pPr marL="0" indent="0">
              <a:buNone/>
            </a:pPr>
            <a:r>
              <a:rPr lang="en-US" dirty="0"/>
              <a:t>	       • Maturing time: time between taking an action and its effects</a:t>
            </a:r>
          </a:p>
          <a:p>
            <a:pPr marL="0" indent="0">
              <a:buNone/>
            </a:pPr>
            <a:r>
              <a:rPr lang="en-US" dirty="0"/>
              <a:t>	2. Duration of serviceableness: time over which a good generates its</a:t>
            </a:r>
          </a:p>
          <a:p>
            <a:pPr marL="0" indent="0">
              <a:buNone/>
            </a:pPr>
            <a:r>
              <a:rPr lang="en-US" dirty="0"/>
              <a:t>	     consumption services</a:t>
            </a:r>
          </a:p>
        </p:txBody>
      </p:sp>
    </p:spTree>
    <p:extLst>
      <p:ext uri="{BB962C8B-B14F-4D97-AF65-F5344CB8AC3E}">
        <p14:creationId xmlns:p14="http://schemas.microsoft.com/office/powerpoint/2010/main" val="227501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1E42-EF8B-46EF-BAA6-E4FF3D5F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in Human Action: Time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2107-A632-49D0-919F-747236897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Timeline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Start		Stop			Start		Stop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is an irreversible flux</a:t>
            </a:r>
            <a:r>
              <a:rPr lang="en-US" dirty="0"/>
              <a:t>: each moment has a unique place in the</a:t>
            </a:r>
          </a:p>
          <a:p>
            <a:pPr marL="0" indent="0">
              <a:buNone/>
            </a:pPr>
            <a:r>
              <a:rPr lang="en-US" dirty="0"/>
              <a:t>    sequence of moments of time with respect to action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Economize action with respect to time</a:t>
            </a:r>
            <a:r>
              <a:rPr lang="en-US" dirty="0"/>
              <a:t>: choose when to begin</a:t>
            </a:r>
          </a:p>
          <a:p>
            <a:pPr marL="0" indent="0">
              <a:buNone/>
            </a:pPr>
            <a:r>
              <a:rPr lang="en-US" dirty="0"/>
              <a:t>    and end an action to obtain its greatest value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886544-DA58-4DA9-B395-75BB9E5E3A87}"/>
              </a:ext>
            </a:extLst>
          </p:cNvPr>
          <p:cNvCxnSpPr>
            <a:cxnSpLocks/>
          </p:cNvCxnSpPr>
          <p:nvPr/>
        </p:nvCxnSpPr>
        <p:spPr>
          <a:xfrm>
            <a:off x="1238250" y="2505075"/>
            <a:ext cx="9715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469B7AC-46E7-4C59-ABEC-0EE6A5910658}"/>
              </a:ext>
            </a:extLst>
          </p:cNvPr>
          <p:cNvCxnSpPr>
            <a:cxnSpLocks/>
          </p:cNvCxnSpPr>
          <p:nvPr/>
        </p:nvCxnSpPr>
        <p:spPr>
          <a:xfrm flipV="1">
            <a:off x="220980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1FC5E46-1CAC-4718-9C00-EADC0DADB45B}"/>
              </a:ext>
            </a:extLst>
          </p:cNvPr>
          <p:cNvCxnSpPr>
            <a:cxnSpLocks/>
          </p:cNvCxnSpPr>
          <p:nvPr/>
        </p:nvCxnSpPr>
        <p:spPr>
          <a:xfrm flipV="1">
            <a:off x="403860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92CCA9C-C737-4491-9A61-2F9323AC5493}"/>
              </a:ext>
            </a:extLst>
          </p:cNvPr>
          <p:cNvCxnSpPr>
            <a:cxnSpLocks/>
          </p:cNvCxnSpPr>
          <p:nvPr/>
        </p:nvCxnSpPr>
        <p:spPr>
          <a:xfrm flipV="1">
            <a:off x="676275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F88FB08-C69A-4C03-BADC-C7A35DA51562}"/>
              </a:ext>
            </a:extLst>
          </p:cNvPr>
          <p:cNvCxnSpPr>
            <a:cxnSpLocks/>
          </p:cNvCxnSpPr>
          <p:nvPr/>
        </p:nvCxnSpPr>
        <p:spPr>
          <a:xfrm flipV="1">
            <a:off x="859155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9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schedule of using a good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Value of a good can vary at different moments in time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Allocate a good to obtain the greatest value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Allocation eliminates further value differences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Forward price of a good</a:t>
            </a:r>
          </a:p>
          <a:p>
            <a:pPr marL="0" indent="0">
              <a:buNone/>
            </a:pPr>
            <a:r>
              <a:rPr lang="en-US" dirty="0"/>
              <a:t>	Agree today to trade at a date in the future at the forward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	Higher, lower, or the same as current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Efficient temporal allocation of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0D95-0429-4AE7-B988-547B313E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in Human Action: Time Preference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B77F-EA49-46C7-B15C-0D1D3A87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Timeline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     Period of Production       Duration of Serviceableness</a:t>
            </a:r>
          </a:p>
          <a:p>
            <a:pPr marL="0" indent="0">
              <a:buNone/>
            </a:pPr>
            <a:r>
              <a:rPr lang="en-US" dirty="0"/>
              <a:t>	Start									Stop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For any action economized with respect to its timing </a:t>
            </a:r>
          </a:p>
          <a:p>
            <a:pPr marL="0" indent="0">
              <a:buNone/>
            </a:pPr>
            <a:r>
              <a:rPr lang="en-US" dirty="0"/>
              <a:t>	Time before its satisfaction (period of production)</a:t>
            </a:r>
          </a:p>
          <a:p>
            <a:pPr marL="0" indent="0">
              <a:buNone/>
            </a:pPr>
            <a:r>
              <a:rPr lang="en-US" dirty="0"/>
              <a:t>	Time during its satisfaction (duration of serviceableness)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Prefer to begin its satisfaction closer to the start of the action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Disutility of waiting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BDACE1-9D66-42B9-B951-AE557DAA0E32}"/>
              </a:ext>
            </a:extLst>
          </p:cNvPr>
          <p:cNvCxnSpPr>
            <a:cxnSpLocks/>
          </p:cNvCxnSpPr>
          <p:nvPr/>
        </p:nvCxnSpPr>
        <p:spPr>
          <a:xfrm>
            <a:off x="1143000" y="2571750"/>
            <a:ext cx="1021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0A46D6-10C4-46A3-8CF0-5F4E64655F66}"/>
              </a:ext>
            </a:extLst>
          </p:cNvPr>
          <p:cNvCxnSpPr>
            <a:cxnSpLocks/>
          </p:cNvCxnSpPr>
          <p:nvPr/>
        </p:nvCxnSpPr>
        <p:spPr>
          <a:xfrm flipV="1">
            <a:off x="2219325" y="2571750"/>
            <a:ext cx="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7D7F96B-1D71-4721-A7BB-7D9902B7F55D}"/>
              </a:ext>
            </a:extLst>
          </p:cNvPr>
          <p:cNvCxnSpPr>
            <a:cxnSpLocks/>
          </p:cNvCxnSpPr>
          <p:nvPr/>
        </p:nvCxnSpPr>
        <p:spPr>
          <a:xfrm flipV="1">
            <a:off x="10420350" y="2571750"/>
            <a:ext cx="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BC4F8F-4CA2-44CB-AC2C-0FDA1280730A}"/>
              </a:ext>
            </a:extLst>
          </p:cNvPr>
          <p:cNvCxnSpPr>
            <a:cxnSpLocks/>
          </p:cNvCxnSpPr>
          <p:nvPr/>
        </p:nvCxnSpPr>
        <p:spPr>
          <a:xfrm>
            <a:off x="5810250" y="2676525"/>
            <a:ext cx="0" cy="904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52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Inter-temporal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Preference – Definition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Satisfaction sooner is preferred to the same satisfaction later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Logical aspect of action, not physiological or psychological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Preference – Implications</a:t>
            </a:r>
          </a:p>
          <a:p>
            <a:pPr marL="0" indent="0">
              <a:buNone/>
            </a:pPr>
            <a:r>
              <a:rPr lang="en-US" dirty="0"/>
              <a:t>	Inter-temporal production choices regulated by TP </a:t>
            </a:r>
          </a:p>
          <a:p>
            <a:pPr marL="0" indent="0">
              <a:buNone/>
            </a:pPr>
            <a:r>
              <a:rPr lang="en-US" dirty="0"/>
              <a:t>	Pure Rate of Interest </a:t>
            </a:r>
          </a:p>
          <a:p>
            <a:pPr marL="0" indent="0">
              <a:buNone/>
            </a:pPr>
            <a:r>
              <a:rPr lang="en-US" dirty="0"/>
              <a:t>		• TP premium of present money over future money </a:t>
            </a:r>
          </a:p>
          <a:p>
            <a:pPr marL="0" indent="0">
              <a:buNone/>
            </a:pPr>
            <a:r>
              <a:rPr lang="en-US" dirty="0"/>
              <a:t>		• Efficient inter-temporal allocation of goods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4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Preference Theory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515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Preferences 					Price of the Consumer Good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Time Preferences				          Pure Rate of Interest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 Pure rate of interest: inter-temporal trade in money, not goods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Inter-temporal trade of goods, would mix the temporal and inter-</a:t>
            </a:r>
          </a:p>
          <a:p>
            <a:pPr marL="0" indent="0">
              <a:buNone/>
            </a:pPr>
            <a:r>
              <a:rPr lang="en-US" dirty="0"/>
              <a:t>	   temporal aspects of trade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Inter-temporal trade of money can isolate the inter-temporal aspects</a:t>
            </a:r>
          </a:p>
          <a:p>
            <a:pPr marL="0" indent="0">
              <a:buNone/>
            </a:pPr>
            <a:r>
              <a:rPr lang="en-US" dirty="0"/>
              <a:t>	   of trade from the temporal aspects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3002F2-D588-507A-2B52-6479B9980DBE}"/>
              </a:ext>
            </a:extLst>
          </p:cNvPr>
          <p:cNvSpPr txBox="1"/>
          <p:nvPr/>
        </p:nvSpPr>
        <p:spPr>
          <a:xfrm>
            <a:off x="3443788" y="1946860"/>
            <a:ext cx="3585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Demand for a consumer good</a:t>
            </a:r>
          </a:p>
          <a:p>
            <a:r>
              <a:rPr lang="en-US" sz="2200" dirty="0"/>
              <a:t>   Supply of a consumer good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1522F-3CCF-578F-1CB7-5C4885376AF6}"/>
              </a:ext>
            </a:extLst>
          </p:cNvPr>
          <p:cNvSpPr txBox="1"/>
          <p:nvPr/>
        </p:nvSpPr>
        <p:spPr>
          <a:xfrm>
            <a:off x="4358042" y="2751469"/>
            <a:ext cx="3338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Demand for present money</a:t>
            </a:r>
          </a:p>
          <a:p>
            <a:r>
              <a:rPr lang="en-US" sz="2200" dirty="0"/>
              <a:t>  Supply of present money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AA6B42-2A99-9A75-AA49-E03AC50AED95}"/>
              </a:ext>
            </a:extLst>
          </p:cNvPr>
          <p:cNvCxnSpPr>
            <a:cxnSpLocks/>
          </p:cNvCxnSpPr>
          <p:nvPr/>
        </p:nvCxnSpPr>
        <p:spPr>
          <a:xfrm flipV="1">
            <a:off x="2995612" y="2198178"/>
            <a:ext cx="492845" cy="146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D95E5DC-AE21-51D8-0D90-5345F60371CC}"/>
              </a:ext>
            </a:extLst>
          </p:cNvPr>
          <p:cNvCxnSpPr>
            <a:cxnSpLocks/>
          </p:cNvCxnSpPr>
          <p:nvPr/>
        </p:nvCxnSpPr>
        <p:spPr>
          <a:xfrm>
            <a:off x="2995612" y="2349716"/>
            <a:ext cx="661842" cy="16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A0CAA6-4C22-4668-8F60-7A2088E823F5}"/>
              </a:ext>
            </a:extLst>
          </p:cNvPr>
          <p:cNvCxnSpPr>
            <a:cxnSpLocks/>
          </p:cNvCxnSpPr>
          <p:nvPr/>
        </p:nvCxnSpPr>
        <p:spPr>
          <a:xfrm>
            <a:off x="6917172" y="2168348"/>
            <a:ext cx="388503" cy="107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4B42732-B85C-A09D-6A2B-0DDEDD7EA09B}"/>
              </a:ext>
            </a:extLst>
          </p:cNvPr>
          <p:cNvCxnSpPr>
            <a:cxnSpLocks/>
          </p:cNvCxnSpPr>
          <p:nvPr/>
        </p:nvCxnSpPr>
        <p:spPr>
          <a:xfrm flipV="1">
            <a:off x="6772275" y="2366749"/>
            <a:ext cx="533400" cy="16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B5F36D-534B-2005-6AC8-179C7EC2D95E}"/>
              </a:ext>
            </a:extLst>
          </p:cNvPr>
          <p:cNvCxnSpPr>
            <a:cxnSpLocks/>
          </p:cNvCxnSpPr>
          <p:nvPr/>
        </p:nvCxnSpPr>
        <p:spPr>
          <a:xfrm flipV="1">
            <a:off x="3967518" y="2976645"/>
            <a:ext cx="457200" cy="16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F0A8823-27D9-16E4-D5CB-C16E1BEB2F2C}"/>
              </a:ext>
            </a:extLst>
          </p:cNvPr>
          <p:cNvCxnSpPr>
            <a:cxnSpLocks/>
          </p:cNvCxnSpPr>
          <p:nvPr/>
        </p:nvCxnSpPr>
        <p:spPr>
          <a:xfrm>
            <a:off x="3986568" y="3169699"/>
            <a:ext cx="552450" cy="161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75AEC1F-B5FB-7FD8-A6B4-CF3B9E046634}"/>
              </a:ext>
            </a:extLst>
          </p:cNvPr>
          <p:cNvCxnSpPr>
            <a:cxnSpLocks/>
          </p:cNvCxnSpPr>
          <p:nvPr/>
        </p:nvCxnSpPr>
        <p:spPr>
          <a:xfrm>
            <a:off x="7580370" y="3017795"/>
            <a:ext cx="357469" cy="82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5D9DD48-7D92-7A6B-5209-4399B4263662}"/>
              </a:ext>
            </a:extLst>
          </p:cNvPr>
          <p:cNvCxnSpPr>
            <a:cxnSpLocks/>
          </p:cNvCxnSpPr>
          <p:nvPr/>
        </p:nvCxnSpPr>
        <p:spPr>
          <a:xfrm flipV="1">
            <a:off x="7418164" y="3169699"/>
            <a:ext cx="538444" cy="161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Preference and the Pure Rate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Preference Rank – Person A		Preference Rank – Person B</a:t>
            </a:r>
          </a:p>
          <a:p>
            <a:pPr marL="0" indent="0">
              <a:buNone/>
            </a:pPr>
            <a:r>
              <a:rPr lang="en-US" dirty="0"/>
              <a:t>	$1,100 in one year				$1,300 in one year</a:t>
            </a:r>
          </a:p>
          <a:p>
            <a:pPr marL="0" indent="0">
              <a:buNone/>
            </a:pPr>
            <a:r>
              <a:rPr lang="en-US" dirty="0"/>
              <a:t>	$1,000 today				$1,000 today</a:t>
            </a:r>
          </a:p>
          <a:p>
            <a:pPr marL="0" indent="0">
              <a:buNone/>
            </a:pPr>
            <a:r>
              <a:rPr lang="en-US" dirty="0"/>
              <a:t>	$1,090 in one year				$1,290 today</a:t>
            </a:r>
          </a:p>
          <a:p>
            <a:pPr marL="0" indent="0">
              <a:buNone/>
            </a:pPr>
            <a:r>
              <a:rPr lang="en-US" dirty="0"/>
              <a:t>	$1,000 in one year				$1,000 in one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Person A lends $1,000 to person B at 0.10 ≤ r ≤ 0.29</a:t>
            </a:r>
          </a:p>
        </p:txBody>
      </p:sp>
    </p:spTree>
    <p:extLst>
      <p:ext uri="{BB962C8B-B14F-4D97-AF65-F5344CB8AC3E}">
        <p14:creationId xmlns:p14="http://schemas.microsoft.com/office/powerpoint/2010/main" val="122080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      S – Lower TP </a:t>
            </a:r>
          </a:p>
          <a:p>
            <a:pPr marL="0" indent="0">
              <a:buNone/>
            </a:pPr>
            <a:r>
              <a:rPr lang="en-US" dirty="0"/>
              <a:t>      r</a:t>
            </a:r>
            <a:r>
              <a:rPr lang="en-US" baseline="-25000" dirty="0"/>
              <a:t>0</a:t>
            </a:r>
            <a:r>
              <a:rPr lang="en-US" dirty="0"/>
              <a:t>		     • A</a:t>
            </a:r>
          </a:p>
          <a:p>
            <a:pPr marL="0" indent="0">
              <a:buNone/>
            </a:pPr>
            <a:r>
              <a:rPr lang="en-US" dirty="0"/>
              <a:t>			      D – Higher TP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    PM</a:t>
            </a:r>
            <a:r>
              <a:rPr lang="en-US" baseline="-25000" dirty="0"/>
              <a:t>0</a:t>
            </a:r>
            <a:r>
              <a:rPr lang="en-US" dirty="0"/>
              <a:t>	Present Money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828800" y="2356835"/>
            <a:ext cx="25758" cy="250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54558" y="4837056"/>
            <a:ext cx="3477296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69335" y="3112674"/>
            <a:ext cx="1332964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69335" y="3112674"/>
            <a:ext cx="1345843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72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7389</TotalTime>
  <Words>1121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The Theory of Interest</vt:lpstr>
      <vt:lpstr>Time in Human Action: Duration of an Action</vt:lpstr>
      <vt:lpstr>Time in Human Action: Time Schedule</vt:lpstr>
      <vt:lpstr>Temporal Aspect of Action</vt:lpstr>
      <vt:lpstr>Time in Human Action: Time Preference</vt:lpstr>
      <vt:lpstr>Inter-temporal Aspect of Action</vt:lpstr>
      <vt:lpstr>Time Preference Theory of Interest</vt:lpstr>
      <vt:lpstr>Time Preference and the Pure Rate of Interest </vt:lpstr>
      <vt:lpstr>Time Market</vt:lpstr>
      <vt:lpstr>Time Market</vt:lpstr>
      <vt:lpstr>Components of the Time Market</vt:lpstr>
      <vt:lpstr>Pure Rate of Interest  Across Components of the Time Market</vt:lpstr>
      <vt:lpstr>Pure Rate of Interest  Across Different Lines of Production</vt:lpstr>
      <vt:lpstr>Prices of Factors of Production  Discounted by Pure Rate of Interest</vt:lpstr>
      <vt:lpstr>Sources of Net Income  Earned by Capitalist-Entrepreneur </vt:lpstr>
      <vt:lpstr>Sources of the Market Rate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Interest</dc:title>
  <dc:creator>Herbener, Jeffrey M.</dc:creator>
  <cp:lastModifiedBy>Herbener, Jeffrey M.</cp:lastModifiedBy>
  <cp:revision>55</cp:revision>
  <cp:lastPrinted>2022-06-29T18:27:47Z</cp:lastPrinted>
  <dcterms:created xsi:type="dcterms:W3CDTF">2018-06-25T22:24:18Z</dcterms:created>
  <dcterms:modified xsi:type="dcterms:W3CDTF">2022-07-20T14:26:36Z</dcterms:modified>
</cp:coreProperties>
</file>