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64" r:id="rId5"/>
    <p:sldId id="259" r:id="rId6"/>
    <p:sldId id="276" r:id="rId7"/>
    <p:sldId id="261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9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2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2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3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4E22-B2D1-4331-8DED-8C14461A1A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3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6412"/>
            <a:ext cx="9144000" cy="189631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Division of Labor and Social 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5826"/>
            <a:ext cx="9144000" cy="1655762"/>
          </a:xfrm>
        </p:spPr>
        <p:txBody>
          <a:bodyPr/>
          <a:lstStyle/>
          <a:p>
            <a:r>
              <a:rPr lang="en-US"/>
              <a:t>Mises University</a:t>
            </a:r>
            <a:endParaRPr lang="en-US" dirty="0"/>
          </a:p>
          <a:p>
            <a:r>
              <a:rPr lang="en-US" dirty="0"/>
              <a:t>Auburn, Alabama</a:t>
            </a:r>
          </a:p>
        </p:txBody>
      </p:sp>
    </p:spTree>
    <p:extLst>
      <p:ext uri="{BB962C8B-B14F-4D97-AF65-F5344CB8AC3E}">
        <p14:creationId xmlns:p14="http://schemas.microsoft.com/office/powerpoint/2010/main" val="250758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676" y="1690688"/>
            <a:ext cx="96146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Law of Association</a:t>
            </a:r>
          </a:p>
          <a:p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Each factor of production is efficient in some line of production</a:t>
            </a:r>
          </a:p>
          <a:p>
            <a:pPr lvl="1"/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Applies not only to labor, but also to land and capital goods.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Implication: Employment can expand indefinitely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879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Social Effects of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1975824"/>
            <a:ext cx="91372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Initial differences become even more pronounced.</a:t>
            </a:r>
          </a:p>
          <a:p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Alters the economic geography.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Increases the inequality in labor skills over time. </a:t>
            </a:r>
          </a:p>
          <a:p>
            <a:pPr lvl="1"/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Population Growth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Harmonizes Social Interests</a:t>
            </a:r>
          </a:p>
        </p:txBody>
      </p:sp>
    </p:spTree>
    <p:extLst>
      <p:ext uri="{BB962C8B-B14F-4D97-AF65-F5344CB8AC3E}">
        <p14:creationId xmlns:p14="http://schemas.microsoft.com/office/powerpoint/2010/main" val="2209258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2097744"/>
            <a:ext cx="105212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Extent of the Market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Only beneficial to specialize if product can be traded.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To extend division of labor, bring others into market.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Seeds of Theory of Economic Progress</a:t>
            </a:r>
          </a:p>
        </p:txBody>
      </p:sp>
    </p:spTree>
    <p:extLst>
      <p:ext uri="{BB962C8B-B14F-4D97-AF65-F5344CB8AC3E}">
        <p14:creationId xmlns:p14="http://schemas.microsoft.com/office/powerpoint/2010/main" val="462248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2097744"/>
            <a:ext cx="99564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Must be able to exchange what we produce.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Without trade, must produce everything we consume.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Exchange requires private property.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Hence, in order to take advantage of the division of labor, society must have private property.</a:t>
            </a:r>
          </a:p>
        </p:txBody>
      </p:sp>
    </p:spTree>
    <p:extLst>
      <p:ext uri="{BB962C8B-B14F-4D97-AF65-F5344CB8AC3E}">
        <p14:creationId xmlns:p14="http://schemas.microsoft.com/office/powerpoint/2010/main" val="2027069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Social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6546" y="2362801"/>
            <a:ext cx="72389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Division of labor integrates world into an economic order.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Global division of labor is not artificial.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Natural result of human action.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627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 Calculation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106" y="1968560"/>
            <a:ext cx="114837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Challenge of Production for the Market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Producers do not know exactly what other people want.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Must make objective production decisions about future subjective preferences of other people.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Specialized production of higher order capital goods require a corresponding quantity of other complementary producer goods.</a:t>
            </a:r>
          </a:p>
        </p:txBody>
      </p:sp>
    </p:spTree>
    <p:extLst>
      <p:ext uri="{BB962C8B-B14F-4D97-AF65-F5344CB8AC3E}">
        <p14:creationId xmlns:p14="http://schemas.microsoft.com/office/powerpoint/2010/main" val="2550127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 Calculation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292" y="1856800"/>
            <a:ext cx="1187778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Coordination of economic order requires economic calculation.</a:t>
            </a:r>
          </a:p>
          <a:p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Requires market monetary prices.</a:t>
            </a:r>
          </a:p>
          <a:p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Economic Calculation requires medium of exchange.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Requires prices be determined by process of voluntary exchange.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Requires private property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Requires sound money</a:t>
            </a:r>
          </a:p>
        </p:txBody>
      </p:sp>
    </p:spTree>
    <p:extLst>
      <p:ext uri="{BB962C8B-B14F-4D97-AF65-F5344CB8AC3E}">
        <p14:creationId xmlns:p14="http://schemas.microsoft.com/office/powerpoint/2010/main" val="47753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Contrasting 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8982" y="2471155"/>
            <a:ext cx="875403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Rather than seeing conflict as an anomaly, it is concluded that conflict is an essential and inherent component of the social relations found in capitalism. </a:t>
            </a:r>
          </a:p>
          <a:p>
            <a:pPr lvl="0" algn="r"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	– Herb </a:t>
            </a:r>
            <a:r>
              <a:rPr lang="en-US" sz="2000" dirty="0" err="1">
                <a:solidFill>
                  <a:prstClr val="black"/>
                </a:solidFill>
              </a:rPr>
              <a:t>Thompsom</a:t>
            </a:r>
            <a:r>
              <a:rPr lang="en-US" sz="2000" dirty="0">
                <a:solidFill>
                  <a:prstClr val="black"/>
                </a:solidFill>
              </a:rPr>
              <a:t>, “Conflict and the Social Relations of Capitalism”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718982" y="4267286"/>
            <a:ext cx="8754036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2000" dirty="0"/>
              <a:t>The greater productivity of work under the division of labor is a unifying influence. It leads men to regard each other as comrades in a joint struggle for welfare, rather than as competitors in a struggle for existence. It makes friends out of enemies, peace out of war, society out of individuals.” </a:t>
            </a:r>
          </a:p>
          <a:p>
            <a:pPr algn="r">
              <a:spcBef>
                <a:spcPts val="1000"/>
              </a:spcBef>
            </a:pPr>
            <a:r>
              <a:rPr lang="en-US" sz="2000" dirty="0"/>
              <a:t>	–Ludwig von Mises, </a:t>
            </a:r>
            <a:r>
              <a:rPr lang="en-US" sz="2000" i="1" dirty="0"/>
              <a:t>Socialism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395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Modes of Production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753" y="2138082"/>
            <a:ext cx="8256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Direct Use Production: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Self-sufficiency.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Direct correspondence between what people want and what they produce.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Production for Exchange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Oriented to what can be sold in a market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Market division of labor</a:t>
            </a:r>
          </a:p>
        </p:txBody>
      </p:sp>
    </p:spTree>
    <p:extLst>
      <p:ext uri="{BB962C8B-B14F-4D97-AF65-F5344CB8AC3E}">
        <p14:creationId xmlns:p14="http://schemas.microsoft.com/office/powerpoint/2010/main" val="403442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753" y="2138082"/>
            <a:ext cx="8256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Specialization of Production According to Efficiency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Each person produces particular good in excess of  personal consumption.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His consumptive ends are met by others.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Mises: Fundamental Social Phenomenon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Been with us since the beginning of human history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Great impetus for the formation of society</a:t>
            </a:r>
          </a:p>
        </p:txBody>
      </p:sp>
    </p:spTree>
    <p:extLst>
      <p:ext uri="{BB962C8B-B14F-4D97-AF65-F5344CB8AC3E}">
        <p14:creationId xmlns:p14="http://schemas.microsoft.com/office/powerpoint/2010/main" val="337240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86132"/>
              </p:ext>
            </p:extLst>
          </p:nvPr>
        </p:nvGraphicFramePr>
        <p:xfrm>
          <a:off x="658903" y="1977388"/>
          <a:ext cx="1087867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8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9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Opportunity</a:t>
                      </a:r>
                      <a:r>
                        <a:rPr lang="en-US" sz="2000" baseline="0" dirty="0"/>
                        <a:t> Cost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Groucho: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½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Goods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Harpo: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¼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80159" y="4135920"/>
            <a:ext cx="96500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Who has absolute advantage in what? </a:t>
            </a:r>
            <a:r>
              <a:rPr lang="en-US" sz="2000" b="1" kern="0" dirty="0">
                <a:solidFill>
                  <a:prstClr val="black"/>
                </a:solidFill>
              </a:rPr>
              <a:t>Groucho</a:t>
            </a:r>
            <a:r>
              <a:rPr lang="en-US" sz="2000" kern="0" dirty="0">
                <a:solidFill>
                  <a:prstClr val="black"/>
                </a:solidFill>
              </a:rPr>
              <a:t> is more proficient in producing both goods.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the comparative advantage in producing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mangoes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Groucho to produce 1 mango?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 </a:t>
            </a:r>
            <a:r>
              <a:rPr lang="en-GB" sz="2000" b="1" kern="0" noProof="0" dirty="0">
                <a:solidFill>
                  <a:prstClr val="black"/>
                </a:solidFill>
              </a:rPr>
              <a:t>lb. of beef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Harpo to produce 1 mango?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 lb. of beef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a lower opportunity cost producing mangoes? </a:t>
            </a:r>
            <a:r>
              <a:rPr lang="en-US" sz="2000" b="1" kern="0" dirty="0">
                <a:solidFill>
                  <a:prstClr val="black"/>
                </a:solidFill>
              </a:rPr>
              <a:t>Groucho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4648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85880"/>
              </p:ext>
            </p:extLst>
          </p:nvPr>
        </p:nvGraphicFramePr>
        <p:xfrm>
          <a:off x="658903" y="1977388"/>
          <a:ext cx="1087867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8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9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Opportunity</a:t>
                      </a:r>
                      <a:r>
                        <a:rPr lang="en-US" sz="2000" baseline="0" dirty="0"/>
                        <a:t> Cost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Groucho: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½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Both Goods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Mangoes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Harpo: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¼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Beef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68069" y="4278060"/>
            <a:ext cx="92695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the comparative advantage in producing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beef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Groucho to produce 1 lb.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of beef?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½ </a:t>
            </a:r>
            <a:r>
              <a:rPr kumimoji="0" lang="en-GB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mango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Harpo to produce 1 lb. of beef?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¼ mango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a lower opportunity cost producing beef? </a:t>
            </a:r>
            <a:r>
              <a:rPr lang="en-US" sz="2000" b="1" kern="0" noProof="0" dirty="0">
                <a:solidFill>
                  <a:prstClr val="black"/>
                </a:solidFill>
              </a:rPr>
              <a:t>Harpo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7248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70695"/>
              </p:ext>
            </p:extLst>
          </p:nvPr>
        </p:nvGraphicFramePr>
        <p:xfrm>
          <a:off x="1503829" y="2539646"/>
          <a:ext cx="9184341" cy="303525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80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4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9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Production for Direct Use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Groucho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baseline="0" dirty="0">
                          <a:effectLst/>
                          <a:latin typeface="+mn-lt"/>
                          <a:ea typeface="+mn-ea"/>
                        </a:rPr>
                        <a:t>300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Production According</a:t>
                      </a:r>
                      <a:r>
                        <a:rPr lang="en-GB" sz="2000" b="1" baseline="0" dirty="0">
                          <a:solidFill>
                            <a:schemeClr val="bg1"/>
                          </a:solidFill>
                          <a:effectLst/>
                        </a:rPr>
                        <a:t> to Efficiency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  <a:ea typeface="+mn-ea"/>
                        </a:rPr>
                        <a:t>Groucho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225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400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56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01005"/>
              </p:ext>
            </p:extLst>
          </p:nvPr>
        </p:nvGraphicFramePr>
        <p:xfrm>
          <a:off x="1900516" y="3927521"/>
          <a:ext cx="8390966" cy="16769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42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Consumption After Specialization and Trade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  <a:ea typeface="+mn-ea"/>
                        </a:rPr>
                        <a:t>Groucho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 (bu.)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– 60 = 165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+ 60 = 60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1000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+ 180= 330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400 − 180 = 220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Gain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15M</a:t>
                      </a:r>
                      <a:r>
                        <a:rPr lang="en-US" sz="2000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&amp; 30B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10 M &amp; 20B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62835" y="1690688"/>
            <a:ext cx="626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Both Parties Benefit in Consumption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1270" y="2454266"/>
            <a:ext cx="9789459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Groucho and Harpo can exchange mangoes for beef at ratio of 1 mango for 3 lbs. beef.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Harpo trades 180 lbs. of beef to Groucho for 60 mangoes.</a:t>
            </a:r>
          </a:p>
        </p:txBody>
      </p:sp>
    </p:spTree>
    <p:extLst>
      <p:ext uri="{BB962C8B-B14F-4D97-AF65-F5344CB8AC3E}">
        <p14:creationId xmlns:p14="http://schemas.microsoft.com/office/powerpoint/2010/main" val="1894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Differences in Efficiency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8629" y="2097742"/>
            <a:ext cx="85747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accounts for the differences in relative costs of production for different people? 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suitability of natural resources.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given capital.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skill or desirability of labor.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13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849</Words>
  <Application>Microsoft Office PowerPoint</Application>
  <PresentationFormat>Widescreen</PresentationFormat>
  <Paragraphs>214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The Division of Labor and Social Order</vt:lpstr>
      <vt:lpstr>Contrasting Views</vt:lpstr>
      <vt:lpstr>Modes of Production</vt:lpstr>
      <vt:lpstr>The Division of Labor</vt:lpstr>
      <vt:lpstr>The Division of Labor</vt:lpstr>
      <vt:lpstr>The Division of Labor</vt:lpstr>
      <vt:lpstr>The Division of Labor</vt:lpstr>
      <vt:lpstr>The Division of Labor</vt:lpstr>
      <vt:lpstr>Differences in Efficiency</vt:lpstr>
      <vt:lpstr>The Division of Labor</vt:lpstr>
      <vt:lpstr>Social Effects of Division of Labor</vt:lpstr>
      <vt:lpstr>Limits to the Division of Labor</vt:lpstr>
      <vt:lpstr>Limits to the Division of Labor</vt:lpstr>
      <vt:lpstr>Social Order</vt:lpstr>
      <vt:lpstr>Economic Calculation</vt:lpstr>
      <vt:lpstr>Economic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Ritenour, Shawn R</dc:creator>
  <cp:lastModifiedBy>Ritenour, Shawn R</cp:lastModifiedBy>
  <cp:revision>51</cp:revision>
  <dcterms:created xsi:type="dcterms:W3CDTF">2019-07-09T17:43:25Z</dcterms:created>
  <dcterms:modified xsi:type="dcterms:W3CDTF">2022-07-25T02:30:40Z</dcterms:modified>
</cp:coreProperties>
</file>