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8" r:id="rId1"/>
  </p:sldMasterIdLst>
  <p:notesMasterIdLst>
    <p:notesMasterId r:id="rId47"/>
  </p:notesMasterIdLst>
  <p:handoutMasterIdLst>
    <p:handoutMasterId r:id="rId48"/>
  </p:handoutMasterIdLst>
  <p:sldIdLst>
    <p:sldId id="256" r:id="rId2"/>
    <p:sldId id="390" r:id="rId3"/>
    <p:sldId id="357" r:id="rId4"/>
    <p:sldId id="366" r:id="rId5"/>
    <p:sldId id="284" r:id="rId6"/>
    <p:sldId id="394" r:id="rId7"/>
    <p:sldId id="285" r:id="rId8"/>
    <p:sldId id="395" r:id="rId9"/>
    <p:sldId id="396" r:id="rId10"/>
    <p:sldId id="397" r:id="rId11"/>
    <p:sldId id="367" r:id="rId12"/>
    <p:sldId id="368" r:id="rId13"/>
    <p:sldId id="370" r:id="rId14"/>
    <p:sldId id="371" r:id="rId15"/>
    <p:sldId id="403" r:id="rId16"/>
    <p:sldId id="358" r:id="rId17"/>
    <p:sldId id="359" r:id="rId18"/>
    <p:sldId id="369" r:id="rId19"/>
    <p:sldId id="392" r:id="rId20"/>
    <p:sldId id="393" r:id="rId21"/>
    <p:sldId id="333" r:id="rId22"/>
    <p:sldId id="361" r:id="rId23"/>
    <p:sldId id="365" r:id="rId24"/>
    <p:sldId id="373" r:id="rId25"/>
    <p:sldId id="362" r:id="rId26"/>
    <p:sldId id="377" r:id="rId27"/>
    <p:sldId id="378" r:id="rId28"/>
    <p:sldId id="364" r:id="rId29"/>
    <p:sldId id="351" r:id="rId30"/>
    <p:sldId id="343" r:id="rId31"/>
    <p:sldId id="350" r:id="rId32"/>
    <p:sldId id="352" r:id="rId33"/>
    <p:sldId id="363" r:id="rId34"/>
    <p:sldId id="353" r:id="rId35"/>
    <p:sldId id="354" r:id="rId36"/>
    <p:sldId id="356" r:id="rId37"/>
    <p:sldId id="398" r:id="rId38"/>
    <p:sldId id="360" r:id="rId39"/>
    <p:sldId id="381" r:id="rId40"/>
    <p:sldId id="391" r:id="rId41"/>
    <p:sldId id="379" r:id="rId42"/>
    <p:sldId id="402" r:id="rId43"/>
    <p:sldId id="400" r:id="rId44"/>
    <p:sldId id="386" r:id="rId45"/>
    <p:sldId id="404"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83" autoAdjust="0"/>
    <p:restoredTop sz="86327" autoAdjust="0"/>
  </p:normalViewPr>
  <p:slideViewPr>
    <p:cSldViewPr snapToGrid="0" snapToObjects="1">
      <p:cViewPr varScale="1">
        <p:scale>
          <a:sx n="105" d="100"/>
          <a:sy n="105" d="100"/>
        </p:scale>
        <p:origin x="872"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470087-AD9A-4B1D-A08C-F56E63C16B8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3C76F0C-8E8A-4B0E-A0D8-2590B00BBC51}">
      <dgm:prSet custT="1"/>
      <dgm:spPr/>
      <dgm:t>
        <a:bodyPr/>
        <a:lstStyle/>
        <a:p>
          <a:r>
            <a:rPr lang="en-US" sz="2800" baseline="0" dirty="0"/>
            <a:t>Transfer skills (“human capital”)?</a:t>
          </a:r>
          <a:endParaRPr lang="en-US" sz="2800" dirty="0"/>
        </a:p>
      </dgm:t>
    </dgm:pt>
    <dgm:pt modelId="{AE1E901F-93CF-46B7-B037-FFB0D240C34E}" type="parTrans" cxnId="{E2E3159E-C0D1-4A0A-B9CF-7F24EAF84624}">
      <dgm:prSet/>
      <dgm:spPr/>
      <dgm:t>
        <a:bodyPr/>
        <a:lstStyle/>
        <a:p>
          <a:endParaRPr lang="en-US"/>
        </a:p>
      </dgm:t>
    </dgm:pt>
    <dgm:pt modelId="{ECC77A24-450A-4BB4-A46B-2CF67ACDA099}" type="sibTrans" cxnId="{E2E3159E-C0D1-4A0A-B9CF-7F24EAF84624}">
      <dgm:prSet/>
      <dgm:spPr/>
      <dgm:t>
        <a:bodyPr/>
        <a:lstStyle/>
        <a:p>
          <a:endParaRPr lang="en-US"/>
        </a:p>
      </dgm:t>
    </dgm:pt>
    <dgm:pt modelId="{E2CEC704-503C-4A35-83D3-86F7A868A49B}">
      <dgm:prSet custT="1"/>
      <dgm:spPr/>
      <dgm:t>
        <a:bodyPr/>
        <a:lstStyle/>
        <a:p>
          <a:r>
            <a:rPr lang="en-US" sz="2800" baseline="0" dirty="0"/>
            <a:t>Signal work ethic or disposition toward higher-order thinking?</a:t>
          </a:r>
          <a:endParaRPr lang="en-US" sz="2800" dirty="0"/>
        </a:p>
      </dgm:t>
    </dgm:pt>
    <dgm:pt modelId="{0F8E8414-5099-4512-AFC3-DA4C773EF24F}" type="parTrans" cxnId="{FEBD9267-87E4-44D3-8619-F0612E0569BC}">
      <dgm:prSet/>
      <dgm:spPr/>
      <dgm:t>
        <a:bodyPr/>
        <a:lstStyle/>
        <a:p>
          <a:endParaRPr lang="en-US"/>
        </a:p>
      </dgm:t>
    </dgm:pt>
    <dgm:pt modelId="{AAACB491-0617-463C-B1C0-637C3F0557EA}" type="sibTrans" cxnId="{FEBD9267-87E4-44D3-8619-F0612E0569BC}">
      <dgm:prSet/>
      <dgm:spPr/>
      <dgm:t>
        <a:bodyPr/>
        <a:lstStyle/>
        <a:p>
          <a:endParaRPr lang="en-US"/>
        </a:p>
      </dgm:t>
    </dgm:pt>
    <dgm:pt modelId="{63E30EB6-A720-44FC-A042-A1AB14048276}">
      <dgm:prSet custT="1"/>
      <dgm:spPr/>
      <dgm:t>
        <a:bodyPr/>
        <a:lstStyle/>
        <a:p>
          <a:r>
            <a:rPr lang="en-US" sz="2800" baseline="0" dirty="0"/>
            <a:t>Provide a consumption good for higher-income individuals?</a:t>
          </a:r>
          <a:endParaRPr lang="en-US" sz="2800" dirty="0"/>
        </a:p>
      </dgm:t>
    </dgm:pt>
    <dgm:pt modelId="{F3FD7204-9F34-450C-B361-60233C1668A4}" type="parTrans" cxnId="{7814D977-1F49-42D4-AEBC-A2B8263805F9}">
      <dgm:prSet/>
      <dgm:spPr/>
      <dgm:t>
        <a:bodyPr/>
        <a:lstStyle/>
        <a:p>
          <a:endParaRPr lang="en-US"/>
        </a:p>
      </dgm:t>
    </dgm:pt>
    <dgm:pt modelId="{5A72A556-AE9B-4F75-8885-81AF5562AE23}" type="sibTrans" cxnId="{7814D977-1F49-42D4-AEBC-A2B8263805F9}">
      <dgm:prSet/>
      <dgm:spPr/>
      <dgm:t>
        <a:bodyPr/>
        <a:lstStyle/>
        <a:p>
          <a:endParaRPr lang="en-US"/>
        </a:p>
      </dgm:t>
    </dgm:pt>
    <dgm:pt modelId="{EFA8DDB5-0CE5-2741-ACF9-9105BC76360F}" type="pres">
      <dgm:prSet presAssocID="{44470087-AD9A-4B1D-A08C-F56E63C16B8E}" presName="linear" presStyleCnt="0">
        <dgm:presLayoutVars>
          <dgm:animLvl val="lvl"/>
          <dgm:resizeHandles val="exact"/>
        </dgm:presLayoutVars>
      </dgm:prSet>
      <dgm:spPr/>
    </dgm:pt>
    <dgm:pt modelId="{E4B022EC-705A-7546-B324-DD103651B25B}" type="pres">
      <dgm:prSet presAssocID="{03C76F0C-8E8A-4B0E-A0D8-2590B00BBC51}" presName="parentText" presStyleLbl="node1" presStyleIdx="0" presStyleCnt="3">
        <dgm:presLayoutVars>
          <dgm:chMax val="0"/>
          <dgm:bulletEnabled val="1"/>
        </dgm:presLayoutVars>
      </dgm:prSet>
      <dgm:spPr/>
    </dgm:pt>
    <dgm:pt modelId="{CB6A1EB4-0765-1749-88F4-0CE7116460D9}" type="pres">
      <dgm:prSet presAssocID="{ECC77A24-450A-4BB4-A46B-2CF67ACDA099}" presName="spacer" presStyleCnt="0"/>
      <dgm:spPr/>
    </dgm:pt>
    <dgm:pt modelId="{D3D6C025-EADE-7F40-B3F9-60346F60B54C}" type="pres">
      <dgm:prSet presAssocID="{E2CEC704-503C-4A35-83D3-86F7A868A49B}" presName="parentText" presStyleLbl="node1" presStyleIdx="1" presStyleCnt="3">
        <dgm:presLayoutVars>
          <dgm:chMax val="0"/>
          <dgm:bulletEnabled val="1"/>
        </dgm:presLayoutVars>
      </dgm:prSet>
      <dgm:spPr/>
    </dgm:pt>
    <dgm:pt modelId="{AC1B22F3-06DE-AE4C-9164-E63A65BED1F0}" type="pres">
      <dgm:prSet presAssocID="{AAACB491-0617-463C-B1C0-637C3F0557EA}" presName="spacer" presStyleCnt="0"/>
      <dgm:spPr/>
    </dgm:pt>
    <dgm:pt modelId="{CE079FA9-B833-CD42-9A42-68EEDE0CB31F}" type="pres">
      <dgm:prSet presAssocID="{63E30EB6-A720-44FC-A042-A1AB14048276}" presName="parentText" presStyleLbl="node1" presStyleIdx="2" presStyleCnt="3">
        <dgm:presLayoutVars>
          <dgm:chMax val="0"/>
          <dgm:bulletEnabled val="1"/>
        </dgm:presLayoutVars>
      </dgm:prSet>
      <dgm:spPr/>
    </dgm:pt>
  </dgm:ptLst>
  <dgm:cxnLst>
    <dgm:cxn modelId="{56F42048-E121-C84D-9F34-06E2358C0E3C}" type="presOf" srcId="{63E30EB6-A720-44FC-A042-A1AB14048276}" destId="{CE079FA9-B833-CD42-9A42-68EEDE0CB31F}" srcOrd="0" destOrd="0" presId="urn:microsoft.com/office/officeart/2005/8/layout/vList2"/>
    <dgm:cxn modelId="{FEBD9267-87E4-44D3-8619-F0612E0569BC}" srcId="{44470087-AD9A-4B1D-A08C-F56E63C16B8E}" destId="{E2CEC704-503C-4A35-83D3-86F7A868A49B}" srcOrd="1" destOrd="0" parTransId="{0F8E8414-5099-4512-AFC3-DA4C773EF24F}" sibTransId="{AAACB491-0617-463C-B1C0-637C3F0557EA}"/>
    <dgm:cxn modelId="{DE06806B-9B00-5F46-B001-295209EDE302}" type="presOf" srcId="{03C76F0C-8E8A-4B0E-A0D8-2590B00BBC51}" destId="{E4B022EC-705A-7546-B324-DD103651B25B}" srcOrd="0" destOrd="0" presId="urn:microsoft.com/office/officeart/2005/8/layout/vList2"/>
    <dgm:cxn modelId="{DDB9F970-BF21-FC40-9E21-D49E8F933C34}" type="presOf" srcId="{E2CEC704-503C-4A35-83D3-86F7A868A49B}" destId="{D3D6C025-EADE-7F40-B3F9-60346F60B54C}" srcOrd="0" destOrd="0" presId="urn:microsoft.com/office/officeart/2005/8/layout/vList2"/>
    <dgm:cxn modelId="{7814D977-1F49-42D4-AEBC-A2B8263805F9}" srcId="{44470087-AD9A-4B1D-A08C-F56E63C16B8E}" destId="{63E30EB6-A720-44FC-A042-A1AB14048276}" srcOrd="2" destOrd="0" parTransId="{F3FD7204-9F34-450C-B361-60233C1668A4}" sibTransId="{5A72A556-AE9B-4F75-8885-81AF5562AE23}"/>
    <dgm:cxn modelId="{E2E3159E-C0D1-4A0A-B9CF-7F24EAF84624}" srcId="{44470087-AD9A-4B1D-A08C-F56E63C16B8E}" destId="{03C76F0C-8E8A-4B0E-A0D8-2590B00BBC51}" srcOrd="0" destOrd="0" parTransId="{AE1E901F-93CF-46B7-B037-FFB0D240C34E}" sibTransId="{ECC77A24-450A-4BB4-A46B-2CF67ACDA099}"/>
    <dgm:cxn modelId="{85665DB9-C7CD-AF46-9000-F7CDB8662A67}" type="presOf" srcId="{44470087-AD9A-4B1D-A08C-F56E63C16B8E}" destId="{EFA8DDB5-0CE5-2741-ACF9-9105BC76360F}" srcOrd="0" destOrd="0" presId="urn:microsoft.com/office/officeart/2005/8/layout/vList2"/>
    <dgm:cxn modelId="{F3C24478-8A94-0B45-87F8-453AFF18EF88}" type="presParOf" srcId="{EFA8DDB5-0CE5-2741-ACF9-9105BC76360F}" destId="{E4B022EC-705A-7546-B324-DD103651B25B}" srcOrd="0" destOrd="0" presId="urn:microsoft.com/office/officeart/2005/8/layout/vList2"/>
    <dgm:cxn modelId="{6A8DAE1D-E20E-7740-A07F-0490EB5EBB8F}" type="presParOf" srcId="{EFA8DDB5-0CE5-2741-ACF9-9105BC76360F}" destId="{CB6A1EB4-0765-1749-88F4-0CE7116460D9}" srcOrd="1" destOrd="0" presId="urn:microsoft.com/office/officeart/2005/8/layout/vList2"/>
    <dgm:cxn modelId="{517BC1D7-80E7-D348-92F6-C3623B67CD49}" type="presParOf" srcId="{EFA8DDB5-0CE5-2741-ACF9-9105BC76360F}" destId="{D3D6C025-EADE-7F40-B3F9-60346F60B54C}" srcOrd="2" destOrd="0" presId="urn:microsoft.com/office/officeart/2005/8/layout/vList2"/>
    <dgm:cxn modelId="{4C514CF2-30E9-AE4D-91AF-699D18BA0B08}" type="presParOf" srcId="{EFA8DDB5-0CE5-2741-ACF9-9105BC76360F}" destId="{AC1B22F3-06DE-AE4C-9164-E63A65BED1F0}" srcOrd="3" destOrd="0" presId="urn:microsoft.com/office/officeart/2005/8/layout/vList2"/>
    <dgm:cxn modelId="{F1D119DE-2223-8D43-AE45-783E0E0617DF}" type="presParOf" srcId="{EFA8DDB5-0CE5-2741-ACF9-9105BC76360F}" destId="{CE079FA9-B833-CD42-9A42-68EEDE0CB31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022EC-705A-7546-B324-DD103651B25B}">
      <dsp:nvSpPr>
        <dsp:cNvPr id="0" name=""/>
        <dsp:cNvSpPr/>
      </dsp:nvSpPr>
      <dsp:spPr>
        <a:xfrm>
          <a:off x="0" y="25979"/>
          <a:ext cx="7200900" cy="106704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baseline="0" dirty="0"/>
            <a:t>Transfer skills (“human capital”)?</a:t>
          </a:r>
          <a:endParaRPr lang="en-US" sz="2800" kern="1200" dirty="0"/>
        </a:p>
      </dsp:txBody>
      <dsp:txXfrm>
        <a:off x="52089" y="78068"/>
        <a:ext cx="7096722" cy="962862"/>
      </dsp:txXfrm>
    </dsp:sp>
    <dsp:sp modelId="{D3D6C025-EADE-7F40-B3F9-60346F60B54C}">
      <dsp:nvSpPr>
        <dsp:cNvPr id="0" name=""/>
        <dsp:cNvSpPr/>
      </dsp:nvSpPr>
      <dsp:spPr>
        <a:xfrm>
          <a:off x="0" y="1257180"/>
          <a:ext cx="7200900" cy="106704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baseline="0" dirty="0"/>
            <a:t>Signal work ethic or disposition toward higher-order thinking?</a:t>
          </a:r>
          <a:endParaRPr lang="en-US" sz="2800" kern="1200" dirty="0"/>
        </a:p>
      </dsp:txBody>
      <dsp:txXfrm>
        <a:off x="52089" y="1309269"/>
        <a:ext cx="7096722" cy="962862"/>
      </dsp:txXfrm>
    </dsp:sp>
    <dsp:sp modelId="{CE079FA9-B833-CD42-9A42-68EEDE0CB31F}">
      <dsp:nvSpPr>
        <dsp:cNvPr id="0" name=""/>
        <dsp:cNvSpPr/>
      </dsp:nvSpPr>
      <dsp:spPr>
        <a:xfrm>
          <a:off x="0" y="2488380"/>
          <a:ext cx="7200900" cy="106704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baseline="0" dirty="0"/>
            <a:t>Provide a consumption good for higher-income individuals?</a:t>
          </a:r>
          <a:endParaRPr lang="en-US" sz="2800" kern="1200" dirty="0"/>
        </a:p>
      </dsp:txBody>
      <dsp:txXfrm>
        <a:off x="52089" y="2540469"/>
        <a:ext cx="7096722" cy="96286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775A1A-E9DC-294E-A563-FC9DE3710F0B}" type="datetimeFigureOut">
              <a:rPr lang="en-US" smtClean="0"/>
              <a:t>7/27/22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CA9496-BFCE-834A-93D7-3F111F79E6BD}" type="slidenum">
              <a:rPr lang="en-US" smtClean="0"/>
              <a:t>‹#›</a:t>
            </a:fld>
            <a:endParaRPr lang="en-US"/>
          </a:p>
        </p:txBody>
      </p:sp>
    </p:spTree>
    <p:extLst>
      <p:ext uri="{BB962C8B-B14F-4D97-AF65-F5344CB8AC3E}">
        <p14:creationId xmlns:p14="http://schemas.microsoft.com/office/powerpoint/2010/main" val="3424193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36CF04-840D-4F4D-A3D8-38439BCBD4D9}" type="datetimeFigureOut">
              <a:rPr lang="en-US" smtClean="0"/>
              <a:pPr/>
              <a:t>7/27/22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0C6E20-911F-B443-B69A-4A21F36B4BF6}" type="slidenum">
              <a:rPr lang="en-US" smtClean="0"/>
              <a:pPr/>
              <a:t>‹#›</a:t>
            </a:fld>
            <a:endParaRPr lang="en-US"/>
          </a:p>
        </p:txBody>
      </p:sp>
    </p:spTree>
    <p:extLst>
      <p:ext uri="{BB962C8B-B14F-4D97-AF65-F5344CB8AC3E}">
        <p14:creationId xmlns:p14="http://schemas.microsoft.com/office/powerpoint/2010/main" val="310316747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2.ed.gov/about/offices/list/ocr/docs/tix_dis.html"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From Peter Boghossian’s resignation letter to Portland State University: </a:t>
            </a:r>
            <a:r>
              <a:rPr lang="en-US" sz="1200" b="0" i="0" u="none" strike="noStrike" kern="1200" dirty="0">
                <a:solidFill>
                  <a:schemeClr val="tx1"/>
                </a:solidFill>
                <a:effectLst/>
                <a:latin typeface="+mn-lt"/>
                <a:ea typeface="+mn-ea"/>
                <a:cs typeface="+mn-cs"/>
              </a:rPr>
              <a:t>And it became increasingly clear to me that the incidents of illiberalism I had witnessed over the years were not just isolated events, but part of an institution-wide problem.</a:t>
            </a:r>
          </a:p>
          <a:p>
            <a:r>
              <a:rPr lang="en-US" sz="1200" b="0" i="0" u="none" strike="noStrike" kern="1200" dirty="0">
                <a:solidFill>
                  <a:schemeClr val="tx1"/>
                </a:solidFill>
                <a:effectLst/>
                <a:latin typeface="+mn-lt"/>
                <a:ea typeface="+mn-ea"/>
                <a:cs typeface="+mn-cs"/>
              </a:rPr>
              <a:t>The more I spoke out about these issues, the more retaliation I faced. </a:t>
            </a:r>
          </a:p>
          <a:p>
            <a:r>
              <a:rPr lang="en-US" sz="1200" b="0" i="0" u="none" strike="noStrike" kern="1200" dirty="0">
                <a:solidFill>
                  <a:schemeClr val="tx1"/>
                </a:solidFill>
                <a:effectLst/>
                <a:latin typeface="+mn-lt"/>
                <a:ea typeface="+mn-ea"/>
                <a:cs typeface="+mn-cs"/>
              </a:rPr>
              <a:t>Early in the 2016-17 academic year, a former student complained about me and the university initiated a Title IX investigation.  (Title IX investigations are a </a:t>
            </a:r>
            <a:r>
              <a:rPr lang="en-US" sz="1200" b="0" i="0" u="none" strike="noStrike" kern="1200" dirty="0">
                <a:solidFill>
                  <a:schemeClr val="tx1"/>
                </a:solidFill>
                <a:effectLst/>
                <a:latin typeface="+mn-lt"/>
                <a:ea typeface="+mn-ea"/>
                <a:cs typeface="+mn-cs"/>
                <a:hlinkClick r:id="rId3"/>
              </a:rPr>
              <a:t>part of federal law</a:t>
            </a:r>
            <a:r>
              <a:rPr lang="en-US" sz="1200" b="0" i="0" u="none" strike="noStrike" kern="1200" dirty="0">
                <a:solidFill>
                  <a:schemeClr val="tx1"/>
                </a:solidFill>
                <a:effectLst/>
                <a:latin typeface="+mn-lt"/>
                <a:ea typeface="+mn-ea"/>
                <a:cs typeface="+mn-cs"/>
              </a:rPr>
              <a:t> designed to protect “people from discrimination based on sex in education programs or activities that receive federal financial assistance.”) My accuser, a white male, made a slew of baseless accusations against me, which university confidentiality rules unfortunately prohibit me from discussing further. What I can share is that students of mine who were interviewed during the process told me the Title IX investigator asked them if they knew anything about me beating my wife and children. This horrifying accusation soon became a widespread rumor. </a:t>
            </a:r>
          </a:p>
          <a:p>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With Title IX investigations there is no due process, so I didn’t have access to the particular accusations, the ability to confront my accuser, and I had no opportunity to defend myself. Finally, the results of the investigation were revealed in December 2017. Here are the last two sentences of the report: “Global Diversity &amp; Inclusion finds there is insufficient evidence that Boghossian violated PSU’s Prohibited Discrimination &amp; Harassment policy. GDI recommends Boghossian receive coaching.”</a:t>
            </a:r>
          </a:p>
          <a:p>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Not only was there no apology for the false accusations, but the investigator also told me that in the future I was not allowed to render my opinion about “protected classes” or teach in such a way that my opinion about protected classes could be known — a bizarre conclusion to absurd charges. Universities can enforce ideological conformity just through the threat of these investigations.</a:t>
            </a:r>
          </a:p>
          <a:p>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43</a:t>
            </a:fld>
            <a:endParaRPr lang="en-US"/>
          </a:p>
        </p:txBody>
      </p:sp>
    </p:spTree>
    <p:extLst>
      <p:ext uri="{BB962C8B-B14F-4D97-AF65-F5344CB8AC3E}">
        <p14:creationId xmlns:p14="http://schemas.microsoft.com/office/powerpoint/2010/main" val="1957800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CA5E3ED1-570C-B540-9A76-91DE3033CC94}" type="datetime1">
              <a:rPr lang="en-US" smtClean="0"/>
              <a:t>7/27/22</a:t>
            </a:fld>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4019B451-98D0-2C41-80B2-1199E4492BFF}" type="slidenum">
              <a:rPr lang="en-US" smtClean="0"/>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50FF41-5C15-9A46-AE7A-0C8FB130C276}" type="datetime1">
              <a:rPr lang="en-US" smtClean="0"/>
              <a:t>7/27/22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753373-B5ED-4F43-965A-0CC65FFEDF7E}" type="datetime1">
              <a:rPr lang="en-US" smtClean="0"/>
              <a:t>7/27/22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1F40B8-E5A2-B14F-8033-4CFB10F3ED7F}" type="datetime1">
              <a:rPr lang="en-US" smtClean="0"/>
              <a:t>7/27/22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A284EE89-A647-3C46-9FA1-D972E2A4E55B}" type="datetime1">
              <a:rPr lang="en-US" smtClean="0"/>
              <a:t>7/27/22</a:t>
            </a:fld>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kumimoji="0"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96652B35-718D-4E28-AFEB-B694A3B357E8}" type="slidenum">
              <a:rPr kumimoji="0" lang="en-US" smtClean="0"/>
              <a:pPr/>
              <a:t>‹#›</a:t>
            </a:fld>
            <a:endParaRPr kumimoji="0" 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0381C3-7F60-1D4C-A50F-AF49D6B9DAA2}" type="datetime1">
              <a:rPr lang="en-US" smtClean="0"/>
              <a:t>7/27/22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BC4624-B17B-C940-ACFD-4C6E8889D586}" type="datetime1">
              <a:rPr lang="en-US" smtClean="0"/>
              <a:t>7/27/22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AD4645-622B-A149-8B80-7966C2D00BD3}" type="datetime1">
              <a:rPr lang="en-US" smtClean="0"/>
              <a:t>7/27/22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044CAA-9CD9-544F-B294-0D9FB4A5B8DC}" type="datetime1">
              <a:rPr lang="en-US" smtClean="0"/>
              <a:t>7/27/22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48EF5654-055B-6F46-BABA-A6481D152944}" type="datetime1">
              <a:rPr lang="en-US" smtClean="0"/>
              <a:t>7/27/22</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4019B451-98D0-2C41-80B2-1199E4492BFF}" type="slidenum">
              <a:rPr lang="en-US" smtClean="0"/>
              <a:pPr/>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16A29FEC-3574-274F-8D62-3F934446FE4B}" type="datetime1">
              <a:rPr lang="en-US" smtClean="0"/>
              <a:t>7/27/22</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4019B451-98D0-2C41-80B2-1199E4492BFF}" type="slidenum">
              <a:rPr lang="en-US" smtClean="0"/>
              <a:pPr/>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83F8381A-6D0A-214C-9EA5-1872F3E83231}" type="datetime1">
              <a:rPr lang="en-US" smtClean="0"/>
              <a:t>7/27/22</a:t>
            </a:fld>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4019B451-98D0-2C41-80B2-1199E4492BFF}" type="slidenum">
              <a:rPr lang="en-US" smtClean="0"/>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72939262"/>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hf sldNum="0" hd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368">
          <p15:clr>
            <a:srgbClr val="F26B43"/>
          </p15:clr>
        </p15:guide>
        <p15:guide id="1" pos="6912">
          <p15:clr>
            <a:srgbClr val="F26B43"/>
          </p15:clr>
        </p15:guide>
        <p15:guide id="2" pos="936">
          <p15:clr>
            <a:srgbClr val="F26B43"/>
          </p15:clr>
        </p15:guide>
        <p15:guide id="3" pos="864">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pngimg.com/download/26944"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blog.press.princeton.edu/2018/01/23/bryan-caplan-on-the-case-against-education/"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blog.press.princeton.edu/2018/01/23/bryan-caplan-on-the-case-against-education/"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hyperlink" Target="https://mises.org/wire/busting-free-college-myth"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mises.org/library/bubble-profit-schoolin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eric.ed.gov/?id=EJ76274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nber.org/papers/w17827" TargetMode="External"/><Relationship Id="rId2" Type="http://schemas.openxmlformats.org/officeDocument/2006/relationships/hyperlink" Target="https://www.sciencedirect.com/science/article/pii/S0272775711001968"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newyorkfed.org/research/staff_reports/sr733.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www.nber.org/chapters/c13711.pdf"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6.tiff"/><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60" name="Rectangle 2054">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061" name="Rectangle 2056">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353568" y="1110882"/>
            <a:ext cx="2431861" cy="2089142"/>
          </a:xfrm>
        </p:spPr>
        <p:txBody>
          <a:bodyPr vert="horz" lIns="91440" tIns="45720" rIns="91440" bIns="45720" rtlCol="0" anchor="t">
            <a:normAutofit/>
          </a:bodyPr>
          <a:lstStyle/>
          <a:p>
            <a:pPr algn="l" defTabSz="914400"/>
            <a:r>
              <a:rPr lang="en-US" sz="3600" b="1" dirty="0"/>
              <a:t>Higher Education In Crisis</a:t>
            </a:r>
          </a:p>
        </p:txBody>
      </p:sp>
      <p:pic>
        <p:nvPicPr>
          <p:cNvPr id="2050" name="Picture 2" descr="Image">
            <a:extLst>
              <a:ext uri="{FF2B5EF4-FFF2-40B4-BE49-F238E27FC236}">
                <a16:creationId xmlns:a16="http://schemas.microsoft.com/office/drawing/2014/main" id="{E42A1EA8-1318-5B45-9288-1E942C5CF3D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0571" y="640080"/>
            <a:ext cx="5145555" cy="5577840"/>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p:cNvSpPr>
            <a:spLocks noGrp="1"/>
          </p:cNvSpPr>
          <p:nvPr>
            <p:ph type="subTitle" idx="1"/>
          </p:nvPr>
        </p:nvSpPr>
        <p:spPr>
          <a:xfrm>
            <a:off x="6353567" y="3189767"/>
            <a:ext cx="2289779" cy="3017520"/>
          </a:xfrm>
        </p:spPr>
        <p:txBody>
          <a:bodyPr vert="horz" lIns="91440" tIns="45720" rIns="91440" bIns="45720" rtlCol="0">
            <a:normAutofit/>
          </a:bodyPr>
          <a:lstStyle/>
          <a:p>
            <a:pPr marL="384048" indent="-384048" algn="l" defTabSz="914400">
              <a:lnSpc>
                <a:spcPct val="94000"/>
              </a:lnSpc>
              <a:spcAft>
                <a:spcPts val="200"/>
              </a:spcAft>
            </a:pPr>
            <a:r>
              <a:rPr lang="en-US" sz="1400" dirty="0"/>
              <a:t>Timothy D. Terrell</a:t>
            </a:r>
          </a:p>
          <a:p>
            <a:pPr marL="384048" indent="-384048" algn="l" defTabSz="914400">
              <a:lnSpc>
                <a:spcPct val="94000"/>
              </a:lnSpc>
              <a:spcAft>
                <a:spcPts val="200"/>
              </a:spcAft>
            </a:pPr>
            <a:r>
              <a:rPr lang="en-US" sz="1400" dirty="0"/>
              <a:t>Mises University 2022</a:t>
            </a:r>
          </a:p>
          <a:p>
            <a:pPr marL="384048" indent="-384048" algn="l" defTabSz="914400">
              <a:lnSpc>
                <a:spcPct val="94000"/>
              </a:lnSpc>
              <a:spcAft>
                <a:spcPts val="200"/>
              </a:spcAft>
            </a:pPr>
            <a:endParaRPr lang="en-US" sz="1400" dirty="0"/>
          </a:p>
          <a:p>
            <a:pPr marL="384048" indent="-384048" algn="l" defTabSz="914400">
              <a:lnSpc>
                <a:spcPct val="94000"/>
              </a:lnSpc>
              <a:spcAft>
                <a:spcPts val="200"/>
              </a:spcAft>
            </a:pPr>
            <a:r>
              <a:rPr lang="en-US" sz="1400" dirty="0"/>
              <a:t>       @</a:t>
            </a:r>
            <a:r>
              <a:rPr lang="en-US" sz="1400" dirty="0" err="1"/>
              <a:t>timothyterrell</a:t>
            </a:r>
            <a:endParaRPr lang="en-US" sz="1400" dirty="0"/>
          </a:p>
          <a:p>
            <a:pPr marL="384048" indent="-384048" algn="l" defTabSz="914400">
              <a:lnSpc>
                <a:spcPct val="94000"/>
              </a:lnSpc>
              <a:spcAft>
                <a:spcPts val="200"/>
              </a:spcAft>
            </a:pPr>
            <a:r>
              <a:rPr lang="en-US" sz="1400" dirty="0" err="1"/>
              <a:t>terrelltd@wofford.edu</a:t>
            </a:r>
            <a:endParaRPr lang="en-US" sz="1400" dirty="0"/>
          </a:p>
        </p:txBody>
      </p:sp>
      <p:sp>
        <p:nvSpPr>
          <p:cNvPr id="2059"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987575" y="640080"/>
            <a:ext cx="1722021"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6" name="Footer Placeholder 5"/>
          <p:cNvSpPr>
            <a:spLocks noGrp="1"/>
          </p:cNvSpPr>
          <p:nvPr>
            <p:ph type="ftr" sz="quarter" idx="11"/>
          </p:nvPr>
        </p:nvSpPr>
        <p:spPr>
          <a:xfrm>
            <a:off x="2170173" y="6453386"/>
            <a:ext cx="4710622" cy="404614"/>
          </a:xfrm>
        </p:spPr>
        <p:txBody>
          <a:bodyPr vert="horz" lIns="91440" tIns="45720" rIns="91440" bIns="45720" rtlCol="0" anchor="ctr">
            <a:normAutofit/>
          </a:bodyPr>
          <a:lstStyle/>
          <a:p>
            <a:pPr algn="l" defTabSz="914400"/>
            <a:endParaRPr lang="en-US" sz="1200" kern="1200" baseline="0">
              <a:solidFill>
                <a:schemeClr val="tx2"/>
              </a:solidFill>
              <a:latin typeface="+mn-lt"/>
              <a:ea typeface="+mn-ea"/>
              <a:cs typeface="+mn-cs"/>
            </a:endParaRPr>
          </a:p>
        </p:txBody>
      </p:sp>
      <p:pic>
        <p:nvPicPr>
          <p:cNvPr id="11" name="Picture 10" descr="Logo&#10;&#10;Description automatically generated">
            <a:extLst>
              <a:ext uri="{FF2B5EF4-FFF2-40B4-BE49-F238E27FC236}">
                <a16:creationId xmlns:a16="http://schemas.microsoft.com/office/drawing/2014/main" id="{9585053D-342E-1C42-BD81-E4331BA018A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379484" y="3818998"/>
            <a:ext cx="404614" cy="404614"/>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A4D1A6-576D-BD43-9C13-2A802F803522}"/>
              </a:ext>
            </a:extLst>
          </p:cNvPr>
          <p:cNvSpPr>
            <a:spLocks noGrp="1"/>
          </p:cNvSpPr>
          <p:nvPr>
            <p:ph type="ftr" sz="quarter" idx="11"/>
          </p:nvPr>
        </p:nvSpPr>
        <p:spPr/>
        <p:txBody>
          <a:bodyPr/>
          <a:lstStyle/>
          <a:p>
            <a:endParaRPr lang="en-US"/>
          </a:p>
        </p:txBody>
      </p:sp>
      <p:sp>
        <p:nvSpPr>
          <p:cNvPr id="5" name="TextBox 4">
            <a:extLst>
              <a:ext uri="{FF2B5EF4-FFF2-40B4-BE49-F238E27FC236}">
                <a16:creationId xmlns:a16="http://schemas.microsoft.com/office/drawing/2014/main" id="{ABBFB986-3E31-4A4B-8254-CD9321DBC9C7}"/>
              </a:ext>
            </a:extLst>
          </p:cNvPr>
          <p:cNvSpPr txBox="1"/>
          <p:nvPr/>
        </p:nvSpPr>
        <p:spPr>
          <a:xfrm rot="5400000">
            <a:off x="5670747" y="3519258"/>
            <a:ext cx="5903539" cy="369332"/>
          </a:xfrm>
          <a:prstGeom prst="rect">
            <a:avLst/>
          </a:prstGeom>
          <a:noFill/>
        </p:spPr>
        <p:txBody>
          <a:bodyPr wrap="square" rtlCol="0">
            <a:spAutoFit/>
          </a:bodyPr>
          <a:lstStyle/>
          <a:p>
            <a:r>
              <a:rPr lang="en-US" dirty="0"/>
              <a:t>From Richard </a:t>
            </a:r>
            <a:r>
              <a:rPr lang="en-US" dirty="0" err="1"/>
              <a:t>Vedder</a:t>
            </a:r>
            <a:r>
              <a:rPr lang="en-US" dirty="0"/>
              <a:t>, </a:t>
            </a:r>
            <a:r>
              <a:rPr lang="en-US" i="1" dirty="0"/>
              <a:t>Restoring the Promise</a:t>
            </a:r>
            <a:r>
              <a:rPr lang="en-US" dirty="0"/>
              <a:t>, p. 76.</a:t>
            </a:r>
          </a:p>
        </p:txBody>
      </p:sp>
      <p:pic>
        <p:nvPicPr>
          <p:cNvPr id="6" name="Picture 5">
            <a:extLst>
              <a:ext uri="{FF2B5EF4-FFF2-40B4-BE49-F238E27FC236}">
                <a16:creationId xmlns:a16="http://schemas.microsoft.com/office/drawing/2014/main" id="{5D682AEB-A4DD-EB4A-A5DC-77422A1AB8D5}"/>
              </a:ext>
            </a:extLst>
          </p:cNvPr>
          <p:cNvPicPr>
            <a:picLocks noChangeAspect="1"/>
          </p:cNvPicPr>
          <p:nvPr/>
        </p:nvPicPr>
        <p:blipFill>
          <a:blip r:embed="rId2"/>
          <a:stretch>
            <a:fillRect/>
          </a:stretch>
        </p:blipFill>
        <p:spPr>
          <a:xfrm>
            <a:off x="793405" y="0"/>
            <a:ext cx="7557189" cy="6858000"/>
          </a:xfrm>
          <a:prstGeom prst="rect">
            <a:avLst/>
          </a:prstGeom>
        </p:spPr>
      </p:pic>
    </p:spTree>
    <p:extLst>
      <p:ext uri="{BB962C8B-B14F-4D97-AF65-F5344CB8AC3E}">
        <p14:creationId xmlns:p14="http://schemas.microsoft.com/office/powerpoint/2010/main" val="1752454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ight Arrow 22">
            <a:extLst>
              <a:ext uri="{FF2B5EF4-FFF2-40B4-BE49-F238E27FC236}">
                <a16:creationId xmlns:a16="http://schemas.microsoft.com/office/drawing/2014/main" id="{8E0D23A2-CC78-AD4D-B6CC-E5623B6FBA03}"/>
              </a:ext>
            </a:extLst>
          </p:cNvPr>
          <p:cNvSpPr/>
          <p:nvPr/>
        </p:nvSpPr>
        <p:spPr>
          <a:xfrm>
            <a:off x="2868750" y="2835596"/>
            <a:ext cx="1088625" cy="6936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8FAB59-84ED-9B4B-8BA6-F2E4320E0727}"/>
              </a:ext>
            </a:extLst>
          </p:cNvPr>
          <p:cNvSpPr>
            <a:spLocks noGrp="1"/>
          </p:cNvSpPr>
          <p:nvPr>
            <p:ph type="title"/>
          </p:nvPr>
        </p:nvSpPr>
        <p:spPr>
          <a:xfrm>
            <a:off x="1028700" y="685800"/>
            <a:ext cx="7370584" cy="1485900"/>
          </a:xfrm>
        </p:spPr>
        <p:txBody>
          <a:bodyPr/>
          <a:lstStyle/>
          <a:p>
            <a:r>
              <a:rPr lang="en-US" dirty="0"/>
              <a:t>Higher Education as Signaling</a:t>
            </a:r>
          </a:p>
        </p:txBody>
      </p:sp>
      <p:sp>
        <p:nvSpPr>
          <p:cNvPr id="4" name="Footer Placeholder 3">
            <a:extLst>
              <a:ext uri="{FF2B5EF4-FFF2-40B4-BE49-F238E27FC236}">
                <a16:creationId xmlns:a16="http://schemas.microsoft.com/office/drawing/2014/main" id="{56518B09-FC4F-3E44-9D47-B32D4CEB3C49}"/>
              </a:ext>
            </a:extLst>
          </p:cNvPr>
          <p:cNvSpPr>
            <a:spLocks noGrp="1"/>
          </p:cNvSpPr>
          <p:nvPr>
            <p:ph type="ftr" sz="quarter" idx="11"/>
          </p:nvPr>
        </p:nvSpPr>
        <p:spPr/>
        <p:txBody>
          <a:bodyPr/>
          <a:lstStyle/>
          <a:p>
            <a:pPr algn="ctr"/>
            <a:endParaRPr lang="en-US" dirty="0"/>
          </a:p>
        </p:txBody>
      </p:sp>
      <p:sp>
        <p:nvSpPr>
          <p:cNvPr id="7" name="Frame 6">
            <a:extLst>
              <a:ext uri="{FF2B5EF4-FFF2-40B4-BE49-F238E27FC236}">
                <a16:creationId xmlns:a16="http://schemas.microsoft.com/office/drawing/2014/main" id="{45D6FDC5-2E9A-5744-9C25-F5615ABAE226}"/>
              </a:ext>
            </a:extLst>
          </p:cNvPr>
          <p:cNvSpPr/>
          <p:nvPr/>
        </p:nvSpPr>
        <p:spPr>
          <a:xfrm>
            <a:off x="785282" y="2574575"/>
            <a:ext cx="2083468" cy="1764631"/>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39A914B6-5379-9D44-BD49-4A02244CD4D6}"/>
              </a:ext>
            </a:extLst>
          </p:cNvPr>
          <p:cNvSpPr txBox="1"/>
          <p:nvPr/>
        </p:nvSpPr>
        <p:spPr>
          <a:xfrm>
            <a:off x="682250" y="3238048"/>
            <a:ext cx="2289533" cy="369332"/>
          </a:xfrm>
          <a:prstGeom prst="rect">
            <a:avLst/>
          </a:prstGeom>
          <a:noFill/>
        </p:spPr>
        <p:txBody>
          <a:bodyPr wrap="square" rtlCol="0">
            <a:spAutoFit/>
          </a:bodyPr>
          <a:lstStyle/>
          <a:p>
            <a:pPr algn="ctr"/>
            <a:r>
              <a:rPr lang="en-US" dirty="0"/>
              <a:t>Population</a:t>
            </a:r>
          </a:p>
        </p:txBody>
      </p:sp>
      <p:sp>
        <p:nvSpPr>
          <p:cNvPr id="9" name="Frame 8">
            <a:extLst>
              <a:ext uri="{FF2B5EF4-FFF2-40B4-BE49-F238E27FC236}">
                <a16:creationId xmlns:a16="http://schemas.microsoft.com/office/drawing/2014/main" id="{9F78F7D3-9CC2-9042-88F4-94FAFF202D66}"/>
              </a:ext>
            </a:extLst>
          </p:cNvPr>
          <p:cNvSpPr/>
          <p:nvPr/>
        </p:nvSpPr>
        <p:spPr>
          <a:xfrm>
            <a:off x="3932798" y="1995644"/>
            <a:ext cx="1874444" cy="1533619"/>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68A028EA-7F65-7043-8CA5-E526D0BB375E}"/>
              </a:ext>
            </a:extLst>
          </p:cNvPr>
          <p:cNvSpPr txBox="1"/>
          <p:nvPr/>
        </p:nvSpPr>
        <p:spPr>
          <a:xfrm>
            <a:off x="4074695" y="2136792"/>
            <a:ext cx="1588168" cy="1200329"/>
          </a:xfrm>
          <a:prstGeom prst="rect">
            <a:avLst/>
          </a:prstGeom>
          <a:noFill/>
        </p:spPr>
        <p:txBody>
          <a:bodyPr wrap="square" rtlCol="0">
            <a:spAutoFit/>
          </a:bodyPr>
          <a:lstStyle/>
          <a:p>
            <a:pPr algn="ctr"/>
            <a:r>
              <a:rPr lang="en-US" dirty="0"/>
              <a:t>Filter for motivation, perseverance, intelligence</a:t>
            </a:r>
          </a:p>
        </p:txBody>
      </p:sp>
      <p:sp>
        <p:nvSpPr>
          <p:cNvPr id="11" name="Frame 10">
            <a:extLst>
              <a:ext uri="{FF2B5EF4-FFF2-40B4-BE49-F238E27FC236}">
                <a16:creationId xmlns:a16="http://schemas.microsoft.com/office/drawing/2014/main" id="{07F2E8B1-ABB8-BC42-9B2D-4A15207B15E8}"/>
              </a:ext>
            </a:extLst>
          </p:cNvPr>
          <p:cNvSpPr/>
          <p:nvPr/>
        </p:nvSpPr>
        <p:spPr>
          <a:xfrm>
            <a:off x="6758591" y="1939950"/>
            <a:ext cx="1874444" cy="1533619"/>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9FD916F3-FC1A-384F-A311-89C6A5CC83F6}"/>
              </a:ext>
            </a:extLst>
          </p:cNvPr>
          <p:cNvSpPr/>
          <p:nvPr/>
        </p:nvSpPr>
        <p:spPr>
          <a:xfrm>
            <a:off x="6524840" y="3826223"/>
            <a:ext cx="1874444" cy="2789769"/>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F3A83183-352E-A84B-8F0B-EC89819F5B68}"/>
              </a:ext>
            </a:extLst>
          </p:cNvPr>
          <p:cNvSpPr txBox="1"/>
          <p:nvPr/>
        </p:nvSpPr>
        <p:spPr>
          <a:xfrm>
            <a:off x="6883306" y="2106594"/>
            <a:ext cx="1588168" cy="1077218"/>
          </a:xfrm>
          <a:prstGeom prst="rect">
            <a:avLst/>
          </a:prstGeom>
          <a:noFill/>
        </p:spPr>
        <p:txBody>
          <a:bodyPr wrap="square" rtlCol="0">
            <a:spAutoFit/>
          </a:bodyPr>
          <a:lstStyle/>
          <a:p>
            <a:pPr algn="ctr"/>
            <a:r>
              <a:rPr lang="en-US" sz="1600" i="1" dirty="0"/>
              <a:t>Certified</a:t>
            </a:r>
            <a:r>
              <a:rPr lang="en-US" sz="1600" dirty="0"/>
              <a:t> motivated, persevering, intelligent</a:t>
            </a:r>
          </a:p>
        </p:txBody>
      </p:sp>
      <p:sp>
        <p:nvSpPr>
          <p:cNvPr id="15" name="Bent Arrow 14">
            <a:extLst>
              <a:ext uri="{FF2B5EF4-FFF2-40B4-BE49-F238E27FC236}">
                <a16:creationId xmlns:a16="http://schemas.microsoft.com/office/drawing/2014/main" id="{CD095936-74B0-844D-8FC4-1DD20C261798}"/>
              </a:ext>
            </a:extLst>
          </p:cNvPr>
          <p:cNvSpPr/>
          <p:nvPr/>
        </p:nvSpPr>
        <p:spPr>
          <a:xfrm rot="10800000" flipH="1">
            <a:off x="4713992" y="3521058"/>
            <a:ext cx="1810848" cy="1745575"/>
          </a:xfrm>
          <a:prstGeom prst="bentArrow">
            <a:avLst>
              <a:gd name="adj1" fmla="val 23106"/>
              <a:gd name="adj2" fmla="val 23454"/>
              <a:gd name="adj3" fmla="val 28788"/>
              <a:gd name="adj4" fmla="val 352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a:extLst>
              <a:ext uri="{FF2B5EF4-FFF2-40B4-BE49-F238E27FC236}">
                <a16:creationId xmlns:a16="http://schemas.microsoft.com/office/drawing/2014/main" id="{66EC1976-1E37-5649-B437-6A91A38ABC52}"/>
              </a:ext>
            </a:extLst>
          </p:cNvPr>
          <p:cNvSpPr txBox="1"/>
          <p:nvPr/>
        </p:nvSpPr>
        <p:spPr>
          <a:xfrm>
            <a:off x="4970590" y="4621992"/>
            <a:ext cx="1384546" cy="369332"/>
          </a:xfrm>
          <a:prstGeom prst="rect">
            <a:avLst/>
          </a:prstGeom>
          <a:noFill/>
        </p:spPr>
        <p:txBody>
          <a:bodyPr wrap="none" rtlCol="0">
            <a:spAutoFit/>
          </a:bodyPr>
          <a:lstStyle/>
          <a:p>
            <a:r>
              <a:rPr lang="en-US" dirty="0">
                <a:solidFill>
                  <a:schemeClr val="bg1"/>
                </a:solidFill>
              </a:rPr>
              <a:t>Fail/dropout</a:t>
            </a:r>
          </a:p>
        </p:txBody>
      </p:sp>
      <p:sp>
        <p:nvSpPr>
          <p:cNvPr id="17" name="TextBox 16">
            <a:extLst>
              <a:ext uri="{FF2B5EF4-FFF2-40B4-BE49-F238E27FC236}">
                <a16:creationId xmlns:a16="http://schemas.microsoft.com/office/drawing/2014/main" id="{8D90614A-B47F-C948-A9D3-54C71EE28F17}"/>
              </a:ext>
            </a:extLst>
          </p:cNvPr>
          <p:cNvSpPr txBox="1"/>
          <p:nvPr/>
        </p:nvSpPr>
        <p:spPr>
          <a:xfrm>
            <a:off x="6625724" y="4066945"/>
            <a:ext cx="1588168" cy="2062103"/>
          </a:xfrm>
          <a:prstGeom prst="rect">
            <a:avLst/>
          </a:prstGeom>
          <a:noFill/>
        </p:spPr>
        <p:txBody>
          <a:bodyPr wrap="square" rtlCol="0">
            <a:spAutoFit/>
          </a:bodyPr>
          <a:lstStyle/>
          <a:p>
            <a:pPr algn="ctr"/>
            <a:r>
              <a:rPr lang="en-US" sz="1600" i="1" dirty="0"/>
              <a:t>Uncertified </a:t>
            </a:r>
            <a:r>
              <a:rPr lang="en-US" sz="1600" dirty="0"/>
              <a:t>motivated, persevering, intelligent</a:t>
            </a:r>
          </a:p>
          <a:p>
            <a:pPr algn="ctr"/>
            <a:r>
              <a:rPr lang="en-US" sz="1600" dirty="0"/>
              <a:t>+</a:t>
            </a:r>
          </a:p>
          <a:p>
            <a:pPr algn="ctr"/>
            <a:r>
              <a:rPr lang="en-US" sz="1600" dirty="0"/>
              <a:t>Unmotivated, undisciplined, unintelligent</a:t>
            </a:r>
          </a:p>
        </p:txBody>
      </p:sp>
      <p:sp>
        <p:nvSpPr>
          <p:cNvPr id="18" name="Right Arrow 17">
            <a:extLst>
              <a:ext uri="{FF2B5EF4-FFF2-40B4-BE49-F238E27FC236}">
                <a16:creationId xmlns:a16="http://schemas.microsoft.com/office/drawing/2014/main" id="{E0A6F834-7170-4E4A-BB38-A583B719F049}"/>
              </a:ext>
            </a:extLst>
          </p:cNvPr>
          <p:cNvSpPr/>
          <p:nvPr/>
        </p:nvSpPr>
        <p:spPr>
          <a:xfrm>
            <a:off x="5780183" y="2330884"/>
            <a:ext cx="978408" cy="6936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75C868A-6452-D442-AC1A-392DCDC3AAB1}"/>
              </a:ext>
            </a:extLst>
          </p:cNvPr>
          <p:cNvSpPr txBox="1"/>
          <p:nvPr/>
        </p:nvSpPr>
        <p:spPr>
          <a:xfrm>
            <a:off x="5780183" y="2483541"/>
            <a:ext cx="649986" cy="369332"/>
          </a:xfrm>
          <a:prstGeom prst="rect">
            <a:avLst/>
          </a:prstGeom>
          <a:noFill/>
        </p:spPr>
        <p:txBody>
          <a:bodyPr wrap="none" rtlCol="0">
            <a:spAutoFit/>
          </a:bodyPr>
          <a:lstStyle/>
          <a:p>
            <a:r>
              <a:rPr lang="en-US" dirty="0">
                <a:solidFill>
                  <a:schemeClr val="bg1"/>
                </a:solidFill>
              </a:rPr>
              <a:t>Pass</a:t>
            </a:r>
          </a:p>
        </p:txBody>
      </p:sp>
      <p:sp>
        <p:nvSpPr>
          <p:cNvPr id="20" name="Bent Arrow 19">
            <a:extLst>
              <a:ext uri="{FF2B5EF4-FFF2-40B4-BE49-F238E27FC236}">
                <a16:creationId xmlns:a16="http://schemas.microsoft.com/office/drawing/2014/main" id="{082FD83E-C2DD-ED41-AAB9-94D0BD73A99A}"/>
              </a:ext>
            </a:extLst>
          </p:cNvPr>
          <p:cNvSpPr/>
          <p:nvPr/>
        </p:nvSpPr>
        <p:spPr>
          <a:xfrm rot="10800000" flipH="1">
            <a:off x="1572126" y="4309741"/>
            <a:ext cx="4952713" cy="2065525"/>
          </a:xfrm>
          <a:prstGeom prst="bentArrow">
            <a:avLst>
              <a:gd name="adj1" fmla="val 23106"/>
              <a:gd name="adj2" fmla="val 18794"/>
              <a:gd name="adj3" fmla="val 24128"/>
              <a:gd name="adj4" fmla="val 352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a:extLst>
              <a:ext uri="{FF2B5EF4-FFF2-40B4-BE49-F238E27FC236}">
                <a16:creationId xmlns:a16="http://schemas.microsoft.com/office/drawing/2014/main" id="{D2D0D577-6171-5E42-9FDD-A8C4A42F8113}"/>
              </a:ext>
            </a:extLst>
          </p:cNvPr>
          <p:cNvSpPr txBox="1"/>
          <p:nvPr/>
        </p:nvSpPr>
        <p:spPr>
          <a:xfrm>
            <a:off x="3360345" y="5787094"/>
            <a:ext cx="1376274" cy="369332"/>
          </a:xfrm>
          <a:prstGeom prst="rect">
            <a:avLst/>
          </a:prstGeom>
          <a:noFill/>
        </p:spPr>
        <p:txBody>
          <a:bodyPr wrap="none" rtlCol="0">
            <a:spAutoFit/>
          </a:bodyPr>
          <a:lstStyle/>
          <a:p>
            <a:r>
              <a:rPr lang="en-US" dirty="0">
                <a:solidFill>
                  <a:schemeClr val="bg1"/>
                </a:solidFill>
              </a:rPr>
              <a:t>Bypass filter</a:t>
            </a:r>
          </a:p>
        </p:txBody>
      </p:sp>
      <p:sp>
        <p:nvSpPr>
          <p:cNvPr id="22" name="TextBox 21">
            <a:extLst>
              <a:ext uri="{FF2B5EF4-FFF2-40B4-BE49-F238E27FC236}">
                <a16:creationId xmlns:a16="http://schemas.microsoft.com/office/drawing/2014/main" id="{80D97679-CCDF-7741-A61B-75C36645ED73}"/>
              </a:ext>
            </a:extLst>
          </p:cNvPr>
          <p:cNvSpPr txBox="1"/>
          <p:nvPr/>
        </p:nvSpPr>
        <p:spPr>
          <a:xfrm>
            <a:off x="2815304" y="2989120"/>
            <a:ext cx="973116" cy="369332"/>
          </a:xfrm>
          <a:prstGeom prst="rect">
            <a:avLst/>
          </a:prstGeom>
          <a:noFill/>
        </p:spPr>
        <p:txBody>
          <a:bodyPr wrap="square" rtlCol="0">
            <a:spAutoFit/>
          </a:bodyPr>
          <a:lstStyle/>
          <a:p>
            <a:r>
              <a:rPr lang="en-US" dirty="0">
                <a:solidFill>
                  <a:schemeClr val="bg1"/>
                </a:solidFill>
              </a:rPr>
              <a:t>To filter</a:t>
            </a:r>
          </a:p>
        </p:txBody>
      </p:sp>
      <p:sp>
        <p:nvSpPr>
          <p:cNvPr id="38" name="Oval 37">
            <a:extLst>
              <a:ext uri="{FF2B5EF4-FFF2-40B4-BE49-F238E27FC236}">
                <a16:creationId xmlns:a16="http://schemas.microsoft.com/office/drawing/2014/main" id="{20B0B112-0BAB-C24D-8EBC-9A76E677DC18}"/>
              </a:ext>
            </a:extLst>
          </p:cNvPr>
          <p:cNvSpPr/>
          <p:nvPr/>
        </p:nvSpPr>
        <p:spPr>
          <a:xfrm>
            <a:off x="1171984" y="3901521"/>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151B1D1-816A-BF4A-ACB6-0E064DBA860A}"/>
              </a:ext>
            </a:extLst>
          </p:cNvPr>
          <p:cNvSpPr/>
          <p:nvPr/>
        </p:nvSpPr>
        <p:spPr>
          <a:xfrm>
            <a:off x="1431658" y="3783384"/>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8C6F3221-8B9F-0042-8579-C3A3FC60AC91}"/>
              </a:ext>
            </a:extLst>
          </p:cNvPr>
          <p:cNvSpPr/>
          <p:nvPr/>
        </p:nvSpPr>
        <p:spPr>
          <a:xfrm>
            <a:off x="1756282" y="2799580"/>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A293E6C2-0D14-614D-9B11-1A790C1AD7DD}"/>
              </a:ext>
            </a:extLst>
          </p:cNvPr>
          <p:cNvSpPr/>
          <p:nvPr/>
        </p:nvSpPr>
        <p:spPr>
          <a:xfrm>
            <a:off x="1767115" y="367362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389115E6-A445-F140-B898-2CC233D2E805}"/>
              </a:ext>
            </a:extLst>
          </p:cNvPr>
          <p:cNvSpPr/>
          <p:nvPr/>
        </p:nvSpPr>
        <p:spPr>
          <a:xfrm>
            <a:off x="1912923" y="399894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796C6C1-6CBE-E542-A190-463FDE849919}"/>
              </a:ext>
            </a:extLst>
          </p:cNvPr>
          <p:cNvSpPr/>
          <p:nvPr/>
        </p:nvSpPr>
        <p:spPr>
          <a:xfrm>
            <a:off x="1041180" y="3569280"/>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AB5BED4-92AE-934E-9C7A-7D34CBB1EB4C}"/>
              </a:ext>
            </a:extLst>
          </p:cNvPr>
          <p:cNvSpPr/>
          <p:nvPr/>
        </p:nvSpPr>
        <p:spPr>
          <a:xfrm>
            <a:off x="1975826" y="3025697"/>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4F5995DD-29DF-C14A-834B-16D01EF861F1}"/>
              </a:ext>
            </a:extLst>
          </p:cNvPr>
          <p:cNvSpPr/>
          <p:nvPr/>
        </p:nvSpPr>
        <p:spPr>
          <a:xfrm>
            <a:off x="1548365" y="3063357"/>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F765E8F1-5A5B-AE43-B47C-4DA82D3AEE8C}"/>
              </a:ext>
            </a:extLst>
          </p:cNvPr>
          <p:cNvSpPr/>
          <p:nvPr/>
        </p:nvSpPr>
        <p:spPr>
          <a:xfrm>
            <a:off x="2179654" y="3690884"/>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87B97F62-BE62-584C-AE71-F95863D4BBA0}"/>
              </a:ext>
            </a:extLst>
          </p:cNvPr>
          <p:cNvSpPr/>
          <p:nvPr/>
        </p:nvSpPr>
        <p:spPr>
          <a:xfrm>
            <a:off x="1037597" y="2898425"/>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A43AFDF8-A978-924B-B8DA-0B96F6F45C49}"/>
              </a:ext>
            </a:extLst>
          </p:cNvPr>
          <p:cNvSpPr/>
          <p:nvPr/>
        </p:nvSpPr>
        <p:spPr>
          <a:xfrm>
            <a:off x="2540328" y="2736956"/>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AD0EA424-4CF5-0F4D-9B71-1A9439946073}"/>
              </a:ext>
            </a:extLst>
          </p:cNvPr>
          <p:cNvSpPr/>
          <p:nvPr/>
        </p:nvSpPr>
        <p:spPr>
          <a:xfrm>
            <a:off x="2497221" y="3962356"/>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64DB1E73-8D94-334D-B1D3-705B34DE08A3}"/>
              </a:ext>
            </a:extLst>
          </p:cNvPr>
          <p:cNvSpPr/>
          <p:nvPr/>
        </p:nvSpPr>
        <p:spPr>
          <a:xfrm>
            <a:off x="2241345" y="2876573"/>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54FD2379-6279-1443-86FD-E7DFE8F4BE16}"/>
              </a:ext>
            </a:extLst>
          </p:cNvPr>
          <p:cNvSpPr/>
          <p:nvPr/>
        </p:nvSpPr>
        <p:spPr>
          <a:xfrm>
            <a:off x="1041664" y="3171803"/>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BED7FCB-71C4-0E41-89D8-D6FBF8744C23}"/>
              </a:ext>
            </a:extLst>
          </p:cNvPr>
          <p:cNvSpPr/>
          <p:nvPr/>
        </p:nvSpPr>
        <p:spPr>
          <a:xfrm>
            <a:off x="1415038" y="274292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2206331E-00B4-0D45-8389-F6A7531C0801}"/>
              </a:ext>
            </a:extLst>
          </p:cNvPr>
          <p:cNvSpPr/>
          <p:nvPr/>
        </p:nvSpPr>
        <p:spPr>
          <a:xfrm>
            <a:off x="2573526" y="361251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06578891-C043-1841-A2BC-17B1F44884DD}"/>
              </a:ext>
            </a:extLst>
          </p:cNvPr>
          <p:cNvSpPr/>
          <p:nvPr/>
        </p:nvSpPr>
        <p:spPr>
          <a:xfrm>
            <a:off x="8261012" y="2567157"/>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4E6F3B13-BDF3-CE46-AF84-84D3B6502CDE}"/>
              </a:ext>
            </a:extLst>
          </p:cNvPr>
          <p:cNvSpPr/>
          <p:nvPr/>
        </p:nvSpPr>
        <p:spPr>
          <a:xfrm>
            <a:off x="4098880" y="2270949"/>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657A8D75-C404-F54E-B2E1-A77070642DCD}"/>
              </a:ext>
            </a:extLst>
          </p:cNvPr>
          <p:cNvSpPr/>
          <p:nvPr/>
        </p:nvSpPr>
        <p:spPr>
          <a:xfrm>
            <a:off x="5462774" y="3226640"/>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7CD23996-432F-9C40-8961-A96CE83CB901}"/>
              </a:ext>
            </a:extLst>
          </p:cNvPr>
          <p:cNvSpPr/>
          <p:nvPr/>
        </p:nvSpPr>
        <p:spPr>
          <a:xfrm>
            <a:off x="6969789" y="2118524"/>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7E23B216-EC5D-2544-8C91-5981DF4A6F8F}"/>
              </a:ext>
            </a:extLst>
          </p:cNvPr>
          <p:cNvSpPr/>
          <p:nvPr/>
        </p:nvSpPr>
        <p:spPr>
          <a:xfrm>
            <a:off x="8236512" y="2099891"/>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EFA77F7E-EBA5-314F-BFF9-6F1595AFEB9D}"/>
              </a:ext>
            </a:extLst>
          </p:cNvPr>
          <p:cNvSpPr/>
          <p:nvPr/>
        </p:nvSpPr>
        <p:spPr>
          <a:xfrm>
            <a:off x="6928929" y="2562491"/>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886C9474-DBC0-DB4C-A480-F760C00FD3F1}"/>
              </a:ext>
            </a:extLst>
          </p:cNvPr>
          <p:cNvSpPr/>
          <p:nvPr/>
        </p:nvSpPr>
        <p:spPr>
          <a:xfrm>
            <a:off x="7089853" y="3152778"/>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E20052A9-3A09-BE40-B850-C3E969F45DCD}"/>
              </a:ext>
            </a:extLst>
          </p:cNvPr>
          <p:cNvSpPr/>
          <p:nvPr/>
        </p:nvSpPr>
        <p:spPr>
          <a:xfrm>
            <a:off x="1747550" y="4689264"/>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532F4EB0-40BB-744D-914F-759EEA31DB80}"/>
              </a:ext>
            </a:extLst>
          </p:cNvPr>
          <p:cNvSpPr/>
          <p:nvPr/>
        </p:nvSpPr>
        <p:spPr>
          <a:xfrm>
            <a:off x="4876895" y="5862022"/>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B0948A0-18D2-3346-9D2A-8DC473F21D89}"/>
              </a:ext>
            </a:extLst>
          </p:cNvPr>
          <p:cNvSpPr/>
          <p:nvPr/>
        </p:nvSpPr>
        <p:spPr>
          <a:xfrm>
            <a:off x="6667808" y="4000109"/>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04040B7C-4EE5-C44F-AE3B-0606D6CDE3C3}"/>
              </a:ext>
            </a:extLst>
          </p:cNvPr>
          <p:cNvSpPr/>
          <p:nvPr/>
        </p:nvSpPr>
        <p:spPr>
          <a:xfrm>
            <a:off x="8024832" y="4562185"/>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218A8CAE-BD85-3E4C-B7CC-BC972FE0A285}"/>
              </a:ext>
            </a:extLst>
          </p:cNvPr>
          <p:cNvSpPr/>
          <p:nvPr/>
        </p:nvSpPr>
        <p:spPr>
          <a:xfrm>
            <a:off x="5531532" y="2406544"/>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66B1E630-D185-9946-8822-DDAC7F40E2A2}"/>
              </a:ext>
            </a:extLst>
          </p:cNvPr>
          <p:cNvSpPr/>
          <p:nvPr/>
        </p:nvSpPr>
        <p:spPr>
          <a:xfrm>
            <a:off x="5413857" y="2184694"/>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9AC1588B-3D3E-3441-BEA8-D97765D6200A}"/>
              </a:ext>
            </a:extLst>
          </p:cNvPr>
          <p:cNvSpPr/>
          <p:nvPr/>
        </p:nvSpPr>
        <p:spPr>
          <a:xfrm>
            <a:off x="4816583" y="423546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FC2DB6E-007F-A64B-87A1-E60F1928066A}"/>
              </a:ext>
            </a:extLst>
          </p:cNvPr>
          <p:cNvSpPr/>
          <p:nvPr/>
        </p:nvSpPr>
        <p:spPr>
          <a:xfrm>
            <a:off x="1747550" y="5362663"/>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D96B555C-06AA-DE47-89F4-EDB74DB8F124}"/>
              </a:ext>
            </a:extLst>
          </p:cNvPr>
          <p:cNvSpPr/>
          <p:nvPr/>
        </p:nvSpPr>
        <p:spPr>
          <a:xfrm>
            <a:off x="5250928" y="5974371"/>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623E5A4C-EB8E-C546-8079-FD43DB7A9CA7}"/>
              </a:ext>
            </a:extLst>
          </p:cNvPr>
          <p:cNvSpPr/>
          <p:nvPr/>
        </p:nvSpPr>
        <p:spPr>
          <a:xfrm>
            <a:off x="6746128" y="4317547"/>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23143D9-AB39-8F42-A4E8-8F0A427F3094}"/>
              </a:ext>
            </a:extLst>
          </p:cNvPr>
          <p:cNvSpPr/>
          <p:nvPr/>
        </p:nvSpPr>
        <p:spPr>
          <a:xfrm>
            <a:off x="7835016" y="6214918"/>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A9521B39-0F43-954F-AAC3-DE5A8B620F61}"/>
              </a:ext>
            </a:extLst>
          </p:cNvPr>
          <p:cNvSpPr/>
          <p:nvPr/>
        </p:nvSpPr>
        <p:spPr>
          <a:xfrm>
            <a:off x="6724155" y="4953188"/>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7D79D15B-453A-1148-A74E-6589CF64DBA2}"/>
              </a:ext>
            </a:extLst>
          </p:cNvPr>
          <p:cNvSpPr/>
          <p:nvPr/>
        </p:nvSpPr>
        <p:spPr>
          <a:xfrm>
            <a:off x="7919804" y="5021697"/>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0BF2C99A-15F1-7147-A3E5-9523E98FCC66}"/>
              </a:ext>
            </a:extLst>
          </p:cNvPr>
          <p:cNvSpPr/>
          <p:nvPr/>
        </p:nvSpPr>
        <p:spPr>
          <a:xfrm>
            <a:off x="8015176" y="4078593"/>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5235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ight Arrow 22">
            <a:extLst>
              <a:ext uri="{FF2B5EF4-FFF2-40B4-BE49-F238E27FC236}">
                <a16:creationId xmlns:a16="http://schemas.microsoft.com/office/drawing/2014/main" id="{8E0D23A2-CC78-AD4D-B6CC-E5623B6FBA03}"/>
              </a:ext>
            </a:extLst>
          </p:cNvPr>
          <p:cNvSpPr/>
          <p:nvPr/>
        </p:nvSpPr>
        <p:spPr>
          <a:xfrm>
            <a:off x="2868750" y="2530468"/>
            <a:ext cx="1088625" cy="1219317"/>
          </a:xfrm>
          <a:prstGeom prst="rightArrow">
            <a:avLst>
              <a:gd name="adj1" fmla="val 50000"/>
              <a:gd name="adj2" fmla="val 426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8FAB59-84ED-9B4B-8BA6-F2E4320E0727}"/>
              </a:ext>
            </a:extLst>
          </p:cNvPr>
          <p:cNvSpPr>
            <a:spLocks noGrp="1"/>
          </p:cNvSpPr>
          <p:nvPr>
            <p:ph type="title"/>
          </p:nvPr>
        </p:nvSpPr>
        <p:spPr>
          <a:xfrm>
            <a:off x="1028700" y="685800"/>
            <a:ext cx="7370584" cy="1485900"/>
          </a:xfrm>
        </p:spPr>
        <p:txBody>
          <a:bodyPr/>
          <a:lstStyle/>
          <a:p>
            <a:r>
              <a:rPr lang="en-US" dirty="0"/>
              <a:t>Higher Education as Signaling</a:t>
            </a:r>
          </a:p>
        </p:txBody>
      </p:sp>
      <p:sp>
        <p:nvSpPr>
          <p:cNvPr id="4" name="Footer Placeholder 3">
            <a:extLst>
              <a:ext uri="{FF2B5EF4-FFF2-40B4-BE49-F238E27FC236}">
                <a16:creationId xmlns:a16="http://schemas.microsoft.com/office/drawing/2014/main" id="{56518B09-FC4F-3E44-9D47-B32D4CEB3C49}"/>
              </a:ext>
            </a:extLst>
          </p:cNvPr>
          <p:cNvSpPr>
            <a:spLocks noGrp="1"/>
          </p:cNvSpPr>
          <p:nvPr>
            <p:ph type="ftr" sz="quarter" idx="11"/>
          </p:nvPr>
        </p:nvSpPr>
        <p:spPr/>
        <p:txBody>
          <a:bodyPr/>
          <a:lstStyle/>
          <a:p>
            <a:pPr algn="ctr"/>
            <a:endParaRPr lang="en-US" dirty="0"/>
          </a:p>
        </p:txBody>
      </p:sp>
      <p:sp>
        <p:nvSpPr>
          <p:cNvPr id="7" name="Frame 6">
            <a:extLst>
              <a:ext uri="{FF2B5EF4-FFF2-40B4-BE49-F238E27FC236}">
                <a16:creationId xmlns:a16="http://schemas.microsoft.com/office/drawing/2014/main" id="{45D6FDC5-2E9A-5744-9C25-F5615ABAE226}"/>
              </a:ext>
            </a:extLst>
          </p:cNvPr>
          <p:cNvSpPr/>
          <p:nvPr/>
        </p:nvSpPr>
        <p:spPr>
          <a:xfrm>
            <a:off x="785282" y="2574575"/>
            <a:ext cx="2083468" cy="1764631"/>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39A914B6-5379-9D44-BD49-4A02244CD4D6}"/>
              </a:ext>
            </a:extLst>
          </p:cNvPr>
          <p:cNvSpPr txBox="1"/>
          <p:nvPr/>
        </p:nvSpPr>
        <p:spPr>
          <a:xfrm>
            <a:off x="682250" y="3238048"/>
            <a:ext cx="2289533" cy="369332"/>
          </a:xfrm>
          <a:prstGeom prst="rect">
            <a:avLst/>
          </a:prstGeom>
          <a:noFill/>
        </p:spPr>
        <p:txBody>
          <a:bodyPr wrap="square" rtlCol="0">
            <a:spAutoFit/>
          </a:bodyPr>
          <a:lstStyle/>
          <a:p>
            <a:pPr algn="ctr"/>
            <a:r>
              <a:rPr lang="en-US" dirty="0"/>
              <a:t>Population</a:t>
            </a:r>
          </a:p>
        </p:txBody>
      </p:sp>
      <p:sp>
        <p:nvSpPr>
          <p:cNvPr id="9" name="Frame 8">
            <a:extLst>
              <a:ext uri="{FF2B5EF4-FFF2-40B4-BE49-F238E27FC236}">
                <a16:creationId xmlns:a16="http://schemas.microsoft.com/office/drawing/2014/main" id="{9F78F7D3-9CC2-9042-88F4-94FAFF202D66}"/>
              </a:ext>
            </a:extLst>
          </p:cNvPr>
          <p:cNvSpPr/>
          <p:nvPr/>
        </p:nvSpPr>
        <p:spPr>
          <a:xfrm>
            <a:off x="3932798" y="1995644"/>
            <a:ext cx="1874444" cy="1533619"/>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68A028EA-7F65-7043-8CA5-E526D0BB375E}"/>
              </a:ext>
            </a:extLst>
          </p:cNvPr>
          <p:cNvSpPr txBox="1"/>
          <p:nvPr/>
        </p:nvSpPr>
        <p:spPr>
          <a:xfrm>
            <a:off x="4074695" y="2072624"/>
            <a:ext cx="1588168" cy="1415772"/>
          </a:xfrm>
          <a:prstGeom prst="rect">
            <a:avLst/>
          </a:prstGeom>
          <a:noFill/>
        </p:spPr>
        <p:txBody>
          <a:bodyPr wrap="square" rtlCol="0">
            <a:spAutoFit/>
          </a:bodyPr>
          <a:lstStyle/>
          <a:p>
            <a:pPr algn="ctr"/>
            <a:r>
              <a:rPr lang="en-US" dirty="0"/>
              <a:t>Filter for motivation, perseverance, intelligence</a:t>
            </a:r>
          </a:p>
          <a:p>
            <a:pPr algn="ctr"/>
            <a:r>
              <a:rPr lang="en-US" sz="1400" dirty="0"/>
              <a:t>(less effective)</a:t>
            </a:r>
          </a:p>
        </p:txBody>
      </p:sp>
      <p:sp>
        <p:nvSpPr>
          <p:cNvPr id="11" name="Frame 10">
            <a:extLst>
              <a:ext uri="{FF2B5EF4-FFF2-40B4-BE49-F238E27FC236}">
                <a16:creationId xmlns:a16="http://schemas.microsoft.com/office/drawing/2014/main" id="{07F2E8B1-ABB8-BC42-9B2D-4A15207B15E8}"/>
              </a:ext>
            </a:extLst>
          </p:cNvPr>
          <p:cNvSpPr/>
          <p:nvPr/>
        </p:nvSpPr>
        <p:spPr>
          <a:xfrm>
            <a:off x="6758591" y="1939950"/>
            <a:ext cx="1874444" cy="1533619"/>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9FD916F3-FC1A-384F-A311-89C6A5CC83F6}"/>
              </a:ext>
            </a:extLst>
          </p:cNvPr>
          <p:cNvSpPr/>
          <p:nvPr/>
        </p:nvSpPr>
        <p:spPr>
          <a:xfrm>
            <a:off x="6524840" y="3826223"/>
            <a:ext cx="1874444" cy="2789769"/>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F3A83183-352E-A84B-8F0B-EC89819F5B68}"/>
              </a:ext>
            </a:extLst>
          </p:cNvPr>
          <p:cNvSpPr txBox="1"/>
          <p:nvPr/>
        </p:nvSpPr>
        <p:spPr>
          <a:xfrm>
            <a:off x="6883306" y="2106594"/>
            <a:ext cx="1588168" cy="1077218"/>
          </a:xfrm>
          <a:prstGeom prst="rect">
            <a:avLst/>
          </a:prstGeom>
          <a:noFill/>
        </p:spPr>
        <p:txBody>
          <a:bodyPr wrap="square" rtlCol="0">
            <a:spAutoFit/>
          </a:bodyPr>
          <a:lstStyle/>
          <a:p>
            <a:pPr algn="ctr"/>
            <a:r>
              <a:rPr lang="en-US" sz="1600" i="1" dirty="0"/>
              <a:t>Certified</a:t>
            </a:r>
            <a:r>
              <a:rPr lang="en-US" sz="1600" dirty="0"/>
              <a:t> motivated, persevering, intelligent</a:t>
            </a:r>
          </a:p>
        </p:txBody>
      </p:sp>
      <p:sp>
        <p:nvSpPr>
          <p:cNvPr id="15" name="Bent Arrow 14">
            <a:extLst>
              <a:ext uri="{FF2B5EF4-FFF2-40B4-BE49-F238E27FC236}">
                <a16:creationId xmlns:a16="http://schemas.microsoft.com/office/drawing/2014/main" id="{CD095936-74B0-844D-8FC4-1DD20C261798}"/>
              </a:ext>
            </a:extLst>
          </p:cNvPr>
          <p:cNvSpPr/>
          <p:nvPr/>
        </p:nvSpPr>
        <p:spPr>
          <a:xfrm rot="10800000" flipH="1">
            <a:off x="4713992" y="3521058"/>
            <a:ext cx="1810848" cy="1745575"/>
          </a:xfrm>
          <a:prstGeom prst="bentArrow">
            <a:avLst>
              <a:gd name="adj1" fmla="val 23106"/>
              <a:gd name="adj2" fmla="val 23454"/>
              <a:gd name="adj3" fmla="val 28788"/>
              <a:gd name="adj4" fmla="val 352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a:extLst>
              <a:ext uri="{FF2B5EF4-FFF2-40B4-BE49-F238E27FC236}">
                <a16:creationId xmlns:a16="http://schemas.microsoft.com/office/drawing/2014/main" id="{66EC1976-1E37-5649-B437-6A91A38ABC52}"/>
              </a:ext>
            </a:extLst>
          </p:cNvPr>
          <p:cNvSpPr txBox="1"/>
          <p:nvPr/>
        </p:nvSpPr>
        <p:spPr>
          <a:xfrm>
            <a:off x="4970590" y="4621992"/>
            <a:ext cx="1384546" cy="369332"/>
          </a:xfrm>
          <a:prstGeom prst="rect">
            <a:avLst/>
          </a:prstGeom>
          <a:noFill/>
        </p:spPr>
        <p:txBody>
          <a:bodyPr wrap="none" rtlCol="0">
            <a:spAutoFit/>
          </a:bodyPr>
          <a:lstStyle/>
          <a:p>
            <a:r>
              <a:rPr lang="en-US" dirty="0">
                <a:solidFill>
                  <a:schemeClr val="bg1"/>
                </a:solidFill>
              </a:rPr>
              <a:t>Fail/dropout</a:t>
            </a:r>
          </a:p>
        </p:txBody>
      </p:sp>
      <p:sp>
        <p:nvSpPr>
          <p:cNvPr id="17" name="TextBox 16">
            <a:extLst>
              <a:ext uri="{FF2B5EF4-FFF2-40B4-BE49-F238E27FC236}">
                <a16:creationId xmlns:a16="http://schemas.microsoft.com/office/drawing/2014/main" id="{8D90614A-B47F-C948-A9D3-54C71EE28F17}"/>
              </a:ext>
            </a:extLst>
          </p:cNvPr>
          <p:cNvSpPr txBox="1"/>
          <p:nvPr/>
        </p:nvSpPr>
        <p:spPr>
          <a:xfrm>
            <a:off x="6625724" y="4066945"/>
            <a:ext cx="1588168" cy="2062103"/>
          </a:xfrm>
          <a:prstGeom prst="rect">
            <a:avLst/>
          </a:prstGeom>
          <a:noFill/>
        </p:spPr>
        <p:txBody>
          <a:bodyPr wrap="square" rtlCol="0">
            <a:spAutoFit/>
          </a:bodyPr>
          <a:lstStyle/>
          <a:p>
            <a:pPr algn="ctr"/>
            <a:r>
              <a:rPr lang="en-US" sz="1600" i="1" dirty="0"/>
              <a:t>Uncertified</a:t>
            </a:r>
            <a:r>
              <a:rPr lang="en-US" sz="1600" dirty="0"/>
              <a:t> motivated, persevering, intelligent</a:t>
            </a:r>
          </a:p>
          <a:p>
            <a:pPr algn="ctr"/>
            <a:r>
              <a:rPr lang="en-US" sz="1600" dirty="0"/>
              <a:t>+</a:t>
            </a:r>
          </a:p>
          <a:p>
            <a:pPr algn="ctr"/>
            <a:r>
              <a:rPr lang="en-US" sz="1600" dirty="0"/>
              <a:t>Unmotivated, undisciplined, unintelligent</a:t>
            </a:r>
          </a:p>
        </p:txBody>
      </p:sp>
      <p:sp>
        <p:nvSpPr>
          <p:cNvPr id="18" name="Right Arrow 17">
            <a:extLst>
              <a:ext uri="{FF2B5EF4-FFF2-40B4-BE49-F238E27FC236}">
                <a16:creationId xmlns:a16="http://schemas.microsoft.com/office/drawing/2014/main" id="{E0A6F834-7170-4E4A-BB38-A583B719F049}"/>
              </a:ext>
            </a:extLst>
          </p:cNvPr>
          <p:cNvSpPr/>
          <p:nvPr/>
        </p:nvSpPr>
        <p:spPr>
          <a:xfrm>
            <a:off x="5780183" y="2106594"/>
            <a:ext cx="978408" cy="917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75C868A-6452-D442-AC1A-392DCDC3AAB1}"/>
              </a:ext>
            </a:extLst>
          </p:cNvPr>
          <p:cNvSpPr txBox="1"/>
          <p:nvPr/>
        </p:nvSpPr>
        <p:spPr>
          <a:xfrm>
            <a:off x="5862540" y="2387870"/>
            <a:ext cx="649986" cy="369332"/>
          </a:xfrm>
          <a:prstGeom prst="rect">
            <a:avLst/>
          </a:prstGeom>
          <a:noFill/>
        </p:spPr>
        <p:txBody>
          <a:bodyPr wrap="none" rtlCol="0">
            <a:spAutoFit/>
          </a:bodyPr>
          <a:lstStyle/>
          <a:p>
            <a:r>
              <a:rPr lang="en-US" dirty="0">
                <a:solidFill>
                  <a:schemeClr val="bg1"/>
                </a:solidFill>
              </a:rPr>
              <a:t>Pass</a:t>
            </a:r>
          </a:p>
        </p:txBody>
      </p:sp>
      <p:sp>
        <p:nvSpPr>
          <p:cNvPr id="20" name="Bent Arrow 19">
            <a:extLst>
              <a:ext uri="{FF2B5EF4-FFF2-40B4-BE49-F238E27FC236}">
                <a16:creationId xmlns:a16="http://schemas.microsoft.com/office/drawing/2014/main" id="{082FD83E-C2DD-ED41-AAB9-94D0BD73A99A}"/>
              </a:ext>
            </a:extLst>
          </p:cNvPr>
          <p:cNvSpPr/>
          <p:nvPr/>
        </p:nvSpPr>
        <p:spPr>
          <a:xfrm rot="10800000" flipH="1">
            <a:off x="1572126" y="4309741"/>
            <a:ext cx="4952713" cy="2065525"/>
          </a:xfrm>
          <a:prstGeom prst="bentArrow">
            <a:avLst>
              <a:gd name="adj1" fmla="val 15339"/>
              <a:gd name="adj2" fmla="val 18794"/>
              <a:gd name="adj3" fmla="val 24128"/>
              <a:gd name="adj4" fmla="val 352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a:extLst>
              <a:ext uri="{FF2B5EF4-FFF2-40B4-BE49-F238E27FC236}">
                <a16:creationId xmlns:a16="http://schemas.microsoft.com/office/drawing/2014/main" id="{D2D0D577-6171-5E42-9FDD-A8C4A42F8113}"/>
              </a:ext>
            </a:extLst>
          </p:cNvPr>
          <p:cNvSpPr txBox="1"/>
          <p:nvPr/>
        </p:nvSpPr>
        <p:spPr>
          <a:xfrm>
            <a:off x="3360345" y="5787094"/>
            <a:ext cx="1376274" cy="369332"/>
          </a:xfrm>
          <a:prstGeom prst="rect">
            <a:avLst/>
          </a:prstGeom>
          <a:noFill/>
        </p:spPr>
        <p:txBody>
          <a:bodyPr wrap="none" rtlCol="0">
            <a:spAutoFit/>
          </a:bodyPr>
          <a:lstStyle/>
          <a:p>
            <a:r>
              <a:rPr lang="en-US" dirty="0">
                <a:solidFill>
                  <a:schemeClr val="bg1"/>
                </a:solidFill>
              </a:rPr>
              <a:t>Bypass filter</a:t>
            </a:r>
          </a:p>
        </p:txBody>
      </p:sp>
      <p:sp>
        <p:nvSpPr>
          <p:cNvPr id="3" name="TextBox 2">
            <a:extLst>
              <a:ext uri="{FF2B5EF4-FFF2-40B4-BE49-F238E27FC236}">
                <a16:creationId xmlns:a16="http://schemas.microsoft.com/office/drawing/2014/main" id="{9727434E-4D6E-514F-9D0A-3B4A9B68A672}"/>
              </a:ext>
            </a:extLst>
          </p:cNvPr>
          <p:cNvSpPr txBox="1"/>
          <p:nvPr/>
        </p:nvSpPr>
        <p:spPr>
          <a:xfrm>
            <a:off x="3146820" y="1870716"/>
            <a:ext cx="394660" cy="523220"/>
          </a:xfrm>
          <a:prstGeom prst="rect">
            <a:avLst/>
          </a:prstGeom>
          <a:noFill/>
        </p:spPr>
        <p:txBody>
          <a:bodyPr wrap="none" rtlCol="0">
            <a:spAutoFit/>
          </a:bodyPr>
          <a:lstStyle/>
          <a:p>
            <a:r>
              <a:rPr lang="en-US" sz="2800" b="1" dirty="0">
                <a:solidFill>
                  <a:schemeClr val="accent4">
                    <a:lumMod val="50000"/>
                  </a:schemeClr>
                </a:solidFill>
              </a:rPr>
              <a:t>$</a:t>
            </a:r>
          </a:p>
        </p:txBody>
      </p:sp>
      <p:sp>
        <p:nvSpPr>
          <p:cNvPr id="5" name="Bent Arrow 4">
            <a:extLst>
              <a:ext uri="{FF2B5EF4-FFF2-40B4-BE49-F238E27FC236}">
                <a16:creationId xmlns:a16="http://schemas.microsoft.com/office/drawing/2014/main" id="{2B5ECCEA-62BD-004E-A9EB-0F325BB906D5}"/>
              </a:ext>
            </a:extLst>
          </p:cNvPr>
          <p:cNvSpPr/>
          <p:nvPr/>
        </p:nvSpPr>
        <p:spPr>
          <a:xfrm>
            <a:off x="2088972" y="2007248"/>
            <a:ext cx="1093431" cy="607824"/>
          </a:xfrm>
          <a:prstGeom prst="bentArrow">
            <a:avLst>
              <a:gd name="adj1" fmla="val 32918"/>
              <a:gd name="adj2" fmla="val 25000"/>
              <a:gd name="adj3" fmla="val 25000"/>
              <a:gd name="adj4" fmla="val 43750"/>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Bent Arrow 23">
            <a:extLst>
              <a:ext uri="{FF2B5EF4-FFF2-40B4-BE49-F238E27FC236}">
                <a16:creationId xmlns:a16="http://schemas.microsoft.com/office/drawing/2014/main" id="{6870F358-E5D2-CA49-82BC-C8E198F57769}"/>
              </a:ext>
            </a:extLst>
          </p:cNvPr>
          <p:cNvSpPr/>
          <p:nvPr/>
        </p:nvSpPr>
        <p:spPr>
          <a:xfrm flipV="1">
            <a:off x="3227514" y="2296657"/>
            <a:ext cx="751272" cy="1061794"/>
          </a:xfrm>
          <a:prstGeom prst="bentArrow">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80D97679-CCDF-7741-A61B-75C36645ED73}"/>
              </a:ext>
            </a:extLst>
          </p:cNvPr>
          <p:cNvSpPr txBox="1"/>
          <p:nvPr/>
        </p:nvSpPr>
        <p:spPr>
          <a:xfrm>
            <a:off x="2887359" y="3101068"/>
            <a:ext cx="898259" cy="369332"/>
          </a:xfrm>
          <a:prstGeom prst="rect">
            <a:avLst/>
          </a:prstGeom>
          <a:noFill/>
        </p:spPr>
        <p:txBody>
          <a:bodyPr wrap="none" rtlCol="0">
            <a:spAutoFit/>
          </a:bodyPr>
          <a:lstStyle/>
          <a:p>
            <a:r>
              <a:rPr lang="en-US" dirty="0">
                <a:solidFill>
                  <a:schemeClr val="bg1"/>
                </a:solidFill>
              </a:rPr>
              <a:t>To filter</a:t>
            </a:r>
          </a:p>
        </p:txBody>
      </p:sp>
      <p:sp>
        <p:nvSpPr>
          <p:cNvPr id="6" name="TextBox 5">
            <a:extLst>
              <a:ext uri="{FF2B5EF4-FFF2-40B4-BE49-F238E27FC236}">
                <a16:creationId xmlns:a16="http://schemas.microsoft.com/office/drawing/2014/main" id="{84A443B3-728A-9542-B4BD-9E28EB4A89A2}"/>
              </a:ext>
            </a:extLst>
          </p:cNvPr>
          <p:cNvSpPr txBox="1"/>
          <p:nvPr/>
        </p:nvSpPr>
        <p:spPr>
          <a:xfrm>
            <a:off x="2315416" y="2012338"/>
            <a:ext cx="547009" cy="276999"/>
          </a:xfrm>
          <a:prstGeom prst="rect">
            <a:avLst/>
          </a:prstGeom>
          <a:noFill/>
        </p:spPr>
        <p:txBody>
          <a:bodyPr wrap="none" rtlCol="0">
            <a:spAutoFit/>
          </a:bodyPr>
          <a:lstStyle/>
          <a:p>
            <a:r>
              <a:rPr lang="en-US" sz="1200" dirty="0"/>
              <a:t>Taxes</a:t>
            </a:r>
          </a:p>
        </p:txBody>
      </p:sp>
      <p:sp>
        <p:nvSpPr>
          <p:cNvPr id="62" name="TextBox 61">
            <a:extLst>
              <a:ext uri="{FF2B5EF4-FFF2-40B4-BE49-F238E27FC236}">
                <a16:creationId xmlns:a16="http://schemas.microsoft.com/office/drawing/2014/main" id="{27E36D57-8D1E-7B4B-96C9-08E4D0AE2890}"/>
              </a:ext>
            </a:extLst>
          </p:cNvPr>
          <p:cNvSpPr txBox="1"/>
          <p:nvPr/>
        </p:nvSpPr>
        <p:spPr>
          <a:xfrm rot="5400000">
            <a:off x="2939843" y="2561140"/>
            <a:ext cx="817853" cy="276999"/>
          </a:xfrm>
          <a:prstGeom prst="rect">
            <a:avLst/>
          </a:prstGeom>
          <a:noFill/>
        </p:spPr>
        <p:txBody>
          <a:bodyPr wrap="none" rtlCol="0">
            <a:spAutoFit/>
          </a:bodyPr>
          <a:lstStyle/>
          <a:p>
            <a:r>
              <a:rPr lang="en-US" sz="1200" dirty="0"/>
              <a:t>Subsidies</a:t>
            </a:r>
          </a:p>
        </p:txBody>
      </p:sp>
      <p:sp>
        <p:nvSpPr>
          <p:cNvPr id="55" name="Oval 54">
            <a:extLst>
              <a:ext uri="{FF2B5EF4-FFF2-40B4-BE49-F238E27FC236}">
                <a16:creationId xmlns:a16="http://schemas.microsoft.com/office/drawing/2014/main" id="{85D94F41-1C9A-6B40-A48D-EE1BDE4AF0BA}"/>
              </a:ext>
            </a:extLst>
          </p:cNvPr>
          <p:cNvSpPr/>
          <p:nvPr/>
        </p:nvSpPr>
        <p:spPr>
          <a:xfrm>
            <a:off x="5413857" y="2254144"/>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6B99F9D3-4A66-5344-8205-688BC7945546}"/>
              </a:ext>
            </a:extLst>
          </p:cNvPr>
          <p:cNvSpPr/>
          <p:nvPr/>
        </p:nvSpPr>
        <p:spPr>
          <a:xfrm>
            <a:off x="4095838" y="2242459"/>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16E2747-389A-D346-9314-AFFA8B4078F4}"/>
              </a:ext>
            </a:extLst>
          </p:cNvPr>
          <p:cNvSpPr/>
          <p:nvPr/>
        </p:nvSpPr>
        <p:spPr>
          <a:xfrm>
            <a:off x="1467393" y="2744082"/>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07563276-BF3D-1D4E-9AFC-B076571F7337}"/>
              </a:ext>
            </a:extLst>
          </p:cNvPr>
          <p:cNvSpPr/>
          <p:nvPr/>
        </p:nvSpPr>
        <p:spPr>
          <a:xfrm>
            <a:off x="1842301" y="2792572"/>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8874A96-83C3-BE49-8FAD-0AFBF8587A55}"/>
              </a:ext>
            </a:extLst>
          </p:cNvPr>
          <p:cNvSpPr/>
          <p:nvPr/>
        </p:nvSpPr>
        <p:spPr>
          <a:xfrm>
            <a:off x="1916129" y="3107513"/>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3B02D36-6634-A44D-95C9-87F8193B8DD0}"/>
              </a:ext>
            </a:extLst>
          </p:cNvPr>
          <p:cNvSpPr/>
          <p:nvPr/>
        </p:nvSpPr>
        <p:spPr>
          <a:xfrm>
            <a:off x="6898729" y="264677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912D6AA1-220E-9E4D-A521-28B8E7A34999}"/>
              </a:ext>
            </a:extLst>
          </p:cNvPr>
          <p:cNvSpPr/>
          <p:nvPr/>
        </p:nvSpPr>
        <p:spPr>
          <a:xfrm>
            <a:off x="1765265" y="3964290"/>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1C92F8C-0096-B442-8A9B-66EAA1E5ACFC}"/>
              </a:ext>
            </a:extLst>
          </p:cNvPr>
          <p:cNvSpPr/>
          <p:nvPr/>
        </p:nvSpPr>
        <p:spPr>
          <a:xfrm>
            <a:off x="7545139" y="3183700"/>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D3C4E6C-27B8-AD46-8764-E13DD0103800}"/>
              </a:ext>
            </a:extLst>
          </p:cNvPr>
          <p:cNvSpPr/>
          <p:nvPr/>
        </p:nvSpPr>
        <p:spPr>
          <a:xfrm>
            <a:off x="8191952" y="3149237"/>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2341B5F9-A3F7-B748-AF59-C1A8C9E7397F}"/>
              </a:ext>
            </a:extLst>
          </p:cNvPr>
          <p:cNvSpPr/>
          <p:nvPr/>
        </p:nvSpPr>
        <p:spPr>
          <a:xfrm>
            <a:off x="8031613" y="4189888"/>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E295C21D-1D69-D342-851C-E36AA20E41E1}"/>
              </a:ext>
            </a:extLst>
          </p:cNvPr>
          <p:cNvSpPr/>
          <p:nvPr/>
        </p:nvSpPr>
        <p:spPr>
          <a:xfrm>
            <a:off x="7900192" y="5188269"/>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3B85FFB6-8F30-AD41-B7DC-9303B759E43D}"/>
              </a:ext>
            </a:extLst>
          </p:cNvPr>
          <p:cNvSpPr/>
          <p:nvPr/>
        </p:nvSpPr>
        <p:spPr>
          <a:xfrm>
            <a:off x="8057412" y="483561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8A890032-6AC4-3D41-BD46-3A24EA3B7EC3}"/>
              </a:ext>
            </a:extLst>
          </p:cNvPr>
          <p:cNvSpPr/>
          <p:nvPr/>
        </p:nvSpPr>
        <p:spPr>
          <a:xfrm>
            <a:off x="6700295" y="5044486"/>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30DA2CFB-E507-CE40-9A0A-C6023DA3EA35}"/>
              </a:ext>
            </a:extLst>
          </p:cNvPr>
          <p:cNvSpPr/>
          <p:nvPr/>
        </p:nvSpPr>
        <p:spPr>
          <a:xfrm>
            <a:off x="7027310" y="6172200"/>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BB69D92B-3673-3A41-BCF6-E655B5CE2254}"/>
              </a:ext>
            </a:extLst>
          </p:cNvPr>
          <p:cNvSpPr/>
          <p:nvPr/>
        </p:nvSpPr>
        <p:spPr>
          <a:xfrm>
            <a:off x="4827548" y="5907857"/>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70572BD-E98F-6449-86BD-553E9FCBB7C7}"/>
              </a:ext>
            </a:extLst>
          </p:cNvPr>
          <p:cNvSpPr/>
          <p:nvPr/>
        </p:nvSpPr>
        <p:spPr>
          <a:xfrm>
            <a:off x="4850490" y="398640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CE08F5A6-3575-1A4F-8181-081DAC07E335}"/>
              </a:ext>
            </a:extLst>
          </p:cNvPr>
          <p:cNvSpPr/>
          <p:nvPr/>
        </p:nvSpPr>
        <p:spPr>
          <a:xfrm>
            <a:off x="915985" y="3412097"/>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58BB7CB9-27C4-3940-9D51-CC2FB75734AF}"/>
              </a:ext>
            </a:extLst>
          </p:cNvPr>
          <p:cNvSpPr/>
          <p:nvPr/>
        </p:nvSpPr>
        <p:spPr>
          <a:xfrm>
            <a:off x="2314119" y="3535697"/>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A782E4D4-3178-114E-8462-F31335C0BE96}"/>
              </a:ext>
            </a:extLst>
          </p:cNvPr>
          <p:cNvSpPr/>
          <p:nvPr/>
        </p:nvSpPr>
        <p:spPr>
          <a:xfrm>
            <a:off x="2187527" y="3942880"/>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264C1D2-E7DB-CD42-A1A2-DBCABC5DD81B}"/>
              </a:ext>
            </a:extLst>
          </p:cNvPr>
          <p:cNvSpPr/>
          <p:nvPr/>
        </p:nvSpPr>
        <p:spPr>
          <a:xfrm>
            <a:off x="6991144" y="3133537"/>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992ABA-F5FF-514E-968E-D17A79D98FB2}"/>
              </a:ext>
            </a:extLst>
          </p:cNvPr>
          <p:cNvSpPr/>
          <p:nvPr/>
        </p:nvSpPr>
        <p:spPr>
          <a:xfrm>
            <a:off x="7025278" y="2233866"/>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7819B11C-A8E4-7343-A377-A3CE69653AA1}"/>
              </a:ext>
            </a:extLst>
          </p:cNvPr>
          <p:cNvSpPr/>
          <p:nvPr/>
        </p:nvSpPr>
        <p:spPr>
          <a:xfrm>
            <a:off x="8113631" y="2213945"/>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162C5705-7B1F-7648-AAF3-26C9D0D40A50}"/>
              </a:ext>
            </a:extLst>
          </p:cNvPr>
          <p:cNvSpPr/>
          <p:nvPr/>
        </p:nvSpPr>
        <p:spPr>
          <a:xfrm>
            <a:off x="8255201" y="2674490"/>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FAC2722D-456D-8447-AF2F-2DFBE52FBC26}"/>
              </a:ext>
            </a:extLst>
          </p:cNvPr>
          <p:cNvSpPr/>
          <p:nvPr/>
        </p:nvSpPr>
        <p:spPr>
          <a:xfrm>
            <a:off x="7948037" y="6186650"/>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8DC998EF-5E99-344F-B440-A41DC2F6F936}"/>
              </a:ext>
            </a:extLst>
          </p:cNvPr>
          <p:cNvSpPr/>
          <p:nvPr/>
        </p:nvSpPr>
        <p:spPr>
          <a:xfrm>
            <a:off x="1805929" y="5704382"/>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36BC03B-D956-6B4C-8A3A-3061DF3FB4E8}"/>
              </a:ext>
            </a:extLst>
          </p:cNvPr>
          <p:cNvSpPr/>
          <p:nvPr/>
        </p:nvSpPr>
        <p:spPr>
          <a:xfrm>
            <a:off x="5499193" y="5909784"/>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C851CCBE-D82C-CC47-96BF-C5E17B3888B2}"/>
              </a:ext>
            </a:extLst>
          </p:cNvPr>
          <p:cNvSpPr/>
          <p:nvPr/>
        </p:nvSpPr>
        <p:spPr>
          <a:xfrm>
            <a:off x="6683448" y="4095811"/>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FD6FA41F-C62E-4A46-8325-63A83DDA1B7A}"/>
              </a:ext>
            </a:extLst>
          </p:cNvPr>
          <p:cNvSpPr/>
          <p:nvPr/>
        </p:nvSpPr>
        <p:spPr>
          <a:xfrm>
            <a:off x="5482864" y="2585495"/>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12618BBE-1706-9E4A-B6D4-A1459B0742B6}"/>
              </a:ext>
            </a:extLst>
          </p:cNvPr>
          <p:cNvSpPr/>
          <p:nvPr/>
        </p:nvSpPr>
        <p:spPr>
          <a:xfrm>
            <a:off x="929044" y="2786159"/>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12600295-135B-F84F-9BE3-F5B4893DEE5D}"/>
              </a:ext>
            </a:extLst>
          </p:cNvPr>
          <p:cNvSpPr/>
          <p:nvPr/>
        </p:nvSpPr>
        <p:spPr>
          <a:xfrm>
            <a:off x="1437606" y="3793136"/>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88326CA-9795-FC40-8167-D0EE6475F774}"/>
              </a:ext>
            </a:extLst>
          </p:cNvPr>
          <p:cNvSpPr/>
          <p:nvPr/>
        </p:nvSpPr>
        <p:spPr>
          <a:xfrm>
            <a:off x="4085918" y="2540916"/>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41DF2254-CF45-EE40-ACA2-C52344439888}"/>
              </a:ext>
            </a:extLst>
          </p:cNvPr>
          <p:cNvSpPr/>
          <p:nvPr/>
        </p:nvSpPr>
        <p:spPr>
          <a:xfrm>
            <a:off x="1287894" y="3024551"/>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CFCB555E-E708-3D47-963A-C8AADAAEF809}"/>
              </a:ext>
            </a:extLst>
          </p:cNvPr>
          <p:cNvSpPr/>
          <p:nvPr/>
        </p:nvSpPr>
        <p:spPr>
          <a:xfrm>
            <a:off x="5462774" y="3133537"/>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F47056A4-1F1B-064A-ACF8-435611FAED0A}"/>
              </a:ext>
            </a:extLst>
          </p:cNvPr>
          <p:cNvSpPr/>
          <p:nvPr/>
        </p:nvSpPr>
        <p:spPr>
          <a:xfrm>
            <a:off x="8332885" y="2419938"/>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35A675C5-F4A4-CD4D-A1AD-1CEF54E91198}"/>
              </a:ext>
            </a:extLst>
          </p:cNvPr>
          <p:cNvSpPr/>
          <p:nvPr/>
        </p:nvSpPr>
        <p:spPr>
          <a:xfrm>
            <a:off x="2328810" y="2843848"/>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40AF10D5-48C7-B84B-8FA3-526285D74B1D}"/>
              </a:ext>
            </a:extLst>
          </p:cNvPr>
          <p:cNvSpPr/>
          <p:nvPr/>
        </p:nvSpPr>
        <p:spPr>
          <a:xfrm>
            <a:off x="1913916" y="3749976"/>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EC88CCBC-CA70-FE4E-ACD8-7003F59AF269}"/>
              </a:ext>
            </a:extLst>
          </p:cNvPr>
          <p:cNvSpPr/>
          <p:nvPr/>
        </p:nvSpPr>
        <p:spPr>
          <a:xfrm>
            <a:off x="1093664" y="3942880"/>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B8321BC5-EBAA-7E4B-B47C-9BA1F1D93DEB}"/>
              </a:ext>
            </a:extLst>
          </p:cNvPr>
          <p:cNvSpPr/>
          <p:nvPr/>
        </p:nvSpPr>
        <p:spPr>
          <a:xfrm>
            <a:off x="1021803" y="3135886"/>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4F60237A-6DEA-144B-B6CF-01E27F206396}"/>
              </a:ext>
            </a:extLst>
          </p:cNvPr>
          <p:cNvSpPr/>
          <p:nvPr/>
        </p:nvSpPr>
        <p:spPr>
          <a:xfrm>
            <a:off x="2484850" y="3774054"/>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16046F43-A22A-C24B-B62B-B4F81F70D3A6}"/>
              </a:ext>
            </a:extLst>
          </p:cNvPr>
          <p:cNvSpPr/>
          <p:nvPr/>
        </p:nvSpPr>
        <p:spPr>
          <a:xfrm>
            <a:off x="2460441" y="3140126"/>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878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A7F5E-48A7-8143-B392-F0B80EBA2FFF}"/>
              </a:ext>
            </a:extLst>
          </p:cNvPr>
          <p:cNvSpPr>
            <a:spLocks noGrp="1"/>
          </p:cNvSpPr>
          <p:nvPr>
            <p:ph type="title"/>
          </p:nvPr>
        </p:nvSpPr>
        <p:spPr>
          <a:xfrm>
            <a:off x="1028700" y="685800"/>
            <a:ext cx="7305072" cy="1485900"/>
          </a:xfrm>
        </p:spPr>
        <p:txBody>
          <a:bodyPr/>
          <a:lstStyle/>
          <a:p>
            <a:r>
              <a:rPr lang="en-US" dirty="0"/>
              <a:t>Higher Education as Signaling</a:t>
            </a:r>
          </a:p>
        </p:txBody>
      </p:sp>
      <p:sp>
        <p:nvSpPr>
          <p:cNvPr id="3" name="Content Placeholder 2">
            <a:extLst>
              <a:ext uri="{FF2B5EF4-FFF2-40B4-BE49-F238E27FC236}">
                <a16:creationId xmlns:a16="http://schemas.microsoft.com/office/drawing/2014/main" id="{78128B25-3C7E-374C-8FDC-AEC001848E24}"/>
              </a:ext>
            </a:extLst>
          </p:cNvPr>
          <p:cNvSpPr>
            <a:spLocks noGrp="1"/>
          </p:cNvSpPr>
          <p:nvPr>
            <p:ph idx="1"/>
          </p:nvPr>
        </p:nvSpPr>
        <p:spPr>
          <a:xfrm>
            <a:off x="1028700" y="1956121"/>
            <a:ext cx="7200900" cy="4120587"/>
          </a:xfrm>
        </p:spPr>
        <p:txBody>
          <a:bodyPr>
            <a:normAutofit fontScale="92500"/>
          </a:bodyPr>
          <a:lstStyle/>
          <a:p>
            <a:r>
              <a:rPr lang="en-US" dirty="0"/>
              <a:t>“[O]</a:t>
            </a:r>
            <a:r>
              <a:rPr lang="en-US" dirty="0" err="1"/>
              <a:t>nce</a:t>
            </a:r>
            <a:r>
              <a:rPr lang="en-US" dirty="0"/>
              <a:t> workers have been ranked, giving everyone </a:t>
            </a:r>
            <a:r>
              <a:rPr lang="en-US" i="1" dirty="0"/>
              <a:t>extra</a:t>
            </a:r>
            <a:r>
              <a:rPr lang="en-US" dirty="0"/>
              <a:t> years of education is socially wasteful. Furthermore, since the status quo is supported by hundreds of billions of dollars of subsidies, we’re probably underusing alternative certification methods like apprenticeships, testing, boot camps, and so on.”</a:t>
            </a:r>
          </a:p>
          <a:p>
            <a:r>
              <a:rPr lang="en-US" dirty="0"/>
              <a:t>“Signaling… explains why students are far more concerned about grades than actual learning. They want ‘easy A’s’—not professors who teach lots of job skills. Signaling explains why cheating pays—a successful cheater profits by </a:t>
            </a:r>
            <a:r>
              <a:rPr lang="en-US" i="1" dirty="0"/>
              <a:t>impersonating</a:t>
            </a:r>
            <a:r>
              <a:rPr lang="en-US" dirty="0"/>
              <a:t> a good student. And signaling explains why students readily forget course material the day after the final exam. Once you’ve got the good signal on your transcript, you can usually safely forget whatever you learned.”</a:t>
            </a:r>
          </a:p>
          <a:p>
            <a:pPr marL="0" lvl="2" indent="0">
              <a:buNone/>
            </a:pPr>
            <a:r>
              <a:rPr lang="en-US" dirty="0"/>
              <a:t>						-- Bryan Caplan</a:t>
            </a:r>
          </a:p>
        </p:txBody>
      </p:sp>
      <p:sp>
        <p:nvSpPr>
          <p:cNvPr id="4" name="Footer Placeholder 3">
            <a:extLst>
              <a:ext uri="{FF2B5EF4-FFF2-40B4-BE49-F238E27FC236}">
                <a16:creationId xmlns:a16="http://schemas.microsoft.com/office/drawing/2014/main" id="{144FB530-619A-C246-BB98-2952256A0B16}"/>
              </a:ext>
            </a:extLst>
          </p:cNvPr>
          <p:cNvSpPr>
            <a:spLocks noGrp="1"/>
          </p:cNvSpPr>
          <p:nvPr>
            <p:ph type="ftr" sz="quarter" idx="11"/>
          </p:nvPr>
        </p:nvSpPr>
        <p:spPr/>
        <p:txBody>
          <a:bodyPr/>
          <a:lstStyle/>
          <a:p>
            <a:pPr algn="ctr"/>
            <a:endParaRPr lang="en-US" dirty="0"/>
          </a:p>
        </p:txBody>
      </p:sp>
      <p:sp>
        <p:nvSpPr>
          <p:cNvPr id="5" name="Rectangle 4">
            <a:extLst>
              <a:ext uri="{FF2B5EF4-FFF2-40B4-BE49-F238E27FC236}">
                <a16:creationId xmlns:a16="http://schemas.microsoft.com/office/drawing/2014/main" id="{39CD53FA-193A-0B4A-8BA4-E006E4C0E005}"/>
              </a:ext>
            </a:extLst>
          </p:cNvPr>
          <p:cNvSpPr/>
          <p:nvPr/>
        </p:nvSpPr>
        <p:spPr>
          <a:xfrm>
            <a:off x="642395" y="6176387"/>
            <a:ext cx="8339560" cy="276999"/>
          </a:xfrm>
          <a:prstGeom prst="rect">
            <a:avLst/>
          </a:prstGeom>
        </p:spPr>
        <p:txBody>
          <a:bodyPr wrap="square">
            <a:spAutoFit/>
          </a:bodyPr>
          <a:lstStyle/>
          <a:p>
            <a:r>
              <a:rPr lang="en-US" sz="1200" dirty="0">
                <a:hlinkClick r:id="rId2"/>
              </a:rPr>
              <a:t>http://blog.press.princeton.edu/2018/01/23/bryan-caplan-on-the-case-against-education/</a:t>
            </a:r>
            <a:endParaRPr lang="en-US" sz="1200" dirty="0"/>
          </a:p>
        </p:txBody>
      </p:sp>
    </p:spTree>
    <p:extLst>
      <p:ext uri="{BB962C8B-B14F-4D97-AF65-F5344CB8AC3E}">
        <p14:creationId xmlns:p14="http://schemas.microsoft.com/office/powerpoint/2010/main" val="2971515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A7F5E-48A7-8143-B392-F0B80EBA2FFF}"/>
              </a:ext>
            </a:extLst>
          </p:cNvPr>
          <p:cNvSpPr>
            <a:spLocks noGrp="1"/>
          </p:cNvSpPr>
          <p:nvPr>
            <p:ph type="title"/>
          </p:nvPr>
        </p:nvSpPr>
        <p:spPr>
          <a:xfrm>
            <a:off x="1028700" y="685800"/>
            <a:ext cx="7305072" cy="1485900"/>
          </a:xfrm>
        </p:spPr>
        <p:txBody>
          <a:bodyPr/>
          <a:lstStyle/>
          <a:p>
            <a:r>
              <a:rPr lang="en-US" dirty="0"/>
              <a:t>Higher Education as Signaling</a:t>
            </a:r>
          </a:p>
        </p:txBody>
      </p:sp>
      <p:sp>
        <p:nvSpPr>
          <p:cNvPr id="3" name="Content Placeholder 2">
            <a:extLst>
              <a:ext uri="{FF2B5EF4-FFF2-40B4-BE49-F238E27FC236}">
                <a16:creationId xmlns:a16="http://schemas.microsoft.com/office/drawing/2014/main" id="{78128B25-3C7E-374C-8FDC-AEC001848E24}"/>
              </a:ext>
            </a:extLst>
          </p:cNvPr>
          <p:cNvSpPr>
            <a:spLocks noGrp="1"/>
          </p:cNvSpPr>
          <p:nvPr>
            <p:ph idx="1"/>
          </p:nvPr>
        </p:nvSpPr>
        <p:spPr>
          <a:xfrm>
            <a:off x="1028700" y="1956122"/>
            <a:ext cx="7200900" cy="3911278"/>
          </a:xfrm>
        </p:spPr>
        <p:txBody>
          <a:bodyPr>
            <a:normAutofit/>
          </a:bodyPr>
          <a:lstStyle/>
          <a:p>
            <a:r>
              <a:rPr lang="en-US" dirty="0"/>
              <a:t>“Above all, we need far less education. And the cleanest way to get far less education is to sharply cut government education spending. …[E]</a:t>
            </a:r>
            <a:r>
              <a:rPr lang="en-US" dirty="0" err="1"/>
              <a:t>mployers</a:t>
            </a:r>
            <a:r>
              <a:rPr lang="en-US" dirty="0"/>
              <a:t> will no longer expect you to have the education you can no longer afford. In other words, spending cuts will cause credential </a:t>
            </a:r>
            <a:r>
              <a:rPr lang="en-US" i="1" dirty="0"/>
              <a:t>deflation</a:t>
            </a:r>
            <a:r>
              <a:rPr lang="en-US" dirty="0"/>
              <a:t>. You’ll once again be able to get low- and middle-skill jobs with a high school degree—or less.”</a:t>
            </a:r>
          </a:p>
          <a:p>
            <a:r>
              <a:rPr lang="en-US" dirty="0"/>
              <a:t>“[T]here’s little sign that education causes much enlightenment or civic understanding. Even at top schools, most students are intellectually and culturally apathetic, and most professors are uninspiring.”</a:t>
            </a:r>
          </a:p>
          <a:p>
            <a:pPr marL="0" lvl="2" indent="0">
              <a:buNone/>
            </a:pPr>
            <a:r>
              <a:rPr lang="en-US" dirty="0"/>
              <a:t>						-- Bryan Caplan</a:t>
            </a:r>
          </a:p>
        </p:txBody>
      </p:sp>
      <p:sp>
        <p:nvSpPr>
          <p:cNvPr id="4" name="Footer Placeholder 3">
            <a:extLst>
              <a:ext uri="{FF2B5EF4-FFF2-40B4-BE49-F238E27FC236}">
                <a16:creationId xmlns:a16="http://schemas.microsoft.com/office/drawing/2014/main" id="{144FB530-619A-C246-BB98-2952256A0B16}"/>
              </a:ext>
            </a:extLst>
          </p:cNvPr>
          <p:cNvSpPr>
            <a:spLocks noGrp="1"/>
          </p:cNvSpPr>
          <p:nvPr>
            <p:ph type="ftr" sz="quarter" idx="11"/>
          </p:nvPr>
        </p:nvSpPr>
        <p:spPr/>
        <p:txBody>
          <a:bodyPr/>
          <a:lstStyle/>
          <a:p>
            <a:pPr algn="ctr"/>
            <a:endParaRPr lang="en-US" dirty="0"/>
          </a:p>
        </p:txBody>
      </p:sp>
      <p:sp>
        <p:nvSpPr>
          <p:cNvPr id="5" name="Rectangle 4">
            <a:extLst>
              <a:ext uri="{FF2B5EF4-FFF2-40B4-BE49-F238E27FC236}">
                <a16:creationId xmlns:a16="http://schemas.microsoft.com/office/drawing/2014/main" id="{39CD53FA-193A-0B4A-8BA4-E006E4C0E005}"/>
              </a:ext>
            </a:extLst>
          </p:cNvPr>
          <p:cNvSpPr/>
          <p:nvPr/>
        </p:nvSpPr>
        <p:spPr>
          <a:xfrm>
            <a:off x="642395" y="6176387"/>
            <a:ext cx="8339560" cy="276999"/>
          </a:xfrm>
          <a:prstGeom prst="rect">
            <a:avLst/>
          </a:prstGeom>
        </p:spPr>
        <p:txBody>
          <a:bodyPr wrap="square">
            <a:spAutoFit/>
          </a:bodyPr>
          <a:lstStyle/>
          <a:p>
            <a:r>
              <a:rPr lang="en-US" sz="1200" dirty="0">
                <a:hlinkClick r:id="rId2"/>
              </a:rPr>
              <a:t>http://blog.press.princeton.edu/2018/01/23/bryan-caplan-on-the-case-against-education/</a:t>
            </a:r>
            <a:endParaRPr lang="en-US" sz="1200" dirty="0"/>
          </a:p>
        </p:txBody>
      </p:sp>
    </p:spTree>
    <p:extLst>
      <p:ext uri="{BB962C8B-B14F-4D97-AF65-F5344CB8AC3E}">
        <p14:creationId xmlns:p14="http://schemas.microsoft.com/office/powerpoint/2010/main" val="1190597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13851-7742-A54D-A77B-2ADDE964FF19}"/>
              </a:ext>
            </a:extLst>
          </p:cNvPr>
          <p:cNvSpPr>
            <a:spLocks noGrp="1"/>
          </p:cNvSpPr>
          <p:nvPr>
            <p:ph type="title"/>
          </p:nvPr>
        </p:nvSpPr>
        <p:spPr/>
        <p:txBody>
          <a:bodyPr/>
          <a:lstStyle/>
          <a:p>
            <a:r>
              <a:rPr lang="en-US" dirty="0"/>
              <a:t>Plagiarism and Incentives</a:t>
            </a:r>
          </a:p>
        </p:txBody>
      </p:sp>
      <p:sp>
        <p:nvSpPr>
          <p:cNvPr id="3" name="Content Placeholder 2">
            <a:extLst>
              <a:ext uri="{FF2B5EF4-FFF2-40B4-BE49-F238E27FC236}">
                <a16:creationId xmlns:a16="http://schemas.microsoft.com/office/drawing/2014/main" id="{309D9D95-E742-7C45-BFDB-9CD754878C11}"/>
              </a:ext>
            </a:extLst>
          </p:cNvPr>
          <p:cNvSpPr>
            <a:spLocks noGrp="1"/>
          </p:cNvSpPr>
          <p:nvPr>
            <p:ph idx="1"/>
          </p:nvPr>
        </p:nvSpPr>
        <p:spPr>
          <a:xfrm>
            <a:off x="1028700" y="2286000"/>
            <a:ext cx="7200900" cy="3886200"/>
          </a:xfrm>
        </p:spPr>
        <p:txBody>
          <a:bodyPr/>
          <a:lstStyle/>
          <a:p>
            <a:r>
              <a:rPr lang="en-US" dirty="0"/>
              <a:t>Administrators are incentivized to accept applicants who may have little experience in writing.</a:t>
            </a:r>
          </a:p>
          <a:p>
            <a:r>
              <a:rPr lang="en-US" dirty="0"/>
              <a:t>Administrators have little incentive to vigorously prosecute plagiarism.</a:t>
            </a:r>
          </a:p>
          <a:p>
            <a:r>
              <a:rPr lang="en-US" dirty="0"/>
              <a:t>Increasing online formats foster an environment where cheating is low-cost.</a:t>
            </a:r>
          </a:p>
          <a:p>
            <a:r>
              <a:rPr lang="en-US" dirty="0"/>
              <a:t>Faculty (and GTAs) have little incentive to create work for themselves by following a bureaucratized academic dishonesty process.</a:t>
            </a:r>
          </a:p>
        </p:txBody>
      </p:sp>
      <p:sp>
        <p:nvSpPr>
          <p:cNvPr id="4" name="Footer Placeholder 3">
            <a:extLst>
              <a:ext uri="{FF2B5EF4-FFF2-40B4-BE49-F238E27FC236}">
                <a16:creationId xmlns:a16="http://schemas.microsoft.com/office/drawing/2014/main" id="{825EC06D-A9C5-F747-AB94-31F321B6A50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85509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D361D6A-7269-314C-AC28-3E4232EEBE09}"/>
              </a:ext>
            </a:extLst>
          </p:cNvPr>
          <p:cNvSpPr>
            <a:spLocks noGrp="1"/>
          </p:cNvSpPr>
          <p:nvPr>
            <p:ph type="ftr" sz="quarter" idx="11"/>
          </p:nvPr>
        </p:nvSpPr>
        <p:spPr/>
        <p:txBody>
          <a:bodyPr/>
          <a:lstStyle/>
          <a:p>
            <a:pPr algn="ctr"/>
            <a:endParaRPr lang="en-US" dirty="0"/>
          </a:p>
        </p:txBody>
      </p:sp>
      <p:pic>
        <p:nvPicPr>
          <p:cNvPr id="6" name="Picture 5">
            <a:extLst>
              <a:ext uri="{FF2B5EF4-FFF2-40B4-BE49-F238E27FC236}">
                <a16:creationId xmlns:a16="http://schemas.microsoft.com/office/drawing/2014/main" id="{B759D179-4F7A-164E-8DD1-11ED9586E9CA}"/>
              </a:ext>
            </a:extLst>
          </p:cNvPr>
          <p:cNvPicPr>
            <a:picLocks noChangeAspect="1"/>
          </p:cNvPicPr>
          <p:nvPr/>
        </p:nvPicPr>
        <p:blipFill>
          <a:blip r:embed="rId2"/>
          <a:stretch>
            <a:fillRect/>
          </a:stretch>
        </p:blipFill>
        <p:spPr>
          <a:xfrm>
            <a:off x="0" y="1106905"/>
            <a:ext cx="9144000" cy="4506087"/>
          </a:xfrm>
          <a:prstGeom prst="rect">
            <a:avLst/>
          </a:prstGeom>
        </p:spPr>
      </p:pic>
    </p:spTree>
    <p:extLst>
      <p:ext uri="{BB962C8B-B14F-4D97-AF65-F5344CB8AC3E}">
        <p14:creationId xmlns:p14="http://schemas.microsoft.com/office/powerpoint/2010/main" val="2017548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Does College Deliver?</a:t>
            </a:r>
          </a:p>
        </p:txBody>
      </p:sp>
      <p:sp>
        <p:nvSpPr>
          <p:cNvPr id="3" name="Content Placeholder 2">
            <a:extLst>
              <a:ext uri="{FF2B5EF4-FFF2-40B4-BE49-F238E27FC236}">
                <a16:creationId xmlns:a16="http://schemas.microsoft.com/office/drawing/2014/main" id="{2005FC35-5381-2D41-B8DB-16E71FEB9D4C}"/>
              </a:ext>
            </a:extLst>
          </p:cNvPr>
          <p:cNvSpPr>
            <a:spLocks noGrp="1"/>
          </p:cNvSpPr>
          <p:nvPr>
            <p:ph idx="1"/>
          </p:nvPr>
        </p:nvSpPr>
        <p:spPr/>
        <p:txBody>
          <a:bodyPr/>
          <a:lstStyle/>
          <a:p>
            <a:r>
              <a:rPr lang="en-US" dirty="0"/>
              <a:t>“At some of the most prestigious flagship universities, test results indicate the average graduate shows little or no improvement in critical thinking over four years.”</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493E2CE7-2F1B-DB4B-A2CE-8A5B624E92DB}"/>
              </a:ext>
            </a:extLst>
          </p:cNvPr>
          <p:cNvSpPr txBox="1"/>
          <p:nvPr/>
        </p:nvSpPr>
        <p:spPr>
          <a:xfrm>
            <a:off x="1028700" y="5867400"/>
            <a:ext cx="7617995" cy="523220"/>
          </a:xfrm>
          <a:prstGeom prst="rect">
            <a:avLst/>
          </a:prstGeom>
          <a:noFill/>
        </p:spPr>
        <p:txBody>
          <a:bodyPr wrap="square" rtlCol="0">
            <a:spAutoFit/>
          </a:bodyPr>
          <a:lstStyle/>
          <a:p>
            <a:r>
              <a:rPr lang="en-US" sz="1400" dirty="0"/>
              <a:t>Jonathan Newman, “Four Reasons Why College Degrees are Becoming Useless,” https://</a:t>
            </a:r>
            <a:r>
              <a:rPr lang="en-US" sz="1400" dirty="0" err="1"/>
              <a:t>mises.org</a:t>
            </a:r>
            <a:r>
              <a:rPr lang="en-US" sz="1400" dirty="0"/>
              <a:t>/wire/four-reasons-why-college-degrees-are-becoming-useless</a:t>
            </a:r>
          </a:p>
        </p:txBody>
      </p:sp>
    </p:spTree>
    <p:extLst>
      <p:ext uri="{BB962C8B-B14F-4D97-AF65-F5344CB8AC3E}">
        <p14:creationId xmlns:p14="http://schemas.microsoft.com/office/powerpoint/2010/main" val="1089109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Grade Inflation</a:t>
            </a:r>
          </a:p>
        </p:txBody>
      </p:sp>
      <p:sp>
        <p:nvSpPr>
          <p:cNvPr id="3" name="Content Placeholder 2">
            <a:extLst>
              <a:ext uri="{FF2B5EF4-FFF2-40B4-BE49-F238E27FC236}">
                <a16:creationId xmlns:a16="http://schemas.microsoft.com/office/drawing/2014/main" id="{2005FC35-5381-2D41-B8DB-16E71FEB9D4C}"/>
              </a:ext>
            </a:extLst>
          </p:cNvPr>
          <p:cNvSpPr>
            <a:spLocks noGrp="1"/>
          </p:cNvSpPr>
          <p:nvPr>
            <p:ph idx="1"/>
          </p:nvPr>
        </p:nvSpPr>
        <p:spPr>
          <a:xfrm>
            <a:off x="1028700" y="1621536"/>
            <a:ext cx="7200900" cy="4245864"/>
          </a:xfrm>
        </p:spPr>
        <p:txBody>
          <a:bodyPr/>
          <a:lstStyle/>
          <a:p>
            <a:r>
              <a:rPr lang="en-US" dirty="0"/>
              <a:t>“At Yale College, where 62 percent of grades are in the A range, proposals to curb grade inflation are in doubt following student protests and faculty concern.”*</a:t>
            </a:r>
          </a:p>
          <a:p>
            <a:r>
              <a:rPr lang="en-US" dirty="0"/>
              <a:t>“[Arthur Levine] found in a national survey that 41 percent of students had grade point averages of A-minus or higher in 2009, compared to just 7 percent in 1969.”*</a:t>
            </a:r>
          </a:p>
          <a:p>
            <a:r>
              <a:rPr lang="en-US" dirty="0"/>
              <a:t>Denning, Eide, Mumford, Patterson, and </a:t>
            </a:r>
            <a:r>
              <a:rPr lang="en-US" dirty="0" err="1"/>
              <a:t>Warnick</a:t>
            </a:r>
            <a:r>
              <a:rPr lang="en-US" dirty="0"/>
              <a:t> (2022): The increase in graduation rates over the last three decades is driven by grade inflation. </a:t>
            </a:r>
            <a:r>
              <a:rPr lang="en-US" sz="1600" dirty="0"/>
              <a:t>(“Why Have College Completion Rates Increased?” </a:t>
            </a:r>
            <a:r>
              <a:rPr lang="en-US" sz="1600" i="1" dirty="0"/>
              <a:t>American Economic Journal: Applied Economics </a:t>
            </a:r>
            <a:r>
              <a:rPr lang="en-US" sz="1600" dirty="0"/>
              <a:t>14, no. 3 [July] https://</a:t>
            </a:r>
            <a:r>
              <a:rPr lang="en-US" sz="1600" dirty="0" err="1"/>
              <a:t>www.aeaweb.org</a:t>
            </a:r>
            <a:r>
              <a:rPr lang="en-US" sz="1600" dirty="0"/>
              <a:t>/research/college-completion-grade-inflation-us)</a:t>
            </a:r>
            <a:endParaRPr lang="en-US" dirty="0"/>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493E2CE7-2F1B-DB4B-A2CE-8A5B624E92DB}"/>
              </a:ext>
            </a:extLst>
          </p:cNvPr>
          <p:cNvSpPr txBox="1"/>
          <p:nvPr/>
        </p:nvSpPr>
        <p:spPr>
          <a:xfrm>
            <a:off x="1028700" y="5867400"/>
            <a:ext cx="7617995" cy="830997"/>
          </a:xfrm>
          <a:prstGeom prst="rect">
            <a:avLst/>
          </a:prstGeom>
          <a:noFill/>
        </p:spPr>
        <p:txBody>
          <a:bodyPr wrap="square" rtlCol="0">
            <a:spAutoFit/>
          </a:bodyPr>
          <a:lstStyle/>
          <a:p>
            <a:r>
              <a:rPr lang="en-US" sz="1600" dirty="0"/>
              <a:t>*Marcella </a:t>
            </a:r>
            <a:r>
              <a:rPr lang="en-US" sz="1600" dirty="0" err="1"/>
              <a:t>Bombardieri</a:t>
            </a:r>
            <a:r>
              <a:rPr lang="en-US" sz="1600" dirty="0"/>
              <a:t>, “Harvard, Other Schools Still Fighting Grade Inflation,” https://www.bostonglobe.com/metro/2013/12/05/with-its-most-common-grade-harvard-earns-disapproval-but-has-company/kCeheDYfuDjSRcM1sVljfK/story.html</a:t>
            </a:r>
          </a:p>
        </p:txBody>
      </p:sp>
    </p:spTree>
    <p:extLst>
      <p:ext uri="{BB962C8B-B14F-4D97-AF65-F5344CB8AC3E}">
        <p14:creationId xmlns:p14="http://schemas.microsoft.com/office/powerpoint/2010/main" val="2748452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591B077-2CFF-C749-8D3D-DCCB5C036897}"/>
              </a:ext>
            </a:extLst>
          </p:cNvPr>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2CB48989-CAE3-8848-A934-EAFF6C52128E}"/>
              </a:ext>
            </a:extLst>
          </p:cNvPr>
          <p:cNvPicPr>
            <a:picLocks noChangeAspect="1"/>
          </p:cNvPicPr>
          <p:nvPr/>
        </p:nvPicPr>
        <p:blipFill>
          <a:blip r:embed="rId2"/>
          <a:stretch>
            <a:fillRect/>
          </a:stretch>
        </p:blipFill>
        <p:spPr>
          <a:xfrm>
            <a:off x="0" y="0"/>
            <a:ext cx="9144000" cy="6326245"/>
          </a:xfrm>
          <a:prstGeom prst="rect">
            <a:avLst/>
          </a:prstGeom>
        </p:spPr>
      </p:pic>
      <p:sp>
        <p:nvSpPr>
          <p:cNvPr id="5" name="TextBox 4">
            <a:extLst>
              <a:ext uri="{FF2B5EF4-FFF2-40B4-BE49-F238E27FC236}">
                <a16:creationId xmlns:a16="http://schemas.microsoft.com/office/drawing/2014/main" id="{EBE402A7-C159-2E4B-AF0D-87C70C203468}"/>
              </a:ext>
            </a:extLst>
          </p:cNvPr>
          <p:cNvSpPr txBox="1"/>
          <p:nvPr/>
        </p:nvSpPr>
        <p:spPr>
          <a:xfrm>
            <a:off x="342900" y="6326245"/>
            <a:ext cx="4038600" cy="369332"/>
          </a:xfrm>
          <a:prstGeom prst="rect">
            <a:avLst/>
          </a:prstGeom>
          <a:noFill/>
        </p:spPr>
        <p:txBody>
          <a:bodyPr wrap="square" rtlCol="0">
            <a:spAutoFit/>
          </a:bodyPr>
          <a:lstStyle/>
          <a:p>
            <a:r>
              <a:rPr lang="en-US" dirty="0"/>
              <a:t>Source: </a:t>
            </a:r>
            <a:r>
              <a:rPr lang="en-US" dirty="0" err="1"/>
              <a:t>gradeinflation.com</a:t>
            </a:r>
            <a:endParaRPr lang="en-US" dirty="0"/>
          </a:p>
        </p:txBody>
      </p:sp>
    </p:spTree>
    <p:extLst>
      <p:ext uri="{BB962C8B-B14F-4D97-AF65-F5344CB8AC3E}">
        <p14:creationId xmlns:p14="http://schemas.microsoft.com/office/powerpoint/2010/main" val="3102289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D8E06-AC19-B84D-AC98-868273A447D8}"/>
              </a:ext>
            </a:extLst>
          </p:cNvPr>
          <p:cNvSpPr>
            <a:spLocks noGrp="1"/>
          </p:cNvSpPr>
          <p:nvPr>
            <p:ph type="title"/>
          </p:nvPr>
        </p:nvSpPr>
        <p:spPr>
          <a:xfrm>
            <a:off x="573769" y="1015601"/>
            <a:ext cx="7209728" cy="4156464"/>
          </a:xfrm>
        </p:spPr>
        <p:txBody>
          <a:bodyPr>
            <a:noAutofit/>
          </a:bodyPr>
          <a:lstStyle/>
          <a:p>
            <a:r>
              <a:rPr lang="en-US" sz="2800" b="1" dirty="0"/>
              <a:t>Crisis 1: </a:t>
            </a:r>
            <a:r>
              <a:rPr lang="en-US" sz="2800" dirty="0"/>
              <a:t>College Doesn’t Do What It Advertises</a:t>
            </a:r>
            <a:br>
              <a:rPr lang="en-US" sz="2800" dirty="0"/>
            </a:br>
            <a:br>
              <a:rPr lang="en-US" sz="2800" dirty="0"/>
            </a:br>
            <a:r>
              <a:rPr lang="en-US" sz="2800" b="1" dirty="0"/>
              <a:t>Crisis 2: </a:t>
            </a:r>
            <a:r>
              <a:rPr lang="en-US" sz="2800" dirty="0"/>
              <a:t>Government Subsidies are Backfiring</a:t>
            </a:r>
            <a:br>
              <a:rPr lang="en-US" sz="2800" dirty="0"/>
            </a:br>
            <a:br>
              <a:rPr lang="en-US" sz="2800" dirty="0"/>
            </a:br>
            <a:r>
              <a:rPr lang="en-US" sz="2800" dirty="0"/>
              <a:t>Crisis 3: Stifled Academic Discourse</a:t>
            </a:r>
          </a:p>
        </p:txBody>
      </p:sp>
      <p:sp>
        <p:nvSpPr>
          <p:cNvPr id="4" name="Footer Placeholder 3">
            <a:extLst>
              <a:ext uri="{FF2B5EF4-FFF2-40B4-BE49-F238E27FC236}">
                <a16:creationId xmlns:a16="http://schemas.microsoft.com/office/drawing/2014/main" id="{2B72EE9F-F3FD-8145-9108-47D19217B5B0}"/>
              </a:ext>
            </a:extLst>
          </p:cNvPr>
          <p:cNvSpPr>
            <a:spLocks noGrp="1"/>
          </p:cNvSpPr>
          <p:nvPr>
            <p:ph type="ftr" sz="quarter" idx="11"/>
          </p:nvPr>
        </p:nvSpPr>
        <p:spPr/>
        <p:txBody>
          <a:bodyPr/>
          <a:lstStyle/>
          <a:p>
            <a:endParaRPr kumimoji="0" lang="en-US"/>
          </a:p>
        </p:txBody>
      </p:sp>
    </p:spTree>
    <p:extLst>
      <p:ext uri="{BB962C8B-B14F-4D97-AF65-F5344CB8AC3E}">
        <p14:creationId xmlns:p14="http://schemas.microsoft.com/office/powerpoint/2010/main" val="748261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74F4363-0A86-124E-9C95-EE69F8E51940}"/>
              </a:ext>
            </a:extLst>
          </p:cNvPr>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F4C3E83D-6A1A-6240-9B9E-0F2189BB9FBE}"/>
              </a:ext>
            </a:extLst>
          </p:cNvPr>
          <p:cNvPicPr>
            <a:picLocks noChangeAspect="1"/>
          </p:cNvPicPr>
          <p:nvPr/>
        </p:nvPicPr>
        <p:blipFill>
          <a:blip r:embed="rId2"/>
          <a:stretch>
            <a:fillRect/>
          </a:stretch>
        </p:blipFill>
        <p:spPr>
          <a:xfrm>
            <a:off x="243786" y="0"/>
            <a:ext cx="8656427" cy="6858000"/>
          </a:xfrm>
          <a:prstGeom prst="rect">
            <a:avLst/>
          </a:prstGeom>
        </p:spPr>
      </p:pic>
      <p:sp>
        <p:nvSpPr>
          <p:cNvPr id="5" name="TextBox 4">
            <a:extLst>
              <a:ext uri="{FF2B5EF4-FFF2-40B4-BE49-F238E27FC236}">
                <a16:creationId xmlns:a16="http://schemas.microsoft.com/office/drawing/2014/main" id="{ADC5C329-D10D-A24C-B902-08782F12F6B1}"/>
              </a:ext>
            </a:extLst>
          </p:cNvPr>
          <p:cNvSpPr txBox="1"/>
          <p:nvPr/>
        </p:nvSpPr>
        <p:spPr>
          <a:xfrm rot="5400000">
            <a:off x="5670747" y="3519258"/>
            <a:ext cx="5903539" cy="369332"/>
          </a:xfrm>
          <a:prstGeom prst="rect">
            <a:avLst/>
          </a:prstGeom>
          <a:noFill/>
        </p:spPr>
        <p:txBody>
          <a:bodyPr wrap="square" rtlCol="0">
            <a:spAutoFit/>
          </a:bodyPr>
          <a:lstStyle/>
          <a:p>
            <a:r>
              <a:rPr lang="en-US" dirty="0"/>
              <a:t>From Richard </a:t>
            </a:r>
            <a:r>
              <a:rPr lang="en-US" dirty="0" err="1"/>
              <a:t>Vedder</a:t>
            </a:r>
            <a:r>
              <a:rPr lang="en-US" dirty="0"/>
              <a:t>, </a:t>
            </a:r>
            <a:r>
              <a:rPr lang="en-US" i="1" dirty="0"/>
              <a:t>Restoring the Promise</a:t>
            </a:r>
            <a:r>
              <a:rPr lang="en-US" dirty="0"/>
              <a:t>, p. 57.</a:t>
            </a:r>
          </a:p>
        </p:txBody>
      </p:sp>
    </p:spTree>
    <p:extLst>
      <p:ext uri="{BB962C8B-B14F-4D97-AF65-F5344CB8AC3E}">
        <p14:creationId xmlns:p14="http://schemas.microsoft.com/office/powerpoint/2010/main" val="1592589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Crisis 2: Government Subsidies Are Backfiring</a:t>
            </a:r>
          </a:p>
        </p:txBody>
      </p:sp>
      <p:sp>
        <p:nvSpPr>
          <p:cNvPr id="5" name="Content Placeholder 4"/>
          <p:cNvSpPr>
            <a:spLocks noGrp="1"/>
          </p:cNvSpPr>
          <p:nvPr>
            <p:ph type="body" idx="1"/>
          </p:nvPr>
        </p:nvSpPr>
        <p:spPr/>
        <p:txBody>
          <a:bodyPr/>
          <a:lstStyle/>
          <a:p>
            <a:endParaRPr lang="en-US" dirty="0"/>
          </a:p>
        </p:txBody>
      </p:sp>
      <p:sp>
        <p:nvSpPr>
          <p:cNvPr id="8" name="Footer Placeholder 5"/>
          <p:cNvSpPr>
            <a:spLocks noGrp="1"/>
          </p:cNvSpPr>
          <p:nvPr>
            <p:ph type="ftr" sz="quarter" idx="11"/>
          </p:nvPr>
        </p:nvSpPr>
        <p:spPr/>
        <p:txBody>
          <a:bodyPr/>
          <a:lstStyle/>
          <a:p>
            <a:pPr algn="ct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Student Loan Debt</a:t>
            </a:r>
          </a:p>
        </p:txBody>
      </p:sp>
      <p:sp>
        <p:nvSpPr>
          <p:cNvPr id="3" name="Content Placeholder 2">
            <a:extLst>
              <a:ext uri="{FF2B5EF4-FFF2-40B4-BE49-F238E27FC236}">
                <a16:creationId xmlns:a16="http://schemas.microsoft.com/office/drawing/2014/main" id="{2005FC35-5381-2D41-B8DB-16E71FEB9D4C}"/>
              </a:ext>
            </a:extLst>
          </p:cNvPr>
          <p:cNvSpPr>
            <a:spLocks noGrp="1"/>
          </p:cNvSpPr>
          <p:nvPr>
            <p:ph idx="1"/>
          </p:nvPr>
        </p:nvSpPr>
        <p:spPr>
          <a:xfrm>
            <a:off x="1028700" y="1688489"/>
            <a:ext cx="7200900" cy="3581400"/>
          </a:xfrm>
        </p:spPr>
        <p:txBody>
          <a:bodyPr>
            <a:normAutofit/>
          </a:bodyPr>
          <a:lstStyle/>
          <a:p>
            <a:r>
              <a:rPr lang="en-US" dirty="0"/>
              <a:t>$1.75 trillion in total student loan debt*</a:t>
            </a:r>
          </a:p>
          <a:p>
            <a:r>
              <a:rPr lang="en-US" dirty="0"/>
              <a:t>$28,950 average debt per borrower*</a:t>
            </a:r>
          </a:p>
          <a:p>
            <a:r>
              <a:rPr lang="en-US" dirty="0"/>
              <a:t>92% federal; remainder is private*</a:t>
            </a:r>
          </a:p>
          <a:p>
            <a:r>
              <a:rPr lang="en-US" dirty="0"/>
              <a:t>60% of student loan debt is held by those in the top 40% of household income.**</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AFDAA611-C717-FA4B-8BA3-422B9BFAF203}"/>
              </a:ext>
            </a:extLst>
          </p:cNvPr>
          <p:cNvSpPr txBox="1"/>
          <p:nvPr/>
        </p:nvSpPr>
        <p:spPr>
          <a:xfrm>
            <a:off x="1028700" y="5995579"/>
            <a:ext cx="6060249" cy="461665"/>
          </a:xfrm>
          <a:prstGeom prst="rect">
            <a:avLst/>
          </a:prstGeom>
          <a:noFill/>
        </p:spPr>
        <p:txBody>
          <a:bodyPr wrap="none" rtlCol="0">
            <a:spAutoFit/>
          </a:bodyPr>
          <a:lstStyle/>
          <a:p>
            <a:r>
              <a:rPr lang="en-US" sz="1200" dirty="0"/>
              <a:t>* Source: https://</a:t>
            </a:r>
            <a:r>
              <a:rPr lang="en-US" sz="1200" dirty="0" err="1"/>
              <a:t>www.forbes.com</a:t>
            </a:r>
            <a:r>
              <a:rPr lang="en-US" sz="1200" dirty="0"/>
              <a:t>/advisor/student-loans/average-student-loan-statistics/</a:t>
            </a:r>
            <a:br>
              <a:rPr lang="en-US" sz="1200" dirty="0"/>
            </a:br>
            <a:r>
              <a:rPr lang="en-US" sz="1200" dirty="0"/>
              <a:t>** Source: https://</a:t>
            </a:r>
            <a:r>
              <a:rPr lang="en-US" sz="1200" dirty="0" err="1"/>
              <a:t>www.sofi.com</a:t>
            </a:r>
            <a:r>
              <a:rPr lang="en-US" sz="1200" dirty="0"/>
              <a:t>/learn/content/average-student-loan-debt-by-career/</a:t>
            </a:r>
          </a:p>
        </p:txBody>
      </p:sp>
    </p:spTree>
    <p:extLst>
      <p:ext uri="{BB962C8B-B14F-4D97-AF65-F5344CB8AC3E}">
        <p14:creationId xmlns:p14="http://schemas.microsoft.com/office/powerpoint/2010/main" val="1975320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Tuition and Costs</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493E2CE7-2F1B-DB4B-A2CE-8A5B624E92DB}"/>
              </a:ext>
            </a:extLst>
          </p:cNvPr>
          <p:cNvSpPr txBox="1"/>
          <p:nvPr/>
        </p:nvSpPr>
        <p:spPr>
          <a:xfrm>
            <a:off x="1028700" y="5578475"/>
            <a:ext cx="7617995" cy="584775"/>
          </a:xfrm>
          <a:prstGeom prst="rect">
            <a:avLst/>
          </a:prstGeom>
          <a:noFill/>
        </p:spPr>
        <p:txBody>
          <a:bodyPr wrap="square" rtlCol="0">
            <a:spAutoFit/>
          </a:bodyPr>
          <a:lstStyle/>
          <a:p>
            <a:r>
              <a:rPr lang="en-US" sz="1600" dirty="0"/>
              <a:t>Jonathan Newman, “Busting the ‘Free College’ Myth,” </a:t>
            </a:r>
            <a:r>
              <a:rPr lang="en-US" sz="1600" dirty="0">
                <a:hlinkClick r:id="rId2"/>
              </a:rPr>
              <a:t>https://mises.org/wire/busting-free-college-myth</a:t>
            </a:r>
            <a:endParaRPr lang="en-US" sz="1600" dirty="0"/>
          </a:p>
        </p:txBody>
      </p:sp>
      <p:pic>
        <p:nvPicPr>
          <p:cNvPr id="8" name="Picture 7">
            <a:extLst>
              <a:ext uri="{FF2B5EF4-FFF2-40B4-BE49-F238E27FC236}">
                <a16:creationId xmlns:a16="http://schemas.microsoft.com/office/drawing/2014/main" id="{53451B21-C3D6-4848-899B-DA77DEA19D33}"/>
              </a:ext>
            </a:extLst>
          </p:cNvPr>
          <p:cNvPicPr>
            <a:picLocks noChangeAspect="1"/>
          </p:cNvPicPr>
          <p:nvPr/>
        </p:nvPicPr>
        <p:blipFill>
          <a:blip r:embed="rId3"/>
          <a:stretch>
            <a:fillRect/>
          </a:stretch>
        </p:blipFill>
        <p:spPr>
          <a:xfrm>
            <a:off x="1244601" y="1292425"/>
            <a:ext cx="7186191" cy="4286050"/>
          </a:xfrm>
          <a:prstGeom prst="rect">
            <a:avLst/>
          </a:prstGeom>
        </p:spPr>
      </p:pic>
    </p:spTree>
    <p:extLst>
      <p:ext uri="{BB962C8B-B14F-4D97-AF65-F5344CB8AC3E}">
        <p14:creationId xmlns:p14="http://schemas.microsoft.com/office/powerpoint/2010/main" val="2605273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9F7058-798C-834F-9E20-A3F65C0BA07C}"/>
              </a:ext>
            </a:extLst>
          </p:cNvPr>
          <p:cNvSpPr>
            <a:spLocks noGrp="1"/>
          </p:cNvSpPr>
          <p:nvPr>
            <p:ph type="ftr" sz="quarter" idx="11"/>
          </p:nvPr>
        </p:nvSpPr>
        <p:spPr/>
        <p:txBody>
          <a:bodyPr/>
          <a:lstStyle/>
          <a:p>
            <a:pPr algn="ctr"/>
            <a:endParaRPr lang="en-US" dirty="0"/>
          </a:p>
        </p:txBody>
      </p:sp>
      <p:pic>
        <p:nvPicPr>
          <p:cNvPr id="3" name="Picture 2">
            <a:extLst>
              <a:ext uri="{FF2B5EF4-FFF2-40B4-BE49-F238E27FC236}">
                <a16:creationId xmlns:a16="http://schemas.microsoft.com/office/drawing/2014/main" id="{0063E696-3E54-BD4C-855E-9AB157C66E72}"/>
              </a:ext>
            </a:extLst>
          </p:cNvPr>
          <p:cNvPicPr>
            <a:picLocks noChangeAspect="1"/>
          </p:cNvPicPr>
          <p:nvPr/>
        </p:nvPicPr>
        <p:blipFill>
          <a:blip r:embed="rId2"/>
          <a:stretch>
            <a:fillRect/>
          </a:stretch>
        </p:blipFill>
        <p:spPr>
          <a:xfrm>
            <a:off x="724332" y="685800"/>
            <a:ext cx="7952278" cy="5767586"/>
          </a:xfrm>
          <a:prstGeom prst="rect">
            <a:avLst/>
          </a:prstGeom>
        </p:spPr>
      </p:pic>
      <p:sp>
        <p:nvSpPr>
          <p:cNvPr id="4" name="TextBox 3">
            <a:extLst>
              <a:ext uri="{FF2B5EF4-FFF2-40B4-BE49-F238E27FC236}">
                <a16:creationId xmlns:a16="http://schemas.microsoft.com/office/drawing/2014/main" id="{4F6D13A4-4424-534B-BC0A-68D3746A5EF3}"/>
              </a:ext>
            </a:extLst>
          </p:cNvPr>
          <p:cNvSpPr txBox="1"/>
          <p:nvPr/>
        </p:nvSpPr>
        <p:spPr>
          <a:xfrm rot="5400000">
            <a:off x="5888706" y="3352092"/>
            <a:ext cx="6059929" cy="276999"/>
          </a:xfrm>
          <a:prstGeom prst="rect">
            <a:avLst/>
          </a:prstGeom>
          <a:noFill/>
        </p:spPr>
        <p:txBody>
          <a:bodyPr wrap="none" rtlCol="0">
            <a:spAutoFit/>
          </a:bodyPr>
          <a:lstStyle/>
          <a:p>
            <a:r>
              <a:rPr lang="en-US" sz="1200" dirty="0"/>
              <a:t>https://</a:t>
            </a:r>
            <a:r>
              <a:rPr lang="en-US" sz="1200" dirty="0" err="1"/>
              <a:t>www.zerohedge.com</a:t>
            </a:r>
            <a:r>
              <a:rPr lang="en-US" sz="1200" dirty="0"/>
              <a:t>/news/2014-04-06/ongoing-inflation-higher-education-bubble</a:t>
            </a:r>
          </a:p>
        </p:txBody>
      </p:sp>
    </p:spTree>
    <p:extLst>
      <p:ext uri="{BB962C8B-B14F-4D97-AF65-F5344CB8AC3E}">
        <p14:creationId xmlns:p14="http://schemas.microsoft.com/office/powerpoint/2010/main" val="2596291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C509CFA-3568-FD49-BCA5-38F247E1E543}"/>
              </a:ext>
            </a:extLst>
          </p:cNvPr>
          <p:cNvSpPr>
            <a:spLocks noGrp="1"/>
          </p:cNvSpPr>
          <p:nvPr>
            <p:ph type="ftr" sz="quarter" idx="11"/>
          </p:nvPr>
        </p:nvSpPr>
        <p:spPr/>
        <p:txBody>
          <a:bodyPr/>
          <a:lstStyle/>
          <a:p>
            <a:pPr algn="ctr"/>
            <a:endParaRPr lang="en-US" dirty="0"/>
          </a:p>
        </p:txBody>
      </p:sp>
      <p:pic>
        <p:nvPicPr>
          <p:cNvPr id="5" name="Picture 4">
            <a:extLst>
              <a:ext uri="{FF2B5EF4-FFF2-40B4-BE49-F238E27FC236}">
                <a16:creationId xmlns:a16="http://schemas.microsoft.com/office/drawing/2014/main" id="{7F8E1E6B-25C7-BB4F-88F3-CA3D041146FD}"/>
              </a:ext>
            </a:extLst>
          </p:cNvPr>
          <p:cNvPicPr>
            <a:picLocks noChangeAspect="1"/>
          </p:cNvPicPr>
          <p:nvPr/>
        </p:nvPicPr>
        <p:blipFill>
          <a:blip r:embed="rId2"/>
          <a:stretch>
            <a:fillRect/>
          </a:stretch>
        </p:blipFill>
        <p:spPr>
          <a:xfrm>
            <a:off x="166006" y="593558"/>
            <a:ext cx="8840720" cy="5646819"/>
          </a:xfrm>
          <a:prstGeom prst="rect">
            <a:avLst/>
          </a:prstGeom>
        </p:spPr>
      </p:pic>
    </p:spTree>
    <p:extLst>
      <p:ext uri="{BB962C8B-B14F-4D97-AF65-F5344CB8AC3E}">
        <p14:creationId xmlns:p14="http://schemas.microsoft.com/office/powerpoint/2010/main" val="2582348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013347-FDE5-4147-BDB7-62AF9783D0A4}"/>
              </a:ext>
            </a:extLst>
          </p:cNvPr>
          <p:cNvSpPr>
            <a:spLocks noGrp="1"/>
          </p:cNvSpPr>
          <p:nvPr>
            <p:ph type="title"/>
          </p:nvPr>
        </p:nvSpPr>
        <p:spPr/>
        <p:txBody>
          <a:bodyPr>
            <a:normAutofit/>
          </a:bodyPr>
          <a:lstStyle/>
          <a:p>
            <a:r>
              <a:rPr lang="en-US" sz="4000" dirty="0"/>
              <a:t>For-Profit Education</a:t>
            </a:r>
          </a:p>
        </p:txBody>
      </p:sp>
      <p:sp>
        <p:nvSpPr>
          <p:cNvPr id="7" name="Content Placeholder 6">
            <a:extLst>
              <a:ext uri="{FF2B5EF4-FFF2-40B4-BE49-F238E27FC236}">
                <a16:creationId xmlns:a16="http://schemas.microsoft.com/office/drawing/2014/main" id="{368E9FD1-D3C2-0B4A-AEF3-7B0DDCDB4D40}"/>
              </a:ext>
            </a:extLst>
          </p:cNvPr>
          <p:cNvSpPr>
            <a:spLocks noGrp="1"/>
          </p:cNvSpPr>
          <p:nvPr>
            <p:ph idx="1"/>
          </p:nvPr>
        </p:nvSpPr>
        <p:spPr/>
        <p:txBody>
          <a:bodyPr>
            <a:normAutofit/>
          </a:bodyPr>
          <a:lstStyle/>
          <a:p>
            <a:r>
              <a:rPr lang="en-US" dirty="0"/>
              <a:t>“[A] market has natural mechanisms for punishing credit abusers, mechanisms that decrease the likelihood that these individuals will be the beneficiaries of credit in future transactions. Unfortunately, much to the dismay of the American taxpayer, such mechanisms are not intrinsic in FFA, where everyone enjoys equal status regardless of their ability to satisfy debt-related obligations. </a:t>
            </a:r>
          </a:p>
        </p:txBody>
      </p:sp>
      <p:sp>
        <p:nvSpPr>
          <p:cNvPr id="5" name="Footer Placeholder 4">
            <a:extLst>
              <a:ext uri="{FF2B5EF4-FFF2-40B4-BE49-F238E27FC236}">
                <a16:creationId xmlns:a16="http://schemas.microsoft.com/office/drawing/2014/main" id="{55F71B9E-2773-2C40-91B6-8D81484E11A3}"/>
              </a:ext>
            </a:extLst>
          </p:cNvPr>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872629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013347-FDE5-4147-BDB7-62AF9783D0A4}"/>
              </a:ext>
            </a:extLst>
          </p:cNvPr>
          <p:cNvSpPr>
            <a:spLocks noGrp="1"/>
          </p:cNvSpPr>
          <p:nvPr>
            <p:ph type="title"/>
          </p:nvPr>
        </p:nvSpPr>
        <p:spPr/>
        <p:txBody>
          <a:bodyPr>
            <a:normAutofit/>
          </a:bodyPr>
          <a:lstStyle/>
          <a:p>
            <a:r>
              <a:rPr lang="en-US" sz="4000" dirty="0"/>
              <a:t>For-Profit Education</a:t>
            </a:r>
          </a:p>
        </p:txBody>
      </p:sp>
      <p:sp>
        <p:nvSpPr>
          <p:cNvPr id="7" name="Content Placeholder 6">
            <a:extLst>
              <a:ext uri="{FF2B5EF4-FFF2-40B4-BE49-F238E27FC236}">
                <a16:creationId xmlns:a16="http://schemas.microsoft.com/office/drawing/2014/main" id="{368E9FD1-D3C2-0B4A-AEF3-7B0DDCDB4D40}"/>
              </a:ext>
            </a:extLst>
          </p:cNvPr>
          <p:cNvSpPr>
            <a:spLocks noGrp="1"/>
          </p:cNvSpPr>
          <p:nvPr>
            <p:ph idx="1"/>
          </p:nvPr>
        </p:nvSpPr>
        <p:spPr/>
        <p:txBody>
          <a:bodyPr>
            <a:normAutofit/>
          </a:bodyPr>
          <a:lstStyle/>
          <a:p>
            <a:r>
              <a:rPr lang="en-US" dirty="0"/>
              <a:t>“Only in rare instances, such as prior default on student loans, will government restrict access to this ubiquitous program. While some may champion FFA by arguing the merits of readily accessible education, they fail to heed the lessons taught to us by Henry Hazlitt in his masterpiece </a:t>
            </a:r>
            <a:r>
              <a:rPr lang="en-US" i="1" dirty="0"/>
              <a:t>Economics in One Lesson</a:t>
            </a:r>
            <a:r>
              <a:rPr lang="en-US" dirty="0"/>
              <a:t>. In particular, advocates conveniently overlook the unintended consequences of systematically extending credit to undeserving debtors: higher prices and default.”</a:t>
            </a:r>
          </a:p>
          <a:p>
            <a:pPr marL="1382713" indent="0">
              <a:buNone/>
              <a:tabLst>
                <a:tab pos="1368425" algn="l"/>
              </a:tabLst>
            </a:pPr>
            <a:r>
              <a:rPr lang="en-US" dirty="0"/>
              <a:t>-- A.G. Smith, “The Bubble in For-Profit Schooling,” </a:t>
            </a:r>
            <a:r>
              <a:rPr lang="en-US" dirty="0">
                <a:hlinkClick r:id="rId2"/>
              </a:rPr>
              <a:t>https://mises.org/library/bubble-profit-schooling</a:t>
            </a:r>
            <a:r>
              <a:rPr lang="en-US" dirty="0"/>
              <a:t> </a:t>
            </a:r>
          </a:p>
          <a:p>
            <a:endParaRPr lang="en-US" dirty="0"/>
          </a:p>
          <a:p>
            <a:endParaRPr lang="en-US" dirty="0"/>
          </a:p>
        </p:txBody>
      </p:sp>
      <p:sp>
        <p:nvSpPr>
          <p:cNvPr id="5" name="Footer Placeholder 4">
            <a:extLst>
              <a:ext uri="{FF2B5EF4-FFF2-40B4-BE49-F238E27FC236}">
                <a16:creationId xmlns:a16="http://schemas.microsoft.com/office/drawing/2014/main" id="{55F71B9E-2773-2C40-91B6-8D81484E11A3}"/>
              </a:ext>
            </a:extLst>
          </p:cNvPr>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284233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Federal Aid and Student Costs</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516920"/>
          </a:xfrm>
        </p:spPr>
        <p:txBody>
          <a:bodyPr>
            <a:normAutofit/>
          </a:bodyPr>
          <a:lstStyle/>
          <a:p>
            <a:pPr marL="0" indent="0" algn="ctr">
              <a:lnSpc>
                <a:spcPct val="120000"/>
              </a:lnSpc>
              <a:buNone/>
            </a:pPr>
            <a:r>
              <a:rPr lang="en-US" sz="2400" b="1" dirty="0"/>
              <a:t>The “Bennett Hypothesis”</a:t>
            </a:r>
          </a:p>
          <a:p>
            <a:pPr marL="0" indent="0">
              <a:lnSpc>
                <a:spcPct val="120000"/>
              </a:lnSpc>
              <a:buNone/>
            </a:pPr>
            <a:r>
              <a:rPr lang="en-US" dirty="0"/>
              <a:t>“[I]</a:t>
            </a:r>
            <a:r>
              <a:rPr lang="en-US" dirty="0" err="1"/>
              <a:t>ncreases</a:t>
            </a:r>
            <a:r>
              <a:rPr lang="en-US" dirty="0"/>
              <a:t> in financial aid in recent years have enabled colleges and universities blithely to raise their tuitions.”</a:t>
            </a:r>
          </a:p>
          <a:p>
            <a:pPr marL="0" indent="0">
              <a:lnSpc>
                <a:spcPct val="120000"/>
              </a:lnSpc>
              <a:buNone/>
            </a:pPr>
            <a:r>
              <a:rPr lang="en-US" dirty="0"/>
              <a:t>			</a:t>
            </a:r>
            <a:r>
              <a:rPr lang="en-US" sz="1800" dirty="0"/>
              <a:t>-- William Bennett, former secretary of education, 1987</a:t>
            </a:r>
            <a:endParaRPr lang="en-US" dirty="0"/>
          </a:p>
          <a:p>
            <a:pPr marL="0" indent="0">
              <a:buNone/>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2729934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Federal Aid and Student Costs</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802386"/>
          </a:xfrm>
        </p:spPr>
        <p:txBody>
          <a:bodyPr>
            <a:normAutofit/>
          </a:bodyPr>
          <a:lstStyle/>
          <a:p>
            <a:pPr marL="0" indent="0">
              <a:lnSpc>
                <a:spcPct val="100000"/>
              </a:lnSpc>
              <a:buNone/>
            </a:pPr>
            <a:r>
              <a:rPr lang="en-US" dirty="0"/>
              <a:t>“A prominent question in public debate is whether Pell grants tend to be appropriated by universities through increases in tuition—consistent with what is known as the Bennett hypothesis. Based on a panel of 1554 colleges and universities from 1989 to 1996, we find little evidence of the Bennett hypothesis for in-state tuition for public universities. For private universities, though, increases in Pell grants appear to be matched nearly one for one by increases in list (and net) tuition. Results for out-of-state tuition for public universities are similar to those for private universities, suggesting that they behave more like private ones in setting out-of-state tuition.”</a:t>
            </a:r>
            <a:br>
              <a:rPr lang="en-US" dirty="0"/>
            </a:br>
            <a:endParaRPr lang="en-US" dirty="0"/>
          </a:p>
          <a:p>
            <a:pPr lvl="1">
              <a:lnSpc>
                <a:spcPct val="100000"/>
              </a:lnSpc>
            </a:pPr>
            <a:r>
              <a:rPr lang="en-US" sz="1600" dirty="0"/>
              <a:t>Larry </a:t>
            </a:r>
            <a:r>
              <a:rPr lang="en-US" sz="1600" dirty="0" err="1"/>
              <a:t>Singell</a:t>
            </a:r>
            <a:r>
              <a:rPr lang="en-US" sz="1600" dirty="0"/>
              <a:t>, Joe Stone, 2007. “For Whom the Pell Tolls: The Response of University Tuition to Federal Grants-in-Aid,” Economics of Education Review 26, no. 3: 285–295. </a:t>
            </a:r>
          </a:p>
          <a:p>
            <a:pPr lvl="1">
              <a:lnSpc>
                <a:spcPct val="100000"/>
              </a:lnSpc>
            </a:pPr>
            <a:endParaRPr lang="en-US" dirty="0"/>
          </a:p>
          <a:p>
            <a:pPr lvl="1">
              <a:lnSpc>
                <a:spcPct val="100000"/>
              </a:lnSpc>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49877" y="6306419"/>
            <a:ext cx="7758546" cy="276999"/>
          </a:xfrm>
          <a:prstGeom prst="rect">
            <a:avLst/>
          </a:prstGeom>
          <a:noFill/>
        </p:spPr>
        <p:txBody>
          <a:bodyPr wrap="square" rtlCol="0">
            <a:spAutoFit/>
          </a:bodyPr>
          <a:lstStyle/>
          <a:p>
            <a:r>
              <a:rPr lang="en-US" sz="1200" dirty="0">
                <a:hlinkClick r:id="rId2"/>
              </a:rPr>
              <a:t>https://eric.ed.gov/?id=EJ762744</a:t>
            </a:r>
            <a:endParaRPr lang="en-US" sz="1200" dirty="0"/>
          </a:p>
        </p:txBody>
      </p:sp>
    </p:spTree>
    <p:extLst>
      <p:ext uri="{BB962C8B-B14F-4D97-AF65-F5344CB8AC3E}">
        <p14:creationId xmlns:p14="http://schemas.microsoft.com/office/powerpoint/2010/main" val="344492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2A96F-2B03-E645-B6BD-A4157428A07B}"/>
              </a:ext>
            </a:extLst>
          </p:cNvPr>
          <p:cNvSpPr>
            <a:spLocks noGrp="1"/>
          </p:cNvSpPr>
          <p:nvPr>
            <p:ph type="title"/>
          </p:nvPr>
        </p:nvSpPr>
        <p:spPr/>
        <p:txBody>
          <a:bodyPr>
            <a:normAutofit/>
          </a:bodyPr>
          <a:lstStyle/>
          <a:p>
            <a:r>
              <a:rPr lang="en-US" sz="4000" dirty="0"/>
              <a:t>Crisis 1: College Doesn’t Do What It Advertises</a:t>
            </a:r>
          </a:p>
        </p:txBody>
      </p:sp>
      <p:sp>
        <p:nvSpPr>
          <p:cNvPr id="5" name="Text Placeholder 4">
            <a:extLst>
              <a:ext uri="{FF2B5EF4-FFF2-40B4-BE49-F238E27FC236}">
                <a16:creationId xmlns:a16="http://schemas.microsoft.com/office/drawing/2014/main" id="{B45C7958-BE16-284A-9405-C222E608B917}"/>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A338E401-B2A2-F64F-BDAB-033C379FDF2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49027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Federal Aid and Student Costs</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516920"/>
          </a:xfrm>
        </p:spPr>
        <p:txBody>
          <a:bodyPr>
            <a:normAutofit/>
          </a:bodyPr>
          <a:lstStyle/>
          <a:p>
            <a:pPr marL="0" indent="0">
              <a:lnSpc>
                <a:spcPct val="110000"/>
              </a:lnSpc>
              <a:buNone/>
            </a:pPr>
            <a:r>
              <a:rPr lang="en-US" dirty="0"/>
              <a:t>“…intended cost reductions of tax-based federal student aid are substantially offset by institutional price increases for a sample of 4-year colleges and universities. Contrary to the goal of policymakers, I find that tax-based aid crowds out institutional aid roughly dollar-for-dollar.”</a:t>
            </a:r>
            <a:br>
              <a:rPr lang="en-US" dirty="0"/>
            </a:br>
            <a:endParaRPr lang="en-US" dirty="0"/>
          </a:p>
          <a:p>
            <a:pPr lvl="1">
              <a:lnSpc>
                <a:spcPct val="110000"/>
              </a:lnSpc>
            </a:pPr>
            <a:r>
              <a:rPr lang="en-US" sz="1600" dirty="0"/>
              <a:t>Nicholas Turner, 2012. “Who Benefits from Student Aid? The Economic Incidence of Tax-Based Federal Student Aid,” Economics of Education Review 31, no. 4: 463–481.</a:t>
            </a:r>
          </a:p>
          <a:p>
            <a:pPr marL="0" indent="0">
              <a:buNone/>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2703717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Federal Aid and Student Costs</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516920"/>
          </a:xfrm>
        </p:spPr>
        <p:txBody>
          <a:bodyPr>
            <a:normAutofit/>
          </a:bodyPr>
          <a:lstStyle/>
          <a:p>
            <a:pPr marL="0" indent="0">
              <a:lnSpc>
                <a:spcPct val="100000"/>
              </a:lnSpc>
              <a:buNone/>
            </a:pPr>
            <a:r>
              <a:rPr lang="en-US" dirty="0"/>
              <a:t>“We find that the Title IV institutions [eligible to participate in federal student aid programs] charge tuition that is about 78 percent higher than that charged by comparable institutions whose students cannot apply for federal financial aid.”</a:t>
            </a:r>
            <a:br>
              <a:rPr lang="en-US" dirty="0"/>
            </a:br>
            <a:endParaRPr lang="en-US" dirty="0"/>
          </a:p>
          <a:p>
            <a:pPr lvl="1">
              <a:lnSpc>
                <a:spcPct val="100000"/>
              </a:lnSpc>
            </a:pPr>
            <a:r>
              <a:rPr lang="en-US" sz="1600" dirty="0"/>
              <a:t>Stephanie </a:t>
            </a:r>
            <a:r>
              <a:rPr lang="en-US" sz="1600" dirty="0" err="1"/>
              <a:t>Riegg</a:t>
            </a:r>
            <a:r>
              <a:rPr lang="en-US" sz="1600" dirty="0"/>
              <a:t> Cellini, Claudia Goldin, 2013. “Does Federal Student Aid Raise Tuition? New Evidence on For-Profit Colleges,” NBER Working Paper No. 17827</a:t>
            </a:r>
          </a:p>
          <a:p>
            <a:pPr lvl="1">
              <a:lnSpc>
                <a:spcPct val="100000"/>
              </a:lnSpc>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68927" y="6167920"/>
            <a:ext cx="7758546" cy="461665"/>
          </a:xfrm>
          <a:prstGeom prst="rect">
            <a:avLst/>
          </a:prstGeom>
          <a:noFill/>
        </p:spPr>
        <p:txBody>
          <a:bodyPr wrap="square" rtlCol="0">
            <a:spAutoFit/>
          </a:bodyPr>
          <a:lstStyle/>
          <a:p>
            <a:r>
              <a:rPr lang="en-US" sz="1200" dirty="0">
                <a:hlinkClick r:id="rId2"/>
              </a:rPr>
              <a:t>https://www.sciencedirect.com/science/article/pii/S0272775711001968</a:t>
            </a:r>
            <a:endParaRPr lang="en-US" sz="1200" dirty="0"/>
          </a:p>
          <a:p>
            <a:r>
              <a:rPr lang="en-US" sz="1200" dirty="0">
                <a:hlinkClick r:id="rId3"/>
              </a:rPr>
              <a:t>http://www.nber.org/papers/w17827</a:t>
            </a:r>
            <a:endParaRPr lang="en-US" sz="1200" dirty="0"/>
          </a:p>
        </p:txBody>
      </p:sp>
    </p:spTree>
    <p:extLst>
      <p:ext uri="{BB962C8B-B14F-4D97-AF65-F5344CB8AC3E}">
        <p14:creationId xmlns:p14="http://schemas.microsoft.com/office/powerpoint/2010/main" val="2044725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Federal Aid </a:t>
            </a:r>
            <a:r>
              <a:rPr lang="en-US" sz="4000"/>
              <a:t>and Student </a:t>
            </a:r>
            <a:r>
              <a:rPr lang="en-US" sz="4000" dirty="0"/>
              <a:t>Costs</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802386"/>
          </a:xfrm>
        </p:spPr>
        <p:txBody>
          <a:bodyPr>
            <a:normAutofit/>
          </a:bodyPr>
          <a:lstStyle/>
          <a:p>
            <a:pPr marL="0" indent="0">
              <a:lnSpc>
                <a:spcPct val="100000"/>
              </a:lnSpc>
              <a:buNone/>
            </a:pPr>
            <a:r>
              <a:rPr lang="en-US" dirty="0"/>
              <a:t>“We study the link between the student credit expansion of the past fifteen years and the contemporaneous rise in college tuition. …We find a pass-through effect on tuition of changes in subsidized loan maximums of about 60 cents on the dollar, and smaller but positive effects for unsubsidized federal loans. The subsidized loan effect is most pronounced for more expensive degrees, those offered by private institutions, and for two-year or vocational programs.”</a:t>
            </a:r>
            <a:br>
              <a:rPr lang="en-US" dirty="0"/>
            </a:br>
            <a:endParaRPr lang="en-US" dirty="0"/>
          </a:p>
          <a:p>
            <a:pPr lvl="1">
              <a:lnSpc>
                <a:spcPct val="100000"/>
              </a:lnSpc>
            </a:pPr>
            <a:r>
              <a:rPr lang="en-US" sz="1600" dirty="0"/>
              <a:t>David O. Lucca, Taylor </a:t>
            </a:r>
            <a:r>
              <a:rPr lang="en-US" sz="1600" dirty="0" err="1"/>
              <a:t>Nadauld</a:t>
            </a:r>
            <a:r>
              <a:rPr lang="en-US" sz="1600" dirty="0"/>
              <a:t>, and Karen Shen, 2017. “Credit Supply and the Rise in College Tuition: Evidence from the Expansion in Federal Student Aid Programs,” FRBNY Staff Report. </a:t>
            </a:r>
          </a:p>
          <a:p>
            <a:pPr lvl="1">
              <a:lnSpc>
                <a:spcPct val="100000"/>
              </a:lnSpc>
            </a:pPr>
            <a:endParaRPr lang="en-US" sz="1600" dirty="0"/>
          </a:p>
          <a:p>
            <a:pPr lvl="1">
              <a:lnSpc>
                <a:spcPct val="100000"/>
              </a:lnSpc>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49877" y="6306419"/>
            <a:ext cx="7758546" cy="276999"/>
          </a:xfrm>
          <a:prstGeom prst="rect">
            <a:avLst/>
          </a:prstGeom>
          <a:noFill/>
        </p:spPr>
        <p:txBody>
          <a:bodyPr wrap="square" rtlCol="0">
            <a:spAutoFit/>
          </a:bodyPr>
          <a:lstStyle/>
          <a:p>
            <a:r>
              <a:rPr lang="en-US" sz="1200" dirty="0">
                <a:hlinkClick r:id="rId2"/>
              </a:rPr>
              <a:t>https://www.newyorkfed.org/research/staff_reports/sr733.html</a:t>
            </a:r>
            <a:endParaRPr lang="en-US" sz="1200" dirty="0"/>
          </a:p>
        </p:txBody>
      </p:sp>
    </p:spTree>
    <p:extLst>
      <p:ext uri="{BB962C8B-B14F-4D97-AF65-F5344CB8AC3E}">
        <p14:creationId xmlns:p14="http://schemas.microsoft.com/office/powerpoint/2010/main" val="1734901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Federal Aid </a:t>
            </a:r>
            <a:r>
              <a:rPr lang="en-US" sz="4000"/>
              <a:t>and Student </a:t>
            </a:r>
            <a:r>
              <a:rPr lang="en-US" sz="4000" dirty="0"/>
              <a:t>Costs</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802386"/>
          </a:xfrm>
        </p:spPr>
        <p:txBody>
          <a:bodyPr>
            <a:normAutofit/>
          </a:bodyPr>
          <a:lstStyle/>
          <a:p>
            <a:pPr marL="0" indent="0">
              <a:lnSpc>
                <a:spcPct val="100000"/>
              </a:lnSpc>
              <a:buNone/>
            </a:pPr>
            <a:r>
              <a:rPr lang="en-US" dirty="0"/>
              <a:t>“The demand-side shocks [e.g., expanded subsidized student loan availability] cause tuition to jump by 91%. With all other changes except the demand-side shocks, tuition only increases by 14%.”</a:t>
            </a:r>
            <a:br>
              <a:rPr lang="en-US" dirty="0"/>
            </a:br>
            <a:endParaRPr lang="en-US" dirty="0"/>
          </a:p>
          <a:p>
            <a:pPr lvl="1">
              <a:lnSpc>
                <a:spcPct val="100000"/>
              </a:lnSpc>
            </a:pPr>
            <a:r>
              <a:rPr lang="en-US" sz="1600" dirty="0"/>
              <a:t>Grey Gordon and Aaron Hedlund, 2017. “Accounting for the Rise in College Tuition,” Chapter forthcoming in Charles R. </a:t>
            </a:r>
            <a:r>
              <a:rPr lang="en-US" sz="1600" dirty="0" err="1"/>
              <a:t>Hulten</a:t>
            </a:r>
            <a:r>
              <a:rPr lang="en-US" sz="1600" dirty="0"/>
              <a:t> and Valerie A. Ramey, eds., Education, Skills, and Technical Change: Implications for Future US GDP Growth, University of Chicago Press, NBER Book Series Studies in Income and Wealth. </a:t>
            </a:r>
          </a:p>
          <a:p>
            <a:pPr lvl="1">
              <a:lnSpc>
                <a:spcPct val="100000"/>
              </a:lnSpc>
            </a:pPr>
            <a:endParaRPr lang="en-US" dirty="0"/>
          </a:p>
          <a:p>
            <a:pPr lvl="1">
              <a:lnSpc>
                <a:spcPct val="100000"/>
              </a:lnSpc>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49877" y="6306419"/>
            <a:ext cx="7758546" cy="276999"/>
          </a:xfrm>
          <a:prstGeom prst="rect">
            <a:avLst/>
          </a:prstGeom>
          <a:noFill/>
        </p:spPr>
        <p:txBody>
          <a:bodyPr wrap="square" rtlCol="0">
            <a:spAutoFit/>
          </a:bodyPr>
          <a:lstStyle/>
          <a:p>
            <a:r>
              <a:rPr lang="en-US" sz="1200" dirty="0">
                <a:hlinkClick r:id="rId2"/>
              </a:rPr>
              <a:t>http://www.nber.org/chapters/c13711.pdf</a:t>
            </a:r>
            <a:endParaRPr lang="en-US" sz="1200" dirty="0"/>
          </a:p>
        </p:txBody>
      </p:sp>
    </p:spTree>
    <p:extLst>
      <p:ext uri="{BB962C8B-B14F-4D97-AF65-F5344CB8AC3E}">
        <p14:creationId xmlns:p14="http://schemas.microsoft.com/office/powerpoint/2010/main" val="898225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Where Does the Money Go?</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802386"/>
          </a:xfrm>
        </p:spPr>
        <p:txBody>
          <a:bodyPr>
            <a:normAutofit/>
          </a:bodyPr>
          <a:lstStyle/>
          <a:p>
            <a:pPr>
              <a:lnSpc>
                <a:spcPct val="120000"/>
              </a:lnSpc>
            </a:pPr>
            <a:r>
              <a:rPr lang="en-US" dirty="0"/>
              <a:t>Dormitory improvements, campus amenities, and administration, for the most part.</a:t>
            </a:r>
            <a:r>
              <a:rPr lang="en-US" i="1" dirty="0"/>
              <a:t> </a:t>
            </a:r>
          </a:p>
          <a:p>
            <a:pPr lvl="1">
              <a:lnSpc>
                <a:spcPct val="100000"/>
              </a:lnSpc>
            </a:pPr>
            <a:r>
              <a:rPr lang="en-US" dirty="0"/>
              <a:t>Princeton spent $136 million on a student dormitory ”with leaded glass windows and a cavernous oak dining hall…. The dorm’s cost approached $300,000 per bed.”</a:t>
            </a:r>
          </a:p>
          <a:p>
            <a:pPr lvl="1">
              <a:lnSpc>
                <a:spcPct val="100000"/>
              </a:lnSpc>
            </a:pPr>
            <a:r>
              <a:rPr lang="en-US" dirty="0"/>
              <a:t>Since 2000, NYU ”has provided $90 million in loans, many of them zero-interest and forgivable, to administrators and faculty to buy houses and summer homes on Fire Island and the Hamptons.”</a:t>
            </a:r>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49877" y="6306419"/>
            <a:ext cx="7758546" cy="276999"/>
          </a:xfrm>
          <a:prstGeom prst="rect">
            <a:avLst/>
          </a:prstGeom>
          <a:noFill/>
        </p:spPr>
        <p:txBody>
          <a:bodyPr wrap="square" rtlCol="0">
            <a:spAutoFit/>
          </a:bodyPr>
          <a:lstStyle/>
          <a:p>
            <a:r>
              <a:rPr lang="en-US" sz="1200" dirty="0"/>
              <a:t>Richard </a:t>
            </a:r>
            <a:r>
              <a:rPr lang="en-US" sz="1200" dirty="0" err="1"/>
              <a:t>Vedder</a:t>
            </a:r>
            <a:r>
              <a:rPr lang="en-US" sz="1200" dirty="0"/>
              <a:t>, 2013, http://</a:t>
            </a:r>
            <a:r>
              <a:rPr lang="en-US" sz="1200" dirty="0" err="1"/>
              <a:t>www.wsj.com</a:t>
            </a:r>
            <a:r>
              <a:rPr lang="en-US" sz="1200" dirty="0"/>
              <a:t>/articles/SB10001424127887324619504579029282438522674 </a:t>
            </a:r>
          </a:p>
        </p:txBody>
      </p:sp>
    </p:spTree>
    <p:extLst>
      <p:ext uri="{BB962C8B-B14F-4D97-AF65-F5344CB8AC3E}">
        <p14:creationId xmlns:p14="http://schemas.microsoft.com/office/powerpoint/2010/main" val="4210474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Where Does the Money Go?</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802386"/>
          </a:xfrm>
        </p:spPr>
        <p:txBody>
          <a:bodyPr>
            <a:normAutofit/>
          </a:bodyPr>
          <a:lstStyle/>
          <a:p>
            <a:pPr lvl="1">
              <a:lnSpc>
                <a:spcPct val="100000"/>
              </a:lnSpc>
            </a:pPr>
            <a:r>
              <a:rPr lang="en-US" dirty="0"/>
              <a:t>“Former Ohio State President Gordon Gee… earned nearly $2 million in compensation last year while living in a 9,630 square-foot Tudor mansion on a 1.3 acre estate. The Columbus Camelot includes $673,000 in art décor and a $532 shower curtain in a guest bathroom. Ohio State also paid roughly $23,000 per month for Mr. Gee’s soirees and half a million for him to travel the country on a private jet.”</a:t>
            </a:r>
          </a:p>
          <a:p>
            <a:pPr lvl="1">
              <a:lnSpc>
                <a:spcPct val="100000"/>
              </a:lnSpc>
            </a:pPr>
            <a:r>
              <a:rPr lang="en-US" dirty="0"/>
              <a:t>”Colleges have also used the gusher of taxpayer dollars to hire more administrators to manage their bloated bureaucracies…. The University of California system employs 2,358 administrative staff in just its president’s office.”</a:t>
            </a:r>
          </a:p>
          <a:p>
            <a:pPr lvl="1">
              <a:lnSpc>
                <a:spcPct val="100000"/>
              </a:lnSpc>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49877" y="6306419"/>
            <a:ext cx="7758546" cy="276999"/>
          </a:xfrm>
          <a:prstGeom prst="rect">
            <a:avLst/>
          </a:prstGeom>
          <a:noFill/>
        </p:spPr>
        <p:txBody>
          <a:bodyPr wrap="square" rtlCol="0">
            <a:spAutoFit/>
          </a:bodyPr>
          <a:lstStyle/>
          <a:p>
            <a:r>
              <a:rPr lang="en-US" sz="1200" dirty="0"/>
              <a:t>Richard </a:t>
            </a:r>
            <a:r>
              <a:rPr lang="en-US" sz="1200" dirty="0" err="1"/>
              <a:t>Vedder</a:t>
            </a:r>
            <a:r>
              <a:rPr lang="en-US" sz="1200" dirty="0"/>
              <a:t>, 2013, http://</a:t>
            </a:r>
            <a:r>
              <a:rPr lang="en-US" sz="1200" dirty="0" err="1"/>
              <a:t>www.wsj.com</a:t>
            </a:r>
            <a:r>
              <a:rPr lang="en-US" sz="1200" dirty="0"/>
              <a:t>/articles/SB10001424127887324619504579029282438522674 </a:t>
            </a:r>
          </a:p>
        </p:txBody>
      </p:sp>
    </p:spTree>
    <p:extLst>
      <p:ext uri="{BB962C8B-B14F-4D97-AF65-F5344CB8AC3E}">
        <p14:creationId xmlns:p14="http://schemas.microsoft.com/office/powerpoint/2010/main" val="9643566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Where Does the Money Go?</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802386"/>
          </a:xfrm>
        </p:spPr>
        <p:txBody>
          <a:bodyPr>
            <a:normAutofit/>
          </a:bodyPr>
          <a:lstStyle/>
          <a:p>
            <a:pPr lvl="1">
              <a:lnSpc>
                <a:spcPct val="100000"/>
              </a:lnSpc>
            </a:pPr>
            <a:r>
              <a:rPr lang="en-US" dirty="0" err="1"/>
              <a:t>Vedder</a:t>
            </a:r>
            <a:r>
              <a:rPr lang="en-US" dirty="0"/>
              <a:t>: “Thirty percent of the adult population has college degrees…. The Department of Labor tells us that only 20% or so of jobs require college degrees. We have 115,520 janitors in the United States with bachelor’s degrees or more. Why are we encouraging more kids to go to college?”</a:t>
            </a:r>
          </a:p>
          <a:p>
            <a:pPr lvl="1">
              <a:lnSpc>
                <a:spcPct val="100000"/>
              </a:lnSpc>
            </a:pPr>
            <a:r>
              <a:rPr lang="en-US" dirty="0"/>
              <a:t>”’In housing, we had artificially low interest rates. The government encouraged people with low qualifications to buy a house. Today, we have low interest rates on student loans. The government is encouraging kids to go to school who are unqualified just as it encouraged people to buy a home who are unqualified.’”</a:t>
            </a:r>
          </a:p>
          <a:p>
            <a:pPr lvl="1">
              <a:lnSpc>
                <a:spcPct val="100000"/>
              </a:lnSpc>
            </a:pPr>
            <a:r>
              <a:rPr lang="en-US" dirty="0"/>
              <a:t>“…ultimately, the way to improve college affordability is for the government to disinvest in higher </a:t>
            </a:r>
            <a:r>
              <a:rPr lang="en-US" dirty="0" err="1"/>
              <a:t>ed</a:t>
            </a:r>
            <a:r>
              <a:rPr lang="en-US" dirty="0"/>
              <a:t> and wean students from subsidies.”</a:t>
            </a:r>
          </a:p>
          <a:p>
            <a:pPr lvl="1">
              <a:lnSpc>
                <a:spcPct val="100000"/>
              </a:lnSpc>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49877" y="6306419"/>
            <a:ext cx="7758546" cy="276999"/>
          </a:xfrm>
          <a:prstGeom prst="rect">
            <a:avLst/>
          </a:prstGeom>
          <a:noFill/>
        </p:spPr>
        <p:txBody>
          <a:bodyPr wrap="square" rtlCol="0">
            <a:spAutoFit/>
          </a:bodyPr>
          <a:lstStyle/>
          <a:p>
            <a:r>
              <a:rPr lang="en-US" sz="1200" dirty="0"/>
              <a:t>Richard </a:t>
            </a:r>
            <a:r>
              <a:rPr lang="en-US" sz="1200" dirty="0" err="1"/>
              <a:t>Vedder</a:t>
            </a:r>
            <a:r>
              <a:rPr lang="en-US" sz="1200" dirty="0"/>
              <a:t>, 2013, http://</a:t>
            </a:r>
            <a:r>
              <a:rPr lang="en-US" sz="1200" dirty="0" err="1"/>
              <a:t>www.wsj.com</a:t>
            </a:r>
            <a:r>
              <a:rPr lang="en-US" sz="1200" dirty="0"/>
              <a:t>/articles/SB10001424127887324619504579029282438522674 </a:t>
            </a:r>
          </a:p>
        </p:txBody>
      </p:sp>
    </p:spTree>
    <p:extLst>
      <p:ext uri="{BB962C8B-B14F-4D97-AF65-F5344CB8AC3E}">
        <p14:creationId xmlns:p14="http://schemas.microsoft.com/office/powerpoint/2010/main" val="2867270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Crisis 3: Stifled ACADEMIC Discourse</a:t>
            </a:r>
          </a:p>
        </p:txBody>
      </p:sp>
      <p:sp>
        <p:nvSpPr>
          <p:cNvPr id="5" name="Content Placeholder 4"/>
          <p:cNvSpPr>
            <a:spLocks noGrp="1"/>
          </p:cNvSpPr>
          <p:nvPr>
            <p:ph type="body" idx="1"/>
          </p:nvPr>
        </p:nvSpPr>
        <p:spPr/>
        <p:txBody>
          <a:bodyPr/>
          <a:lstStyle/>
          <a:p>
            <a:endParaRPr lang="en-US" dirty="0"/>
          </a:p>
        </p:txBody>
      </p:sp>
      <p:sp>
        <p:nvSpPr>
          <p:cNvPr id="7" name="Footer Placeholder 5"/>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129276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Stifled Academic Discourse</a:t>
            </a:r>
          </a:p>
        </p:txBody>
      </p:sp>
      <p:sp>
        <p:nvSpPr>
          <p:cNvPr id="3" name="Content Placeholder 2">
            <a:extLst>
              <a:ext uri="{FF2B5EF4-FFF2-40B4-BE49-F238E27FC236}">
                <a16:creationId xmlns:a16="http://schemas.microsoft.com/office/drawing/2014/main" id="{2005FC35-5381-2D41-B8DB-16E71FEB9D4C}"/>
              </a:ext>
            </a:extLst>
          </p:cNvPr>
          <p:cNvSpPr>
            <a:spLocks noGrp="1"/>
          </p:cNvSpPr>
          <p:nvPr>
            <p:ph idx="1"/>
          </p:nvPr>
        </p:nvSpPr>
        <p:spPr/>
        <p:txBody>
          <a:bodyPr>
            <a:normAutofit/>
          </a:bodyPr>
          <a:lstStyle/>
          <a:p>
            <a:r>
              <a:rPr lang="en-US" dirty="0"/>
              <a:t>“Shouting matches have invaded campuses across the country”</a:t>
            </a:r>
          </a:p>
          <a:p>
            <a:pPr lvl="1"/>
            <a:r>
              <a:rPr lang="en-US" dirty="0"/>
              <a:t>“At Evergreen State College in Washington, student protests have hijacked classrooms and administration. Protestors took over the administration offices last month, and have disrupted classes as well. It has come to the point where enrollment has fallen so dramatically that government funding is now on the line.”</a:t>
            </a:r>
          </a:p>
          <a:p>
            <a:pPr lvl="1"/>
            <a:r>
              <a:rPr lang="en-US" dirty="0"/>
              <a:t>“The chaos at Evergreen resulted in ‘anonymous threats of mass murder, resulting in the campus being closed for three days.’”</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493E2CE7-2F1B-DB4B-A2CE-8A5B624E92DB}"/>
              </a:ext>
            </a:extLst>
          </p:cNvPr>
          <p:cNvSpPr txBox="1"/>
          <p:nvPr/>
        </p:nvSpPr>
        <p:spPr>
          <a:xfrm>
            <a:off x="1028700" y="5867400"/>
            <a:ext cx="7617995" cy="584775"/>
          </a:xfrm>
          <a:prstGeom prst="rect">
            <a:avLst/>
          </a:prstGeom>
          <a:noFill/>
        </p:spPr>
        <p:txBody>
          <a:bodyPr wrap="square" rtlCol="0">
            <a:spAutoFit/>
          </a:bodyPr>
          <a:lstStyle/>
          <a:p>
            <a:r>
              <a:rPr lang="en-US" sz="1600" dirty="0"/>
              <a:t>Jonathan Newman, “Four Reasons Why College Degrees are Becoming Useless,” https://</a:t>
            </a:r>
            <a:r>
              <a:rPr lang="en-US" sz="1600" dirty="0" err="1"/>
              <a:t>mises.org</a:t>
            </a:r>
            <a:r>
              <a:rPr lang="en-US" sz="1600" dirty="0"/>
              <a:t>/wire/four-reasons-why-college-degrees-are-becoming-useless</a:t>
            </a:r>
          </a:p>
        </p:txBody>
      </p:sp>
    </p:spTree>
    <p:extLst>
      <p:ext uri="{BB962C8B-B14F-4D97-AF65-F5344CB8AC3E}">
        <p14:creationId xmlns:p14="http://schemas.microsoft.com/office/powerpoint/2010/main" val="3649896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Stifled Academic Discourse</a:t>
            </a:r>
          </a:p>
        </p:txBody>
      </p:sp>
      <p:sp>
        <p:nvSpPr>
          <p:cNvPr id="3" name="Content Placeholder 2">
            <a:extLst>
              <a:ext uri="{FF2B5EF4-FFF2-40B4-BE49-F238E27FC236}">
                <a16:creationId xmlns:a16="http://schemas.microsoft.com/office/drawing/2014/main" id="{2005FC35-5381-2D41-B8DB-16E71FEB9D4C}"/>
              </a:ext>
            </a:extLst>
          </p:cNvPr>
          <p:cNvSpPr>
            <a:spLocks noGrp="1"/>
          </p:cNvSpPr>
          <p:nvPr>
            <p:ph idx="1"/>
          </p:nvPr>
        </p:nvSpPr>
        <p:spPr>
          <a:xfrm>
            <a:off x="1028700" y="1928813"/>
            <a:ext cx="7200900" cy="3938587"/>
          </a:xfrm>
        </p:spPr>
        <p:txBody>
          <a:bodyPr>
            <a:normAutofit/>
          </a:bodyPr>
          <a:lstStyle/>
          <a:p>
            <a:r>
              <a:rPr lang="en-US" dirty="0"/>
              <a:t>2017 study of college students: “Some students say shouting down speakers and using violence is sometimes acceptable”</a:t>
            </a:r>
          </a:p>
          <a:p>
            <a:pPr lvl="1">
              <a:lnSpc>
                <a:spcPct val="114000"/>
              </a:lnSpc>
            </a:pPr>
            <a:r>
              <a:rPr lang="en-US" sz="1800" dirty="0"/>
              <a:t>“Many colleges struggle when inviting controversial figures to speak on campus. Ninety percent of college students say it is never acceptable to use violence to prevent someone from speaking, but 10 percent say it is sometimes acceptable. A majority (62 percent) also say shouting down speakers is never acceptable, although 37 percent believe it is sometimes acceptable.” (</a:t>
            </a:r>
            <a:r>
              <a:rPr lang="en-US" sz="1800" dirty="0" err="1"/>
              <a:t>medium.com</a:t>
            </a:r>
            <a:r>
              <a:rPr lang="en-US" sz="1800" dirty="0"/>
              <a:t>)</a:t>
            </a:r>
          </a:p>
          <a:p>
            <a:pPr lvl="1">
              <a:lnSpc>
                <a:spcPct val="114000"/>
              </a:lnSpc>
            </a:pPr>
            <a:r>
              <a:rPr lang="en-US" sz="1800" dirty="0"/>
              <a:t>“Students have become more likely to think the climate on their campus prevents people from speaking their mind because others might take offense.” (</a:t>
            </a:r>
            <a:r>
              <a:rPr lang="en-US" sz="1800" dirty="0" err="1"/>
              <a:t>knightfoundation.org</a:t>
            </a:r>
            <a:r>
              <a:rPr lang="en-US" sz="1800" dirty="0"/>
              <a:t>)</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493E2CE7-2F1B-DB4B-A2CE-8A5B624E92DB}"/>
              </a:ext>
            </a:extLst>
          </p:cNvPr>
          <p:cNvSpPr txBox="1"/>
          <p:nvPr/>
        </p:nvSpPr>
        <p:spPr>
          <a:xfrm>
            <a:off x="871538" y="5780782"/>
            <a:ext cx="7617995" cy="1077218"/>
          </a:xfrm>
          <a:prstGeom prst="rect">
            <a:avLst/>
          </a:prstGeom>
          <a:noFill/>
        </p:spPr>
        <p:txBody>
          <a:bodyPr wrap="square" rtlCol="0">
            <a:spAutoFit/>
          </a:bodyPr>
          <a:lstStyle/>
          <a:p>
            <a:r>
              <a:rPr lang="en-US" sz="1600" dirty="0"/>
              <a:t>Gallup-Knight Foundation survey of U.S. college students, https://www.knightfoundation.org/reports/free-expression-on-campus-what-college-students-think-about-first-amendment-issues and https://medium.com/informed-and-engaged/8-ways-college-student-views-on-free-speech-are-evolving-963334babe40 </a:t>
            </a:r>
          </a:p>
        </p:txBody>
      </p:sp>
    </p:spTree>
    <p:extLst>
      <p:ext uri="{BB962C8B-B14F-4D97-AF65-F5344CB8AC3E}">
        <p14:creationId xmlns:p14="http://schemas.microsoft.com/office/powerpoint/2010/main" val="343483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AFEE-6EEE-E64B-9CBA-22DDB95D3D46}"/>
              </a:ext>
            </a:extLst>
          </p:cNvPr>
          <p:cNvSpPr>
            <a:spLocks noGrp="1"/>
          </p:cNvSpPr>
          <p:nvPr>
            <p:ph type="title"/>
          </p:nvPr>
        </p:nvSpPr>
        <p:spPr/>
        <p:txBody>
          <a:bodyPr/>
          <a:lstStyle/>
          <a:p>
            <a:r>
              <a:rPr lang="en-US" dirty="0"/>
              <a:t>What Does College Do?</a:t>
            </a:r>
          </a:p>
        </p:txBody>
      </p:sp>
      <p:graphicFrame>
        <p:nvGraphicFramePr>
          <p:cNvPr id="6" name="Content Placeholder 2">
            <a:extLst>
              <a:ext uri="{FF2B5EF4-FFF2-40B4-BE49-F238E27FC236}">
                <a16:creationId xmlns:a16="http://schemas.microsoft.com/office/drawing/2014/main" id="{B9AC061E-E935-4FD0-98C2-CA5A19EF1A83}"/>
              </a:ext>
            </a:extLst>
          </p:cNvPr>
          <p:cNvGraphicFramePr>
            <a:graphicFrameLocks noGrp="1"/>
          </p:cNvGraphicFramePr>
          <p:nvPr>
            <p:ph idx="1"/>
            <p:extLst>
              <p:ext uri="{D42A27DB-BD31-4B8C-83A1-F6EECF244321}">
                <p14:modId xmlns:p14="http://schemas.microsoft.com/office/powerpoint/2010/main" val="3384818445"/>
              </p:ext>
            </p:extLst>
          </p:nvPr>
        </p:nvGraphicFramePr>
        <p:xfrm>
          <a:off x="1028700" y="2286000"/>
          <a:ext cx="72009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B398BDB3-9852-D04B-BFA0-AE8A5C21E64E}"/>
              </a:ext>
            </a:extLst>
          </p:cNvPr>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2145995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a:xfrm>
            <a:off x="588557" y="685800"/>
            <a:ext cx="4345106" cy="1485900"/>
          </a:xfrm>
        </p:spPr>
        <p:txBody>
          <a:bodyPr>
            <a:normAutofit/>
          </a:bodyPr>
          <a:lstStyle/>
          <a:p>
            <a:r>
              <a:rPr lang="en-US" sz="3700" dirty="0"/>
              <a:t>Stifled Academic Discourse</a:t>
            </a:r>
          </a:p>
        </p:txBody>
      </p:sp>
      <p:sp>
        <p:nvSpPr>
          <p:cNvPr id="3" name="Content Placeholder 2">
            <a:extLst>
              <a:ext uri="{FF2B5EF4-FFF2-40B4-BE49-F238E27FC236}">
                <a16:creationId xmlns:a16="http://schemas.microsoft.com/office/drawing/2014/main" id="{2005FC35-5381-2D41-B8DB-16E71FEB9D4C}"/>
              </a:ext>
            </a:extLst>
          </p:cNvPr>
          <p:cNvSpPr>
            <a:spLocks noGrp="1"/>
          </p:cNvSpPr>
          <p:nvPr>
            <p:ph idx="1"/>
          </p:nvPr>
        </p:nvSpPr>
        <p:spPr>
          <a:xfrm>
            <a:off x="588556" y="1986476"/>
            <a:ext cx="4345106" cy="3581400"/>
          </a:xfrm>
        </p:spPr>
        <p:txBody>
          <a:bodyPr>
            <a:normAutofit/>
          </a:bodyPr>
          <a:lstStyle/>
          <a:p>
            <a:r>
              <a:rPr lang="en-US" sz="1400" dirty="0"/>
              <a:t>2017 study of 1,500 U.S. citizen undergraduates at 4-year colleges and universities: </a:t>
            </a:r>
          </a:p>
          <a:p>
            <a:pPr lvl="1">
              <a:lnSpc>
                <a:spcPct val="114000"/>
              </a:lnSpc>
            </a:pPr>
            <a:r>
              <a:rPr lang="en-US" sz="1400" dirty="0"/>
              <a:t>“fewer than half of the respondents believe that the First Amendment protects hate speech.”</a:t>
            </a:r>
          </a:p>
          <a:p>
            <a:pPr lvl="1">
              <a:lnSpc>
                <a:spcPct val="114000"/>
              </a:lnSpc>
            </a:pPr>
            <a:r>
              <a:rPr lang="en-US" sz="1400" dirty="0"/>
              <a:t>“A public university invites a very controversial speaker to an on-campus event. The speaker is known for making offensive and hurtful statements. A student group opposed to the speaker uses violence to prevent the speaker from speaking. Do you agree or disagree that the student group’s actions are acceptable?”</a:t>
            </a:r>
            <a:br>
              <a:rPr lang="en-US" sz="1400" dirty="0"/>
            </a:br>
            <a:r>
              <a:rPr lang="en-US" sz="1400" dirty="0"/>
              <a:t>“19% of the respondents stated that they agreed with the student group’s actions….”</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a:xfrm>
            <a:off x="2170173" y="6453386"/>
            <a:ext cx="3146544" cy="404614"/>
          </a:xfrm>
        </p:spPr>
        <p:txBody>
          <a:bodyPr>
            <a:normAutofit/>
          </a:bodyPr>
          <a:lstStyle/>
          <a:p>
            <a:endParaRPr lang="en-US"/>
          </a:p>
        </p:txBody>
      </p:sp>
      <p:sp>
        <p:nvSpPr>
          <p:cNvPr id="13" name="Rectangle 12">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a:extLst>
              <a:ext uri="{FF2B5EF4-FFF2-40B4-BE49-F238E27FC236}">
                <a16:creationId xmlns:a16="http://schemas.microsoft.com/office/drawing/2014/main" id="{32D789E5-3A09-CD4D-9CD9-61A5CBC8641B}"/>
              </a:ext>
            </a:extLst>
          </p:cNvPr>
          <p:cNvPicPr>
            <a:picLocks noChangeAspect="1"/>
          </p:cNvPicPr>
          <p:nvPr/>
        </p:nvPicPr>
        <p:blipFill rotWithShape="1">
          <a:blip r:embed="rId2"/>
          <a:srcRect l="16848" r="13590"/>
          <a:stretch/>
        </p:blipFill>
        <p:spPr>
          <a:xfrm>
            <a:off x="5709195" y="10"/>
            <a:ext cx="3434804" cy="6857990"/>
          </a:xfrm>
          <a:prstGeom prst="rect">
            <a:avLst/>
          </a:prstGeom>
        </p:spPr>
      </p:pic>
      <p:sp>
        <p:nvSpPr>
          <p:cNvPr id="10" name="TextBox 9">
            <a:extLst>
              <a:ext uri="{FF2B5EF4-FFF2-40B4-BE49-F238E27FC236}">
                <a16:creationId xmlns:a16="http://schemas.microsoft.com/office/drawing/2014/main" id="{F2D22F00-4401-D840-93AC-EFE1FBE233BF}"/>
              </a:ext>
            </a:extLst>
          </p:cNvPr>
          <p:cNvSpPr txBox="1"/>
          <p:nvPr/>
        </p:nvSpPr>
        <p:spPr>
          <a:xfrm>
            <a:off x="588557" y="5382652"/>
            <a:ext cx="4572000" cy="969496"/>
          </a:xfrm>
          <a:prstGeom prst="rect">
            <a:avLst/>
          </a:prstGeom>
          <a:noFill/>
        </p:spPr>
        <p:txBody>
          <a:bodyPr wrap="square">
            <a:spAutoFit/>
          </a:bodyPr>
          <a:lstStyle/>
          <a:p>
            <a:r>
              <a:rPr lang="en-US" sz="1200" dirty="0"/>
              <a:t>Eugene Volokh, “Freedom of Expression on Campus: An Overview of Some Recent Surveys,” </a:t>
            </a:r>
            <a:r>
              <a:rPr lang="en-US" sz="1200" i="1" dirty="0"/>
              <a:t>Washington Post</a:t>
            </a:r>
            <a:r>
              <a:rPr lang="en-US" sz="1200" dirty="0"/>
              <a:t>, Oct. 23, 2017. </a:t>
            </a:r>
            <a:r>
              <a:rPr lang="en-US" sz="1100" dirty="0"/>
              <a:t>https://</a:t>
            </a:r>
            <a:r>
              <a:rPr lang="en-US" sz="1100" dirty="0" err="1"/>
              <a:t>www.washingtonpost.com</a:t>
            </a:r>
            <a:r>
              <a:rPr lang="en-US" sz="1100" dirty="0"/>
              <a:t>/news/</a:t>
            </a:r>
            <a:r>
              <a:rPr lang="en-US" sz="1100" dirty="0" err="1"/>
              <a:t>volokh</a:t>
            </a:r>
            <a:r>
              <a:rPr lang="en-US" sz="1100" dirty="0"/>
              <a:t>-conspiracy/wp/2017/10/23/freedom-of-expression-on-campus-an-overview-of-some-recent-surveys/?</a:t>
            </a:r>
            <a:r>
              <a:rPr lang="en-US" sz="1100" dirty="0" err="1"/>
              <a:t>utm_term</a:t>
            </a:r>
            <a:r>
              <a:rPr lang="en-US" sz="1100" dirty="0"/>
              <a:t>=.baea637297f6</a:t>
            </a:r>
            <a:endParaRPr lang="en-US" sz="1400" dirty="0"/>
          </a:p>
        </p:txBody>
      </p:sp>
      <p:sp>
        <p:nvSpPr>
          <p:cNvPr id="12" name="TextBox 11">
            <a:extLst>
              <a:ext uri="{FF2B5EF4-FFF2-40B4-BE49-F238E27FC236}">
                <a16:creationId xmlns:a16="http://schemas.microsoft.com/office/drawing/2014/main" id="{AF4FE38B-92D6-BC45-9A7A-43CDFEC158B4}"/>
              </a:ext>
            </a:extLst>
          </p:cNvPr>
          <p:cNvSpPr txBox="1"/>
          <p:nvPr/>
        </p:nvSpPr>
        <p:spPr>
          <a:xfrm>
            <a:off x="588557" y="6373377"/>
            <a:ext cx="4572000" cy="461665"/>
          </a:xfrm>
          <a:prstGeom prst="rect">
            <a:avLst/>
          </a:prstGeom>
          <a:noFill/>
        </p:spPr>
        <p:txBody>
          <a:bodyPr wrap="square">
            <a:spAutoFit/>
          </a:bodyPr>
          <a:lstStyle/>
          <a:p>
            <a:r>
              <a:rPr lang="en-US" sz="1200" dirty="0"/>
              <a:t>Image: https://</a:t>
            </a:r>
            <a:r>
              <a:rPr lang="en-US" sz="1200" dirty="0" err="1"/>
              <a:t>www.newyorker.com</a:t>
            </a:r>
            <a:r>
              <a:rPr lang="en-US" sz="1200" dirty="0"/>
              <a:t>/magazine/2016/05/30/the-new-activism-of-liberal-arts-colleges</a:t>
            </a:r>
          </a:p>
        </p:txBody>
      </p:sp>
    </p:spTree>
    <p:extLst>
      <p:ext uri="{BB962C8B-B14F-4D97-AF65-F5344CB8AC3E}">
        <p14:creationId xmlns:p14="http://schemas.microsoft.com/office/powerpoint/2010/main" val="25422716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7D9186-B604-714A-A6D7-E2A29834BF69}"/>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476B720B-8EFB-BC4B-8311-AD972C29DE67}"/>
              </a:ext>
            </a:extLst>
          </p:cNvPr>
          <p:cNvSpPr txBox="1"/>
          <p:nvPr/>
        </p:nvSpPr>
        <p:spPr>
          <a:xfrm>
            <a:off x="5153805" y="900114"/>
            <a:ext cx="3990195" cy="338554"/>
          </a:xfrm>
          <a:prstGeom prst="rect">
            <a:avLst/>
          </a:prstGeom>
          <a:noFill/>
        </p:spPr>
        <p:txBody>
          <a:bodyPr wrap="none" rtlCol="0">
            <a:spAutoFit/>
          </a:bodyPr>
          <a:lstStyle/>
          <a:p>
            <a:r>
              <a:rPr lang="en-US" sz="1600" dirty="0"/>
              <a:t>https://</a:t>
            </a:r>
            <a:r>
              <a:rPr lang="en-US" sz="1600" dirty="0" err="1"/>
              <a:t>www.campusreform.org</a:t>
            </a:r>
            <a:r>
              <a:rPr lang="en-US" sz="1600" dirty="0"/>
              <a:t>/?ID=11082</a:t>
            </a:r>
          </a:p>
        </p:txBody>
      </p:sp>
      <p:pic>
        <p:nvPicPr>
          <p:cNvPr id="11" name="Picture 10">
            <a:extLst>
              <a:ext uri="{FF2B5EF4-FFF2-40B4-BE49-F238E27FC236}">
                <a16:creationId xmlns:a16="http://schemas.microsoft.com/office/drawing/2014/main" id="{25D7F1DE-AAA4-1B4E-B85B-107C3E1CD154}"/>
              </a:ext>
            </a:extLst>
          </p:cNvPr>
          <p:cNvPicPr>
            <a:picLocks noChangeAspect="1"/>
          </p:cNvPicPr>
          <p:nvPr/>
        </p:nvPicPr>
        <p:blipFill>
          <a:blip r:embed="rId2"/>
          <a:stretch>
            <a:fillRect/>
          </a:stretch>
        </p:blipFill>
        <p:spPr>
          <a:xfrm>
            <a:off x="6428353" y="3605044"/>
            <a:ext cx="2563636" cy="2034632"/>
          </a:xfrm>
          <a:prstGeom prst="rect">
            <a:avLst/>
          </a:prstGeom>
        </p:spPr>
      </p:pic>
      <p:pic>
        <p:nvPicPr>
          <p:cNvPr id="12" name="Picture 11">
            <a:extLst>
              <a:ext uri="{FF2B5EF4-FFF2-40B4-BE49-F238E27FC236}">
                <a16:creationId xmlns:a16="http://schemas.microsoft.com/office/drawing/2014/main" id="{AD66E098-2125-D14A-9BD5-10C3ADBD2FB1}"/>
              </a:ext>
            </a:extLst>
          </p:cNvPr>
          <p:cNvPicPr>
            <a:picLocks noChangeAspect="1"/>
          </p:cNvPicPr>
          <p:nvPr/>
        </p:nvPicPr>
        <p:blipFill>
          <a:blip r:embed="rId3"/>
          <a:stretch>
            <a:fillRect/>
          </a:stretch>
        </p:blipFill>
        <p:spPr>
          <a:xfrm>
            <a:off x="124604" y="1902078"/>
            <a:ext cx="2655191" cy="3686175"/>
          </a:xfrm>
          <a:prstGeom prst="rect">
            <a:avLst/>
          </a:prstGeom>
        </p:spPr>
      </p:pic>
      <p:pic>
        <p:nvPicPr>
          <p:cNvPr id="4" name="Picture 3">
            <a:extLst>
              <a:ext uri="{FF2B5EF4-FFF2-40B4-BE49-F238E27FC236}">
                <a16:creationId xmlns:a16="http://schemas.microsoft.com/office/drawing/2014/main" id="{3E7CE70D-3F03-5F42-8F57-428F540210F3}"/>
              </a:ext>
            </a:extLst>
          </p:cNvPr>
          <p:cNvPicPr>
            <a:picLocks noChangeAspect="1"/>
          </p:cNvPicPr>
          <p:nvPr/>
        </p:nvPicPr>
        <p:blipFill>
          <a:blip r:embed="rId4"/>
          <a:stretch>
            <a:fillRect/>
          </a:stretch>
        </p:blipFill>
        <p:spPr>
          <a:xfrm>
            <a:off x="2300288" y="261418"/>
            <a:ext cx="6843712" cy="2816680"/>
          </a:xfrm>
          <a:prstGeom prst="rect">
            <a:avLst/>
          </a:prstGeom>
        </p:spPr>
      </p:pic>
      <p:sp>
        <p:nvSpPr>
          <p:cNvPr id="13" name="Rectangle 12">
            <a:extLst>
              <a:ext uri="{FF2B5EF4-FFF2-40B4-BE49-F238E27FC236}">
                <a16:creationId xmlns:a16="http://schemas.microsoft.com/office/drawing/2014/main" id="{E5E9A9DB-16A2-CF42-825D-ECCE680FAC74}"/>
              </a:ext>
            </a:extLst>
          </p:cNvPr>
          <p:cNvSpPr/>
          <p:nvPr/>
        </p:nvSpPr>
        <p:spPr>
          <a:xfrm>
            <a:off x="542925" y="1071081"/>
            <a:ext cx="1757363" cy="830997"/>
          </a:xfrm>
          <a:prstGeom prst="rect">
            <a:avLst/>
          </a:prstGeom>
        </p:spPr>
        <p:txBody>
          <a:bodyPr wrap="square">
            <a:spAutoFit/>
          </a:bodyPr>
          <a:lstStyle/>
          <a:p>
            <a:r>
              <a:rPr lang="en-US" sz="1200" dirty="0"/>
              <a:t>https://</a:t>
            </a:r>
            <a:r>
              <a:rPr lang="en-US" sz="1200" dirty="0" err="1"/>
              <a:t>www.newyorker.com</a:t>
            </a:r>
            <a:r>
              <a:rPr lang="en-US" sz="1200" dirty="0"/>
              <a:t>/magazine/2016/05/30/the-new-activism-of-liberal-arts-colleges</a:t>
            </a:r>
          </a:p>
        </p:txBody>
      </p:sp>
      <p:pic>
        <p:nvPicPr>
          <p:cNvPr id="8" name="Picture 7">
            <a:extLst>
              <a:ext uri="{FF2B5EF4-FFF2-40B4-BE49-F238E27FC236}">
                <a16:creationId xmlns:a16="http://schemas.microsoft.com/office/drawing/2014/main" id="{85C9C478-DC79-9D48-8DC3-EE56E3755955}"/>
              </a:ext>
            </a:extLst>
          </p:cNvPr>
          <p:cNvPicPr>
            <a:picLocks noChangeAspect="1"/>
          </p:cNvPicPr>
          <p:nvPr/>
        </p:nvPicPr>
        <p:blipFill>
          <a:blip r:embed="rId5"/>
          <a:stretch>
            <a:fillRect/>
          </a:stretch>
        </p:blipFill>
        <p:spPr>
          <a:xfrm>
            <a:off x="771524" y="5556145"/>
            <a:ext cx="5857875" cy="831272"/>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FDCE7B73-6926-1E44-98B1-39635C34A9A8}"/>
              </a:ext>
            </a:extLst>
          </p:cNvPr>
          <p:cNvPicPr>
            <a:picLocks noChangeAspect="1"/>
          </p:cNvPicPr>
          <p:nvPr/>
        </p:nvPicPr>
        <p:blipFill>
          <a:blip r:embed="rId6"/>
          <a:stretch>
            <a:fillRect/>
          </a:stretch>
        </p:blipFill>
        <p:spPr>
          <a:xfrm>
            <a:off x="2300287" y="3312475"/>
            <a:ext cx="4277261" cy="1716724"/>
          </a:xfrm>
          <a:prstGeom prst="rect">
            <a:avLst/>
          </a:prstGeom>
        </p:spPr>
      </p:pic>
    </p:spTree>
    <p:extLst>
      <p:ext uri="{BB962C8B-B14F-4D97-AF65-F5344CB8AC3E}">
        <p14:creationId xmlns:p14="http://schemas.microsoft.com/office/powerpoint/2010/main" val="2868671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053D238-7D85-A749-A531-32A09971A83B}"/>
              </a:ext>
            </a:extLst>
          </p:cNvPr>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911F8298-35A0-A847-9D93-A5699F4BDE3E}"/>
              </a:ext>
            </a:extLst>
          </p:cNvPr>
          <p:cNvPicPr>
            <a:picLocks noChangeAspect="1"/>
          </p:cNvPicPr>
          <p:nvPr/>
        </p:nvPicPr>
        <p:blipFill>
          <a:blip r:embed="rId2"/>
          <a:stretch>
            <a:fillRect/>
          </a:stretch>
        </p:blipFill>
        <p:spPr>
          <a:xfrm>
            <a:off x="716488" y="1701478"/>
            <a:ext cx="7711024" cy="4560283"/>
          </a:xfrm>
          <a:prstGeom prst="rect">
            <a:avLst/>
          </a:prstGeom>
        </p:spPr>
      </p:pic>
      <p:sp>
        <p:nvSpPr>
          <p:cNvPr id="5" name="Title 1">
            <a:extLst>
              <a:ext uri="{FF2B5EF4-FFF2-40B4-BE49-F238E27FC236}">
                <a16:creationId xmlns:a16="http://schemas.microsoft.com/office/drawing/2014/main" id="{68555D99-0D70-4748-9D8E-DA11F06E1F06}"/>
              </a:ext>
            </a:extLst>
          </p:cNvPr>
          <p:cNvSpPr txBox="1">
            <a:spLocks/>
          </p:cNvSpPr>
          <p:nvPr/>
        </p:nvSpPr>
        <p:spPr>
          <a:xfrm>
            <a:off x="1028700" y="685800"/>
            <a:ext cx="7200900" cy="1485900"/>
          </a:xfrm>
          <a:prstGeom prst="rect">
            <a:avLst/>
          </a:prstGeom>
        </p:spPr>
        <p:txBody>
          <a:bodyPr>
            <a:norm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sz="4000" dirty="0"/>
              <a:t>Stifled Academic Discourse</a:t>
            </a:r>
          </a:p>
        </p:txBody>
      </p:sp>
    </p:spTree>
    <p:extLst>
      <p:ext uri="{BB962C8B-B14F-4D97-AF65-F5344CB8AC3E}">
        <p14:creationId xmlns:p14="http://schemas.microsoft.com/office/powerpoint/2010/main" val="1531288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E2B8A2D-F46F-4DA5-8AFF-BC57461C2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584D036-C066-0245-9574-59E48379405E}"/>
              </a:ext>
            </a:extLst>
          </p:cNvPr>
          <p:cNvSpPr>
            <a:spLocks noGrp="1"/>
          </p:cNvSpPr>
          <p:nvPr>
            <p:ph type="title"/>
          </p:nvPr>
        </p:nvSpPr>
        <p:spPr>
          <a:xfrm>
            <a:off x="588557" y="685800"/>
            <a:ext cx="5055491" cy="1485900"/>
          </a:xfrm>
        </p:spPr>
        <p:txBody>
          <a:bodyPr>
            <a:normAutofit/>
          </a:bodyPr>
          <a:lstStyle/>
          <a:p>
            <a:r>
              <a:rPr lang="en-US" sz="4000"/>
              <a:t>Bureaucracy and the University</a:t>
            </a:r>
            <a:endParaRPr lang="en-US" sz="4000" dirty="0"/>
          </a:p>
        </p:txBody>
      </p:sp>
      <p:sp>
        <p:nvSpPr>
          <p:cNvPr id="4" name="Content Placeholder 3">
            <a:extLst>
              <a:ext uri="{FF2B5EF4-FFF2-40B4-BE49-F238E27FC236}">
                <a16:creationId xmlns:a16="http://schemas.microsoft.com/office/drawing/2014/main" id="{4B2E6EAE-12E1-CD40-BD18-BD9E9DE03649}"/>
              </a:ext>
            </a:extLst>
          </p:cNvPr>
          <p:cNvSpPr>
            <a:spLocks noGrp="1"/>
          </p:cNvSpPr>
          <p:nvPr>
            <p:ph idx="1"/>
          </p:nvPr>
        </p:nvSpPr>
        <p:spPr>
          <a:xfrm>
            <a:off x="588557" y="2286000"/>
            <a:ext cx="5069379" cy="3581400"/>
          </a:xfrm>
        </p:spPr>
        <p:txBody>
          <a:bodyPr>
            <a:normAutofit/>
          </a:bodyPr>
          <a:lstStyle/>
          <a:p>
            <a:r>
              <a:rPr lang="en-US" sz="1700" dirty="0"/>
              <a:t>University bureaucracies wield fearsome power over faculty, cheered on by many students who apparently regard shutting down academic discourse as a victory.</a:t>
            </a:r>
          </a:p>
          <a:p>
            <a:r>
              <a:rPr lang="en-US" sz="1700" dirty="0"/>
              <a:t>Even baseless and absurd accusations against faculty can lead to long investigations lacking in due process—creating job security for university bureaucrats but stress and often self-censorship on the part of faculty. </a:t>
            </a:r>
          </a:p>
          <a:p>
            <a:pPr lvl="1"/>
            <a:r>
              <a:rPr lang="en-US" sz="1700" dirty="0"/>
              <a:t>E.g., Peter Boghossian, Jordan Peterson, Ilya Shapiro</a:t>
            </a:r>
          </a:p>
        </p:txBody>
      </p:sp>
      <p:sp>
        <p:nvSpPr>
          <p:cNvPr id="2" name="Footer Placeholder 1">
            <a:extLst>
              <a:ext uri="{FF2B5EF4-FFF2-40B4-BE49-F238E27FC236}">
                <a16:creationId xmlns:a16="http://schemas.microsoft.com/office/drawing/2014/main" id="{423C369F-227A-F842-A7DE-A6B98F20A088}"/>
              </a:ext>
            </a:extLst>
          </p:cNvPr>
          <p:cNvSpPr>
            <a:spLocks noGrp="1"/>
          </p:cNvSpPr>
          <p:nvPr>
            <p:ph type="ftr" sz="quarter" idx="11"/>
          </p:nvPr>
        </p:nvSpPr>
        <p:spPr>
          <a:xfrm>
            <a:off x="2170173" y="6453386"/>
            <a:ext cx="3146544" cy="404614"/>
          </a:xfrm>
        </p:spPr>
        <p:txBody>
          <a:bodyPr>
            <a:normAutofit/>
          </a:bodyPr>
          <a:lstStyle/>
          <a:p>
            <a:endParaRPr lang="en-US"/>
          </a:p>
        </p:txBody>
      </p:sp>
      <p:sp>
        <p:nvSpPr>
          <p:cNvPr id="28" name="Rectangle 27">
            <a:extLst>
              <a:ext uri="{FF2B5EF4-FFF2-40B4-BE49-F238E27FC236}">
                <a16:creationId xmlns:a16="http://schemas.microsoft.com/office/drawing/2014/main" id="{292BAD85-00E4-4D0A-993C-8372E78E1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1679"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descr="Graphical user interface, text, application&#10;&#10;Description automatically generated">
            <a:extLst>
              <a:ext uri="{FF2B5EF4-FFF2-40B4-BE49-F238E27FC236}">
                <a16:creationId xmlns:a16="http://schemas.microsoft.com/office/drawing/2014/main" id="{0C49AC6B-E4DF-E14B-A5FC-42A892B38C0F}"/>
              </a:ext>
            </a:extLst>
          </p:cNvPr>
          <p:cNvPicPr>
            <a:picLocks noChangeAspect="1"/>
          </p:cNvPicPr>
          <p:nvPr/>
        </p:nvPicPr>
        <p:blipFill>
          <a:blip r:embed="rId3"/>
          <a:stretch>
            <a:fillRect/>
          </a:stretch>
        </p:blipFill>
        <p:spPr>
          <a:xfrm>
            <a:off x="6232605" y="481682"/>
            <a:ext cx="2876878" cy="1172326"/>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C2853889-D332-D545-AC0F-AE995E873B70}"/>
              </a:ext>
            </a:extLst>
          </p:cNvPr>
          <p:cNvPicPr>
            <a:picLocks noChangeAspect="1"/>
          </p:cNvPicPr>
          <p:nvPr/>
        </p:nvPicPr>
        <p:blipFill>
          <a:blip r:embed="rId4"/>
          <a:stretch>
            <a:fillRect/>
          </a:stretch>
        </p:blipFill>
        <p:spPr>
          <a:xfrm>
            <a:off x="6214738" y="1935698"/>
            <a:ext cx="2912611" cy="1172325"/>
          </a:xfrm>
          <a:prstGeom prst="rect">
            <a:avLst/>
          </a:prstGeom>
          <a:ln>
            <a:noFill/>
          </a:ln>
          <a:effectLst/>
        </p:spPr>
      </p:pic>
      <p:pic>
        <p:nvPicPr>
          <p:cNvPr id="15" name="Picture 14">
            <a:extLst>
              <a:ext uri="{FF2B5EF4-FFF2-40B4-BE49-F238E27FC236}">
                <a16:creationId xmlns:a16="http://schemas.microsoft.com/office/drawing/2014/main" id="{4C3EC5A4-BE3E-5A46-80F6-495BF346882D}"/>
              </a:ext>
            </a:extLst>
          </p:cNvPr>
          <p:cNvPicPr>
            <a:picLocks noChangeAspect="1"/>
          </p:cNvPicPr>
          <p:nvPr/>
        </p:nvPicPr>
        <p:blipFill>
          <a:blip r:embed="rId5"/>
          <a:stretch>
            <a:fillRect/>
          </a:stretch>
        </p:blipFill>
        <p:spPr>
          <a:xfrm>
            <a:off x="6212250" y="3429000"/>
            <a:ext cx="2862990" cy="1238241"/>
          </a:xfrm>
          <a:prstGeom prst="rect">
            <a:avLst/>
          </a:prstGeom>
        </p:spPr>
      </p:pic>
      <p:pic>
        <p:nvPicPr>
          <p:cNvPr id="7" name="Picture 6" descr="Text&#10;&#10;Description automatically generated">
            <a:extLst>
              <a:ext uri="{FF2B5EF4-FFF2-40B4-BE49-F238E27FC236}">
                <a16:creationId xmlns:a16="http://schemas.microsoft.com/office/drawing/2014/main" id="{26B3B831-D61B-3A4A-B43E-B9A4E0ADB1B3}"/>
              </a:ext>
            </a:extLst>
          </p:cNvPr>
          <p:cNvPicPr>
            <a:picLocks noChangeAspect="1"/>
          </p:cNvPicPr>
          <p:nvPr/>
        </p:nvPicPr>
        <p:blipFill>
          <a:blip r:embed="rId6"/>
          <a:stretch>
            <a:fillRect/>
          </a:stretch>
        </p:blipFill>
        <p:spPr>
          <a:xfrm>
            <a:off x="6232605" y="4988218"/>
            <a:ext cx="2859330" cy="1172324"/>
          </a:xfrm>
          <a:prstGeom prst="rect">
            <a:avLst/>
          </a:prstGeom>
          <a:ln>
            <a:noFill/>
          </a:ln>
          <a:effectLst/>
        </p:spPr>
      </p:pic>
    </p:spTree>
    <p:extLst>
      <p:ext uri="{BB962C8B-B14F-4D97-AF65-F5344CB8AC3E}">
        <p14:creationId xmlns:p14="http://schemas.microsoft.com/office/powerpoint/2010/main" val="2149591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6B9EA-601F-B447-8A4F-001ED5F76F22}"/>
              </a:ext>
            </a:extLst>
          </p:cNvPr>
          <p:cNvSpPr>
            <a:spLocks noGrp="1"/>
          </p:cNvSpPr>
          <p:nvPr>
            <p:ph type="title"/>
          </p:nvPr>
        </p:nvSpPr>
        <p:spPr/>
        <p:txBody>
          <a:bodyPr>
            <a:normAutofit/>
          </a:bodyPr>
          <a:lstStyle/>
          <a:p>
            <a:r>
              <a:rPr lang="en-US" sz="4000" dirty="0"/>
              <a:t>About Free Speech</a:t>
            </a:r>
          </a:p>
        </p:txBody>
      </p:sp>
      <p:sp>
        <p:nvSpPr>
          <p:cNvPr id="3" name="Content Placeholder 2">
            <a:extLst>
              <a:ext uri="{FF2B5EF4-FFF2-40B4-BE49-F238E27FC236}">
                <a16:creationId xmlns:a16="http://schemas.microsoft.com/office/drawing/2014/main" id="{049A2926-5B43-2B47-B60F-31FDB0FF838B}"/>
              </a:ext>
            </a:extLst>
          </p:cNvPr>
          <p:cNvSpPr>
            <a:spLocks noGrp="1"/>
          </p:cNvSpPr>
          <p:nvPr>
            <p:ph idx="1"/>
          </p:nvPr>
        </p:nvSpPr>
        <p:spPr/>
        <p:txBody>
          <a:bodyPr/>
          <a:lstStyle/>
          <a:p>
            <a:r>
              <a:rPr lang="en-US" dirty="0"/>
              <a:t>“Take, for example, the ‘human right’ of free speech. Freedom of speech is supposed to mean the right of everyone to say whatever he likes. But the neglected question is: Where? Where does a man have this right? He certainly does not have it on property on which he is trespassing. In short, he has this right only either on his own property or on the property of someone who has agreed, as a gift or in a rental contract, to allow him on the premises. In fact, then, there is no such thing as a separate ‘right to free speech’; there is only a man's property right: the right to do as he wills with his own or to make voluntary agreements with other property owners.”</a:t>
            </a:r>
          </a:p>
        </p:txBody>
      </p:sp>
      <p:sp>
        <p:nvSpPr>
          <p:cNvPr id="4" name="Footer Placeholder 3">
            <a:extLst>
              <a:ext uri="{FF2B5EF4-FFF2-40B4-BE49-F238E27FC236}">
                <a16:creationId xmlns:a16="http://schemas.microsoft.com/office/drawing/2014/main" id="{1E44F2FF-D211-074D-9ADF-5225404DABCF}"/>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7A3F0F0E-E8F5-864E-883C-D6D22E72A562}"/>
              </a:ext>
            </a:extLst>
          </p:cNvPr>
          <p:cNvSpPr txBox="1"/>
          <p:nvPr/>
        </p:nvSpPr>
        <p:spPr>
          <a:xfrm>
            <a:off x="3857625" y="6057900"/>
            <a:ext cx="4267515" cy="369332"/>
          </a:xfrm>
          <a:prstGeom prst="rect">
            <a:avLst/>
          </a:prstGeom>
          <a:noFill/>
        </p:spPr>
        <p:txBody>
          <a:bodyPr wrap="none" rtlCol="0">
            <a:spAutoFit/>
          </a:bodyPr>
          <a:lstStyle/>
          <a:p>
            <a:r>
              <a:rPr lang="en-US" dirty="0"/>
              <a:t>Murray Rothbard, </a:t>
            </a:r>
            <a:r>
              <a:rPr lang="en-US" i="1" dirty="0"/>
              <a:t>Ethics of Liberty, </a:t>
            </a:r>
            <a:r>
              <a:rPr lang="en-US" dirty="0" err="1"/>
              <a:t>ch.</a:t>
            </a:r>
            <a:r>
              <a:rPr lang="en-US" dirty="0"/>
              <a:t> 15.</a:t>
            </a:r>
            <a:endParaRPr lang="en-US" i="1" dirty="0"/>
          </a:p>
        </p:txBody>
      </p:sp>
    </p:spTree>
    <p:extLst>
      <p:ext uri="{BB962C8B-B14F-4D97-AF65-F5344CB8AC3E}">
        <p14:creationId xmlns:p14="http://schemas.microsoft.com/office/powerpoint/2010/main" val="29347720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F0197-455F-D248-BCCD-551EACEFF7CF}"/>
              </a:ext>
            </a:extLst>
          </p:cNvPr>
          <p:cNvSpPr>
            <a:spLocks noGrp="1"/>
          </p:cNvSpPr>
          <p:nvPr>
            <p:ph type="title"/>
          </p:nvPr>
        </p:nvSpPr>
        <p:spPr>
          <a:xfrm>
            <a:off x="1028699" y="256511"/>
            <a:ext cx="7200900" cy="817377"/>
          </a:xfrm>
        </p:spPr>
        <p:txBody>
          <a:bodyPr>
            <a:normAutofit/>
          </a:bodyPr>
          <a:lstStyle/>
          <a:p>
            <a:r>
              <a:rPr lang="en-US" sz="2800" dirty="0"/>
              <a:t>Additional Reading</a:t>
            </a:r>
          </a:p>
        </p:txBody>
      </p:sp>
      <p:sp>
        <p:nvSpPr>
          <p:cNvPr id="3" name="Content Placeholder 2">
            <a:extLst>
              <a:ext uri="{FF2B5EF4-FFF2-40B4-BE49-F238E27FC236}">
                <a16:creationId xmlns:a16="http://schemas.microsoft.com/office/drawing/2014/main" id="{208E6196-908C-B04D-B1C1-07A236E80239}"/>
              </a:ext>
            </a:extLst>
          </p:cNvPr>
          <p:cNvSpPr>
            <a:spLocks noGrp="1"/>
          </p:cNvSpPr>
          <p:nvPr>
            <p:ph idx="1"/>
          </p:nvPr>
        </p:nvSpPr>
        <p:spPr>
          <a:xfrm>
            <a:off x="1028699" y="914385"/>
            <a:ext cx="7636836" cy="5539001"/>
          </a:xfrm>
        </p:spPr>
        <p:txBody>
          <a:bodyPr numCol="2" spcCol="182880">
            <a:noAutofit/>
          </a:bodyPr>
          <a:lstStyle/>
          <a:p>
            <a:pPr marL="0" indent="0">
              <a:buNone/>
            </a:pPr>
            <a:r>
              <a:rPr lang="en-US" sz="1200" dirty="0" err="1"/>
              <a:t>Bombardieri</a:t>
            </a:r>
            <a:r>
              <a:rPr lang="en-US" sz="1200" dirty="0"/>
              <a:t>, Marcella. 2013. “Harvard, Other Schools Still Fighting Grade Inflation,” https://www.bostonglobe.com/metro/2013/12/05/with-its-most-common-grade-harvard-earns-disapproval-but-has-company/kCeheDYfuDjSRcM1sVljfK/story.html</a:t>
            </a:r>
          </a:p>
          <a:p>
            <a:pPr marL="0" indent="0">
              <a:buNone/>
            </a:pPr>
            <a:r>
              <a:rPr lang="en-US" sz="1200" dirty="0"/>
              <a:t>Cellini, Stephanie </a:t>
            </a:r>
            <a:r>
              <a:rPr lang="en-US" sz="1200" dirty="0" err="1"/>
              <a:t>Riegg</a:t>
            </a:r>
            <a:r>
              <a:rPr lang="en-US" sz="1200" dirty="0"/>
              <a:t>, Claudia Goldin, 2013. “Does Federal Student Aid Raise Tuition? New Evidence on For-Profit Colleges,” NBER Working Paper No. 17827</a:t>
            </a:r>
          </a:p>
          <a:p>
            <a:pPr marL="0" indent="0">
              <a:buNone/>
            </a:pPr>
            <a:r>
              <a:rPr lang="en-US" sz="1200" dirty="0"/>
              <a:t>Denning, Eide, Mumford, Patterson, and </a:t>
            </a:r>
            <a:r>
              <a:rPr lang="en-US" sz="1200" dirty="0" err="1"/>
              <a:t>Warnick</a:t>
            </a:r>
            <a:r>
              <a:rPr lang="en-US" sz="1200" dirty="0"/>
              <a:t>, 2022. “Why Have College Completion Rates Increased?” </a:t>
            </a:r>
            <a:r>
              <a:rPr lang="en-US" sz="1200" i="1" dirty="0"/>
              <a:t>American Economic Journal: Applied Economics </a:t>
            </a:r>
            <a:r>
              <a:rPr lang="en-US" sz="1200" dirty="0"/>
              <a:t>14, no. 3 (July) https://</a:t>
            </a:r>
            <a:r>
              <a:rPr lang="en-US" sz="1200" dirty="0" err="1"/>
              <a:t>www.aeaweb.org</a:t>
            </a:r>
            <a:r>
              <a:rPr lang="en-US" sz="1200" dirty="0"/>
              <a:t>/research/college-completion-grade-inflation-us)</a:t>
            </a:r>
          </a:p>
          <a:p>
            <a:pPr marL="0" indent="0">
              <a:buNone/>
            </a:pPr>
            <a:r>
              <a:rPr lang="en-US" sz="1200" dirty="0"/>
              <a:t>French, Doug. “No End in Sight for Higher-Education Malinvestment,” https://mises.org/library/no-end-sight-higher-education-malinvestment </a:t>
            </a:r>
          </a:p>
          <a:p>
            <a:pPr marL="0" indent="0">
              <a:buNone/>
            </a:pPr>
            <a:r>
              <a:rPr lang="en-US" sz="1200" dirty="0"/>
              <a:t>Gordon, Grey, and Aaron Hedlund, 2017. “Accounting for the Rise in College Tuition,” Chapter forthcoming in Charles R. </a:t>
            </a:r>
            <a:r>
              <a:rPr lang="en-US" sz="1200" dirty="0" err="1"/>
              <a:t>Hulten</a:t>
            </a:r>
            <a:r>
              <a:rPr lang="en-US" sz="1200" dirty="0"/>
              <a:t> and Valerie A. Ramey, eds., Education, Skills, and Technical Change: Implications for Future US GDP Growth, University of Chicago Press, NBER Book Series Studies in Income and Wealth. </a:t>
            </a:r>
          </a:p>
          <a:p>
            <a:pPr marL="0" indent="0">
              <a:buNone/>
            </a:pPr>
            <a:r>
              <a:rPr lang="en-US" sz="1200" dirty="0"/>
              <a:t>Lindsay, Tom. 2019. “The ‘Other’ College Scandal: Grade Inflation Has Turned Transcripts into Monopoly Money,” Forbes, https://</a:t>
            </a:r>
            <a:r>
              <a:rPr lang="en-US" sz="1200" dirty="0" err="1"/>
              <a:t>www.forbes.com</a:t>
            </a:r>
            <a:r>
              <a:rPr lang="en-US" sz="1200" dirty="0"/>
              <a:t>/sites/</a:t>
            </a:r>
            <a:r>
              <a:rPr lang="en-US" sz="1200" dirty="0" err="1"/>
              <a:t>tomlindsay</a:t>
            </a:r>
            <a:r>
              <a:rPr lang="en-US" sz="1200" dirty="0"/>
              <a:t>/2019/03/30/the-other-college-scandal-grade-inflation-has-turned-transcripts-into-monopoly-money/?</a:t>
            </a:r>
            <a:r>
              <a:rPr lang="en-US" sz="1200" dirty="0" err="1"/>
              <a:t>sh</a:t>
            </a:r>
            <a:r>
              <a:rPr lang="en-US" sz="1200" dirty="0"/>
              <a:t>=682598754182</a:t>
            </a:r>
          </a:p>
          <a:p>
            <a:pPr marL="0" indent="0">
              <a:buNone/>
            </a:pPr>
            <a:r>
              <a:rPr lang="en-US" sz="1200" dirty="0"/>
              <a:t>Lucca, David O., Taylor </a:t>
            </a:r>
            <a:r>
              <a:rPr lang="en-US" sz="1200" dirty="0" err="1"/>
              <a:t>Nadauld</a:t>
            </a:r>
            <a:r>
              <a:rPr lang="en-US" sz="1200" dirty="0"/>
              <a:t>, and Karen Shen, 2017. “Credit Supply and the Rise in College Tuition: Evidence from the Expansion in Federal Student Aid Programs,” FRBNY Staff Report. </a:t>
            </a:r>
          </a:p>
          <a:p>
            <a:pPr marL="0" indent="0">
              <a:buNone/>
            </a:pPr>
            <a:r>
              <a:rPr lang="en-US" sz="1200" dirty="0"/>
              <a:t>Newman, Jonathan. 2017. “Four Reasons Why College Degrees are Becoming Useless,” https://</a:t>
            </a:r>
            <a:r>
              <a:rPr lang="en-US" sz="1200" dirty="0" err="1"/>
              <a:t>mises.org</a:t>
            </a:r>
            <a:r>
              <a:rPr lang="en-US" sz="1200" dirty="0"/>
              <a:t>/wire/four-reasons-why-college-degrees-are-becoming-useless</a:t>
            </a:r>
          </a:p>
          <a:p>
            <a:pPr marL="0" indent="0">
              <a:buNone/>
            </a:pPr>
            <a:r>
              <a:rPr lang="en-US" sz="1200" dirty="0" err="1"/>
              <a:t>Singell</a:t>
            </a:r>
            <a:r>
              <a:rPr lang="en-US" sz="1200" dirty="0"/>
              <a:t>, Larry, Joe Stone, 2007. “For Whom the Pell Tolls: The Response of University Tuition to Federal Grants-in-Aid,” Economics of Education Review 26, no. 3: 285–295. </a:t>
            </a:r>
          </a:p>
          <a:p>
            <a:pPr marL="0" indent="0">
              <a:buNone/>
            </a:pPr>
            <a:r>
              <a:rPr lang="en-US" sz="1200" dirty="0"/>
              <a:t>Turner, Nicholas. 2012. “Who Benefits from Student Aid? The Economic Incidence of Tax-Based Federal Student Aid,” Economics of Education Review 31, no. 4: 463–481.</a:t>
            </a:r>
          </a:p>
          <a:p>
            <a:pPr marL="0" indent="0">
              <a:buNone/>
            </a:pPr>
            <a:r>
              <a:rPr lang="en-US" sz="1200" dirty="0"/>
              <a:t>Vedder, Richard. 2013, http://</a:t>
            </a:r>
            <a:r>
              <a:rPr lang="en-US" sz="1200" dirty="0" err="1"/>
              <a:t>www.wsj.com</a:t>
            </a:r>
            <a:r>
              <a:rPr lang="en-US" sz="1200" dirty="0"/>
              <a:t>/articles/SB10001424127887324619504579029282438522674 </a:t>
            </a:r>
          </a:p>
          <a:p>
            <a:pPr marL="0" indent="0">
              <a:buNone/>
            </a:pPr>
            <a:r>
              <a:rPr lang="en-US" sz="1200" dirty="0"/>
              <a:t>Vedder, Richard. 2019. </a:t>
            </a:r>
            <a:r>
              <a:rPr lang="en-US" sz="1200" i="1" dirty="0"/>
              <a:t>Restoring the Promise</a:t>
            </a:r>
            <a:r>
              <a:rPr lang="en-US" sz="1200" dirty="0"/>
              <a:t>, p. 57.</a:t>
            </a:r>
          </a:p>
          <a:p>
            <a:pPr marL="0" indent="0">
              <a:buNone/>
            </a:pPr>
            <a:r>
              <a:rPr lang="en-US" sz="1200" dirty="0"/>
              <a:t>Volokh, Eugene. 2017. “Freedom of Expression on Campus: An Overview of Some Recent Surveys,” </a:t>
            </a:r>
            <a:r>
              <a:rPr lang="en-US" sz="1200" i="1" dirty="0"/>
              <a:t>Washington Post</a:t>
            </a:r>
            <a:r>
              <a:rPr lang="en-US" sz="1200" dirty="0"/>
              <a:t>, Oct. 23. https://</a:t>
            </a:r>
            <a:r>
              <a:rPr lang="en-US" sz="1200" dirty="0" err="1"/>
              <a:t>www.washingtonpost.com</a:t>
            </a:r>
            <a:r>
              <a:rPr lang="en-US" sz="1200" dirty="0"/>
              <a:t>/news/</a:t>
            </a:r>
            <a:r>
              <a:rPr lang="en-US" sz="1200" dirty="0" err="1"/>
              <a:t>volokh</a:t>
            </a:r>
            <a:r>
              <a:rPr lang="en-US" sz="1200" dirty="0"/>
              <a:t>-conspiracy/wp/2017/10/23/freedom-of-expression-on-campus-an-overview-of-some-recent-surveys/?</a:t>
            </a:r>
            <a:r>
              <a:rPr lang="en-US" sz="1200" dirty="0" err="1"/>
              <a:t>utm_term</a:t>
            </a:r>
            <a:r>
              <a:rPr lang="en-US" sz="1200" dirty="0"/>
              <a:t>=.baea637297f6</a:t>
            </a:r>
          </a:p>
        </p:txBody>
      </p:sp>
      <p:sp>
        <p:nvSpPr>
          <p:cNvPr id="4" name="Footer Placeholder 3">
            <a:extLst>
              <a:ext uri="{FF2B5EF4-FFF2-40B4-BE49-F238E27FC236}">
                <a16:creationId xmlns:a16="http://schemas.microsoft.com/office/drawing/2014/main" id="{D3A82AC2-BD4A-6D4A-B73E-7E6180BC7D1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37265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Adam Looney and Michael Greenstone, the Hamilton Project."/>
          <p:cNvPicPr/>
          <p:nvPr/>
        </p:nvPicPr>
        <p:blipFill>
          <a:blip r:embed="rId2">
            <a:extLst>
              <a:ext uri="{28A0092B-C50C-407E-A947-70E740481C1C}">
                <a14:useLocalDpi xmlns:a14="http://schemas.microsoft.com/office/drawing/2010/main" val="0"/>
              </a:ext>
            </a:extLst>
          </a:blip>
          <a:srcRect/>
          <a:stretch>
            <a:fillRect/>
          </a:stretch>
        </p:blipFill>
        <p:spPr bwMode="auto">
          <a:xfrm>
            <a:off x="1646963" y="381920"/>
            <a:ext cx="6023837" cy="6133465"/>
          </a:xfrm>
          <a:prstGeom prst="rect">
            <a:avLst/>
          </a:prstGeom>
          <a:noFill/>
          <a:ln>
            <a:noFill/>
          </a:ln>
        </p:spPr>
      </p:pic>
      <p:sp>
        <p:nvSpPr>
          <p:cNvPr id="2" name="Footer Placeholder 1">
            <a:extLst>
              <a:ext uri="{FF2B5EF4-FFF2-40B4-BE49-F238E27FC236}">
                <a16:creationId xmlns:a16="http://schemas.microsoft.com/office/drawing/2014/main" id="{476F5896-E5D7-B149-AAB8-1692691224B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37648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4E0DB1-07D2-F146-A4D3-C9AA0FAB28DE}"/>
              </a:ext>
            </a:extLst>
          </p:cNvPr>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B39E3316-36B0-8645-BB2A-3E5E180B5078}"/>
              </a:ext>
            </a:extLst>
          </p:cNvPr>
          <p:cNvPicPr>
            <a:picLocks noChangeAspect="1"/>
          </p:cNvPicPr>
          <p:nvPr/>
        </p:nvPicPr>
        <p:blipFill>
          <a:blip r:embed="rId2"/>
          <a:stretch>
            <a:fillRect/>
          </a:stretch>
        </p:blipFill>
        <p:spPr>
          <a:xfrm>
            <a:off x="0" y="2836"/>
            <a:ext cx="9144000" cy="6852328"/>
          </a:xfrm>
          <a:prstGeom prst="rect">
            <a:avLst/>
          </a:prstGeom>
        </p:spPr>
      </p:pic>
      <p:sp>
        <p:nvSpPr>
          <p:cNvPr id="9" name="TextBox 8">
            <a:extLst>
              <a:ext uri="{FF2B5EF4-FFF2-40B4-BE49-F238E27FC236}">
                <a16:creationId xmlns:a16="http://schemas.microsoft.com/office/drawing/2014/main" id="{7703AAB4-2730-E14C-80A8-DB1164089527}"/>
              </a:ext>
            </a:extLst>
          </p:cNvPr>
          <p:cNvSpPr txBox="1"/>
          <p:nvPr/>
        </p:nvSpPr>
        <p:spPr>
          <a:xfrm rot="5400000">
            <a:off x="5914533" y="3316951"/>
            <a:ext cx="5903539" cy="369332"/>
          </a:xfrm>
          <a:prstGeom prst="rect">
            <a:avLst/>
          </a:prstGeom>
          <a:noFill/>
        </p:spPr>
        <p:txBody>
          <a:bodyPr wrap="square" rtlCol="0">
            <a:spAutoFit/>
          </a:bodyPr>
          <a:lstStyle/>
          <a:p>
            <a:r>
              <a:rPr lang="en-US" dirty="0"/>
              <a:t>From Richard </a:t>
            </a:r>
            <a:r>
              <a:rPr lang="en-US" dirty="0" err="1"/>
              <a:t>Vedder</a:t>
            </a:r>
            <a:r>
              <a:rPr lang="en-US" dirty="0"/>
              <a:t>, </a:t>
            </a:r>
            <a:r>
              <a:rPr lang="en-US" i="1" dirty="0"/>
              <a:t>Restoring the Promise</a:t>
            </a:r>
            <a:r>
              <a:rPr lang="en-US" dirty="0"/>
              <a:t>, p. 70.</a:t>
            </a:r>
          </a:p>
        </p:txBody>
      </p:sp>
    </p:spTree>
    <p:extLst>
      <p:ext uri="{BB962C8B-B14F-4D97-AF65-F5344CB8AC3E}">
        <p14:creationId xmlns:p14="http://schemas.microsoft.com/office/powerpoint/2010/main" val="1701755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Adam Looney and Michael Greenstone, the Hamilton Project. Asset returns are geometric averages since 1950. Sources: Authors' calculations of internal rate of return, values adjusted for inflation using C.P.I.-U; March Current Population Survey 2007-2010 averages; National Mining Association; National Center for Education Statistics; Robert Shiller online data; Long Term Treasury Bills have 10-year maturities after 1953; Federal Reserve Bank of St. Louis."/>
          <p:cNvPicPr/>
          <p:nvPr/>
        </p:nvPicPr>
        <p:blipFill>
          <a:blip r:embed="rId2">
            <a:extLst>
              <a:ext uri="{28A0092B-C50C-407E-A947-70E740481C1C}">
                <a14:useLocalDpi xmlns:a14="http://schemas.microsoft.com/office/drawing/2010/main" val="0"/>
              </a:ext>
            </a:extLst>
          </a:blip>
          <a:srcRect/>
          <a:stretch>
            <a:fillRect/>
          </a:stretch>
        </p:blipFill>
        <p:spPr bwMode="auto">
          <a:xfrm>
            <a:off x="230096" y="774026"/>
            <a:ext cx="8725195" cy="5476801"/>
          </a:xfrm>
          <a:prstGeom prst="rect">
            <a:avLst/>
          </a:prstGeom>
          <a:noFill/>
          <a:ln>
            <a:noFill/>
          </a:ln>
        </p:spPr>
      </p:pic>
      <p:sp>
        <p:nvSpPr>
          <p:cNvPr id="5" name="Footer Placeholder 4">
            <a:extLst>
              <a:ext uri="{FF2B5EF4-FFF2-40B4-BE49-F238E27FC236}">
                <a16:creationId xmlns:a16="http://schemas.microsoft.com/office/drawing/2014/main" id="{847E69CB-DAD7-4C4B-91A8-8D054E7F5BC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32822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3D2272-62F9-B74D-B334-944C4D520A8C}"/>
              </a:ext>
            </a:extLst>
          </p:cNvPr>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F911B3BA-0BB2-6F43-8FA2-E440723F206C}"/>
              </a:ext>
            </a:extLst>
          </p:cNvPr>
          <p:cNvPicPr>
            <a:picLocks noChangeAspect="1"/>
          </p:cNvPicPr>
          <p:nvPr/>
        </p:nvPicPr>
        <p:blipFill>
          <a:blip r:embed="rId2"/>
          <a:stretch>
            <a:fillRect/>
          </a:stretch>
        </p:blipFill>
        <p:spPr>
          <a:xfrm>
            <a:off x="0" y="2836"/>
            <a:ext cx="9144000" cy="6852328"/>
          </a:xfrm>
          <a:prstGeom prst="rect">
            <a:avLst/>
          </a:prstGeom>
        </p:spPr>
      </p:pic>
      <p:sp>
        <p:nvSpPr>
          <p:cNvPr id="5" name="TextBox 4">
            <a:extLst>
              <a:ext uri="{FF2B5EF4-FFF2-40B4-BE49-F238E27FC236}">
                <a16:creationId xmlns:a16="http://schemas.microsoft.com/office/drawing/2014/main" id="{998126ED-EE57-5E41-9D10-F67C39234368}"/>
              </a:ext>
            </a:extLst>
          </p:cNvPr>
          <p:cNvSpPr txBox="1"/>
          <p:nvPr/>
        </p:nvSpPr>
        <p:spPr>
          <a:xfrm rot="5400000">
            <a:off x="5670747" y="3519258"/>
            <a:ext cx="5903539" cy="369332"/>
          </a:xfrm>
          <a:prstGeom prst="rect">
            <a:avLst/>
          </a:prstGeom>
          <a:noFill/>
        </p:spPr>
        <p:txBody>
          <a:bodyPr wrap="square" rtlCol="0">
            <a:spAutoFit/>
          </a:bodyPr>
          <a:lstStyle/>
          <a:p>
            <a:r>
              <a:rPr lang="en-US" dirty="0"/>
              <a:t>From Richard </a:t>
            </a:r>
            <a:r>
              <a:rPr lang="en-US" dirty="0" err="1"/>
              <a:t>Vedder</a:t>
            </a:r>
            <a:r>
              <a:rPr lang="en-US" dirty="0"/>
              <a:t>, </a:t>
            </a:r>
            <a:r>
              <a:rPr lang="en-US" i="1" dirty="0"/>
              <a:t>Restoring the Promise</a:t>
            </a:r>
            <a:r>
              <a:rPr lang="en-US" dirty="0"/>
              <a:t>, p. 71.</a:t>
            </a:r>
          </a:p>
        </p:txBody>
      </p:sp>
    </p:spTree>
    <p:extLst>
      <p:ext uri="{BB962C8B-B14F-4D97-AF65-F5344CB8AC3E}">
        <p14:creationId xmlns:p14="http://schemas.microsoft.com/office/powerpoint/2010/main" val="3424264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A4D1A6-576D-BD43-9C13-2A802F803522}"/>
              </a:ext>
            </a:extLst>
          </p:cNvPr>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443BA0B4-07CE-2F40-AB30-D521EEBDB7DC}"/>
              </a:ext>
            </a:extLst>
          </p:cNvPr>
          <p:cNvPicPr>
            <a:picLocks noChangeAspect="1"/>
          </p:cNvPicPr>
          <p:nvPr/>
        </p:nvPicPr>
        <p:blipFill>
          <a:blip r:embed="rId2"/>
          <a:stretch>
            <a:fillRect/>
          </a:stretch>
        </p:blipFill>
        <p:spPr>
          <a:xfrm>
            <a:off x="50925" y="0"/>
            <a:ext cx="9042149" cy="6858000"/>
          </a:xfrm>
          <a:prstGeom prst="rect">
            <a:avLst/>
          </a:prstGeom>
        </p:spPr>
      </p:pic>
      <p:sp>
        <p:nvSpPr>
          <p:cNvPr id="5" name="TextBox 4">
            <a:extLst>
              <a:ext uri="{FF2B5EF4-FFF2-40B4-BE49-F238E27FC236}">
                <a16:creationId xmlns:a16="http://schemas.microsoft.com/office/drawing/2014/main" id="{ABBFB986-3E31-4A4B-8254-CD9321DBC9C7}"/>
              </a:ext>
            </a:extLst>
          </p:cNvPr>
          <p:cNvSpPr txBox="1"/>
          <p:nvPr/>
        </p:nvSpPr>
        <p:spPr>
          <a:xfrm rot="5400000">
            <a:off x="5670747" y="3519258"/>
            <a:ext cx="5903539" cy="369332"/>
          </a:xfrm>
          <a:prstGeom prst="rect">
            <a:avLst/>
          </a:prstGeom>
          <a:noFill/>
        </p:spPr>
        <p:txBody>
          <a:bodyPr wrap="square" rtlCol="0">
            <a:spAutoFit/>
          </a:bodyPr>
          <a:lstStyle/>
          <a:p>
            <a:r>
              <a:rPr lang="en-US" dirty="0"/>
              <a:t>From Richard </a:t>
            </a:r>
            <a:r>
              <a:rPr lang="en-US" dirty="0" err="1"/>
              <a:t>Vedder</a:t>
            </a:r>
            <a:r>
              <a:rPr lang="en-US" dirty="0"/>
              <a:t>, </a:t>
            </a:r>
            <a:r>
              <a:rPr lang="en-US" i="1" dirty="0"/>
              <a:t>Restoring the Promise</a:t>
            </a:r>
            <a:r>
              <a:rPr lang="en-US" dirty="0"/>
              <a:t>, p. 72.</a:t>
            </a:r>
          </a:p>
        </p:txBody>
      </p:sp>
    </p:spTree>
    <p:extLst>
      <p:ext uri="{BB962C8B-B14F-4D97-AF65-F5344CB8AC3E}">
        <p14:creationId xmlns:p14="http://schemas.microsoft.com/office/powerpoint/2010/main" val="2223155217"/>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majorFont>
      <a:minorFont>
        <a:latin typeface="Franklin Gothic Book" panose="020B0503020102020204"/>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Crop</Template>
  <TotalTime>33457</TotalTime>
  <Words>3659</Words>
  <Application>Microsoft Macintosh PowerPoint</Application>
  <PresentationFormat>On-screen Show (4:3)</PresentationFormat>
  <Paragraphs>170</Paragraphs>
  <Slides>45</Slides>
  <Notes>1</Notes>
  <HiddenSlides>8</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45</vt:i4>
      </vt:variant>
    </vt:vector>
  </HeadingPairs>
  <TitlesOfParts>
    <vt:vector size="48" baseType="lpstr">
      <vt:lpstr>Calibri</vt:lpstr>
      <vt:lpstr>Franklin Gothic Book</vt:lpstr>
      <vt:lpstr>Crop</vt:lpstr>
      <vt:lpstr>Higher Education In Crisis</vt:lpstr>
      <vt:lpstr>Crisis 1: College Doesn’t Do What It Advertises  Crisis 2: Government Subsidies are Backfiring  Crisis 3: Stifled Academic Discourse</vt:lpstr>
      <vt:lpstr>Crisis 1: College Doesn’t Do What It Advertises</vt:lpstr>
      <vt:lpstr>What Does College Do?</vt:lpstr>
      <vt:lpstr>PowerPoint Presentation</vt:lpstr>
      <vt:lpstr>PowerPoint Presentation</vt:lpstr>
      <vt:lpstr>PowerPoint Presentation</vt:lpstr>
      <vt:lpstr>PowerPoint Presentation</vt:lpstr>
      <vt:lpstr>PowerPoint Presentation</vt:lpstr>
      <vt:lpstr>PowerPoint Presentation</vt:lpstr>
      <vt:lpstr>Higher Education as Signaling</vt:lpstr>
      <vt:lpstr>Higher Education as Signaling</vt:lpstr>
      <vt:lpstr>Higher Education as Signaling</vt:lpstr>
      <vt:lpstr>Higher Education as Signaling</vt:lpstr>
      <vt:lpstr>Plagiarism and Incentives</vt:lpstr>
      <vt:lpstr>PowerPoint Presentation</vt:lpstr>
      <vt:lpstr>Does College Deliver?</vt:lpstr>
      <vt:lpstr>Grade Inflation</vt:lpstr>
      <vt:lpstr>PowerPoint Presentation</vt:lpstr>
      <vt:lpstr>PowerPoint Presentation</vt:lpstr>
      <vt:lpstr>Crisis 2: Government Subsidies Are Backfiring</vt:lpstr>
      <vt:lpstr>Student Loan Debt</vt:lpstr>
      <vt:lpstr>Tuition and Costs</vt:lpstr>
      <vt:lpstr>PowerPoint Presentation</vt:lpstr>
      <vt:lpstr>PowerPoint Presentation</vt:lpstr>
      <vt:lpstr>For-Profit Education</vt:lpstr>
      <vt:lpstr>For-Profit Education</vt:lpstr>
      <vt:lpstr>Federal Aid and Student Costs</vt:lpstr>
      <vt:lpstr>Federal Aid and Student Costs</vt:lpstr>
      <vt:lpstr>Federal Aid and Student Costs</vt:lpstr>
      <vt:lpstr>Federal Aid and Student Costs</vt:lpstr>
      <vt:lpstr>Federal Aid and Student Costs</vt:lpstr>
      <vt:lpstr>Federal Aid and Student Costs</vt:lpstr>
      <vt:lpstr>Where Does the Money Go?</vt:lpstr>
      <vt:lpstr>Where Does the Money Go?</vt:lpstr>
      <vt:lpstr>Where Does the Money Go?</vt:lpstr>
      <vt:lpstr>Crisis 3: Stifled ACADEMIC Discourse</vt:lpstr>
      <vt:lpstr>Stifled Academic Discourse</vt:lpstr>
      <vt:lpstr>Stifled Academic Discourse</vt:lpstr>
      <vt:lpstr>Stifled Academic Discourse</vt:lpstr>
      <vt:lpstr>PowerPoint Presentation</vt:lpstr>
      <vt:lpstr>PowerPoint Presentation</vt:lpstr>
      <vt:lpstr>Bureaucracy and the University</vt:lpstr>
      <vt:lpstr>About Free Speech</vt:lpstr>
      <vt:lpstr>Additional Reading</vt:lpstr>
    </vt:vector>
  </TitlesOfParts>
  <Company>Wofford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Fatal Conceit</dc:title>
  <dc:creator>Timothy Terrell</dc:creator>
  <cp:lastModifiedBy>Terrell, Timothy D.</cp:lastModifiedBy>
  <cp:revision>143</cp:revision>
  <dcterms:created xsi:type="dcterms:W3CDTF">2011-07-29T05:36:45Z</dcterms:created>
  <dcterms:modified xsi:type="dcterms:W3CDTF">2022-07-29T00:30:23Z</dcterms:modified>
</cp:coreProperties>
</file>