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71134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37797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144187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CB553-520E-4BF2-B060-E9C37BF424D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198666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CB553-520E-4BF2-B060-E9C37BF424D7}"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79931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DCB553-520E-4BF2-B060-E9C37BF424D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23601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DCB553-520E-4BF2-B060-E9C37BF424D7}"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418867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DCB553-520E-4BF2-B060-E9C37BF424D7}"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47932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CB553-520E-4BF2-B060-E9C37BF424D7}"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339747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553-520E-4BF2-B060-E9C37BF424D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40489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553-520E-4BF2-B060-E9C37BF424D7}"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FDE33-8A8C-42E8-AFD9-CB9861D8800B}" type="slidenum">
              <a:rPr lang="en-US" smtClean="0"/>
              <a:t>‹#›</a:t>
            </a:fld>
            <a:endParaRPr lang="en-US"/>
          </a:p>
        </p:txBody>
      </p:sp>
    </p:spTree>
    <p:extLst>
      <p:ext uri="{BB962C8B-B14F-4D97-AF65-F5344CB8AC3E}">
        <p14:creationId xmlns:p14="http://schemas.microsoft.com/office/powerpoint/2010/main" val="231153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CB553-520E-4BF2-B060-E9C37BF424D7}" type="datetimeFigureOut">
              <a:rPr lang="en-US" smtClean="0"/>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FDE33-8A8C-42E8-AFD9-CB9861D8800B}" type="slidenum">
              <a:rPr lang="en-US" smtClean="0"/>
              <a:t>‹#›</a:t>
            </a:fld>
            <a:endParaRPr lang="en-US"/>
          </a:p>
        </p:txBody>
      </p:sp>
    </p:spTree>
    <p:extLst>
      <p:ext uri="{BB962C8B-B14F-4D97-AF65-F5344CB8AC3E}">
        <p14:creationId xmlns:p14="http://schemas.microsoft.com/office/powerpoint/2010/main" val="1681201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Praxeology: The Method of Economics</a:t>
            </a:r>
            <a:endParaRPr lang="en-US" dirty="0"/>
          </a:p>
        </p:txBody>
      </p:sp>
      <p:sp>
        <p:nvSpPr>
          <p:cNvPr id="3" name="Subtitle 2"/>
          <p:cNvSpPr>
            <a:spLocks noGrp="1"/>
          </p:cNvSpPr>
          <p:nvPr>
            <p:ph type="subTitle" idx="1"/>
          </p:nvPr>
        </p:nvSpPr>
        <p:spPr/>
        <p:txBody>
          <a:bodyPr/>
          <a:lstStyle/>
          <a:p>
            <a:r>
              <a:rPr lang="en-US" dirty="0" smtClean="0"/>
              <a:t>Mises University</a:t>
            </a:r>
          </a:p>
          <a:p>
            <a:r>
              <a:rPr lang="en-US" dirty="0" smtClean="0"/>
              <a:t>Tuesday, June 20, 2021</a:t>
            </a:r>
            <a:endParaRPr lang="en-US" dirty="0"/>
          </a:p>
        </p:txBody>
      </p:sp>
    </p:spTree>
    <p:extLst>
      <p:ext uri="{BB962C8B-B14F-4D97-AF65-F5344CB8AC3E}">
        <p14:creationId xmlns:p14="http://schemas.microsoft.com/office/powerpoint/2010/main" val="374651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Rothbard’s Answer</a:t>
            </a:r>
            <a:endParaRPr lang="en-US" dirty="0"/>
          </a:p>
        </p:txBody>
      </p:sp>
      <p:sp>
        <p:nvSpPr>
          <p:cNvPr id="3" name="Content Placeholder 2"/>
          <p:cNvSpPr>
            <a:spLocks noGrp="1"/>
          </p:cNvSpPr>
          <p:nvPr>
            <p:ph idx="1"/>
          </p:nvPr>
        </p:nvSpPr>
        <p:spPr/>
        <p:txBody>
          <a:bodyPr/>
          <a:lstStyle/>
          <a:p>
            <a:pPr fontAlgn="base"/>
            <a:r>
              <a:rPr lang="en-US" dirty="0"/>
              <a:t>Rothbard says that we know people act because we see that they do.​</a:t>
            </a:r>
          </a:p>
          <a:p>
            <a:pPr fontAlgn="base"/>
            <a:r>
              <a:rPr lang="en-US" dirty="0"/>
              <a:t>The senses present us with colors, shapes, sounds, etc. but this isn’t all they convey.​</a:t>
            </a:r>
          </a:p>
          <a:p>
            <a:pPr fontAlgn="base"/>
            <a:r>
              <a:rPr lang="en-US" dirty="0"/>
              <a:t>The mind abstracts from what the senses present. For example, it can judge that a color isn’t a shape.​</a:t>
            </a:r>
          </a:p>
          <a:p>
            <a:endParaRPr lang="en-US" dirty="0"/>
          </a:p>
        </p:txBody>
      </p:sp>
    </p:spTree>
    <p:extLst>
      <p:ext uri="{BB962C8B-B14F-4D97-AF65-F5344CB8AC3E}">
        <p14:creationId xmlns:p14="http://schemas.microsoft.com/office/powerpoint/2010/main" val="381982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Rothbard’s Answer Continued</a:t>
            </a:r>
            <a:endParaRPr lang="en-US" dirty="0"/>
          </a:p>
        </p:txBody>
      </p:sp>
      <p:sp>
        <p:nvSpPr>
          <p:cNvPr id="3" name="Content Placeholder 2"/>
          <p:cNvSpPr>
            <a:spLocks noGrp="1"/>
          </p:cNvSpPr>
          <p:nvPr>
            <p:ph idx="1"/>
          </p:nvPr>
        </p:nvSpPr>
        <p:spPr/>
        <p:txBody>
          <a:bodyPr/>
          <a:lstStyle/>
          <a:p>
            <a:pPr fontAlgn="base"/>
            <a:r>
              <a:rPr lang="en-US" dirty="0"/>
              <a:t>Our minds also grasp that there are substances, that is “</a:t>
            </a:r>
            <a:r>
              <a:rPr lang="en-US" dirty="0" smtClean="0"/>
              <a:t>things,” </a:t>
            </a:r>
            <a:r>
              <a:rPr lang="en-US" dirty="0"/>
              <a:t>that have essential properties.​</a:t>
            </a:r>
          </a:p>
          <a:p>
            <a:pPr fontAlgn="base"/>
            <a:r>
              <a:rPr lang="en-US" dirty="0"/>
              <a:t>The mind sees directly that human beings act.​</a:t>
            </a:r>
          </a:p>
          <a:p>
            <a:pPr fontAlgn="base"/>
            <a:r>
              <a:rPr lang="en-US" dirty="0"/>
              <a:t>In this view, our concepts are not grids imposed on reality. They present the object as it is.​</a:t>
            </a:r>
          </a:p>
          <a:p>
            <a:endParaRPr lang="en-US" dirty="0"/>
          </a:p>
        </p:txBody>
      </p:sp>
    </p:spTree>
    <p:extLst>
      <p:ext uri="{BB962C8B-B14F-4D97-AF65-F5344CB8AC3E}">
        <p14:creationId xmlns:p14="http://schemas.microsoft.com/office/powerpoint/2010/main" val="222741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Rothbard on the A Priori</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Rothbard is like the empiricists in that he takes all our knowledge to start with to be what is given to the senses.​</a:t>
            </a:r>
          </a:p>
          <a:p>
            <a:pPr fontAlgn="base"/>
            <a:r>
              <a:rPr lang="en-US" dirty="0"/>
              <a:t>But he disagrees with the empiricists that everything we know about the world is contingent, that is, that it could be otherwise.​</a:t>
            </a:r>
          </a:p>
          <a:p>
            <a:pPr fontAlgn="base"/>
            <a:r>
              <a:rPr lang="en-US" dirty="0"/>
              <a:t>If </a:t>
            </a:r>
            <a:r>
              <a:rPr lang="en-US" dirty="0" smtClean="0"/>
              <a:t>substances </a:t>
            </a:r>
            <a:r>
              <a:rPr lang="en-US" dirty="0"/>
              <a:t>that have essential properties, they can’t exist without these properties.​</a:t>
            </a:r>
          </a:p>
          <a:p>
            <a:endParaRPr lang="en-US" dirty="0"/>
          </a:p>
        </p:txBody>
      </p:sp>
    </p:spTree>
    <p:extLst>
      <p:ext uri="{BB962C8B-B14F-4D97-AF65-F5344CB8AC3E}">
        <p14:creationId xmlns:p14="http://schemas.microsoft.com/office/powerpoint/2010/main" val="386030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Continued</a:t>
            </a:r>
            <a:endParaRPr lang="en-US" dirty="0"/>
          </a:p>
        </p:txBody>
      </p:sp>
      <p:sp>
        <p:nvSpPr>
          <p:cNvPr id="3" name="Content Placeholder 2"/>
          <p:cNvSpPr>
            <a:spLocks noGrp="1"/>
          </p:cNvSpPr>
          <p:nvPr>
            <p:ph idx="1"/>
          </p:nvPr>
        </p:nvSpPr>
        <p:spPr/>
        <p:txBody>
          <a:bodyPr/>
          <a:lstStyle/>
          <a:p>
            <a:pPr fontAlgn="base"/>
            <a:r>
              <a:rPr lang="en-US" dirty="0"/>
              <a:t>If it’s necessary that human beings act, we can say that this is an a priori truth. ​</a:t>
            </a:r>
          </a:p>
          <a:p>
            <a:pPr fontAlgn="base"/>
            <a:r>
              <a:rPr lang="en-US" dirty="0"/>
              <a:t>Since it’s about the world, we can say it’s a synthetic a priori truth.​</a:t>
            </a:r>
          </a:p>
          <a:p>
            <a:pPr fontAlgn="base"/>
            <a:r>
              <a:rPr lang="en-US" dirty="0"/>
              <a:t>But a priori truth, for Rothbard, is not knowledge apart from the senses. ​</a:t>
            </a:r>
          </a:p>
          <a:p>
            <a:endParaRPr lang="en-US" dirty="0"/>
          </a:p>
        </p:txBody>
      </p:sp>
    </p:spTree>
    <p:extLst>
      <p:ext uri="{BB962C8B-B14F-4D97-AF65-F5344CB8AC3E}">
        <p14:creationId xmlns:p14="http://schemas.microsoft.com/office/powerpoint/2010/main" val="377952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Ordinary Language</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Rothbard points out that praxeology is conducted in ordinary language. It wouldn’t be an advantage to formalize praxeology using mathematical logic.​</a:t>
            </a:r>
          </a:p>
          <a:p>
            <a:pPr fontAlgn="base"/>
            <a:r>
              <a:rPr lang="en-US" dirty="0"/>
              <a:t>We need to understand every step of the argument, rather than follow a mechanical procedure. By  “every step,” I’m referring to the derivation of theorems from the analysis of human </a:t>
            </a:r>
            <a:r>
              <a:rPr lang="en-US" dirty="0" smtClean="0"/>
              <a:t>action.</a:t>
            </a:r>
          </a:p>
          <a:p>
            <a:pPr fontAlgn="base"/>
            <a:r>
              <a:rPr lang="en-US" dirty="0" smtClean="0"/>
              <a:t>Kant </a:t>
            </a:r>
            <a:r>
              <a:rPr lang="en-US" dirty="0"/>
              <a:t>calls this “ostensive proof.”​</a:t>
            </a:r>
          </a:p>
          <a:p>
            <a:endParaRPr lang="en-US" dirty="0"/>
          </a:p>
        </p:txBody>
      </p:sp>
    </p:spTree>
    <p:extLst>
      <p:ext uri="{BB962C8B-B14F-4D97-AF65-F5344CB8AC3E}">
        <p14:creationId xmlns:p14="http://schemas.microsoft.com/office/powerpoint/2010/main" val="1278864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Individualism</a:t>
            </a:r>
            <a:endParaRPr lang="en-US" dirty="0"/>
          </a:p>
        </p:txBody>
      </p:sp>
      <p:sp>
        <p:nvSpPr>
          <p:cNvPr id="3" name="Content Placeholder 2"/>
          <p:cNvSpPr>
            <a:spLocks noGrp="1"/>
          </p:cNvSpPr>
          <p:nvPr>
            <p:ph idx="1"/>
          </p:nvPr>
        </p:nvSpPr>
        <p:spPr/>
        <p:txBody>
          <a:bodyPr/>
          <a:lstStyle/>
          <a:p>
            <a:r>
              <a:rPr lang="en-US" dirty="0" smtClean="0"/>
              <a:t>Only individuals act.</a:t>
            </a:r>
          </a:p>
          <a:p>
            <a:r>
              <a:rPr lang="en-US" dirty="0" smtClean="0"/>
              <a:t>This doesn’t mean collective entities like nations don’t exist.</a:t>
            </a:r>
          </a:p>
          <a:p>
            <a:r>
              <a:rPr lang="en-US" dirty="0" smtClean="0"/>
              <a:t>Actions ascribed to them take place through actions by human beings.</a:t>
            </a:r>
          </a:p>
          <a:p>
            <a:r>
              <a:rPr lang="en-US" dirty="0" smtClean="0"/>
              <a:t>Collectives can only be understood through the meanings that individuals give them. They aren’t perceivable through the senses.</a:t>
            </a:r>
          </a:p>
          <a:p>
            <a:endParaRPr lang="en-US" dirty="0"/>
          </a:p>
        </p:txBody>
      </p:sp>
    </p:spTree>
    <p:extLst>
      <p:ext uri="{BB962C8B-B14F-4D97-AF65-F5344CB8AC3E}">
        <p14:creationId xmlns:p14="http://schemas.microsoft.com/office/powerpoint/2010/main" val="262186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Polylogism</a:t>
            </a:r>
            <a:endParaRPr lang="en-US" dirty="0"/>
          </a:p>
        </p:txBody>
      </p:sp>
      <p:sp>
        <p:nvSpPr>
          <p:cNvPr id="3" name="Content Placeholder 2"/>
          <p:cNvSpPr>
            <a:spLocks noGrp="1"/>
          </p:cNvSpPr>
          <p:nvPr>
            <p:ph idx="1"/>
          </p:nvPr>
        </p:nvSpPr>
        <p:spPr/>
        <p:txBody>
          <a:bodyPr>
            <a:normAutofit fontScale="92500"/>
          </a:bodyPr>
          <a:lstStyle/>
          <a:p>
            <a:r>
              <a:rPr lang="en-US" dirty="0" smtClean="0"/>
              <a:t>Because the Marxists and other opponents of the free market could not refute the arguments of the economists, they claimed that logic differs between classes.</a:t>
            </a:r>
          </a:p>
          <a:p>
            <a:r>
              <a:rPr lang="en-US" dirty="0" smtClean="0"/>
              <a:t>There is a bourgeois logic and a proletarian logic.</a:t>
            </a:r>
          </a:p>
          <a:p>
            <a:r>
              <a:rPr lang="en-US" dirty="0" smtClean="0"/>
              <a:t>This is a radical claim. It isn’t just the claim that people have beliefs in accord with their own interests, but that the classes use different logics.</a:t>
            </a:r>
          </a:p>
          <a:p>
            <a:endParaRPr lang="en-US" dirty="0"/>
          </a:p>
        </p:txBody>
      </p:sp>
    </p:spTree>
    <p:extLst>
      <p:ext uri="{BB962C8B-B14F-4D97-AF65-F5344CB8AC3E}">
        <p14:creationId xmlns:p14="http://schemas.microsoft.com/office/powerpoint/2010/main" val="618600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One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The same type of claim was also made by racists.</a:t>
            </a:r>
          </a:p>
          <a:p>
            <a:r>
              <a:rPr lang="en-US" dirty="0" smtClean="0"/>
              <a:t>To Mises, this claim is senseless. There is only one logic.</a:t>
            </a:r>
          </a:p>
          <a:p>
            <a:r>
              <a:rPr lang="en-US" dirty="0" smtClean="0"/>
              <a:t>Mises doesn’t have in mind various types of logical systems studied in mathematical logic. He means just ordinary common sense reasoning. This is what he says it is inconceivable for us to deny.</a:t>
            </a:r>
          </a:p>
          <a:p>
            <a:endParaRPr lang="en-US" dirty="0"/>
          </a:p>
        </p:txBody>
      </p:sp>
    </p:spTree>
    <p:extLst>
      <p:ext uri="{BB962C8B-B14F-4D97-AF65-F5344CB8AC3E}">
        <p14:creationId xmlns:p14="http://schemas.microsoft.com/office/powerpoint/2010/main" val="184625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Method</a:t>
            </a:r>
            <a:endParaRPr lang="en-US" dirty="0"/>
          </a:p>
        </p:txBody>
      </p:sp>
      <p:sp>
        <p:nvSpPr>
          <p:cNvPr id="3" name="Content Placeholder 2"/>
          <p:cNvSpPr>
            <a:spLocks noGrp="1"/>
          </p:cNvSpPr>
          <p:nvPr>
            <p:ph idx="1"/>
          </p:nvPr>
        </p:nvSpPr>
        <p:spPr/>
        <p:txBody>
          <a:bodyPr/>
          <a:lstStyle/>
          <a:p>
            <a:r>
              <a:rPr lang="en-US" dirty="0" smtClean="0"/>
              <a:t>Economics uses a different method from the natural sciences. </a:t>
            </a:r>
          </a:p>
          <a:p>
            <a:r>
              <a:rPr lang="en-US" dirty="0" smtClean="0"/>
              <a:t>The new method is not based on sense observation of external objects.</a:t>
            </a:r>
          </a:p>
          <a:p>
            <a:r>
              <a:rPr lang="en-US" dirty="0" smtClean="0"/>
              <a:t>It is based on direct acquaintance with action: I grasp through experience that I act.</a:t>
            </a:r>
          </a:p>
          <a:p>
            <a:r>
              <a:rPr lang="en-US" dirty="0" smtClean="0"/>
              <a:t>This is a key theme in the </a:t>
            </a:r>
            <a:r>
              <a:rPr lang="en-US" i="1" dirty="0" smtClean="0"/>
              <a:t>Human Action</a:t>
            </a:r>
            <a:r>
              <a:rPr lang="en-US" dirty="0" smtClean="0"/>
              <a:t>.</a:t>
            </a:r>
          </a:p>
          <a:p>
            <a:endParaRPr lang="en-US" dirty="0"/>
          </a:p>
        </p:txBody>
      </p:sp>
    </p:spTree>
    <p:extLst>
      <p:ext uri="{BB962C8B-B14F-4D97-AF65-F5344CB8AC3E}">
        <p14:creationId xmlns:p14="http://schemas.microsoft.com/office/powerpoint/2010/main" val="161628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Purposeful Behavior</a:t>
            </a:r>
            <a:endParaRPr lang="en-US" dirty="0"/>
          </a:p>
        </p:txBody>
      </p:sp>
      <p:sp>
        <p:nvSpPr>
          <p:cNvPr id="3" name="Content Placeholder 2"/>
          <p:cNvSpPr>
            <a:spLocks noGrp="1"/>
          </p:cNvSpPr>
          <p:nvPr>
            <p:ph idx="1"/>
          </p:nvPr>
        </p:nvSpPr>
        <p:spPr/>
        <p:txBody>
          <a:bodyPr/>
          <a:lstStyle/>
          <a:p>
            <a:r>
              <a:rPr lang="en-US" dirty="0" smtClean="0"/>
              <a:t>Human action is purposeful behavior, the exercise of will on the world.</a:t>
            </a:r>
          </a:p>
          <a:p>
            <a:r>
              <a:rPr lang="en-US" dirty="0" smtClean="0"/>
              <a:t>Mises distinguishes between behavior in which you control your body and reflexes that aren’t under your control.</a:t>
            </a:r>
          </a:p>
          <a:p>
            <a:r>
              <a:rPr lang="en-US" dirty="0" smtClean="0"/>
              <a:t>You can act from motives you aren’t aware of. This counts as action.</a:t>
            </a:r>
          </a:p>
          <a:p>
            <a:endParaRPr lang="en-US" dirty="0" smtClean="0"/>
          </a:p>
          <a:p>
            <a:endParaRPr lang="en-US" dirty="0"/>
          </a:p>
        </p:txBody>
      </p:sp>
    </p:spTree>
    <p:extLst>
      <p:ext uri="{BB962C8B-B14F-4D97-AF65-F5344CB8AC3E}">
        <p14:creationId xmlns:p14="http://schemas.microsoft.com/office/powerpoint/2010/main" val="206485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Irrational Actions</a:t>
            </a:r>
            <a:endParaRPr lang="en-US" dirty="0"/>
          </a:p>
        </p:txBody>
      </p:sp>
      <p:sp>
        <p:nvSpPr>
          <p:cNvPr id="3" name="Content Placeholder 2"/>
          <p:cNvSpPr>
            <a:spLocks noGrp="1"/>
          </p:cNvSpPr>
          <p:nvPr>
            <p:ph idx="1"/>
          </p:nvPr>
        </p:nvSpPr>
        <p:spPr/>
        <p:txBody>
          <a:bodyPr/>
          <a:lstStyle/>
          <a:p>
            <a:r>
              <a:rPr lang="en-US" dirty="0" smtClean="0"/>
              <a:t>When you act, you have a goal and you think that using certain means will help you attain that goal.</a:t>
            </a:r>
          </a:p>
          <a:p>
            <a:r>
              <a:rPr lang="en-US" dirty="0" smtClean="0"/>
              <a:t>Your action counts as rational as long as you use the means because of this belief. You can be wrong about it, even hold beliefs that would be considered crazy by most people.</a:t>
            </a:r>
            <a:endParaRPr lang="en-US" dirty="0"/>
          </a:p>
        </p:txBody>
      </p:sp>
    </p:spTree>
    <p:extLst>
      <p:ext uri="{BB962C8B-B14F-4D97-AF65-F5344CB8AC3E}">
        <p14:creationId xmlns:p14="http://schemas.microsoft.com/office/powerpoint/2010/main" val="290089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Act?</a:t>
            </a:r>
            <a:endParaRPr lang="en-US" dirty="0"/>
          </a:p>
        </p:txBody>
      </p:sp>
      <p:sp>
        <p:nvSpPr>
          <p:cNvPr id="3" name="Content Placeholder 2"/>
          <p:cNvSpPr>
            <a:spLocks noGrp="1"/>
          </p:cNvSpPr>
          <p:nvPr>
            <p:ph idx="1"/>
          </p:nvPr>
        </p:nvSpPr>
        <p:spPr/>
        <p:txBody>
          <a:bodyPr>
            <a:normAutofit lnSpcReduction="10000"/>
          </a:bodyPr>
          <a:lstStyle/>
          <a:p>
            <a:r>
              <a:rPr lang="en-US" dirty="0" smtClean="0"/>
              <a:t>Some people think that all our behavior is determined by physical laws. Given the arrangement of material particles, fields, and forces in the universe at any time, what follows is determined. If we think our behavior is up to us, we are mistaken.</a:t>
            </a:r>
          </a:p>
          <a:p>
            <a:r>
              <a:rPr lang="en-US" dirty="0" smtClean="0"/>
              <a:t>Mises says we don’t know this view is false, but it is just speculation. Action is an “ultimate given.”</a:t>
            </a:r>
          </a:p>
          <a:p>
            <a:endParaRPr lang="en-US" dirty="0"/>
          </a:p>
        </p:txBody>
      </p:sp>
    </p:spTree>
    <p:extLst>
      <p:ext uri="{BB962C8B-B14F-4D97-AF65-F5344CB8AC3E}">
        <p14:creationId xmlns:p14="http://schemas.microsoft.com/office/powerpoint/2010/main" val="131334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a:t>
            </a:r>
            <a:endParaRPr lang="en-US" dirty="0"/>
          </a:p>
        </p:txBody>
      </p:sp>
      <p:sp>
        <p:nvSpPr>
          <p:cNvPr id="3" name="Content Placeholder 2"/>
          <p:cNvSpPr>
            <a:spLocks noGrp="1"/>
          </p:cNvSpPr>
          <p:nvPr>
            <p:ph idx="1"/>
          </p:nvPr>
        </p:nvSpPr>
        <p:spPr/>
        <p:txBody>
          <a:bodyPr/>
          <a:lstStyle/>
          <a:p>
            <a:r>
              <a:rPr lang="en-US" dirty="0" smtClean="0"/>
              <a:t>If we think something is a means to an end, we think it can bring about the end. In other words, we think it will cause the end.</a:t>
            </a:r>
          </a:p>
          <a:p>
            <a:r>
              <a:rPr lang="en-US" dirty="0" smtClean="0"/>
              <a:t>Causality and action go together. They are interdependent concepts.</a:t>
            </a:r>
          </a:p>
          <a:p>
            <a:r>
              <a:rPr lang="en-US" dirty="0" smtClean="0"/>
              <a:t>Mises’s view of causality is like that of Hans </a:t>
            </a:r>
            <a:r>
              <a:rPr lang="en-US" dirty="0" err="1" smtClean="0"/>
              <a:t>Kelsen</a:t>
            </a:r>
            <a:r>
              <a:rPr lang="en-US" dirty="0" smtClean="0"/>
              <a:t>, </a:t>
            </a:r>
            <a:r>
              <a:rPr lang="en-US" i="1" dirty="0" smtClean="0"/>
              <a:t>Society and Nature</a:t>
            </a:r>
            <a:r>
              <a:rPr lang="en-US" dirty="0" smtClean="0"/>
              <a:t>,</a:t>
            </a:r>
            <a:r>
              <a:rPr lang="en-US" i="1" dirty="0" smtClean="0"/>
              <a:t> </a:t>
            </a:r>
            <a:r>
              <a:rPr lang="en-US" dirty="0" smtClean="0"/>
              <a:t>in some respects</a:t>
            </a:r>
            <a:endParaRPr lang="en-US" dirty="0"/>
          </a:p>
        </p:txBody>
      </p:sp>
    </p:spTree>
    <p:extLst>
      <p:ext uri="{BB962C8B-B14F-4D97-AF65-F5344CB8AC3E}">
        <p14:creationId xmlns:p14="http://schemas.microsoft.com/office/powerpoint/2010/main" val="419831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People</a:t>
            </a:r>
            <a:endParaRPr lang="en-US" dirty="0"/>
          </a:p>
        </p:txBody>
      </p:sp>
      <p:sp>
        <p:nvSpPr>
          <p:cNvPr id="3" name="Content Placeholder 2"/>
          <p:cNvSpPr>
            <a:spLocks noGrp="1"/>
          </p:cNvSpPr>
          <p:nvPr>
            <p:ph idx="1"/>
          </p:nvPr>
        </p:nvSpPr>
        <p:spPr/>
        <p:txBody>
          <a:bodyPr/>
          <a:lstStyle/>
          <a:p>
            <a:r>
              <a:rPr lang="en-US" dirty="0" smtClean="0"/>
              <a:t>I understand my own actions, but how do I know that other people act?</a:t>
            </a:r>
          </a:p>
          <a:p>
            <a:r>
              <a:rPr lang="en-US" dirty="0" smtClean="0"/>
              <a:t>Mises’s answer is pragmatic. We find it works if we take other people to be actors also.</a:t>
            </a:r>
          </a:p>
          <a:p>
            <a:endParaRPr lang="en-US" dirty="0"/>
          </a:p>
        </p:txBody>
      </p:sp>
    </p:spTree>
    <p:extLst>
      <p:ext uri="{BB962C8B-B14F-4D97-AF65-F5344CB8AC3E}">
        <p14:creationId xmlns:p14="http://schemas.microsoft.com/office/powerpoint/2010/main" val="76514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Knowledge</a:t>
            </a:r>
            <a:endParaRPr lang="en-US" dirty="0"/>
          </a:p>
        </p:txBody>
      </p:sp>
      <p:sp>
        <p:nvSpPr>
          <p:cNvPr id="3" name="Content Placeholder 2"/>
          <p:cNvSpPr>
            <a:spLocks noGrp="1"/>
          </p:cNvSpPr>
          <p:nvPr>
            <p:ph idx="1"/>
          </p:nvPr>
        </p:nvSpPr>
        <p:spPr/>
        <p:txBody>
          <a:bodyPr/>
          <a:lstStyle/>
          <a:p>
            <a:r>
              <a:rPr lang="en-US" dirty="0" smtClean="0"/>
              <a:t>A priori knowledge is conceptual and deductive.</a:t>
            </a:r>
          </a:p>
          <a:p>
            <a:r>
              <a:rPr lang="en-US" dirty="0" smtClean="0"/>
              <a:t>Some people, e.g., the logical positivists, say that this consists only of “analytic” judgments.</a:t>
            </a:r>
          </a:p>
          <a:p>
            <a:r>
              <a:rPr lang="en-US" dirty="0" smtClean="0"/>
              <a:t>These are either definitions or parts of definitions or instances of logical truths. These are tautologies. The don’t convey new information.</a:t>
            </a:r>
          </a:p>
          <a:p>
            <a:endParaRPr lang="en-US" dirty="0"/>
          </a:p>
        </p:txBody>
      </p:sp>
    </p:spTree>
    <p:extLst>
      <p:ext uri="{BB962C8B-B14F-4D97-AF65-F5344CB8AC3E}">
        <p14:creationId xmlns:p14="http://schemas.microsoft.com/office/powerpoint/2010/main" val="192001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Mises’s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Mises points out that the same claim could be made about math, but math gives us knowledge.</a:t>
            </a:r>
          </a:p>
          <a:p>
            <a:r>
              <a:rPr lang="en-US" dirty="0" smtClean="0"/>
              <a:t>He rejects conventionalism.</a:t>
            </a:r>
          </a:p>
          <a:p>
            <a:r>
              <a:rPr lang="en-US" dirty="0" smtClean="0"/>
              <a:t>We must think about the world using certain categories; we wouldn’t be able to understand experience without them.</a:t>
            </a:r>
          </a:p>
          <a:p>
            <a:r>
              <a:rPr lang="en-US" dirty="0" smtClean="0"/>
              <a:t>He doesn’t use the argument that if you deny that you act, your denial is self-refuting.</a:t>
            </a:r>
            <a:endParaRPr lang="en-US" dirty="0"/>
          </a:p>
        </p:txBody>
      </p:sp>
    </p:spTree>
    <p:extLst>
      <p:ext uri="{BB962C8B-B14F-4D97-AF65-F5344CB8AC3E}">
        <p14:creationId xmlns:p14="http://schemas.microsoft.com/office/powerpoint/2010/main" val="139136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706</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Praxeology: The Method of Economics</vt:lpstr>
      <vt:lpstr>The New Method</vt:lpstr>
      <vt:lpstr>Purposeful Behavior</vt:lpstr>
      <vt:lpstr>Irrational Actions</vt:lpstr>
      <vt:lpstr>Do We Act?</vt:lpstr>
      <vt:lpstr>Causality</vt:lpstr>
      <vt:lpstr>Other People</vt:lpstr>
      <vt:lpstr>A Priori Knowledge</vt:lpstr>
      <vt:lpstr>Mises’s Response</vt:lpstr>
      <vt:lpstr>Rothbard’s Answer</vt:lpstr>
      <vt:lpstr>Rothbard’s Answer Continued</vt:lpstr>
      <vt:lpstr>Rothbard on the A Priori</vt:lpstr>
      <vt:lpstr>A Priori Continued</vt:lpstr>
      <vt:lpstr>Ordinary Language</vt:lpstr>
      <vt:lpstr>Methodological Individualism</vt:lpstr>
      <vt:lpstr>Polylogism</vt:lpstr>
      <vt:lpstr>More Than One Logic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Gordon</dc:creator>
  <cp:lastModifiedBy>David Gordon</cp:lastModifiedBy>
  <cp:revision>7</cp:revision>
  <cp:lastPrinted>2021-07-13T23:18:13Z</cp:lastPrinted>
  <dcterms:created xsi:type="dcterms:W3CDTF">2021-07-13T21:38:31Z</dcterms:created>
  <dcterms:modified xsi:type="dcterms:W3CDTF">2021-07-13T23:52:40Z</dcterms:modified>
</cp:coreProperties>
</file>