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7" r:id="rId11"/>
    <p:sldId id="266" r:id="rId12"/>
    <p:sldId id="278" r:id="rId13"/>
    <p:sldId id="268" r:id="rId14"/>
    <p:sldId id="269" r:id="rId15"/>
    <p:sldId id="270" r:id="rId16"/>
    <p:sldId id="271" r:id="rId17"/>
    <p:sldId id="272" r:id="rId18"/>
    <p:sldId id="273" r:id="rId19"/>
    <p:sldId id="274" r:id="rId20"/>
    <p:sldId id="275" r:id="rId21"/>
    <p:sldId id="276" r:id="rId22"/>
    <p:sldId id="265"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BCCE02-F390-4CE5-BF27-4EF1DAABC0A8}" type="datetimeFigureOut">
              <a:rPr lang="en-US" smtClean="0"/>
              <a:t>7/16/2020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3BE51-E920-43A3-B998-E971C2C620D9}" type="slidenum">
              <a:rPr lang="en-US" smtClean="0"/>
              <a:t>‹#›</a:t>
            </a:fld>
            <a:endParaRPr lang="en-US"/>
          </a:p>
        </p:txBody>
      </p:sp>
    </p:spTree>
    <p:extLst>
      <p:ext uri="{BB962C8B-B14F-4D97-AF65-F5344CB8AC3E}">
        <p14:creationId xmlns:p14="http://schemas.microsoft.com/office/powerpoint/2010/main" val="39410467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7/16/2020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7/16/2020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7/16/2020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7/16/2020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A </a:t>
            </a:r>
            <a:r>
              <a:rPr lang="en-US" sz="5400" dirty="0" err="1" smtClean="0"/>
              <a:t>Rothbardian</a:t>
            </a:r>
            <a:r>
              <a:rPr lang="en-US" sz="5400" dirty="0" smtClean="0"/>
              <a:t> Analysis of the Constitutional Convention</a:t>
            </a:r>
            <a:endParaRPr lang="en-US" sz="5400" dirty="0"/>
          </a:p>
        </p:txBody>
      </p:sp>
      <p:sp>
        <p:nvSpPr>
          <p:cNvPr id="3" name="Subtitle 2"/>
          <p:cNvSpPr>
            <a:spLocks noGrp="1"/>
          </p:cNvSpPr>
          <p:nvPr>
            <p:ph type="subTitle" idx="1"/>
          </p:nvPr>
        </p:nvSpPr>
        <p:spPr/>
        <p:txBody>
          <a:bodyPr/>
          <a:lstStyle/>
          <a:p>
            <a:r>
              <a:rPr lang="en-US" dirty="0" smtClean="0"/>
              <a:t>Patrick Newman</a:t>
            </a:r>
          </a:p>
          <a:p>
            <a:r>
              <a:rPr lang="en-US" dirty="0" smtClean="0"/>
              <a:t>Mises University 2020</a:t>
            </a:r>
            <a:endParaRPr lang="en-US" dirty="0"/>
          </a:p>
        </p:txBody>
      </p:sp>
    </p:spTree>
    <p:extLst>
      <p:ext uri="{BB962C8B-B14F-4D97-AF65-F5344CB8AC3E}">
        <p14:creationId xmlns:p14="http://schemas.microsoft.com/office/powerpoint/2010/main" val="3038859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came the bankers</a:t>
            </a:r>
            <a:endParaRPr lang="en-US" dirty="0"/>
          </a:p>
        </p:txBody>
      </p:sp>
      <p:sp>
        <p:nvSpPr>
          <p:cNvPr id="3" name="Content Placeholder 2"/>
          <p:cNvSpPr>
            <a:spLocks noGrp="1"/>
          </p:cNvSpPr>
          <p:nvPr>
            <p:ph idx="1"/>
          </p:nvPr>
        </p:nvSpPr>
        <p:spPr/>
        <p:txBody>
          <a:bodyPr>
            <a:normAutofit/>
          </a:bodyPr>
          <a:lstStyle/>
          <a:p>
            <a:r>
              <a:rPr lang="en-US" sz="2400" dirty="0" smtClean="0"/>
              <a:t>During the Revolutionary War, at the behest of financier Robert Morris, Congress chartered the Bank of North America in 1781 </a:t>
            </a:r>
            <a:r>
              <a:rPr lang="en-US" sz="2400" dirty="0" smtClean="0"/>
              <a:t>(BONA also </a:t>
            </a:r>
            <a:r>
              <a:rPr lang="en-US" sz="2400" dirty="0" smtClean="0"/>
              <a:t>acquired a Pennsylvania state charter)</a:t>
            </a:r>
          </a:p>
          <a:p>
            <a:r>
              <a:rPr lang="en-US" sz="2400" dirty="0" smtClean="0"/>
              <a:t>But, by 1783 BONA lost its federal </a:t>
            </a:r>
            <a:r>
              <a:rPr lang="en-US" sz="2400" dirty="0" smtClean="0"/>
              <a:t>charter and in </a:t>
            </a:r>
            <a:r>
              <a:rPr lang="en-US" sz="2400" dirty="0" smtClean="0"/>
              <a:t>1785 Pennsylvania weakened its state charter</a:t>
            </a:r>
          </a:p>
          <a:p>
            <a:r>
              <a:rPr lang="en-US" sz="2400" dirty="0" smtClean="0"/>
              <a:t>Pennsylvania state also printing its own money, this is competition!</a:t>
            </a:r>
            <a:endParaRPr lang="en-US" sz="2400" dirty="0"/>
          </a:p>
        </p:txBody>
      </p:sp>
    </p:spTree>
    <p:extLst>
      <p:ext uri="{BB962C8B-B14F-4D97-AF65-F5344CB8AC3E}">
        <p14:creationId xmlns:p14="http://schemas.microsoft.com/office/powerpoint/2010/main" val="263038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Constitutional Convention to deliver banking privileges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Constitutional Convention initially decided to explicitly empower Congress with ability to print money, but struck it out</a:t>
            </a:r>
          </a:p>
          <a:p>
            <a:pPr lvl="1">
              <a:buFont typeface="Wingdings" panose="05000000000000000000" pitchFamily="2" charset="2"/>
              <a:buChar char="§"/>
            </a:pPr>
            <a:r>
              <a:rPr lang="en-US" sz="2200" i="0" dirty="0" err="1" smtClean="0"/>
              <a:t>Gouverneur</a:t>
            </a:r>
            <a:r>
              <a:rPr lang="en-US" sz="2200" i="0" dirty="0" smtClean="0"/>
              <a:t> Morris and James </a:t>
            </a:r>
            <a:r>
              <a:rPr lang="en-US" sz="2200" i="0" dirty="0" smtClean="0"/>
              <a:t>Madison: now Constitution just </a:t>
            </a:r>
            <a:r>
              <a:rPr lang="en-US" sz="2200" i="0" dirty="0" smtClean="0"/>
              <a:t>restricts printing to “responsible minister” and “safe” emissions</a:t>
            </a:r>
          </a:p>
          <a:p>
            <a:pPr marL="384048" lvl="1">
              <a:buFontTx/>
              <a:buChar char="■"/>
            </a:pPr>
            <a:r>
              <a:rPr lang="en-US" sz="2400" i="0" dirty="0" smtClean="0"/>
              <a:t>Robert Morris and </a:t>
            </a:r>
            <a:r>
              <a:rPr lang="en-US" sz="2400" i="0" dirty="0" err="1" smtClean="0"/>
              <a:t>Gouverneur</a:t>
            </a:r>
            <a:r>
              <a:rPr lang="en-US" sz="2400" i="0" dirty="0" smtClean="0"/>
              <a:t> Morris led effort to get Constitution to prohibit states from printing money</a:t>
            </a:r>
          </a:p>
          <a:p>
            <a:pPr marL="841248" lvl="2">
              <a:buFont typeface="Wingdings" panose="05000000000000000000" pitchFamily="2" charset="2"/>
              <a:buChar char="§"/>
            </a:pPr>
            <a:r>
              <a:rPr lang="en-US" sz="2200" dirty="0" smtClean="0"/>
              <a:t>Of Pennsylvania’s eight delegates, seven owned stock in the Bank of North America</a:t>
            </a:r>
          </a:p>
          <a:p>
            <a:pPr marL="384048" lvl="2">
              <a:buFontTx/>
              <a:buChar char="■"/>
            </a:pPr>
            <a:r>
              <a:rPr lang="en-US" sz="2400" dirty="0" smtClean="0"/>
              <a:t>Constitution said nothing about federal government’s power to print money (implied) but explicitly prohibited states from printing money </a:t>
            </a:r>
            <a:endParaRPr lang="en-US" sz="2400" dirty="0" smtClean="0"/>
          </a:p>
          <a:p>
            <a:pPr marL="800100" lvl="3" indent="-342900">
              <a:buFont typeface="Wingdings" panose="05000000000000000000" pitchFamily="2" charset="2"/>
              <a:buChar char="§"/>
            </a:pPr>
            <a:r>
              <a:rPr lang="en-US" sz="2200" i="0" dirty="0" smtClean="0"/>
              <a:t>Vague clauses can do the dirty work!</a:t>
            </a:r>
            <a:endParaRPr lang="en-US" sz="2200" i="0" dirty="0"/>
          </a:p>
        </p:txBody>
      </p:sp>
    </p:spTree>
    <p:extLst>
      <p:ext uri="{BB962C8B-B14F-4D97-AF65-F5344CB8AC3E}">
        <p14:creationId xmlns:p14="http://schemas.microsoft.com/office/powerpoint/2010/main" val="1574984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Get Constitutional Convention to deliver banking privileges</a:t>
            </a:r>
          </a:p>
        </p:txBody>
      </p:sp>
      <p:sp>
        <p:nvSpPr>
          <p:cNvPr id="3" name="Content Placeholder 2"/>
          <p:cNvSpPr>
            <a:spLocks noGrp="1"/>
          </p:cNvSpPr>
          <p:nvPr>
            <p:ph idx="1"/>
          </p:nvPr>
        </p:nvSpPr>
        <p:spPr/>
        <p:txBody>
          <a:bodyPr>
            <a:noAutofit/>
          </a:bodyPr>
          <a:lstStyle/>
          <a:p>
            <a:r>
              <a:rPr lang="en-US" sz="2800" dirty="0" smtClean="0"/>
              <a:t>James Madison proposed giving Congress the explicit power to charter corporations, convention shot it down</a:t>
            </a:r>
          </a:p>
          <a:p>
            <a:pPr lvl="1">
              <a:buFont typeface="Wingdings" panose="05000000000000000000" pitchFamily="2" charset="2"/>
              <a:buChar char="§"/>
            </a:pPr>
            <a:r>
              <a:rPr lang="en-US" sz="2400" i="0" dirty="0" smtClean="0"/>
              <a:t>James Wilson thought such ability “already included in the power to regulate trade.”</a:t>
            </a:r>
          </a:p>
          <a:p>
            <a:pPr lvl="1">
              <a:buFont typeface="Wingdings" panose="05000000000000000000" pitchFamily="2" charset="2"/>
              <a:buChar char="§"/>
            </a:pPr>
            <a:r>
              <a:rPr lang="en-US" sz="2400" i="0" dirty="0" smtClean="0"/>
              <a:t>Morris thought the general welfare clause authorized Congress “to grant exclusive privileges to trading companies.”</a:t>
            </a:r>
          </a:p>
        </p:txBody>
      </p:sp>
    </p:spTree>
    <p:extLst>
      <p:ext uri="{BB962C8B-B14F-4D97-AF65-F5344CB8AC3E}">
        <p14:creationId xmlns:p14="http://schemas.microsoft.com/office/powerpoint/2010/main" val="138408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Congress to charter a central bank</a:t>
            </a:r>
            <a:endParaRPr lang="en-US" dirty="0"/>
          </a:p>
        </p:txBody>
      </p:sp>
      <p:sp>
        <p:nvSpPr>
          <p:cNvPr id="3" name="Content Placeholder 2"/>
          <p:cNvSpPr>
            <a:spLocks noGrp="1"/>
          </p:cNvSpPr>
          <p:nvPr>
            <p:ph idx="1"/>
          </p:nvPr>
        </p:nvSpPr>
        <p:spPr/>
        <p:txBody>
          <a:bodyPr/>
          <a:lstStyle/>
          <a:p>
            <a:r>
              <a:rPr lang="en-US" sz="2200" dirty="0" smtClean="0"/>
              <a:t>Secretary of the Treasury </a:t>
            </a:r>
            <a:r>
              <a:rPr lang="en-US" sz="2200" dirty="0" smtClean="0"/>
              <a:t>Hamilton’s </a:t>
            </a:r>
            <a:r>
              <a:rPr lang="en-US" sz="2200" i="1" dirty="0" smtClean="0"/>
              <a:t>Report on a National Bank </a:t>
            </a:r>
            <a:r>
              <a:rPr lang="en-US" sz="2200" dirty="0" smtClean="0"/>
              <a:t>(12/90)</a:t>
            </a:r>
          </a:p>
          <a:p>
            <a:r>
              <a:rPr lang="en-US" sz="2200" dirty="0" smtClean="0"/>
              <a:t>Referred to a Senate Committee (Senator Robert Morris on committee, 3/5 members own stock in state banks)</a:t>
            </a:r>
          </a:p>
          <a:p>
            <a:r>
              <a:rPr lang="en-US" sz="2200" dirty="0" smtClean="0"/>
              <a:t>February 1791, Congress charters Bank of the United States</a:t>
            </a:r>
          </a:p>
          <a:p>
            <a:pPr lvl="1">
              <a:buFont typeface="Wingdings" panose="05000000000000000000" pitchFamily="2" charset="2"/>
              <a:buChar char="§"/>
            </a:pPr>
            <a:r>
              <a:rPr lang="en-US" i="0" dirty="0" smtClean="0"/>
              <a:t>Twenty year monopoly </a:t>
            </a:r>
            <a:r>
              <a:rPr lang="en-US" i="0" dirty="0" smtClean="0"/>
              <a:t>over </a:t>
            </a:r>
            <a:r>
              <a:rPr lang="en-US" i="0" dirty="0" smtClean="0"/>
              <a:t>interstate </a:t>
            </a:r>
            <a:r>
              <a:rPr lang="en-US" i="0" dirty="0" smtClean="0"/>
              <a:t>banking (Philadelphia based)</a:t>
            </a:r>
            <a:endParaRPr lang="en-US" i="0" dirty="0" smtClean="0"/>
          </a:p>
          <a:p>
            <a:pPr lvl="1">
              <a:buFont typeface="Wingdings" panose="05000000000000000000" pitchFamily="2" charset="2"/>
              <a:buChar char="§"/>
            </a:pPr>
            <a:r>
              <a:rPr lang="en-US" i="0" dirty="0" smtClean="0"/>
              <a:t>$10 million capitalization (federal government owns 20%, private ownership can be purchased with specie or government debt)</a:t>
            </a:r>
          </a:p>
          <a:p>
            <a:pPr lvl="1">
              <a:buFont typeface="Wingdings" panose="05000000000000000000" pitchFamily="2" charset="2"/>
              <a:buChar char="§"/>
            </a:pPr>
            <a:r>
              <a:rPr lang="en-US" i="0" dirty="0" smtClean="0"/>
              <a:t>Treasury stores deposits at </a:t>
            </a:r>
            <a:r>
              <a:rPr lang="en-US" i="0" dirty="0" smtClean="0"/>
              <a:t>bank (massive subsidy)</a:t>
            </a:r>
            <a:endParaRPr lang="en-US" i="0" dirty="0"/>
          </a:p>
        </p:txBody>
      </p:sp>
    </p:spTree>
    <p:extLst>
      <p:ext uri="{BB962C8B-B14F-4D97-AF65-F5344CB8AC3E}">
        <p14:creationId xmlns:p14="http://schemas.microsoft.com/office/powerpoint/2010/main" val="2038789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Get Congress to charter a central </a:t>
            </a:r>
            <a:r>
              <a:rPr lang="en-US" dirty="0" smtClean="0"/>
              <a:t>bank (cont.)</a:t>
            </a:r>
            <a:endParaRPr lang="en-US" dirty="0"/>
          </a:p>
        </p:txBody>
      </p:sp>
      <p:sp>
        <p:nvSpPr>
          <p:cNvPr id="3" name="Content Placeholder 2"/>
          <p:cNvSpPr>
            <a:spLocks noGrp="1"/>
          </p:cNvSpPr>
          <p:nvPr>
            <p:ph idx="1"/>
          </p:nvPr>
        </p:nvSpPr>
        <p:spPr/>
        <p:txBody>
          <a:bodyPr>
            <a:normAutofit fontScale="92500"/>
          </a:bodyPr>
          <a:lstStyle/>
          <a:p>
            <a:r>
              <a:rPr lang="en-US" sz="2400" dirty="0" smtClean="0"/>
              <a:t>50% of congressmen who voted for bank bill purchased stock in the institution</a:t>
            </a:r>
          </a:p>
          <a:p>
            <a:r>
              <a:rPr lang="en-US" sz="2400" dirty="0" smtClean="0"/>
              <a:t>Ownership concentrated in Boston, New York City, Philadelphia, and Charleston</a:t>
            </a:r>
          </a:p>
          <a:p>
            <a:r>
              <a:rPr lang="en-US" sz="2400" dirty="0" smtClean="0"/>
              <a:t>Government directors mostly associated with </a:t>
            </a:r>
            <a:r>
              <a:rPr lang="en-US" sz="2400" dirty="0" smtClean="0"/>
              <a:t>Senator Robert </a:t>
            </a:r>
            <a:r>
              <a:rPr lang="en-US" sz="2400" dirty="0" smtClean="0"/>
              <a:t>Morris</a:t>
            </a:r>
          </a:p>
          <a:p>
            <a:r>
              <a:rPr lang="en-US" sz="2400" dirty="0" smtClean="0"/>
              <a:t>Thomas Willing, Morris’ business associate and former president of Bank of North America, becomes president of the Bank of the United </a:t>
            </a:r>
            <a:r>
              <a:rPr lang="en-US" sz="2400" dirty="0" smtClean="0"/>
              <a:t>States!</a:t>
            </a:r>
            <a:endParaRPr lang="en-US" sz="2400" dirty="0" smtClean="0"/>
          </a:p>
          <a:p>
            <a:r>
              <a:rPr lang="en-US" sz="2400" dirty="0" smtClean="0"/>
              <a:t>SBUS lends mainly to federal government and large Federalist businesses, land speculators, debt speculators, merchants, etc. </a:t>
            </a:r>
            <a:endParaRPr lang="en-US" sz="2400" dirty="0"/>
          </a:p>
        </p:txBody>
      </p:sp>
    </p:spTree>
    <p:extLst>
      <p:ext uri="{BB962C8B-B14F-4D97-AF65-F5344CB8AC3E}">
        <p14:creationId xmlns:p14="http://schemas.microsoft.com/office/powerpoint/2010/main" val="1200497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Then came the manufacturers</a:t>
            </a:r>
            <a:endParaRPr lang="en-US" dirty="0"/>
          </a:p>
        </p:txBody>
      </p:sp>
      <p:sp>
        <p:nvSpPr>
          <p:cNvPr id="3" name="Content Placeholder 2"/>
          <p:cNvSpPr>
            <a:spLocks noGrp="1"/>
          </p:cNvSpPr>
          <p:nvPr>
            <p:ph idx="1"/>
          </p:nvPr>
        </p:nvSpPr>
        <p:spPr/>
        <p:txBody>
          <a:bodyPr>
            <a:normAutofit/>
          </a:bodyPr>
          <a:lstStyle/>
          <a:p>
            <a:r>
              <a:rPr lang="en-US" sz="2400" dirty="0" smtClean="0"/>
              <a:t>Under the Articles of Confederation, northern manufacturers could not secure high interstate tariffs </a:t>
            </a:r>
          </a:p>
          <a:p>
            <a:pPr lvl="1">
              <a:buFont typeface="Wingdings" panose="05000000000000000000" pitchFamily="2" charset="2"/>
              <a:buChar char="§"/>
            </a:pPr>
            <a:r>
              <a:rPr lang="en-US" sz="2400" i="0" dirty="0" smtClean="0"/>
              <a:t>South supported low </a:t>
            </a:r>
            <a:r>
              <a:rPr lang="en-US" sz="2400" i="0" dirty="0" smtClean="0"/>
              <a:t>tariffs, also interstate </a:t>
            </a:r>
            <a:r>
              <a:rPr lang="en-US" sz="2400" i="0" dirty="0" smtClean="0"/>
              <a:t>competition</a:t>
            </a:r>
          </a:p>
          <a:p>
            <a:pPr lvl="1">
              <a:buFont typeface="Wingdings" panose="05000000000000000000" pitchFamily="2" charset="2"/>
              <a:buChar char="§"/>
            </a:pPr>
            <a:r>
              <a:rPr lang="en-US" sz="2400" i="0" dirty="0" smtClean="0"/>
              <a:t>Interstate tariffs around 5</a:t>
            </a:r>
            <a:r>
              <a:rPr lang="en-US" sz="2400" i="0" dirty="0" smtClean="0"/>
              <a:t>% (over exaggerate New York)</a:t>
            </a:r>
            <a:endParaRPr lang="en-US" sz="2400" i="0" dirty="0" smtClean="0"/>
          </a:p>
          <a:p>
            <a:r>
              <a:rPr lang="en-US" sz="2400" dirty="0" smtClean="0"/>
              <a:t>They had no success on the federal level securing a tariff </a:t>
            </a:r>
            <a:r>
              <a:rPr lang="en-US" sz="2400" dirty="0" smtClean="0"/>
              <a:t>(recall the failed </a:t>
            </a:r>
            <a:r>
              <a:rPr lang="en-US" sz="2400" dirty="0" smtClean="0"/>
              <a:t>tariffs of 1781 and 1783)</a:t>
            </a:r>
          </a:p>
          <a:p>
            <a:r>
              <a:rPr lang="en-US" sz="2400" dirty="0" smtClean="0"/>
              <a:t>Northern merchants experienced similar difficulties with navigation </a:t>
            </a:r>
            <a:r>
              <a:rPr lang="en-US" sz="2400" dirty="0" smtClean="0"/>
              <a:t>acts (separate story)</a:t>
            </a:r>
            <a:endParaRPr lang="en-US" sz="2400" dirty="0"/>
          </a:p>
        </p:txBody>
      </p:sp>
    </p:spTree>
    <p:extLst>
      <p:ext uri="{BB962C8B-B14F-4D97-AF65-F5344CB8AC3E}">
        <p14:creationId xmlns:p14="http://schemas.microsoft.com/office/powerpoint/2010/main" val="199877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Constitutional Convention to deliver manufacturing privileges</a:t>
            </a:r>
            <a:endParaRPr lang="en-US" dirty="0"/>
          </a:p>
        </p:txBody>
      </p:sp>
      <p:sp>
        <p:nvSpPr>
          <p:cNvPr id="3" name="Content Placeholder 2"/>
          <p:cNvSpPr>
            <a:spLocks noGrp="1"/>
          </p:cNvSpPr>
          <p:nvPr>
            <p:ph idx="1"/>
          </p:nvPr>
        </p:nvSpPr>
        <p:spPr/>
        <p:txBody>
          <a:bodyPr>
            <a:noAutofit/>
          </a:bodyPr>
          <a:lstStyle/>
          <a:p>
            <a:r>
              <a:rPr lang="en-US" sz="2400" dirty="0" smtClean="0"/>
              <a:t>Convention outlawed interstate tariffs and only required a simple congressional majority (51%) for tariffs</a:t>
            </a:r>
          </a:p>
          <a:p>
            <a:r>
              <a:rPr lang="en-US" sz="2400" dirty="0" smtClean="0"/>
              <a:t>Nathaniel Gorham of Massachusetts: “If the Government is to be so fettered as to be unable to relieve the Eastern states, what motive can they have to join it.”</a:t>
            </a:r>
          </a:p>
          <a:p>
            <a:r>
              <a:rPr lang="en-US" sz="2400" dirty="0" smtClean="0"/>
              <a:t>Some southern delegates wanted supermajority (two-thirds) for tariffs and navigation acts</a:t>
            </a:r>
          </a:p>
          <a:p>
            <a:r>
              <a:rPr lang="en-US" sz="2400" dirty="0" smtClean="0"/>
              <a:t>Northern delegates won over enough southerners by sanctioning slave trade until 1808</a:t>
            </a:r>
            <a:endParaRPr lang="en-US" sz="2400" dirty="0"/>
          </a:p>
        </p:txBody>
      </p:sp>
    </p:spTree>
    <p:extLst>
      <p:ext uri="{BB962C8B-B14F-4D97-AF65-F5344CB8AC3E}">
        <p14:creationId xmlns:p14="http://schemas.microsoft.com/office/powerpoint/2010/main" val="85449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Congress to pass tariffs</a:t>
            </a:r>
            <a:endParaRPr lang="en-US" dirty="0"/>
          </a:p>
        </p:txBody>
      </p:sp>
      <p:sp>
        <p:nvSpPr>
          <p:cNvPr id="3" name="Content Placeholder 2"/>
          <p:cNvSpPr>
            <a:spLocks noGrp="1"/>
          </p:cNvSpPr>
          <p:nvPr>
            <p:ph idx="1"/>
          </p:nvPr>
        </p:nvSpPr>
        <p:spPr/>
        <p:txBody>
          <a:bodyPr>
            <a:normAutofit/>
          </a:bodyPr>
          <a:lstStyle/>
          <a:p>
            <a:r>
              <a:rPr lang="en-US" sz="2800" dirty="0" smtClean="0"/>
              <a:t>Congressman Madison pushes for Tariff Act of July 1789 </a:t>
            </a:r>
          </a:p>
          <a:p>
            <a:pPr lvl="1">
              <a:buFont typeface="Wingdings" panose="05000000000000000000" pitchFamily="2" charset="2"/>
              <a:buChar char="§"/>
            </a:pPr>
            <a:r>
              <a:rPr lang="en-US" sz="2200" i="0" dirty="0" smtClean="0"/>
              <a:t>North wanted high tariffs, South wanted low tariffs, Madison sides with North</a:t>
            </a:r>
          </a:p>
          <a:p>
            <a:pPr lvl="1">
              <a:buFont typeface="Wingdings" panose="05000000000000000000" pitchFamily="2" charset="2"/>
              <a:buChar char="§"/>
            </a:pPr>
            <a:r>
              <a:rPr lang="en-US" sz="2200" i="0" dirty="0" smtClean="0"/>
              <a:t>No recorded vote, probably simple majority</a:t>
            </a:r>
          </a:p>
          <a:p>
            <a:pPr lvl="1">
              <a:buFont typeface="Wingdings" panose="05000000000000000000" pitchFamily="2" charset="2"/>
              <a:buChar char="§"/>
            </a:pPr>
            <a:r>
              <a:rPr lang="en-US" sz="2200" i="0" dirty="0" smtClean="0"/>
              <a:t>12.5% average tariff rate</a:t>
            </a:r>
          </a:p>
          <a:p>
            <a:pPr marL="384048" lvl="1">
              <a:buFontTx/>
              <a:buChar char="■"/>
            </a:pPr>
            <a:r>
              <a:rPr lang="en-US" sz="2800" i="0" dirty="0" smtClean="0"/>
              <a:t>With SOT Hamilton’s prodding, Federalists </a:t>
            </a:r>
            <a:r>
              <a:rPr lang="en-US" sz="2800" i="0" dirty="0" smtClean="0"/>
              <a:t>raise tariffs again in 1792, by 1800 rates around 30%</a:t>
            </a:r>
          </a:p>
        </p:txBody>
      </p:sp>
    </p:spTree>
    <p:extLst>
      <p:ext uri="{BB962C8B-B14F-4D97-AF65-F5344CB8AC3E}">
        <p14:creationId xmlns:p14="http://schemas.microsoft.com/office/powerpoint/2010/main" val="689338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Finally, the land speculators got what they wanted</a:t>
            </a:r>
            <a:endParaRPr lang="en-US" dirty="0"/>
          </a:p>
        </p:txBody>
      </p:sp>
      <p:sp>
        <p:nvSpPr>
          <p:cNvPr id="3" name="Content Placeholder 2"/>
          <p:cNvSpPr>
            <a:spLocks noGrp="1"/>
          </p:cNvSpPr>
          <p:nvPr>
            <p:ph idx="1"/>
          </p:nvPr>
        </p:nvSpPr>
        <p:spPr/>
        <p:txBody>
          <a:bodyPr/>
          <a:lstStyle/>
          <a:p>
            <a:r>
              <a:rPr lang="en-US" sz="2400" dirty="0" smtClean="0"/>
              <a:t>Land speculators acquire grants of unappropriated land from state governments, turn around and sell to settlers at a profit</a:t>
            </a:r>
          </a:p>
          <a:p>
            <a:pPr lvl="1">
              <a:buFont typeface="Wingdings" panose="05000000000000000000" pitchFamily="2" charset="2"/>
              <a:buChar char="§"/>
            </a:pPr>
            <a:r>
              <a:rPr lang="en-US" sz="2400" i="0" dirty="0" smtClean="0"/>
              <a:t>Crony, land unowned until homesteading</a:t>
            </a:r>
          </a:p>
          <a:p>
            <a:r>
              <a:rPr lang="en-US" sz="2400" dirty="0" smtClean="0"/>
              <a:t>Speculators want to prevent state governments from rescinding land grants</a:t>
            </a:r>
          </a:p>
          <a:p>
            <a:pPr lvl="1">
              <a:buFont typeface="Wingdings" panose="05000000000000000000" pitchFamily="2" charset="2"/>
              <a:buChar char="§"/>
            </a:pPr>
            <a:r>
              <a:rPr lang="en-US" sz="2400" i="0" dirty="0" smtClean="0"/>
              <a:t>(Similar to </a:t>
            </a:r>
            <a:r>
              <a:rPr lang="en-US" sz="2400" i="0" dirty="0" smtClean="0"/>
              <a:t>preventing Pennsylvania’s </a:t>
            </a:r>
            <a:r>
              <a:rPr lang="en-US" sz="2400" i="0" dirty="0" smtClean="0"/>
              <a:t>weakening of the BONA’s charter)</a:t>
            </a:r>
          </a:p>
          <a:p>
            <a:endParaRPr lang="en-US" dirty="0"/>
          </a:p>
        </p:txBody>
      </p:sp>
    </p:spTree>
    <p:extLst>
      <p:ext uri="{BB962C8B-B14F-4D97-AF65-F5344CB8AC3E}">
        <p14:creationId xmlns:p14="http://schemas.microsoft.com/office/powerpoint/2010/main" val="2801747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Constitutional Convention to protect land grants</a:t>
            </a:r>
            <a:endParaRPr lang="en-US" dirty="0"/>
          </a:p>
        </p:txBody>
      </p:sp>
      <p:sp>
        <p:nvSpPr>
          <p:cNvPr id="3" name="Content Placeholder 2"/>
          <p:cNvSpPr>
            <a:spLocks noGrp="1"/>
          </p:cNvSpPr>
          <p:nvPr>
            <p:ph idx="1"/>
          </p:nvPr>
        </p:nvSpPr>
        <p:spPr/>
        <p:txBody>
          <a:bodyPr>
            <a:normAutofit/>
          </a:bodyPr>
          <a:lstStyle/>
          <a:p>
            <a:r>
              <a:rPr lang="en-US" sz="2400" dirty="0" smtClean="0"/>
              <a:t>James Wilson (attorney for Robert Morris, a land speculator) and James Madison secure contract clause in Constitution</a:t>
            </a:r>
          </a:p>
          <a:p>
            <a:pPr lvl="1">
              <a:buFont typeface="Wingdings" panose="05000000000000000000" pitchFamily="2" charset="2"/>
              <a:buChar char="§"/>
            </a:pPr>
            <a:r>
              <a:rPr lang="en-US" sz="2400" i="0" dirty="0" smtClean="0"/>
              <a:t>They wanted to prevent state legislatures from interfering with speculative land grants </a:t>
            </a:r>
            <a:endParaRPr lang="en-US" sz="2400" i="0" dirty="0"/>
          </a:p>
        </p:txBody>
      </p:sp>
    </p:spTree>
    <p:extLst>
      <p:ext uri="{BB962C8B-B14F-4D97-AF65-F5344CB8AC3E}">
        <p14:creationId xmlns:p14="http://schemas.microsoft.com/office/powerpoint/2010/main" val="160007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this presentation about, and why should I care? </a:t>
            </a:r>
            <a:endParaRPr lang="en-US" dirty="0"/>
          </a:p>
        </p:txBody>
      </p:sp>
      <p:sp>
        <p:nvSpPr>
          <p:cNvPr id="3" name="Content Placeholder 2"/>
          <p:cNvSpPr>
            <a:spLocks noGrp="1"/>
          </p:cNvSpPr>
          <p:nvPr>
            <p:ph idx="1"/>
          </p:nvPr>
        </p:nvSpPr>
        <p:spPr/>
        <p:txBody>
          <a:bodyPr>
            <a:noAutofit/>
          </a:bodyPr>
          <a:lstStyle/>
          <a:p>
            <a:r>
              <a:rPr lang="en-US" sz="2200" dirty="0" smtClean="0"/>
              <a:t>Relates to Murray Rothbard’s </a:t>
            </a:r>
            <a:r>
              <a:rPr lang="en-US" sz="2200" i="1" dirty="0" smtClean="0"/>
              <a:t>Conceived in Liberty, Volume V: The New Republic, 1784-1791 </a:t>
            </a:r>
            <a:r>
              <a:rPr lang="en-US" sz="2200" dirty="0" smtClean="0"/>
              <a:t>and my forthcoming book, </a:t>
            </a:r>
            <a:r>
              <a:rPr lang="en-US" sz="2200" i="1" dirty="0" smtClean="0"/>
              <a:t>Liberty versus Power: A History of Cronyism in the United States, 1607-1849 </a:t>
            </a:r>
            <a:r>
              <a:rPr lang="en-US" sz="2200" dirty="0" smtClean="0"/>
              <a:t>(2021?)</a:t>
            </a:r>
          </a:p>
          <a:p>
            <a:r>
              <a:rPr lang="en-US" sz="2200" dirty="0" smtClean="0"/>
              <a:t>U.S. Constitution is a thoroughly crony document, full of special privileges</a:t>
            </a:r>
          </a:p>
          <a:p>
            <a:pPr marL="987552" lvl="1" indent="-457200">
              <a:buFont typeface="+mj-lt"/>
              <a:buAutoNum type="arabicPeriod"/>
            </a:pPr>
            <a:r>
              <a:rPr lang="en-US" i="0" dirty="0" smtClean="0"/>
              <a:t>Federalists pushed for a constitutional convention in 1787 to secure privileges</a:t>
            </a:r>
          </a:p>
          <a:p>
            <a:pPr marL="987552" lvl="1" indent="-457200">
              <a:buFont typeface="+mj-lt"/>
              <a:buAutoNum type="arabicPeriod"/>
            </a:pPr>
            <a:r>
              <a:rPr lang="en-US" i="0" dirty="0" smtClean="0"/>
              <a:t>Federalists succeeded at the convention</a:t>
            </a:r>
          </a:p>
          <a:p>
            <a:pPr marL="987552" lvl="1" indent="-457200">
              <a:buFont typeface="+mj-lt"/>
              <a:buAutoNum type="arabicPeriod"/>
            </a:pPr>
            <a:r>
              <a:rPr lang="en-US" i="0" dirty="0" smtClean="0"/>
              <a:t>Federalists passed special interest legislation in early 1790s under the aegis of Secretary of the Treasury Alexander Hamilton</a:t>
            </a:r>
          </a:p>
          <a:p>
            <a:pPr marL="0" lvl="1" indent="-457200">
              <a:buFontTx/>
              <a:buChar char="■"/>
            </a:pPr>
            <a:r>
              <a:rPr lang="en-US" sz="2200" i="0" dirty="0" smtClean="0"/>
              <a:t>I will concentrate on government debt, banking, tariffs, and land</a:t>
            </a:r>
          </a:p>
        </p:txBody>
      </p:sp>
    </p:spTree>
    <p:extLst>
      <p:ext uri="{BB962C8B-B14F-4D97-AF65-F5344CB8AC3E}">
        <p14:creationId xmlns:p14="http://schemas.microsoft.com/office/powerpoint/2010/main" val="294696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state legislature to dole out land grants under Constitution</a:t>
            </a:r>
            <a:endParaRPr lang="en-US" dirty="0"/>
          </a:p>
        </p:txBody>
      </p:sp>
      <p:sp>
        <p:nvSpPr>
          <p:cNvPr id="3" name="Content Placeholder 2"/>
          <p:cNvSpPr>
            <a:spLocks noGrp="1"/>
          </p:cNvSpPr>
          <p:nvPr>
            <p:ph idx="1"/>
          </p:nvPr>
        </p:nvSpPr>
        <p:spPr/>
        <p:txBody>
          <a:bodyPr/>
          <a:lstStyle/>
          <a:p>
            <a:r>
              <a:rPr lang="en-US" dirty="0" smtClean="0"/>
              <a:t>Yazoo land grant (Alabama and Mississippi area)</a:t>
            </a:r>
          </a:p>
          <a:p>
            <a:r>
              <a:rPr lang="en-US" dirty="0" smtClean="0"/>
              <a:t>1794, four land speculator companies bribe Georgia legislature into selling 35 million acres of land for a paltry $500,000 (1.5 cents an acre)</a:t>
            </a:r>
          </a:p>
          <a:p>
            <a:r>
              <a:rPr lang="en-US" dirty="0" smtClean="0"/>
              <a:t>Senator Robert Morris and Federalist Supreme Court Justice James Wilson involved in the land speculation</a:t>
            </a:r>
          </a:p>
          <a:p>
            <a:r>
              <a:rPr lang="en-US" dirty="0" smtClean="0"/>
              <a:t>Land companies quickly resold (e.g., Mississippi Company sold part of land for $1,138,000, original cost $155,000!)</a:t>
            </a:r>
          </a:p>
          <a:p>
            <a:r>
              <a:rPr lang="en-US" dirty="0" smtClean="0"/>
              <a:t>Georgians irate, throw out state congressmen, new legislature in 1796 repeals land grants. What do the land speculators do?</a:t>
            </a:r>
            <a:endParaRPr lang="en-US" dirty="0"/>
          </a:p>
        </p:txBody>
      </p:sp>
    </p:spTree>
    <p:extLst>
      <p:ext uri="{BB962C8B-B14F-4D97-AF65-F5344CB8AC3E}">
        <p14:creationId xmlns:p14="http://schemas.microsoft.com/office/powerpoint/2010/main" val="177197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Supreme Court to protect land grants with contract clause</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1797</a:t>
            </a:r>
            <a:r>
              <a:rPr lang="en-US" sz="2800" dirty="0" smtClean="0"/>
              <a:t>, Alexander Hamilton predicted Supreme Court would protect land grants using contract </a:t>
            </a:r>
            <a:r>
              <a:rPr lang="en-US" sz="2800" dirty="0" smtClean="0"/>
              <a:t>clause</a:t>
            </a:r>
          </a:p>
          <a:p>
            <a:pPr lvl="1">
              <a:buFont typeface="Wingdings" panose="05000000000000000000" pitchFamily="2" charset="2"/>
              <a:buChar char="§"/>
            </a:pPr>
            <a:r>
              <a:rPr lang="en-US" sz="2400" b="1" i="0" u="sng" dirty="0" smtClean="0"/>
              <a:t>Just like what lawyer (and eventual Supreme Court Justice) James Wilson intended!</a:t>
            </a:r>
            <a:endParaRPr lang="en-US" sz="2400" b="1" i="0" u="sng" dirty="0" smtClean="0"/>
          </a:p>
          <a:p>
            <a:r>
              <a:rPr lang="en-US" sz="2800" dirty="0" smtClean="0"/>
              <a:t>Panic of 1797 crushes Morris and Wilson</a:t>
            </a:r>
            <a:endParaRPr lang="en-US" sz="2800" dirty="0" smtClean="0"/>
          </a:p>
          <a:p>
            <a:r>
              <a:rPr lang="en-US" sz="2800" dirty="0" smtClean="0"/>
              <a:t>Eventually, </a:t>
            </a:r>
            <a:r>
              <a:rPr lang="en-US" sz="2800" dirty="0" smtClean="0"/>
              <a:t>case </a:t>
            </a:r>
            <a:r>
              <a:rPr lang="en-US" sz="2800" smtClean="0"/>
              <a:t>goes to John </a:t>
            </a:r>
            <a:r>
              <a:rPr lang="en-US" sz="2800" dirty="0" smtClean="0"/>
              <a:t>Marshall Court (a Virginia land speculator) ruled in favor of a partial bailout to Yazoo claimants in </a:t>
            </a:r>
            <a:r>
              <a:rPr lang="en-US" sz="2800" dirty="0" smtClean="0"/>
              <a:t>1810 (</a:t>
            </a:r>
            <a:r>
              <a:rPr lang="en-US" sz="2800" i="1" dirty="0" smtClean="0"/>
              <a:t>Fletcher v. Peck</a:t>
            </a:r>
            <a:r>
              <a:rPr lang="en-US" sz="2800" dirty="0" smtClean="0"/>
              <a:t>)</a:t>
            </a:r>
          </a:p>
          <a:p>
            <a:pPr lvl="1">
              <a:buFont typeface="Wingdings" panose="05000000000000000000" pitchFamily="2" charset="2"/>
              <a:buChar char="§"/>
            </a:pPr>
            <a:r>
              <a:rPr lang="en-US" sz="2600" i="0" dirty="0" smtClean="0"/>
              <a:t>Corrupt Marshall also wants to protect his own pocket (1813 </a:t>
            </a:r>
            <a:r>
              <a:rPr lang="en-US" sz="2600" dirty="0" smtClean="0"/>
              <a:t>Fairfax’s Devisee v. Hunter’s Lessee </a:t>
            </a:r>
            <a:r>
              <a:rPr lang="en-US" sz="2600" i="0" dirty="0" smtClean="0"/>
              <a:t>and 1816 </a:t>
            </a:r>
            <a:r>
              <a:rPr lang="en-US" sz="2600" dirty="0" smtClean="0"/>
              <a:t>Martin v. Hunter’s Lessee</a:t>
            </a:r>
            <a:r>
              <a:rPr lang="en-US" sz="2600" i="0" dirty="0" smtClean="0"/>
              <a:t>)</a:t>
            </a:r>
            <a:endParaRPr lang="en-US" sz="2600" i="0" dirty="0"/>
          </a:p>
        </p:txBody>
      </p:sp>
    </p:spTree>
    <p:extLst>
      <p:ext uri="{BB962C8B-B14F-4D97-AF65-F5344CB8AC3E}">
        <p14:creationId xmlns:p14="http://schemas.microsoft.com/office/powerpoint/2010/main" val="2294656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Curtis </a:t>
            </a:r>
            <a:r>
              <a:rPr lang="en-US" dirty="0" err="1" smtClean="0"/>
              <a:t>Nettels</a:t>
            </a:r>
            <a:r>
              <a:rPr lang="en-US" dirty="0" smtClean="0"/>
              <a:t> (1962, p.122) on the Federalist Program</a:t>
            </a:r>
            <a:endParaRPr lang="en-US" dirty="0"/>
          </a:p>
        </p:txBody>
      </p:sp>
      <p:sp>
        <p:nvSpPr>
          <p:cNvPr id="3" name="Content Placeholder 2"/>
          <p:cNvSpPr>
            <a:spLocks noGrp="1"/>
          </p:cNvSpPr>
          <p:nvPr>
            <p:ph idx="1"/>
          </p:nvPr>
        </p:nvSpPr>
        <p:spPr/>
        <p:txBody>
          <a:bodyPr>
            <a:normAutofit/>
          </a:bodyPr>
          <a:lstStyle/>
          <a:p>
            <a:pPr algn="just"/>
            <a:r>
              <a:rPr lang="en-US" sz="2800" dirty="0" smtClean="0"/>
              <a:t>“[</a:t>
            </a:r>
            <a:r>
              <a:rPr lang="en-US" sz="2800" dirty="0"/>
              <a:t>The Federalist program] did not give birth to many large new fortunes; its principal beneficiaries were men of substance who had become affluent before 1789. Their enlarged wealth enhanced their influence in government and society and pointed to an age of big business in which captains of finance would occupy the seats of the mighty</a:t>
            </a:r>
            <a:r>
              <a:rPr lang="en-US" sz="2800" dirty="0" smtClean="0"/>
              <a:t>.”</a:t>
            </a:r>
            <a:endParaRPr lang="en-US" sz="2800" dirty="0"/>
          </a:p>
        </p:txBody>
      </p:sp>
    </p:spTree>
    <p:extLst>
      <p:ext uri="{BB962C8B-B14F-4D97-AF65-F5344CB8AC3E}">
        <p14:creationId xmlns:p14="http://schemas.microsoft.com/office/powerpoint/2010/main" val="338728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In 1787, Federalists pushed for a constitutional convention to secure special privileges</a:t>
            </a:r>
          </a:p>
          <a:p>
            <a:r>
              <a:rPr lang="en-US" sz="2800" dirty="0" smtClean="0"/>
              <a:t>Federalists secure privileges in U.S. Constitution</a:t>
            </a:r>
          </a:p>
          <a:p>
            <a:r>
              <a:rPr lang="en-US" sz="2800" dirty="0" smtClean="0"/>
              <a:t>In early 1790s, Federalists get Congress to enact said privileges using U.S. Constitution</a:t>
            </a:r>
          </a:p>
          <a:p>
            <a:r>
              <a:rPr lang="en-US" sz="2800" dirty="0" smtClean="0"/>
              <a:t>You should read my book when it comes out!</a:t>
            </a:r>
            <a:endParaRPr lang="en-US" sz="2800" dirty="0"/>
          </a:p>
        </p:txBody>
      </p:sp>
    </p:spTree>
    <p:extLst>
      <p:ext uri="{BB962C8B-B14F-4D97-AF65-F5344CB8AC3E}">
        <p14:creationId xmlns:p14="http://schemas.microsoft.com/office/powerpoint/2010/main" val="59534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Rothbard on the crony Constitutional Convention</a:t>
            </a:r>
            <a:endParaRPr lang="en-US" dirty="0"/>
          </a:p>
        </p:txBody>
      </p:sp>
      <p:sp>
        <p:nvSpPr>
          <p:cNvPr id="3" name="Content Placeholder 2"/>
          <p:cNvSpPr>
            <a:spLocks noGrp="1"/>
          </p:cNvSpPr>
          <p:nvPr>
            <p:ph idx="1"/>
          </p:nvPr>
        </p:nvSpPr>
        <p:spPr/>
        <p:txBody>
          <a:bodyPr>
            <a:noAutofit/>
          </a:bodyPr>
          <a:lstStyle/>
          <a:p>
            <a:pPr algn="just"/>
            <a:r>
              <a:rPr lang="en-US" sz="3200" dirty="0" smtClean="0"/>
              <a:t>Buchanan and </a:t>
            </a:r>
            <a:r>
              <a:rPr lang="en-US" sz="3200" dirty="0" err="1" smtClean="0"/>
              <a:t>Tullock</a:t>
            </a:r>
            <a:r>
              <a:rPr lang="en-US" sz="3200" dirty="0" smtClean="0"/>
              <a:t> </a:t>
            </a:r>
            <a:r>
              <a:rPr lang="en-US" sz="3200" i="1" dirty="0" smtClean="0"/>
              <a:t>The Calculus of Consent </a:t>
            </a:r>
            <a:r>
              <a:rPr lang="en-US" sz="3200" dirty="0" smtClean="0"/>
              <a:t>(1962</a:t>
            </a:r>
            <a:r>
              <a:rPr lang="en-US" sz="3200" dirty="0" smtClean="0"/>
              <a:t>)—it was voluntary and (</a:t>
            </a:r>
            <a:r>
              <a:rPr lang="en-US" sz="3200" dirty="0" err="1" smtClean="0"/>
              <a:t>sorta</a:t>
            </a:r>
            <a:r>
              <a:rPr lang="en-US" sz="3200" dirty="0" smtClean="0"/>
              <a:t>) unanimous!</a:t>
            </a:r>
            <a:endParaRPr lang="en-US" sz="3200" dirty="0" smtClean="0"/>
          </a:p>
          <a:p>
            <a:pPr algn="just"/>
            <a:r>
              <a:rPr lang="en-US" sz="3200" dirty="0" smtClean="0"/>
              <a:t>“The Myth of Neutral Taxation” </a:t>
            </a:r>
            <a:r>
              <a:rPr lang="en-US" sz="3200" dirty="0"/>
              <a:t>(1981, p.482</a:t>
            </a:r>
            <a:r>
              <a:rPr lang="en-US" sz="3200" dirty="0" smtClean="0"/>
              <a:t>): </a:t>
            </a:r>
            <a:endParaRPr lang="en-US" sz="3200" dirty="0"/>
          </a:p>
          <a:p>
            <a:pPr marL="0" indent="0" algn="just">
              <a:buNone/>
            </a:pPr>
            <a:r>
              <a:rPr lang="en-US" sz="3200" dirty="0" smtClean="0"/>
              <a:t>	“Buchanan </a:t>
            </a:r>
            <a:r>
              <a:rPr lang="en-US" sz="3200" dirty="0"/>
              <a:t>and public-choice theorists argue </a:t>
            </a:r>
            <a:r>
              <a:rPr lang="en-US" sz="3200" dirty="0" smtClean="0"/>
              <a:t>	that </a:t>
            </a:r>
            <a:r>
              <a:rPr lang="en-US" sz="3200" dirty="0"/>
              <a:t>the all-voluntarily-forcing-themselves </a:t>
            </a:r>
            <a:r>
              <a:rPr lang="en-US" sz="3200" dirty="0" smtClean="0"/>
              <a:t>	process </a:t>
            </a:r>
            <a:r>
              <a:rPr lang="en-US" sz="3200" dirty="0"/>
              <a:t>actually takes place at the basic </a:t>
            </a:r>
            <a:r>
              <a:rPr lang="en-US" sz="3200" dirty="0" smtClean="0"/>
              <a:t>	“</a:t>
            </a:r>
            <a:r>
              <a:rPr lang="en-US" sz="3200" dirty="0"/>
              <a:t>constitutional</a:t>
            </a:r>
            <a:r>
              <a:rPr lang="en-US" sz="3200" dirty="0" smtClean="0"/>
              <a:t>” level</a:t>
            </a:r>
            <a:r>
              <a:rPr lang="en-US" sz="3200" dirty="0"/>
              <a:t>. But again there is no </a:t>
            </a:r>
            <a:r>
              <a:rPr lang="en-US" sz="3200" dirty="0" smtClean="0"/>
              <a:t>	evidence </a:t>
            </a:r>
            <a:r>
              <a:rPr lang="en-US" sz="3200" dirty="0"/>
              <a:t>for this whatever. </a:t>
            </a:r>
            <a:r>
              <a:rPr lang="en-US" sz="3200" dirty="0" smtClean="0"/>
              <a:t>. . .</a:t>
            </a:r>
            <a:endParaRPr lang="en-US" sz="3200" dirty="0"/>
          </a:p>
        </p:txBody>
      </p:sp>
    </p:spTree>
    <p:extLst>
      <p:ext uri="{BB962C8B-B14F-4D97-AF65-F5344CB8AC3E}">
        <p14:creationId xmlns:p14="http://schemas.microsoft.com/office/powerpoint/2010/main" val="419128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Rothbard on the crony Constitutional Convention (1981, p.482) </a:t>
            </a:r>
          </a:p>
        </p:txBody>
      </p:sp>
      <p:sp>
        <p:nvSpPr>
          <p:cNvPr id="3" name="Content Placeholder 2"/>
          <p:cNvSpPr>
            <a:spLocks noGrp="1"/>
          </p:cNvSpPr>
          <p:nvPr>
            <p:ph idx="1"/>
          </p:nvPr>
        </p:nvSpPr>
        <p:spPr/>
        <p:txBody>
          <a:bodyPr>
            <a:noAutofit/>
          </a:bodyPr>
          <a:lstStyle/>
          <a:p>
            <a:pPr marL="0" indent="0" algn="just">
              <a:buNone/>
            </a:pPr>
            <a:r>
              <a:rPr lang="en-US" sz="2400" dirty="0" smtClean="0"/>
              <a:t>	If </a:t>
            </a:r>
            <a:r>
              <a:rPr lang="en-US" sz="2400" dirty="0"/>
              <a:t>they have the American Constitution in mind, then </a:t>
            </a:r>
            <a:r>
              <a:rPr lang="en-US" sz="2400" dirty="0" smtClean="0"/>
              <a:t>	they </a:t>
            </a:r>
            <a:r>
              <a:rPr lang="en-US" sz="2400" dirty="0"/>
              <a:t>should realize that the Constitution was put </a:t>
            </a:r>
            <a:r>
              <a:rPr lang="en-US" sz="2400" dirty="0" smtClean="0"/>
              <a:t>across 	against </a:t>
            </a:r>
            <a:r>
              <a:rPr lang="en-US" sz="2400" dirty="0"/>
              <a:t>the wishes of the majority of the </a:t>
            </a:r>
            <a:r>
              <a:rPr lang="en-US" sz="2400" dirty="0" smtClean="0"/>
              <a:t>public </a:t>
            </a:r>
            <a:r>
              <a:rPr lang="en-US" sz="2400" dirty="0"/>
              <a:t>and that </a:t>
            </a:r>
            <a:r>
              <a:rPr lang="en-US" sz="2400" dirty="0" smtClean="0"/>
              <a:t>	the </a:t>
            </a:r>
            <a:r>
              <a:rPr lang="en-US" sz="2400" b="1" i="1" u="sng" dirty="0"/>
              <a:t>Constitution makers were </a:t>
            </a:r>
            <a:r>
              <a:rPr lang="en-US" sz="2400" b="1" i="1" u="sng" dirty="0" smtClean="0"/>
              <a:t>	interested </a:t>
            </a:r>
            <a:r>
              <a:rPr lang="en-US" sz="2400" b="1" i="1" u="sng" dirty="0"/>
              <a:t>not in “general </a:t>
            </a:r>
            <a:r>
              <a:rPr lang="en-US" sz="2400" b="1" i="1" dirty="0" smtClean="0"/>
              <a:t>	</a:t>
            </a:r>
            <a:r>
              <a:rPr lang="en-US" sz="2400" b="1" i="1" u="sng" dirty="0" smtClean="0"/>
              <a:t>rules</a:t>
            </a:r>
            <a:r>
              <a:rPr lang="en-US" sz="2400" b="1" i="1" u="sng" dirty="0"/>
              <a:t>” for the benefit </a:t>
            </a:r>
            <a:r>
              <a:rPr lang="en-US" sz="2400" b="1" i="1" u="sng" dirty="0" smtClean="0"/>
              <a:t>of </a:t>
            </a:r>
            <a:r>
              <a:rPr lang="en-US" sz="2400" b="1" i="1" u="sng" dirty="0"/>
              <a:t>all, but in pushing through </a:t>
            </a:r>
            <a:r>
              <a:rPr lang="en-US" sz="2400" b="1" i="1" dirty="0" smtClean="0"/>
              <a:t>	</a:t>
            </a:r>
            <a:r>
              <a:rPr lang="en-US" sz="2400" b="1" i="1" u="sng" dirty="0" smtClean="0"/>
              <a:t>measures</a:t>
            </a:r>
            <a:r>
              <a:rPr lang="en-US" sz="2400" dirty="0" smtClean="0"/>
              <a:t>— protective tariffs, opening </a:t>
            </a:r>
            <a:r>
              <a:rPr lang="en-US" sz="2400" dirty="0"/>
              <a:t>up of export </a:t>
            </a:r>
            <a:r>
              <a:rPr lang="en-US" sz="2400" dirty="0" smtClean="0"/>
              <a:t>	markets</a:t>
            </a:r>
            <a:r>
              <a:rPr lang="en-US" sz="2400" dirty="0"/>
              <a:t>, </a:t>
            </a:r>
            <a:r>
              <a:rPr lang="en-US" sz="2400" dirty="0" smtClean="0"/>
              <a:t>repayment </a:t>
            </a:r>
            <a:r>
              <a:rPr lang="en-US" sz="2400" dirty="0"/>
              <a:t>of public debt at far above market </a:t>
            </a:r>
            <a:r>
              <a:rPr lang="en-US" sz="2400" dirty="0" smtClean="0"/>
              <a:t>	price</a:t>
            </a:r>
            <a:r>
              <a:rPr lang="en-US" sz="2400" dirty="0"/>
              <a:t>, </a:t>
            </a:r>
            <a:r>
              <a:rPr lang="en-US" sz="2400" dirty="0" smtClean="0"/>
              <a:t>	expanded </a:t>
            </a:r>
            <a:r>
              <a:rPr lang="en-US" sz="2400" dirty="0"/>
              <a:t>bank credit for privileged groups, public </a:t>
            </a:r>
            <a:r>
              <a:rPr lang="en-US" sz="2400" dirty="0" smtClean="0"/>
              <a:t>	works—</a:t>
            </a:r>
            <a:r>
              <a:rPr lang="en-US" sz="2400" b="1" i="1" u="sng" dirty="0" smtClean="0"/>
              <a:t>for </a:t>
            </a:r>
            <a:r>
              <a:rPr lang="en-US" sz="2400" b="1" i="1" u="sng" dirty="0"/>
              <a:t>one set of people at the expense of </a:t>
            </a:r>
            <a:r>
              <a:rPr lang="en-US" sz="2400" b="1" i="1" dirty="0" smtClean="0"/>
              <a:t>	</a:t>
            </a:r>
            <a:r>
              <a:rPr lang="en-US" sz="2400" b="1" i="1" u="sng" dirty="0" smtClean="0"/>
              <a:t>another</a:t>
            </a:r>
            <a:r>
              <a:rPr lang="en-US" sz="2400" dirty="0" smtClean="0"/>
              <a:t>.”</a:t>
            </a:r>
            <a:endParaRPr lang="en-US" sz="2400" dirty="0"/>
          </a:p>
        </p:txBody>
      </p:sp>
    </p:spTree>
    <p:extLst>
      <p:ext uri="{BB962C8B-B14F-4D97-AF65-F5344CB8AC3E}">
        <p14:creationId xmlns:p14="http://schemas.microsoft.com/office/powerpoint/2010/main" val="2755600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Constitutional Convention of 1787</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Few Antifederalists, mostly hardcore Federalists related to merchant prince Robert Morris of PA attended</a:t>
            </a:r>
          </a:p>
          <a:p>
            <a:pPr lvl="1">
              <a:buFont typeface="Wingdings" panose="05000000000000000000" pitchFamily="2" charset="2"/>
              <a:buChar char="§"/>
            </a:pPr>
            <a:r>
              <a:rPr lang="en-US" sz="2600" i="0" dirty="0" err="1" smtClean="0"/>
              <a:t>Gouverneur</a:t>
            </a:r>
            <a:r>
              <a:rPr lang="en-US" sz="2600" i="0" dirty="0" smtClean="0"/>
              <a:t> Morris and James Wilson of Pennsylvania</a:t>
            </a:r>
          </a:p>
          <a:p>
            <a:pPr lvl="1">
              <a:buFont typeface="Wingdings" panose="05000000000000000000" pitchFamily="2" charset="2"/>
              <a:buChar char="§"/>
            </a:pPr>
            <a:r>
              <a:rPr lang="en-US" sz="2600" i="0" dirty="0" smtClean="0"/>
              <a:t>Alexander Hamilton of New York</a:t>
            </a:r>
          </a:p>
          <a:p>
            <a:pPr lvl="1">
              <a:buFont typeface="Wingdings" panose="05000000000000000000" pitchFamily="2" charset="2"/>
              <a:buChar char="§"/>
            </a:pPr>
            <a:r>
              <a:rPr lang="en-US" sz="2600" i="0" dirty="0" smtClean="0"/>
              <a:t>James Madison and George Washington of Virginia</a:t>
            </a:r>
          </a:p>
          <a:p>
            <a:pPr lvl="1">
              <a:buFont typeface="Wingdings" panose="05000000000000000000" pitchFamily="2" charset="2"/>
              <a:buChar char="§"/>
            </a:pPr>
            <a:r>
              <a:rPr lang="en-US" sz="2600" i="0" dirty="0" smtClean="0"/>
              <a:t>Charles Pinckney and Charles </a:t>
            </a:r>
            <a:r>
              <a:rPr lang="en-US" sz="2600" i="0" dirty="0" err="1" smtClean="0"/>
              <a:t>Cotesworth</a:t>
            </a:r>
            <a:r>
              <a:rPr lang="en-US" sz="2600" i="0" dirty="0" smtClean="0"/>
              <a:t> Pinckney of South Carolina </a:t>
            </a:r>
          </a:p>
          <a:p>
            <a:pPr marL="457200" lvl="1" indent="-457200">
              <a:buFontTx/>
              <a:buChar char="■"/>
            </a:pPr>
            <a:r>
              <a:rPr lang="en-US" sz="2800" i="0" dirty="0" smtClean="0"/>
              <a:t>Federalists secure “big three” vague clauses with little debate</a:t>
            </a:r>
          </a:p>
          <a:p>
            <a:pPr marL="914400" lvl="2" indent="-457200">
              <a:buFont typeface="Wingdings" panose="05000000000000000000" pitchFamily="2" charset="2"/>
              <a:buChar char="§"/>
            </a:pPr>
            <a:r>
              <a:rPr lang="en-US" sz="2600" dirty="0" smtClean="0"/>
              <a:t>Supremacy, general welfare, necessary and proper clauses</a:t>
            </a:r>
          </a:p>
          <a:p>
            <a:pPr marL="384048" lvl="2" indent="-457200">
              <a:buFontTx/>
              <a:buChar char="■"/>
            </a:pPr>
            <a:r>
              <a:rPr lang="en-US" sz="2800" dirty="0"/>
              <a:t>Federalists knew </a:t>
            </a:r>
            <a:r>
              <a:rPr lang="en-US" sz="2800" dirty="0" smtClean="0"/>
              <a:t>the “big three” clauses </a:t>
            </a:r>
            <a:r>
              <a:rPr lang="en-US" sz="2800" dirty="0"/>
              <a:t>could always perform the heavy lifting and do the dirty work, explicit enumeration would raise too much </a:t>
            </a:r>
            <a:r>
              <a:rPr lang="en-US" sz="2800" dirty="0" smtClean="0"/>
              <a:t>controversy during ratification</a:t>
            </a:r>
            <a:endParaRPr lang="en-US" sz="2800" dirty="0"/>
          </a:p>
          <a:p>
            <a:pPr marL="0" lvl="2" indent="-457200">
              <a:buFontTx/>
              <a:buChar char="■"/>
            </a:pPr>
            <a:endParaRPr lang="en-US" sz="2600" i="0" dirty="0" smtClean="0"/>
          </a:p>
        </p:txBody>
      </p:sp>
    </p:spTree>
    <p:extLst>
      <p:ext uri="{BB962C8B-B14F-4D97-AF65-F5344CB8AC3E}">
        <p14:creationId xmlns:p14="http://schemas.microsoft.com/office/powerpoint/2010/main" val="144134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First came the debt speculators</a:t>
            </a:r>
            <a:endParaRPr lang="en-US" dirty="0"/>
          </a:p>
        </p:txBody>
      </p:sp>
      <p:sp>
        <p:nvSpPr>
          <p:cNvPr id="3" name="Content Placeholder 2"/>
          <p:cNvSpPr>
            <a:spLocks noGrp="1"/>
          </p:cNvSpPr>
          <p:nvPr>
            <p:ph idx="1"/>
          </p:nvPr>
        </p:nvSpPr>
        <p:spPr/>
        <p:txBody>
          <a:bodyPr>
            <a:normAutofit/>
          </a:bodyPr>
          <a:lstStyle/>
          <a:p>
            <a:r>
              <a:rPr lang="en-US" sz="2400" dirty="0" smtClean="0"/>
              <a:t>During the Revolutionary War (1775-1783), federal and state governments paid soldiers with debt </a:t>
            </a:r>
            <a:r>
              <a:rPr lang="en-US" sz="2400" dirty="0" smtClean="0"/>
              <a:t>securities</a:t>
            </a:r>
          </a:p>
          <a:p>
            <a:pPr lvl="1">
              <a:buFont typeface="Wingdings" panose="05000000000000000000" pitchFamily="2" charset="2"/>
              <a:buChar char="§"/>
            </a:pPr>
            <a:r>
              <a:rPr lang="en-US" i="0" dirty="0"/>
              <a:t>S</a:t>
            </a:r>
            <a:r>
              <a:rPr lang="en-US" i="0" dirty="0" smtClean="0"/>
              <a:t>ubsequently </a:t>
            </a:r>
            <a:r>
              <a:rPr lang="en-US" i="0" dirty="0" smtClean="0"/>
              <a:t>sold for cash at highly depreciated rates to wealthy speculators affiliated with Robert Morris</a:t>
            </a:r>
          </a:p>
          <a:p>
            <a:r>
              <a:rPr lang="en-US" sz="2400" dirty="0" smtClean="0"/>
              <a:t>Get the Articles of Confederation to acquire taxing power and assume all the debt at face value</a:t>
            </a:r>
          </a:p>
          <a:p>
            <a:r>
              <a:rPr lang="en-US" sz="2400" dirty="0" smtClean="0"/>
              <a:t>Problem: AOC required an amendment for taxes (unanimity), and Rhode Island blocked Tariff of 1781, New York blocked Tariff of 1783</a:t>
            </a:r>
            <a:endParaRPr lang="en-US" sz="2400" dirty="0"/>
          </a:p>
        </p:txBody>
      </p:sp>
    </p:spTree>
    <p:extLst>
      <p:ext uri="{BB962C8B-B14F-4D97-AF65-F5344CB8AC3E}">
        <p14:creationId xmlns:p14="http://schemas.microsoft.com/office/powerpoint/2010/main" val="46061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the Constitutional Convention to assume the debt</a:t>
            </a:r>
            <a:endParaRPr lang="en-US" dirty="0"/>
          </a:p>
        </p:txBody>
      </p:sp>
      <p:sp>
        <p:nvSpPr>
          <p:cNvPr id="3" name="Content Placeholder 2"/>
          <p:cNvSpPr>
            <a:spLocks noGrp="1"/>
          </p:cNvSpPr>
          <p:nvPr>
            <p:ph idx="1"/>
          </p:nvPr>
        </p:nvSpPr>
        <p:spPr/>
        <p:txBody>
          <a:bodyPr/>
          <a:lstStyle/>
          <a:p>
            <a:r>
              <a:rPr lang="en-US" sz="2400" dirty="0" smtClean="0"/>
              <a:t>Congress acquires taxing power; only a simple congressional majority needed (no state </a:t>
            </a:r>
            <a:r>
              <a:rPr lang="en-US" sz="2400" dirty="0" smtClean="0"/>
              <a:t>legislatures and no unanimity)</a:t>
            </a:r>
          </a:p>
          <a:p>
            <a:r>
              <a:rPr lang="en-US" sz="2400" dirty="0" smtClean="0"/>
              <a:t>Taxing </a:t>
            </a:r>
            <a:r>
              <a:rPr lang="en-US" sz="2400" dirty="0" smtClean="0"/>
              <a:t>power also explicitly linked with payment of the public debt</a:t>
            </a:r>
          </a:p>
          <a:p>
            <a:r>
              <a:rPr lang="en-US" sz="2400" dirty="0" smtClean="0"/>
              <a:t>Madison and Hamilton ensured the Constitution assume the Confederation’s </a:t>
            </a:r>
            <a:r>
              <a:rPr lang="en-US" sz="2400" dirty="0" smtClean="0"/>
              <a:t>debt and say nothing </a:t>
            </a:r>
            <a:r>
              <a:rPr lang="en-US" sz="2400" dirty="0" smtClean="0"/>
              <a:t>about state debts to provoke less </a:t>
            </a:r>
            <a:r>
              <a:rPr lang="en-US" sz="2400" dirty="0" smtClean="0"/>
              <a:t>opposition during ratification</a:t>
            </a:r>
            <a:endParaRPr lang="en-US" sz="2400" dirty="0" smtClean="0"/>
          </a:p>
          <a:p>
            <a:endParaRPr lang="en-US" dirty="0"/>
          </a:p>
        </p:txBody>
      </p:sp>
    </p:spTree>
    <p:extLst>
      <p:ext uri="{BB962C8B-B14F-4D97-AF65-F5344CB8AC3E}">
        <p14:creationId xmlns:p14="http://schemas.microsoft.com/office/powerpoint/2010/main" val="199199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Get Congress to assume the debt</a:t>
            </a:r>
            <a:endParaRPr lang="en-US" dirty="0"/>
          </a:p>
        </p:txBody>
      </p:sp>
      <p:sp>
        <p:nvSpPr>
          <p:cNvPr id="3" name="Content Placeholder 2"/>
          <p:cNvSpPr>
            <a:spLocks noGrp="1"/>
          </p:cNvSpPr>
          <p:nvPr>
            <p:ph idx="1"/>
          </p:nvPr>
        </p:nvSpPr>
        <p:spPr/>
        <p:txBody>
          <a:bodyPr>
            <a:normAutofit/>
          </a:bodyPr>
          <a:lstStyle/>
          <a:p>
            <a:r>
              <a:rPr lang="en-US" sz="2800" dirty="0" smtClean="0"/>
              <a:t>Secretary of the Treasury </a:t>
            </a:r>
            <a:r>
              <a:rPr lang="en-US" sz="2800" dirty="0" smtClean="0"/>
              <a:t>Hamilton’s </a:t>
            </a:r>
            <a:r>
              <a:rPr lang="en-US" sz="2800" i="1" dirty="0" smtClean="0"/>
              <a:t>Report Relative to a Provision for the Support of Public Credit </a:t>
            </a:r>
            <a:r>
              <a:rPr lang="en-US" sz="2800" dirty="0" smtClean="0"/>
              <a:t>(January 1790)</a:t>
            </a:r>
          </a:p>
          <a:p>
            <a:pPr lvl="1">
              <a:buFont typeface="Wingdings" panose="05000000000000000000" pitchFamily="2" charset="2"/>
              <a:buChar char="§"/>
            </a:pPr>
            <a:r>
              <a:rPr lang="en-US" sz="2400" i="0" dirty="0" smtClean="0"/>
              <a:t>Congress should assume roughly $80 million of federal and state debts</a:t>
            </a:r>
          </a:p>
          <a:p>
            <a:pPr marL="384048" lvl="1">
              <a:buFontTx/>
              <a:buChar char="■"/>
            </a:pPr>
            <a:r>
              <a:rPr lang="en-US" sz="2800" i="0" dirty="0" smtClean="0"/>
              <a:t>Irving Brant (1950): “bluntly stated, Hamilton’s precept was: Bind the rich to the government by self-interest.” </a:t>
            </a:r>
          </a:p>
          <a:p>
            <a:pPr marL="384048" lvl="1">
              <a:buFontTx/>
              <a:buChar char="■"/>
            </a:pPr>
            <a:endParaRPr lang="en-US" sz="2400" i="0" dirty="0"/>
          </a:p>
        </p:txBody>
      </p:sp>
    </p:spTree>
    <p:extLst>
      <p:ext uri="{BB962C8B-B14F-4D97-AF65-F5344CB8AC3E}">
        <p14:creationId xmlns:p14="http://schemas.microsoft.com/office/powerpoint/2010/main" val="202358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Get Congress </a:t>
            </a:r>
            <a:r>
              <a:rPr lang="en-US" dirty="0" smtClean="0"/>
              <a:t>to </a:t>
            </a:r>
            <a:r>
              <a:rPr lang="en-US" dirty="0"/>
              <a:t>assume the </a:t>
            </a:r>
            <a:r>
              <a:rPr lang="en-US" dirty="0" smtClean="0"/>
              <a:t>debt (cont.)</a:t>
            </a:r>
            <a:endParaRPr lang="en-US" dirty="0"/>
          </a:p>
        </p:txBody>
      </p:sp>
      <p:sp>
        <p:nvSpPr>
          <p:cNvPr id="3" name="Content Placeholder 2"/>
          <p:cNvSpPr>
            <a:spLocks noGrp="1"/>
          </p:cNvSpPr>
          <p:nvPr>
            <p:ph idx="1"/>
          </p:nvPr>
        </p:nvSpPr>
        <p:spPr/>
        <p:txBody>
          <a:bodyPr>
            <a:noAutofit/>
          </a:bodyPr>
          <a:lstStyle/>
          <a:p>
            <a:r>
              <a:rPr lang="en-US" sz="2200" dirty="0" smtClean="0"/>
              <a:t>Since 1789, Senator Robert Morris and other affiliated speculators increasingly </a:t>
            </a:r>
            <a:r>
              <a:rPr lang="en-US" sz="2200" dirty="0" smtClean="0"/>
              <a:t>gobbled</a:t>
            </a:r>
            <a:r>
              <a:rPr lang="en-US" sz="2200" dirty="0" smtClean="0"/>
              <a:t> </a:t>
            </a:r>
            <a:r>
              <a:rPr lang="en-US" sz="2200" dirty="0" smtClean="0"/>
              <a:t>up debt</a:t>
            </a:r>
          </a:p>
          <a:p>
            <a:pPr lvl="1">
              <a:buFont typeface="Wingdings" panose="05000000000000000000" pitchFamily="2" charset="2"/>
              <a:buChar char="§"/>
            </a:pPr>
            <a:r>
              <a:rPr lang="en-US" sz="2200" i="0" dirty="0"/>
              <a:t>I</a:t>
            </a:r>
            <a:r>
              <a:rPr lang="en-US" sz="2200" i="0" dirty="0" smtClean="0"/>
              <a:t>ncluding </a:t>
            </a:r>
            <a:r>
              <a:rPr lang="en-US" sz="2200" i="0" dirty="0" smtClean="0"/>
              <a:t>Assistant Secretary of the Treasury William </a:t>
            </a:r>
            <a:r>
              <a:rPr lang="en-US" sz="2200" i="0" dirty="0" err="1" smtClean="0"/>
              <a:t>Duer</a:t>
            </a:r>
            <a:r>
              <a:rPr lang="en-US" sz="2200" i="0" dirty="0" smtClean="0"/>
              <a:t>!</a:t>
            </a:r>
            <a:endParaRPr lang="en-US" sz="2200" i="0" dirty="0" smtClean="0"/>
          </a:p>
          <a:p>
            <a:pPr marL="384048" lvl="1">
              <a:buFontTx/>
              <a:buChar char="■"/>
            </a:pPr>
            <a:r>
              <a:rPr lang="en-US" sz="2200" i="0" dirty="0"/>
              <a:t>80% of federal debt held by wealthy northern </a:t>
            </a:r>
            <a:r>
              <a:rPr lang="en-US" sz="2200" i="0" dirty="0" smtClean="0"/>
              <a:t>speculators</a:t>
            </a:r>
          </a:p>
          <a:p>
            <a:pPr marL="384048" lvl="1">
              <a:buFontTx/>
              <a:buChar char="■"/>
            </a:pPr>
            <a:r>
              <a:rPr lang="en-US" sz="2200" i="0" dirty="0" smtClean="0"/>
              <a:t>78 individuals bought up 31% of Virginia, North Carolina, and South Carolina’s debt (8 men bought up </a:t>
            </a:r>
            <a:r>
              <a:rPr lang="en-US" sz="2200" dirty="0" smtClean="0"/>
              <a:t>half</a:t>
            </a:r>
            <a:r>
              <a:rPr lang="en-US" sz="2200" i="0" dirty="0" smtClean="0"/>
              <a:t> of this)</a:t>
            </a:r>
          </a:p>
          <a:p>
            <a:pPr marL="384048" lvl="1">
              <a:buFontTx/>
              <a:buChar char="■"/>
            </a:pPr>
            <a:r>
              <a:rPr lang="en-US" sz="2200" i="0" dirty="0" smtClean="0"/>
              <a:t>Congress passed debt assumption in 1790</a:t>
            </a:r>
          </a:p>
          <a:p>
            <a:pPr marL="384048" lvl="1">
              <a:buFontTx/>
              <a:buChar char="■"/>
            </a:pPr>
            <a:r>
              <a:rPr lang="en-US" sz="2200" i="0" dirty="0" smtClean="0"/>
              <a:t>By 1795, 5% of debt holders (&gt;$10,000) owned </a:t>
            </a:r>
            <a:r>
              <a:rPr lang="en-US" sz="2200" dirty="0" smtClean="0"/>
              <a:t>65% </a:t>
            </a:r>
            <a:r>
              <a:rPr lang="en-US" sz="2200" i="0" dirty="0" smtClean="0"/>
              <a:t>of debt, .25% of debt holders (&gt;$100,000) owned </a:t>
            </a:r>
            <a:r>
              <a:rPr lang="en-US" sz="2200" dirty="0" smtClean="0"/>
              <a:t>30% </a:t>
            </a:r>
            <a:r>
              <a:rPr lang="en-US" sz="2200" i="0" dirty="0" smtClean="0"/>
              <a:t>of </a:t>
            </a:r>
            <a:r>
              <a:rPr lang="en-US" sz="2200" i="0" dirty="0" smtClean="0"/>
              <a:t>debt</a:t>
            </a:r>
          </a:p>
          <a:p>
            <a:pPr marL="384048" lvl="1">
              <a:buFontTx/>
              <a:buChar char="■"/>
            </a:pPr>
            <a:r>
              <a:rPr lang="en-US" sz="2200" i="0" dirty="0" smtClean="0"/>
              <a:t>Debt assumption acted as a massive sectional redistribution racket (funded by regressive tariffs and internal taxes (e.g. whiskey)</a:t>
            </a:r>
            <a:endParaRPr lang="en-US" sz="2200" i="0" dirty="0"/>
          </a:p>
        </p:txBody>
      </p:sp>
    </p:spTree>
    <p:extLst>
      <p:ext uri="{BB962C8B-B14F-4D97-AF65-F5344CB8AC3E}">
        <p14:creationId xmlns:p14="http://schemas.microsoft.com/office/powerpoint/2010/main" val="426345843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1093</TotalTime>
  <Words>1626</Words>
  <Application>Microsoft Office PowerPoint</Application>
  <PresentationFormat>Widescreen</PresentationFormat>
  <Paragraphs>118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Franklin Gothic Book</vt:lpstr>
      <vt:lpstr>Wingdings</vt:lpstr>
      <vt:lpstr>Crop</vt:lpstr>
      <vt:lpstr>A Rothbardian Analysis of the Constitutional Convention</vt:lpstr>
      <vt:lpstr>What is this presentation about, and why should I care? </vt:lpstr>
      <vt:lpstr>Rothbard on the crony Constitutional Convention</vt:lpstr>
      <vt:lpstr>Rothbard on the crony Constitutional Convention (1981, p.482) </vt:lpstr>
      <vt:lpstr>The Constitutional Convention of 1787</vt:lpstr>
      <vt:lpstr>First came the debt speculators</vt:lpstr>
      <vt:lpstr>Get the Constitutional Convention to assume the debt</vt:lpstr>
      <vt:lpstr>Get Congress to assume the debt</vt:lpstr>
      <vt:lpstr>Get Congress to assume the debt (cont.)</vt:lpstr>
      <vt:lpstr>Next came the bankers</vt:lpstr>
      <vt:lpstr>Get Constitutional Convention to deliver banking privileges</vt:lpstr>
      <vt:lpstr>Get Constitutional Convention to deliver banking privileges</vt:lpstr>
      <vt:lpstr>Get Congress to charter a central bank</vt:lpstr>
      <vt:lpstr>Get Congress to charter a central bank (cont.)</vt:lpstr>
      <vt:lpstr>Then came the manufacturers</vt:lpstr>
      <vt:lpstr>Get Constitutional Convention to deliver manufacturing privileges</vt:lpstr>
      <vt:lpstr>Get Congress to pass tariffs</vt:lpstr>
      <vt:lpstr>Finally, the land speculators got what they wanted</vt:lpstr>
      <vt:lpstr>Get Constitutional Convention to protect land grants</vt:lpstr>
      <vt:lpstr>Get state legislature to dole out land grants under Constitution</vt:lpstr>
      <vt:lpstr>Get Supreme Court to protect land grants with contract clause</vt:lpstr>
      <vt:lpstr>Curtis Nettels (1962, p.122) on the Federalist Program</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Rothbardian Analysis of the Constitutional Convention</dc:title>
  <dc:creator>Patrick Newman</dc:creator>
  <cp:lastModifiedBy>Patrick Newman</cp:lastModifiedBy>
  <cp:revision>20</cp:revision>
  <cp:lastPrinted>2020-07-14T22:54:39Z</cp:lastPrinted>
  <dcterms:created xsi:type="dcterms:W3CDTF">2020-07-14T21:21:45Z</dcterms:created>
  <dcterms:modified xsi:type="dcterms:W3CDTF">2020-07-16T13:57:54Z</dcterms:modified>
</cp:coreProperties>
</file>