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1"/>
  </p:handoutMasterIdLst>
  <p:sldIdLst>
    <p:sldId id="256" r:id="rId2"/>
    <p:sldId id="257" r:id="rId3"/>
    <p:sldId id="258" r:id="rId4"/>
    <p:sldId id="259" r:id="rId5"/>
    <p:sldId id="260" r:id="rId6"/>
    <p:sldId id="263" r:id="rId7"/>
    <p:sldId id="261" r:id="rId8"/>
    <p:sldId id="262" r:id="rId9"/>
    <p:sldId id="264" r:id="rId10"/>
    <p:sldId id="266" r:id="rId11"/>
    <p:sldId id="267" r:id="rId12"/>
    <p:sldId id="275" r:id="rId13"/>
    <p:sldId id="268" r:id="rId14"/>
    <p:sldId id="272" r:id="rId15"/>
    <p:sldId id="273" r:id="rId16"/>
    <p:sldId id="269" r:id="rId17"/>
    <p:sldId id="271" r:id="rId18"/>
    <p:sldId id="270"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C33BC8-69B6-459F-B8F1-D12DDCC488F1}" type="datetimeFigureOut">
              <a:rPr lang="en-US" smtClean="0"/>
              <a:t>7/16/2020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719B432-482D-4840-8EF9-809632930B83}" type="slidenum">
              <a:rPr lang="en-US" smtClean="0"/>
              <a:t>‹#›</a:t>
            </a:fld>
            <a:endParaRPr lang="en-US"/>
          </a:p>
        </p:txBody>
      </p:sp>
    </p:spTree>
    <p:extLst>
      <p:ext uri="{BB962C8B-B14F-4D97-AF65-F5344CB8AC3E}">
        <p14:creationId xmlns:p14="http://schemas.microsoft.com/office/powerpoint/2010/main" val="35029784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8AE247-17FE-495A-A68A-1C5221F56CDF}" type="datetimeFigureOut">
              <a:rPr lang="en-US" smtClean="0"/>
              <a:t>7/16/2020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42A98BE-157D-4823-A67A-9A327DEE7251}"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98738906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8AE247-17FE-495A-A68A-1C5221F56CDF}"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A98BE-157D-4823-A67A-9A327DEE7251}" type="slidenum">
              <a:rPr lang="en-US" smtClean="0"/>
              <a:t>‹#›</a:t>
            </a:fld>
            <a:endParaRPr lang="en-US"/>
          </a:p>
        </p:txBody>
      </p:sp>
    </p:spTree>
    <p:extLst>
      <p:ext uri="{BB962C8B-B14F-4D97-AF65-F5344CB8AC3E}">
        <p14:creationId xmlns:p14="http://schemas.microsoft.com/office/powerpoint/2010/main" val="1193970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8AE247-17FE-495A-A68A-1C5221F56CDF}"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A98BE-157D-4823-A67A-9A327DEE7251}" type="slidenum">
              <a:rPr lang="en-US" smtClean="0"/>
              <a:t>‹#›</a:t>
            </a:fld>
            <a:endParaRPr lang="en-US"/>
          </a:p>
        </p:txBody>
      </p:sp>
    </p:spTree>
    <p:extLst>
      <p:ext uri="{BB962C8B-B14F-4D97-AF65-F5344CB8AC3E}">
        <p14:creationId xmlns:p14="http://schemas.microsoft.com/office/powerpoint/2010/main" val="1817936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8AE247-17FE-495A-A68A-1C5221F56CDF}" type="datetimeFigureOut">
              <a:rPr lang="en-US" smtClean="0"/>
              <a:t>7/16/2020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2A98BE-157D-4823-A67A-9A327DEE7251}" type="slidenum">
              <a:rPr lang="en-US" smtClean="0"/>
              <a:t>‹#›</a:t>
            </a:fld>
            <a:endParaRPr lang="en-US"/>
          </a:p>
        </p:txBody>
      </p:sp>
    </p:spTree>
    <p:extLst>
      <p:ext uri="{BB962C8B-B14F-4D97-AF65-F5344CB8AC3E}">
        <p14:creationId xmlns:p14="http://schemas.microsoft.com/office/powerpoint/2010/main" val="3192313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8AE247-17FE-495A-A68A-1C5221F56CDF}" type="datetimeFigureOut">
              <a:rPr lang="en-US" smtClean="0"/>
              <a:t>7/16/2020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42A98BE-157D-4823-A67A-9A327DEE7251}"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4204404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8AE247-17FE-495A-A68A-1C5221F56CDF}" type="datetimeFigureOut">
              <a:rPr lang="en-US" smtClean="0"/>
              <a:t>7/16/2020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2A98BE-157D-4823-A67A-9A327DEE7251}" type="slidenum">
              <a:rPr lang="en-US" smtClean="0"/>
              <a:t>‹#›</a:t>
            </a:fld>
            <a:endParaRPr lang="en-US"/>
          </a:p>
        </p:txBody>
      </p:sp>
    </p:spTree>
    <p:extLst>
      <p:ext uri="{BB962C8B-B14F-4D97-AF65-F5344CB8AC3E}">
        <p14:creationId xmlns:p14="http://schemas.microsoft.com/office/powerpoint/2010/main" val="2442722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8AE247-17FE-495A-A68A-1C5221F56CDF}" type="datetimeFigureOut">
              <a:rPr lang="en-US" smtClean="0"/>
              <a:t>7/16/2020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2A98BE-157D-4823-A67A-9A327DEE7251}" type="slidenum">
              <a:rPr lang="en-US" smtClean="0"/>
              <a:t>‹#›</a:t>
            </a:fld>
            <a:endParaRPr lang="en-US"/>
          </a:p>
        </p:txBody>
      </p:sp>
    </p:spTree>
    <p:extLst>
      <p:ext uri="{BB962C8B-B14F-4D97-AF65-F5344CB8AC3E}">
        <p14:creationId xmlns:p14="http://schemas.microsoft.com/office/powerpoint/2010/main" val="1494073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8AE247-17FE-495A-A68A-1C5221F56CDF}" type="datetimeFigureOut">
              <a:rPr lang="en-US" smtClean="0"/>
              <a:t>7/16/2020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2A98BE-157D-4823-A67A-9A327DEE7251}" type="slidenum">
              <a:rPr lang="en-US" smtClean="0"/>
              <a:t>‹#›</a:t>
            </a:fld>
            <a:endParaRPr lang="en-US"/>
          </a:p>
        </p:txBody>
      </p:sp>
    </p:spTree>
    <p:extLst>
      <p:ext uri="{BB962C8B-B14F-4D97-AF65-F5344CB8AC3E}">
        <p14:creationId xmlns:p14="http://schemas.microsoft.com/office/powerpoint/2010/main" val="511405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8AE247-17FE-495A-A68A-1C5221F56CDF}" type="datetimeFigureOut">
              <a:rPr lang="en-US" smtClean="0"/>
              <a:t>7/16/2020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2A98BE-157D-4823-A67A-9A327DEE7251}" type="slidenum">
              <a:rPr lang="en-US" smtClean="0"/>
              <a:t>‹#›</a:t>
            </a:fld>
            <a:endParaRPr lang="en-US"/>
          </a:p>
        </p:txBody>
      </p:sp>
    </p:spTree>
    <p:extLst>
      <p:ext uri="{BB962C8B-B14F-4D97-AF65-F5344CB8AC3E}">
        <p14:creationId xmlns:p14="http://schemas.microsoft.com/office/powerpoint/2010/main" val="742512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8AE247-17FE-495A-A68A-1C5221F56CDF}" type="datetimeFigureOut">
              <a:rPr lang="en-US" smtClean="0"/>
              <a:t>7/16/2020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42A98BE-157D-4823-A67A-9A327DEE7251}"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27100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8AE247-17FE-495A-A68A-1C5221F56CDF}" type="datetimeFigureOut">
              <a:rPr lang="en-US" smtClean="0"/>
              <a:t>7/16/2020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42A98BE-157D-4823-A67A-9A327DEE7251}"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25661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8AE247-17FE-495A-A68A-1C5221F56CDF}" type="datetimeFigureOut">
              <a:rPr lang="en-US" smtClean="0"/>
              <a:t>7/16/2020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42A98BE-157D-4823-A67A-9A327DEE7251}"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801280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The Panic of 1819 and its Relevance for Today</a:t>
            </a:r>
            <a:endParaRPr lang="en-US" sz="6000" dirty="0"/>
          </a:p>
        </p:txBody>
      </p:sp>
      <p:sp>
        <p:nvSpPr>
          <p:cNvPr id="3" name="Subtitle 2"/>
          <p:cNvSpPr>
            <a:spLocks noGrp="1"/>
          </p:cNvSpPr>
          <p:nvPr>
            <p:ph type="subTitle" idx="1"/>
          </p:nvPr>
        </p:nvSpPr>
        <p:spPr/>
        <p:txBody>
          <a:bodyPr>
            <a:normAutofit/>
          </a:bodyPr>
          <a:lstStyle/>
          <a:p>
            <a:r>
              <a:rPr lang="en-US" sz="2800" dirty="0" smtClean="0"/>
              <a:t>Patrick Newman</a:t>
            </a:r>
          </a:p>
          <a:p>
            <a:r>
              <a:rPr lang="en-US" sz="2800" dirty="0" smtClean="0"/>
              <a:t>Mises University 2020</a:t>
            </a:r>
            <a:endParaRPr lang="en-US" sz="2800" dirty="0"/>
          </a:p>
        </p:txBody>
      </p:sp>
    </p:spTree>
    <p:extLst>
      <p:ext uri="{BB962C8B-B14F-4D97-AF65-F5344CB8AC3E}">
        <p14:creationId xmlns:p14="http://schemas.microsoft.com/office/powerpoint/2010/main" val="4014108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But the good times can’t last forever</a:t>
            </a:r>
            <a:endParaRPr lang="en-US" dirty="0"/>
          </a:p>
        </p:txBody>
      </p:sp>
      <p:sp>
        <p:nvSpPr>
          <p:cNvPr id="3" name="Content Placeholder 2"/>
          <p:cNvSpPr>
            <a:spLocks noGrp="1"/>
          </p:cNvSpPr>
          <p:nvPr>
            <p:ph idx="1"/>
          </p:nvPr>
        </p:nvSpPr>
        <p:spPr/>
        <p:txBody>
          <a:bodyPr>
            <a:normAutofit fontScale="92500"/>
          </a:bodyPr>
          <a:lstStyle/>
          <a:p>
            <a:r>
              <a:rPr lang="en-US" sz="2400" dirty="0" smtClean="0"/>
              <a:t>During this time, Secretary of the Treasury William Crawford, quasi-Old Republican, pushes for specie redemption to return to gold </a:t>
            </a:r>
            <a:r>
              <a:rPr lang="en-US" sz="2400" dirty="0" smtClean="0"/>
              <a:t>standard</a:t>
            </a:r>
          </a:p>
          <a:p>
            <a:pPr lvl="1">
              <a:buFont typeface="Wingdings" panose="05000000000000000000" pitchFamily="2" charset="2"/>
              <a:buChar char="§"/>
            </a:pPr>
            <a:r>
              <a:rPr lang="en-US" sz="2200" i="0" dirty="0" smtClean="0"/>
              <a:t>Election</a:t>
            </a:r>
            <a:r>
              <a:rPr lang="en-US" sz="2400" i="0" dirty="0" smtClean="0"/>
              <a:t> of 1824</a:t>
            </a:r>
            <a:endParaRPr lang="en-US" sz="2400" i="0" dirty="0" smtClean="0"/>
          </a:p>
          <a:p>
            <a:r>
              <a:rPr lang="en-US" sz="2400" dirty="0" smtClean="0"/>
              <a:t>State banks refused to convert, but </a:t>
            </a:r>
            <a:r>
              <a:rPr lang="en-US" sz="2400" dirty="0" smtClean="0"/>
              <a:t>not the SBUS</a:t>
            </a:r>
            <a:endParaRPr lang="en-US" sz="2400" dirty="0" smtClean="0"/>
          </a:p>
          <a:p>
            <a:pPr lvl="1">
              <a:buFont typeface="Wingdings" panose="05000000000000000000" pitchFamily="2" charset="2"/>
              <a:buChar char="§"/>
            </a:pPr>
            <a:r>
              <a:rPr lang="en-US" sz="2200" i="0" dirty="0" smtClean="0"/>
              <a:t>First half of </a:t>
            </a:r>
            <a:r>
              <a:rPr lang="en-US" sz="2200" i="0" dirty="0" smtClean="0"/>
              <a:t>1818, </a:t>
            </a:r>
            <a:r>
              <a:rPr lang="en-US" sz="2200" i="0" dirty="0" smtClean="0"/>
              <a:t>specie reserves at SBUS start to decline</a:t>
            </a:r>
          </a:p>
          <a:p>
            <a:pPr marL="384048" lvl="1">
              <a:buFontTx/>
              <a:buChar char="■"/>
            </a:pPr>
            <a:r>
              <a:rPr lang="en-US" sz="2400" i="0" dirty="0" smtClean="0"/>
              <a:t>Second half of </a:t>
            </a:r>
            <a:r>
              <a:rPr lang="en-US" sz="2400" i="0" dirty="0" smtClean="0"/>
              <a:t>1818, </a:t>
            </a:r>
            <a:r>
              <a:rPr lang="en-US" sz="2400" i="0" dirty="0" smtClean="0"/>
              <a:t>SBUS engages in a massive credit contraction (41%)</a:t>
            </a:r>
          </a:p>
          <a:p>
            <a:pPr marL="384048" lvl="1">
              <a:buFontTx/>
              <a:buChar char="■"/>
            </a:pPr>
            <a:r>
              <a:rPr lang="en-US" sz="2400" i="0" dirty="0" smtClean="0"/>
              <a:t>Fall 1818, Congress investigates bank, particularly </a:t>
            </a:r>
            <a:r>
              <a:rPr lang="en-US" sz="2400" i="0" dirty="0" smtClean="0"/>
              <a:t>Baltimore branch</a:t>
            </a:r>
            <a:endParaRPr lang="en-US" sz="2400" i="0" dirty="0" smtClean="0"/>
          </a:p>
          <a:p>
            <a:pPr marL="0" lvl="1">
              <a:buFontTx/>
              <a:buChar char="■"/>
            </a:pPr>
            <a:r>
              <a:rPr lang="en-US" sz="2400" i="0" dirty="0" smtClean="0"/>
              <a:t>1817 to 1818 money supply falls 10%</a:t>
            </a:r>
          </a:p>
        </p:txBody>
      </p:sp>
    </p:spTree>
    <p:extLst>
      <p:ext uri="{BB962C8B-B14F-4D97-AF65-F5344CB8AC3E}">
        <p14:creationId xmlns:p14="http://schemas.microsoft.com/office/powerpoint/2010/main" val="610672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Panic of 1819</a:t>
            </a:r>
            <a:endParaRPr lang="en-US" dirty="0"/>
          </a:p>
        </p:txBody>
      </p:sp>
      <p:sp>
        <p:nvSpPr>
          <p:cNvPr id="3" name="Content Placeholder 2"/>
          <p:cNvSpPr>
            <a:spLocks noGrp="1"/>
          </p:cNvSpPr>
          <p:nvPr>
            <p:ph idx="1"/>
          </p:nvPr>
        </p:nvSpPr>
        <p:spPr/>
        <p:txBody>
          <a:bodyPr>
            <a:normAutofit/>
          </a:bodyPr>
          <a:lstStyle/>
          <a:p>
            <a:r>
              <a:rPr lang="en-US" sz="2400" dirty="0" smtClean="0"/>
              <a:t>Thomas Jefferson </a:t>
            </a:r>
            <a:r>
              <a:rPr lang="en-US" sz="2400" dirty="0"/>
              <a:t>to </a:t>
            </a:r>
            <a:r>
              <a:rPr lang="en-US" sz="2400" dirty="0" smtClean="0"/>
              <a:t>John Adams</a:t>
            </a:r>
            <a:r>
              <a:rPr lang="en-US" sz="2400" dirty="0"/>
              <a:t>: “the paper bubble is then burst</a:t>
            </a:r>
            <a:r>
              <a:rPr lang="en-US" sz="2400" dirty="0" smtClean="0"/>
              <a:t>.”</a:t>
            </a:r>
          </a:p>
          <a:p>
            <a:r>
              <a:rPr lang="en-US" sz="2400" dirty="0" smtClean="0"/>
              <a:t>From 1818 to 1820 wholesale prices fell 28%</a:t>
            </a:r>
          </a:p>
          <a:p>
            <a:r>
              <a:rPr lang="en-US" sz="2400" dirty="0" smtClean="0"/>
              <a:t>From 1818 to 1819 daily wages for agricultural workers and unskilled turnpike workers plummeted 60-80%</a:t>
            </a:r>
          </a:p>
          <a:p>
            <a:pPr marL="0" lvl="1">
              <a:buFontTx/>
              <a:buChar char="■"/>
            </a:pPr>
            <a:endParaRPr lang="en-US" sz="2400" i="0" dirty="0"/>
          </a:p>
        </p:txBody>
      </p:sp>
    </p:spTree>
    <p:extLst>
      <p:ext uri="{BB962C8B-B14F-4D97-AF65-F5344CB8AC3E}">
        <p14:creationId xmlns:p14="http://schemas.microsoft.com/office/powerpoint/2010/main" val="38685427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Was it so bad?</a:t>
            </a:r>
            <a:endParaRPr lang="en-US" dirty="0"/>
          </a:p>
        </p:txBody>
      </p:sp>
      <p:sp>
        <p:nvSpPr>
          <p:cNvPr id="3" name="Content Placeholder 2"/>
          <p:cNvSpPr>
            <a:spLocks noGrp="1"/>
          </p:cNvSpPr>
          <p:nvPr>
            <p:ph idx="1"/>
          </p:nvPr>
        </p:nvSpPr>
        <p:spPr/>
        <p:txBody>
          <a:bodyPr/>
          <a:lstStyle/>
          <a:p>
            <a:r>
              <a:rPr lang="en-US" sz="2400" dirty="0"/>
              <a:t>Federal government practiced appropriate countercyclical policy</a:t>
            </a:r>
          </a:p>
          <a:p>
            <a:pPr lvl="1">
              <a:buFont typeface="Wingdings" panose="05000000000000000000" pitchFamily="2" charset="2"/>
              <a:buChar char="§"/>
            </a:pPr>
            <a:r>
              <a:rPr lang="en-US" i="0" dirty="0"/>
              <a:t>Money supply remained flat from 1818 to early 1820s</a:t>
            </a:r>
          </a:p>
          <a:p>
            <a:pPr lvl="1">
              <a:buFont typeface="Wingdings" panose="05000000000000000000" pitchFamily="2" charset="2"/>
              <a:buChar char="§"/>
            </a:pPr>
            <a:r>
              <a:rPr lang="en-US" i="0" dirty="0"/>
              <a:t>1819 to 1821 federal government spending declined 26%</a:t>
            </a:r>
          </a:p>
          <a:p>
            <a:pPr marL="0" lvl="1">
              <a:buFontTx/>
              <a:buChar char="■"/>
            </a:pPr>
            <a:r>
              <a:rPr lang="en-US" sz="2600" i="0" dirty="0"/>
              <a:t>But, no real effect on economic activity</a:t>
            </a:r>
          </a:p>
          <a:p>
            <a:pPr marL="914400" lvl="3">
              <a:buFont typeface="Wingdings" panose="05000000000000000000" pitchFamily="2" charset="2"/>
              <a:buChar char="§"/>
            </a:pPr>
            <a:r>
              <a:rPr lang="en-US" sz="2000" i="0" dirty="0"/>
              <a:t>1816 to 1818 real GDP per capita constant</a:t>
            </a:r>
          </a:p>
          <a:p>
            <a:pPr marL="914400" lvl="3">
              <a:buFont typeface="Wingdings" panose="05000000000000000000" pitchFamily="2" charset="2"/>
              <a:buChar char="§"/>
            </a:pPr>
            <a:r>
              <a:rPr lang="en-US" sz="2000" i="0" dirty="0"/>
              <a:t>1819 real GDP per capita fell 1.1%</a:t>
            </a:r>
          </a:p>
          <a:p>
            <a:pPr marL="914400" lvl="3">
              <a:buFont typeface="Wingdings" panose="05000000000000000000" pitchFamily="2" charset="2"/>
              <a:buChar char="§"/>
            </a:pPr>
            <a:r>
              <a:rPr lang="en-US" sz="2000" i="0" dirty="0"/>
              <a:t>1819 to 1824 real GDP per capita increased 1.5% per annum</a:t>
            </a:r>
          </a:p>
          <a:p>
            <a:endParaRPr lang="en-US" dirty="0"/>
          </a:p>
        </p:txBody>
      </p:sp>
    </p:spTree>
    <p:extLst>
      <p:ext uri="{BB962C8B-B14F-4D97-AF65-F5344CB8AC3E}">
        <p14:creationId xmlns:p14="http://schemas.microsoft.com/office/powerpoint/2010/main" val="3551036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Joseph Davis (2006) on the nominal illusion</a:t>
            </a:r>
            <a:endParaRPr lang="en-US" dirty="0"/>
          </a:p>
        </p:txBody>
      </p:sp>
      <p:sp>
        <p:nvSpPr>
          <p:cNvPr id="3" name="Content Placeholder 2"/>
          <p:cNvSpPr>
            <a:spLocks noGrp="1"/>
          </p:cNvSpPr>
          <p:nvPr>
            <p:ph idx="1"/>
          </p:nvPr>
        </p:nvSpPr>
        <p:spPr/>
        <p:txBody>
          <a:bodyPr>
            <a:normAutofit/>
          </a:bodyPr>
          <a:lstStyle/>
          <a:p>
            <a:r>
              <a:rPr lang="en-US" sz="2400" dirty="0"/>
              <a:t>Joseph Davis, “An Improved Annual Chronology of U.S. Business Cycles since the 1790s,” </a:t>
            </a:r>
            <a:r>
              <a:rPr lang="en-US" sz="2400" i="1" dirty="0"/>
              <a:t>Journal of Economic History</a:t>
            </a:r>
            <a:r>
              <a:rPr lang="en-US" sz="2400" dirty="0"/>
              <a:t> (March 2006</a:t>
            </a:r>
            <a:r>
              <a:rPr lang="en-US" sz="2400" dirty="0" smtClean="0"/>
              <a:t>).</a:t>
            </a:r>
          </a:p>
          <a:p>
            <a:pPr marL="0" indent="0" algn="just">
              <a:buNone/>
            </a:pPr>
            <a:r>
              <a:rPr lang="en-US" sz="2400" dirty="0"/>
              <a:t>	</a:t>
            </a:r>
            <a:r>
              <a:rPr lang="en-US" sz="2400" dirty="0" smtClean="0"/>
              <a:t>“One </a:t>
            </a:r>
            <a:r>
              <a:rPr lang="en-US" sz="2400" dirty="0"/>
              <a:t>plausible explanation for the disparity [in nineteenth </a:t>
            </a:r>
            <a:r>
              <a:rPr lang="en-US" sz="2400" dirty="0" smtClean="0"/>
              <a:t>	century </a:t>
            </a:r>
            <a:r>
              <a:rPr lang="en-US" sz="2400" dirty="0"/>
              <a:t>depressions] may be that the media confused </a:t>
            </a:r>
            <a:r>
              <a:rPr lang="en-US" sz="2400" dirty="0" smtClean="0"/>
              <a:t>	commercial </a:t>
            </a:r>
            <a:r>
              <a:rPr lang="en-US" sz="2400" dirty="0"/>
              <a:t>crises with financial ones, because the latter </a:t>
            </a:r>
            <a:r>
              <a:rPr lang="en-US" sz="2400" dirty="0" smtClean="0"/>
              <a:t>	were </a:t>
            </a:r>
            <a:r>
              <a:rPr lang="en-US" sz="2400" dirty="0"/>
              <a:t>better characterized by falling commodity and security </a:t>
            </a:r>
            <a:r>
              <a:rPr lang="en-US" sz="2400" dirty="0" smtClean="0"/>
              <a:t>	prices</a:t>
            </a:r>
            <a:r>
              <a:rPr lang="en-US" sz="2400" dirty="0"/>
              <a:t>, rather than declines in real industrial activity</a:t>
            </a:r>
            <a:r>
              <a:rPr lang="en-US" sz="2400" dirty="0" smtClean="0"/>
              <a:t>.”</a:t>
            </a:r>
            <a:endParaRPr lang="en-US" sz="2400" dirty="0"/>
          </a:p>
        </p:txBody>
      </p:sp>
    </p:spTree>
    <p:extLst>
      <p:ext uri="{BB962C8B-B14F-4D97-AF65-F5344CB8AC3E}">
        <p14:creationId xmlns:p14="http://schemas.microsoft.com/office/powerpoint/2010/main" val="38597454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people are still upset. They start to attack the SBUS</a:t>
            </a:r>
            <a:endParaRPr lang="en-US" dirty="0"/>
          </a:p>
        </p:txBody>
      </p:sp>
      <p:sp>
        <p:nvSpPr>
          <p:cNvPr id="3" name="Content Placeholder 2"/>
          <p:cNvSpPr>
            <a:spLocks noGrp="1"/>
          </p:cNvSpPr>
          <p:nvPr>
            <p:ph idx="1"/>
          </p:nvPr>
        </p:nvSpPr>
        <p:spPr/>
        <p:txBody>
          <a:bodyPr>
            <a:noAutofit/>
          </a:bodyPr>
          <a:lstStyle/>
          <a:p>
            <a:r>
              <a:rPr lang="en-US" sz="2400" dirty="0" smtClean="0"/>
              <a:t>But the SBUS employs friends in high places</a:t>
            </a:r>
          </a:p>
          <a:p>
            <a:r>
              <a:rPr lang="en-US" sz="2400" dirty="0" smtClean="0"/>
              <a:t>Intellectual defense: establishment </a:t>
            </a:r>
            <a:r>
              <a:rPr lang="en-US" sz="2400" i="1" dirty="0" smtClean="0"/>
              <a:t>National Intelligencer </a:t>
            </a:r>
            <a:r>
              <a:rPr lang="en-US" sz="2400" dirty="0" smtClean="0"/>
              <a:t>receives loans from bank (also receives lucrative printing contracts from Congress)</a:t>
            </a:r>
          </a:p>
          <a:p>
            <a:r>
              <a:rPr lang="en-US" sz="2400" dirty="0" smtClean="0"/>
              <a:t>Political defense: Congressmen Henry Clay and Daniel Webster receive loans from the bank as well as a retainer for providing legal services</a:t>
            </a:r>
          </a:p>
          <a:p>
            <a:pPr lvl="1">
              <a:buFont typeface="Wingdings" panose="05000000000000000000" pitchFamily="2" charset="2"/>
              <a:buChar char="§"/>
            </a:pPr>
            <a:r>
              <a:rPr lang="en-US" i="0" dirty="0" smtClean="0"/>
              <a:t>Clay’s annual retainer $6000 (more than the secretary of state!)</a:t>
            </a:r>
          </a:p>
          <a:p>
            <a:pPr marL="384048" lvl="1">
              <a:buFontTx/>
              <a:buChar char="■"/>
            </a:pPr>
            <a:r>
              <a:rPr lang="en-US" sz="2400" i="0" dirty="0" smtClean="0"/>
              <a:t>Central banking defense: Nicholas Biddle government appointed director in January 1819, early 1823 bank’s president</a:t>
            </a:r>
          </a:p>
        </p:txBody>
      </p:sp>
    </p:spTree>
    <p:extLst>
      <p:ext uri="{BB962C8B-B14F-4D97-AF65-F5344CB8AC3E}">
        <p14:creationId xmlns:p14="http://schemas.microsoft.com/office/powerpoint/2010/main" val="1875243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smtClean="0"/>
              <a:t>McCulloch v. Maryland</a:t>
            </a:r>
            <a:endParaRPr lang="en-US" i="1" dirty="0"/>
          </a:p>
        </p:txBody>
      </p:sp>
      <p:sp>
        <p:nvSpPr>
          <p:cNvPr id="3" name="Content Placeholder 2"/>
          <p:cNvSpPr>
            <a:spLocks noGrp="1"/>
          </p:cNvSpPr>
          <p:nvPr>
            <p:ph idx="1"/>
          </p:nvPr>
        </p:nvSpPr>
        <p:spPr/>
        <p:txBody>
          <a:bodyPr/>
          <a:lstStyle/>
          <a:p>
            <a:r>
              <a:rPr lang="en-US" dirty="0"/>
              <a:t>Legal defense: Chief Justice John Marshall (stockholder in the bank</a:t>
            </a:r>
            <a:r>
              <a:rPr lang="en-US" dirty="0" smtClean="0"/>
              <a:t>)</a:t>
            </a:r>
          </a:p>
          <a:p>
            <a:r>
              <a:rPr lang="en-US" dirty="0" smtClean="0"/>
              <a:t>Can states tax the SBUS’ branches like they tax their own state banks?</a:t>
            </a:r>
          </a:p>
          <a:p>
            <a:r>
              <a:rPr lang="en-US" dirty="0" smtClean="0"/>
              <a:t>Important: Daniel Webster on bank’s legal team, Marshall sold shares right before case</a:t>
            </a:r>
          </a:p>
          <a:p>
            <a:r>
              <a:rPr lang="en-US" dirty="0" smtClean="0"/>
              <a:t>Marshall ruling in March 1819: states cannot tax SBUS branches, and for that matter, the federal government can pretty much do whatever it wants</a:t>
            </a:r>
          </a:p>
          <a:p>
            <a:r>
              <a:rPr lang="en-US" dirty="0" smtClean="0"/>
              <a:t>Week after decision: investigations reveal bank cashier James McCulloch as a massive </a:t>
            </a:r>
            <a:r>
              <a:rPr lang="en-US" dirty="0" smtClean="0"/>
              <a:t>embezzler; </a:t>
            </a:r>
            <a:r>
              <a:rPr lang="en-US" dirty="0" smtClean="0"/>
              <a:t>McCulloch, Buchanan, and Williams </a:t>
            </a:r>
            <a:r>
              <a:rPr lang="en-US" dirty="0" smtClean="0"/>
              <a:t>soon </a:t>
            </a:r>
            <a:r>
              <a:rPr lang="en-US" dirty="0" smtClean="0"/>
              <a:t>get off scot free</a:t>
            </a:r>
          </a:p>
          <a:p>
            <a:pPr marL="0" indent="0">
              <a:buNone/>
            </a:pPr>
            <a:endParaRPr lang="en-US" dirty="0"/>
          </a:p>
        </p:txBody>
      </p:sp>
    </p:spTree>
    <p:extLst>
      <p:ext uri="{BB962C8B-B14F-4D97-AF65-F5344CB8AC3E}">
        <p14:creationId xmlns:p14="http://schemas.microsoft.com/office/powerpoint/2010/main" val="24551159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What does all of this cronyism cause? Growth in free market economic thought</a:t>
            </a:r>
            <a:endParaRPr lang="en-US" dirty="0"/>
          </a:p>
        </p:txBody>
      </p:sp>
      <p:sp>
        <p:nvSpPr>
          <p:cNvPr id="3" name="Content Placeholder 2"/>
          <p:cNvSpPr>
            <a:spLocks noGrp="1"/>
          </p:cNvSpPr>
          <p:nvPr>
            <p:ph idx="1"/>
          </p:nvPr>
        </p:nvSpPr>
        <p:spPr/>
        <p:txBody>
          <a:bodyPr>
            <a:normAutofit fontScale="92500"/>
          </a:bodyPr>
          <a:lstStyle/>
          <a:p>
            <a:r>
              <a:rPr lang="en-US" sz="2400" dirty="0" smtClean="0"/>
              <a:t>After the War of 1812, and increasingly after the panic, hard money economic theories flourish</a:t>
            </a:r>
          </a:p>
          <a:p>
            <a:pPr lvl="1">
              <a:buFont typeface="Wingdings" panose="05000000000000000000" pitchFamily="2" charset="2"/>
              <a:buChar char="§"/>
            </a:pPr>
            <a:r>
              <a:rPr lang="en-US" i="0" dirty="0" smtClean="0"/>
              <a:t>David Ricardo</a:t>
            </a:r>
          </a:p>
          <a:p>
            <a:pPr lvl="1">
              <a:buFont typeface="Wingdings" panose="05000000000000000000" pitchFamily="2" charset="2"/>
              <a:buChar char="§"/>
            </a:pPr>
            <a:r>
              <a:rPr lang="en-US" i="0" dirty="0" smtClean="0"/>
              <a:t>Jean-Baptiste Say</a:t>
            </a:r>
          </a:p>
          <a:p>
            <a:pPr lvl="1">
              <a:buFont typeface="Wingdings" panose="05000000000000000000" pitchFamily="2" charset="2"/>
              <a:buChar char="§"/>
            </a:pPr>
            <a:r>
              <a:rPr lang="en-US" i="0" dirty="0" err="1" smtClean="0"/>
              <a:t>Destutt</a:t>
            </a:r>
            <a:r>
              <a:rPr lang="en-US" i="0" dirty="0" smtClean="0"/>
              <a:t> de Tracy</a:t>
            </a:r>
          </a:p>
          <a:p>
            <a:pPr marL="384048" lvl="1">
              <a:buFontTx/>
              <a:buChar char="■"/>
            </a:pPr>
            <a:r>
              <a:rPr lang="en-US" sz="2400" i="0" dirty="0" smtClean="0"/>
              <a:t>Jefferson and others promote </a:t>
            </a:r>
            <a:r>
              <a:rPr lang="en-US" sz="2400" i="0" dirty="0" err="1" smtClean="0"/>
              <a:t>Destutt</a:t>
            </a:r>
            <a:r>
              <a:rPr lang="en-US" sz="2400" i="0" dirty="0" smtClean="0"/>
              <a:t> de Tracy and Say’s work in colleges and public forums</a:t>
            </a:r>
          </a:p>
          <a:p>
            <a:pPr marL="384048" lvl="1">
              <a:buFontTx/>
              <a:buChar char="■"/>
            </a:pPr>
            <a:r>
              <a:rPr lang="en-US" sz="2400" i="0" dirty="0"/>
              <a:t>April 1821 </a:t>
            </a:r>
            <a:r>
              <a:rPr lang="en-US" sz="2400" i="0" dirty="0" err="1" smtClean="0"/>
              <a:t>Condy</a:t>
            </a:r>
            <a:r>
              <a:rPr lang="en-US" sz="2400" i="0" dirty="0" smtClean="0"/>
              <a:t> </a:t>
            </a:r>
            <a:r>
              <a:rPr lang="en-US" sz="2400" i="0" dirty="0"/>
              <a:t>Raguet wrote to </a:t>
            </a:r>
            <a:r>
              <a:rPr lang="en-US" sz="2400" i="0" dirty="0" smtClean="0"/>
              <a:t>David Ricardo: “</a:t>
            </a:r>
            <a:r>
              <a:rPr lang="en-US" sz="2400" i="0" dirty="0"/>
              <a:t>the whole of our population are either stockholders of banks or in debt to them. It is not the interest of the first to press the banks and the rest are afraid.”</a:t>
            </a:r>
            <a:endParaRPr lang="en-US" sz="2400" i="0" dirty="0" smtClean="0"/>
          </a:p>
        </p:txBody>
      </p:sp>
    </p:spTree>
    <p:extLst>
      <p:ext uri="{BB962C8B-B14F-4D97-AF65-F5344CB8AC3E}">
        <p14:creationId xmlns:p14="http://schemas.microsoft.com/office/powerpoint/2010/main" val="3234342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does all of this </a:t>
            </a:r>
            <a:r>
              <a:rPr lang="en-US" dirty="0" smtClean="0"/>
              <a:t>cronyism cause</a:t>
            </a:r>
            <a:r>
              <a:rPr lang="en-US" dirty="0"/>
              <a:t>? </a:t>
            </a:r>
            <a:r>
              <a:rPr lang="en-US" dirty="0" smtClean="0"/>
              <a:t>Rebirth in Antifederalist thought</a:t>
            </a:r>
            <a:endParaRPr lang="en-US" dirty="0"/>
          </a:p>
        </p:txBody>
      </p:sp>
      <p:sp>
        <p:nvSpPr>
          <p:cNvPr id="3" name="Content Placeholder 2"/>
          <p:cNvSpPr>
            <a:spLocks noGrp="1"/>
          </p:cNvSpPr>
          <p:nvPr>
            <p:ph idx="1"/>
          </p:nvPr>
        </p:nvSpPr>
        <p:spPr/>
        <p:txBody>
          <a:bodyPr>
            <a:normAutofit/>
          </a:bodyPr>
          <a:lstStyle/>
          <a:p>
            <a:r>
              <a:rPr lang="en-US" i="1" dirty="0" smtClean="0"/>
              <a:t>McCulloch v. Maryland </a:t>
            </a:r>
            <a:r>
              <a:rPr lang="en-US" dirty="0" smtClean="0"/>
              <a:t>(1819) continued consolidating trend of Supreme Court (1816 </a:t>
            </a:r>
            <a:r>
              <a:rPr lang="en-US" i="1" dirty="0" smtClean="0"/>
              <a:t>Martin v. Hunter’s Lessee</a:t>
            </a:r>
            <a:r>
              <a:rPr lang="en-US" dirty="0" smtClean="0"/>
              <a:t>) </a:t>
            </a:r>
            <a:endParaRPr lang="en-US" i="1" dirty="0" smtClean="0"/>
          </a:p>
          <a:p>
            <a:r>
              <a:rPr lang="en-US" dirty="0" smtClean="0"/>
              <a:t>Old Republican John Randolph: decision “wrong, wrong, all wrong”</a:t>
            </a:r>
          </a:p>
          <a:p>
            <a:r>
              <a:rPr lang="en-US" dirty="0" smtClean="0"/>
              <a:t>Old Republican John Taylor, </a:t>
            </a:r>
            <a:r>
              <a:rPr lang="en-US" i="1" dirty="0" smtClean="0"/>
              <a:t>Construction Construed and Constitutions Vindicated</a:t>
            </a:r>
            <a:r>
              <a:rPr lang="en-US" dirty="0" smtClean="0"/>
              <a:t> (1820) and </a:t>
            </a:r>
            <a:r>
              <a:rPr lang="en-US" i="1" dirty="0" smtClean="0"/>
              <a:t>New Views of the Constitution </a:t>
            </a:r>
            <a:r>
              <a:rPr lang="en-US" dirty="0" smtClean="0"/>
              <a:t>(1823)</a:t>
            </a:r>
          </a:p>
          <a:p>
            <a:r>
              <a:rPr lang="en-US" dirty="0" smtClean="0"/>
              <a:t>Ohio dismissed </a:t>
            </a:r>
            <a:r>
              <a:rPr lang="en-US" i="1" dirty="0" smtClean="0"/>
              <a:t>McCulloch v. Maryland</a:t>
            </a:r>
            <a:r>
              <a:rPr lang="en-US" dirty="0" smtClean="0"/>
              <a:t>, state legislature went so far as to “recognize and approve” the Kentucky and Virginia Resolutions for showing states “have an equal right to interpret the Constitution themselves.” </a:t>
            </a:r>
          </a:p>
          <a:p>
            <a:pPr lvl="1">
              <a:buFont typeface="Wingdings" panose="05000000000000000000" pitchFamily="2" charset="2"/>
              <a:buChar char="§"/>
            </a:pPr>
            <a:r>
              <a:rPr lang="en-US" i="0" dirty="0" smtClean="0"/>
              <a:t>SBUS refused to pay Ohio’s tax, </a:t>
            </a:r>
            <a:r>
              <a:rPr lang="en-US" dirty="0" smtClean="0"/>
              <a:t>Osborn v. Bank of United States </a:t>
            </a:r>
            <a:r>
              <a:rPr lang="en-US" i="0" dirty="0" smtClean="0"/>
              <a:t>(1824), Clay and Webster bank’s legal counsel, Supreme Court protects </a:t>
            </a:r>
            <a:r>
              <a:rPr lang="en-US" i="0" dirty="0" smtClean="0"/>
              <a:t>SBUS</a:t>
            </a:r>
            <a:endParaRPr lang="en-US" dirty="0"/>
          </a:p>
        </p:txBody>
      </p:sp>
    </p:spTree>
    <p:extLst>
      <p:ext uri="{BB962C8B-B14F-4D97-AF65-F5344CB8AC3E}">
        <p14:creationId xmlns:p14="http://schemas.microsoft.com/office/powerpoint/2010/main" val="16482563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does all of this </a:t>
            </a:r>
            <a:r>
              <a:rPr lang="en-US" dirty="0" smtClean="0"/>
              <a:t>cronyism cause</a:t>
            </a:r>
            <a:r>
              <a:rPr lang="en-US" dirty="0"/>
              <a:t>? </a:t>
            </a:r>
            <a:r>
              <a:rPr lang="en-US" dirty="0" smtClean="0"/>
              <a:t>The Jacksonian coalition</a:t>
            </a:r>
            <a:endParaRPr lang="en-US" dirty="0"/>
          </a:p>
        </p:txBody>
      </p:sp>
      <p:sp>
        <p:nvSpPr>
          <p:cNvPr id="3" name="Content Placeholder 2"/>
          <p:cNvSpPr>
            <a:spLocks noGrp="1"/>
          </p:cNvSpPr>
          <p:nvPr>
            <p:ph idx="1"/>
          </p:nvPr>
        </p:nvSpPr>
        <p:spPr>
          <a:xfrm>
            <a:off x="1371600" y="2286000"/>
            <a:ext cx="6252693" cy="3581400"/>
          </a:xfrm>
        </p:spPr>
        <p:txBody>
          <a:bodyPr>
            <a:noAutofit/>
          </a:bodyPr>
          <a:lstStyle/>
          <a:p>
            <a:r>
              <a:rPr lang="en-US" sz="2200" dirty="0" smtClean="0"/>
              <a:t>In 1820, Tennessee state legislature contemplates passing paper money government loan office </a:t>
            </a:r>
          </a:p>
          <a:p>
            <a:r>
              <a:rPr lang="en-US" sz="2200" dirty="0" smtClean="0"/>
              <a:t>General Andrew Jackson sends petition to legislature, citing “judicious political economists” who demonstrated that the “large emissions of paper from the banks by which the country was inundated, have been the most prominent causes of those distresses of which we at present complain.”</a:t>
            </a:r>
          </a:p>
          <a:p>
            <a:r>
              <a:rPr lang="en-US" sz="2200" dirty="0" smtClean="0"/>
              <a:t>Jackson later vetoed SBUS </a:t>
            </a:r>
            <a:r>
              <a:rPr lang="en-US" sz="2200" dirty="0" err="1" smtClean="0"/>
              <a:t>recharter</a:t>
            </a:r>
            <a:r>
              <a:rPr lang="en-US" sz="2200" dirty="0" smtClean="0"/>
              <a:t> in 1832 </a:t>
            </a:r>
            <a:endParaRPr lang="en-US" sz="22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87677" y="1939880"/>
            <a:ext cx="3632098" cy="4826708"/>
          </a:xfrm>
          <a:prstGeom prst="rect">
            <a:avLst/>
          </a:prstGeom>
        </p:spPr>
      </p:pic>
    </p:spTree>
    <p:extLst>
      <p:ext uri="{BB962C8B-B14F-4D97-AF65-F5344CB8AC3E}">
        <p14:creationId xmlns:p14="http://schemas.microsoft.com/office/powerpoint/2010/main" val="1626425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Conclusion</a:t>
            </a:r>
            <a:endParaRPr lang="en-US" dirty="0"/>
          </a:p>
        </p:txBody>
      </p:sp>
      <p:sp>
        <p:nvSpPr>
          <p:cNvPr id="3" name="Content Placeholder 2"/>
          <p:cNvSpPr>
            <a:spLocks noGrp="1"/>
          </p:cNvSpPr>
          <p:nvPr>
            <p:ph idx="1"/>
          </p:nvPr>
        </p:nvSpPr>
        <p:spPr/>
        <p:txBody>
          <a:bodyPr>
            <a:normAutofit/>
          </a:bodyPr>
          <a:lstStyle/>
          <a:p>
            <a:r>
              <a:rPr lang="en-US" sz="2800" dirty="0" smtClean="0"/>
              <a:t>The Panic of 1819 was a defining moment in American history</a:t>
            </a:r>
          </a:p>
          <a:p>
            <a:r>
              <a:rPr lang="en-US" sz="2800" dirty="0" smtClean="0"/>
              <a:t>Demonstrated the immense corruption after the War of 1812</a:t>
            </a:r>
          </a:p>
          <a:p>
            <a:r>
              <a:rPr lang="en-US" sz="2800" dirty="0" smtClean="0"/>
              <a:t>Led to growth in free market thought and future reform efforts</a:t>
            </a:r>
          </a:p>
          <a:p>
            <a:r>
              <a:rPr lang="en-US" sz="2800" dirty="0" smtClean="0"/>
              <a:t>Please read my book when it comes out! </a:t>
            </a:r>
            <a:endParaRPr lang="en-US" sz="2800" dirty="0"/>
          </a:p>
        </p:txBody>
      </p:sp>
    </p:spTree>
    <p:extLst>
      <p:ext uri="{BB962C8B-B14F-4D97-AF65-F5344CB8AC3E}">
        <p14:creationId xmlns:p14="http://schemas.microsoft.com/office/powerpoint/2010/main" val="2565676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it with the year 20?</a:t>
            </a:r>
            <a:endParaRPr lang="en-US" dirty="0"/>
          </a:p>
        </p:txBody>
      </p:sp>
      <p:sp>
        <p:nvSpPr>
          <p:cNvPr id="3" name="Content Placeholder 2"/>
          <p:cNvSpPr>
            <a:spLocks noGrp="1"/>
          </p:cNvSpPr>
          <p:nvPr>
            <p:ph idx="1"/>
          </p:nvPr>
        </p:nvSpPr>
        <p:spPr/>
        <p:txBody>
          <a:bodyPr/>
          <a:lstStyle/>
          <a:p>
            <a:r>
              <a:rPr lang="en-US" sz="3200" dirty="0" smtClean="0"/>
              <a:t>1720—South Sea Bubble</a:t>
            </a:r>
          </a:p>
          <a:p>
            <a:r>
              <a:rPr lang="en-US" sz="3200" dirty="0" smtClean="0"/>
              <a:t>1820—Panic of 1819 </a:t>
            </a:r>
          </a:p>
          <a:p>
            <a:r>
              <a:rPr lang="en-US" sz="3200" dirty="0" smtClean="0"/>
              <a:t>1920—Depression of 1920</a:t>
            </a:r>
          </a:p>
          <a:p>
            <a:r>
              <a:rPr lang="en-US" sz="3200" dirty="0" smtClean="0"/>
              <a:t>2020—The </a:t>
            </a:r>
            <a:r>
              <a:rPr lang="en-US" sz="3200" dirty="0" err="1" smtClean="0"/>
              <a:t>Coronacation</a:t>
            </a:r>
            <a:endParaRPr lang="en-US" sz="3200" dirty="0" smtClean="0"/>
          </a:p>
          <a:p>
            <a:endParaRPr lang="en-US" dirty="0" smtClean="0"/>
          </a:p>
        </p:txBody>
      </p:sp>
    </p:spTree>
    <p:extLst>
      <p:ext uri="{BB962C8B-B14F-4D97-AF65-F5344CB8AC3E}">
        <p14:creationId xmlns:p14="http://schemas.microsoft.com/office/powerpoint/2010/main" val="26272852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this presentation about, and why should I care?</a:t>
            </a:r>
            <a:endParaRPr lang="en-US" dirty="0"/>
          </a:p>
        </p:txBody>
      </p:sp>
      <p:sp>
        <p:nvSpPr>
          <p:cNvPr id="3" name="Content Placeholder 2"/>
          <p:cNvSpPr>
            <a:spLocks noGrp="1"/>
          </p:cNvSpPr>
          <p:nvPr>
            <p:ph idx="1"/>
          </p:nvPr>
        </p:nvSpPr>
        <p:spPr/>
        <p:txBody>
          <a:bodyPr>
            <a:normAutofit/>
          </a:bodyPr>
          <a:lstStyle/>
          <a:p>
            <a:r>
              <a:rPr lang="en-US" sz="2200" dirty="0" smtClean="0"/>
              <a:t>Taken from my forthcoming book on </a:t>
            </a:r>
            <a:r>
              <a:rPr lang="en-US" sz="2200" i="1" dirty="0" smtClean="0"/>
              <a:t>Liberty versus Power: A History of Cronyism in the United States, 1607-1849 </a:t>
            </a:r>
            <a:r>
              <a:rPr lang="en-US" sz="2200" dirty="0" smtClean="0"/>
              <a:t>(2021</a:t>
            </a:r>
            <a:r>
              <a:rPr lang="en-US" sz="2200" dirty="0" smtClean="0"/>
              <a:t>?)</a:t>
            </a:r>
          </a:p>
          <a:p>
            <a:pPr marL="841248" lvl="1">
              <a:buFont typeface="Wingdings" panose="05000000000000000000" pitchFamily="2" charset="2"/>
              <a:buChar char="§"/>
            </a:pPr>
            <a:r>
              <a:rPr lang="en-US" i="0" dirty="0" smtClean="0"/>
              <a:t>Special interest legislation</a:t>
            </a:r>
            <a:endParaRPr lang="en-US" i="0" dirty="0" smtClean="0"/>
          </a:p>
          <a:p>
            <a:r>
              <a:rPr lang="en-US" sz="2200" dirty="0" smtClean="0"/>
              <a:t>Discusses the extremely important (but neglected) Panic of </a:t>
            </a:r>
            <a:r>
              <a:rPr lang="en-US" sz="2200" dirty="0" smtClean="0"/>
              <a:t>1819</a:t>
            </a:r>
            <a:endParaRPr lang="en-US" sz="2200" dirty="0" smtClean="0"/>
          </a:p>
          <a:p>
            <a:pPr marL="841248" lvl="1">
              <a:buFont typeface="Wingdings" panose="05000000000000000000" pitchFamily="2" charset="2"/>
              <a:buChar char="§"/>
            </a:pPr>
            <a:r>
              <a:rPr lang="en-US" i="0" dirty="0" smtClean="0"/>
              <a:t>Caused by Second Bank of the United States’ credit expansion</a:t>
            </a:r>
          </a:p>
          <a:p>
            <a:pPr marL="0" lvl="1">
              <a:buFontTx/>
              <a:buChar char="■"/>
            </a:pPr>
            <a:r>
              <a:rPr lang="en-US" sz="2200" i="0" dirty="0" smtClean="0"/>
              <a:t>Intense cronyism surrounding everything about the Panic of 1819/SBUS</a:t>
            </a:r>
          </a:p>
          <a:p>
            <a:pPr marL="384048" lvl="3">
              <a:buFontTx/>
              <a:buChar char="■"/>
            </a:pPr>
            <a:r>
              <a:rPr lang="en-US" sz="2200" i="0" dirty="0" smtClean="0"/>
              <a:t>Panic of 1819 led to growth in free market thought, revival in </a:t>
            </a:r>
            <a:r>
              <a:rPr lang="en-US" sz="2200" i="0" dirty="0" err="1" smtClean="0"/>
              <a:t>Antifederalism</a:t>
            </a:r>
            <a:r>
              <a:rPr lang="en-US" sz="2200" i="0" dirty="0" smtClean="0"/>
              <a:t>, and future Jacksonian coalition</a:t>
            </a:r>
          </a:p>
          <a:p>
            <a:pPr marL="841248" lvl="4">
              <a:buFont typeface="Wingdings" panose="05000000000000000000" pitchFamily="2" charset="2"/>
              <a:buChar char="§"/>
            </a:pPr>
            <a:r>
              <a:rPr lang="en-US" sz="2000" dirty="0" smtClean="0"/>
              <a:t>Hopefully our future reformers will learn from </a:t>
            </a:r>
            <a:r>
              <a:rPr lang="en-US" sz="2000" dirty="0" smtClean="0"/>
              <a:t>1819 (and my presentation)</a:t>
            </a:r>
            <a:endParaRPr lang="en-US" sz="2000" i="0" dirty="0"/>
          </a:p>
        </p:txBody>
      </p:sp>
    </p:spTree>
    <p:extLst>
      <p:ext uri="{BB962C8B-B14F-4D97-AF65-F5344CB8AC3E}">
        <p14:creationId xmlns:p14="http://schemas.microsoft.com/office/powerpoint/2010/main" val="3745656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War of 1812—I remember it like it was 208 years ago</a:t>
            </a:r>
            <a:endParaRPr lang="en-US" dirty="0"/>
          </a:p>
        </p:txBody>
      </p:sp>
      <p:sp>
        <p:nvSpPr>
          <p:cNvPr id="3" name="Content Placeholder 2"/>
          <p:cNvSpPr>
            <a:spLocks noGrp="1"/>
          </p:cNvSpPr>
          <p:nvPr>
            <p:ph idx="1"/>
          </p:nvPr>
        </p:nvSpPr>
        <p:spPr/>
        <p:txBody>
          <a:bodyPr>
            <a:normAutofit fontScale="92500"/>
          </a:bodyPr>
          <a:lstStyle/>
          <a:p>
            <a:r>
              <a:rPr lang="en-US" sz="2400" dirty="0" smtClean="0"/>
              <a:t>First Bank of the United States (1791-1811)</a:t>
            </a:r>
          </a:p>
          <a:p>
            <a:r>
              <a:rPr lang="en-US" sz="2400" dirty="0" smtClean="0"/>
              <a:t>In early 1813, prominent Republican financiers, Stephen Girard and John Jacob Astor purchase $10 million of high risk government debt </a:t>
            </a:r>
          </a:p>
          <a:p>
            <a:r>
              <a:rPr lang="en-US" sz="2400" dirty="0" smtClean="0"/>
              <a:t>Girard and Astor want to reduce risk of purchase, in early 1814 </a:t>
            </a:r>
            <a:r>
              <a:rPr lang="en-US" sz="2400" dirty="0" smtClean="0"/>
              <a:t>they lobby </a:t>
            </a:r>
            <a:r>
              <a:rPr lang="en-US" sz="2400" dirty="0" smtClean="0"/>
              <a:t>Congress to charter another central bank</a:t>
            </a:r>
          </a:p>
          <a:p>
            <a:pPr lvl="1">
              <a:buFont typeface="Wingdings" panose="05000000000000000000" pitchFamily="2" charset="2"/>
              <a:buChar char="§"/>
            </a:pPr>
            <a:r>
              <a:rPr lang="en-US" i="0" dirty="0" smtClean="0"/>
              <a:t>They want investors to be able to purchase stock with government debt </a:t>
            </a:r>
          </a:p>
          <a:p>
            <a:pPr marL="0" lvl="1">
              <a:buFontTx/>
              <a:buChar char="■"/>
            </a:pPr>
            <a:r>
              <a:rPr lang="en-US" sz="2400" i="0" dirty="0" smtClean="0"/>
              <a:t>August 1814: state banks suspend specie payments</a:t>
            </a:r>
          </a:p>
          <a:p>
            <a:pPr marL="384048" lvl="1">
              <a:buFontTx/>
              <a:buChar char="■"/>
            </a:pPr>
            <a:r>
              <a:rPr lang="en-US" sz="2400" i="0" dirty="0" smtClean="0"/>
              <a:t>October 1814: Girard and Astor lobby to make </a:t>
            </a:r>
            <a:r>
              <a:rPr lang="en-US" sz="2400" i="0" dirty="0" smtClean="0"/>
              <a:t>their Philadelphia </a:t>
            </a:r>
            <a:r>
              <a:rPr lang="en-US" sz="2400" i="0" dirty="0" smtClean="0"/>
              <a:t>lawyer Alexander J. Dallas new secretary of the treasury</a:t>
            </a:r>
          </a:p>
          <a:p>
            <a:pPr marL="384048" lvl="1">
              <a:buFontTx/>
              <a:buChar char="■"/>
            </a:pPr>
            <a:endParaRPr lang="en-US" i="0" dirty="0"/>
          </a:p>
        </p:txBody>
      </p:sp>
    </p:spTree>
    <p:extLst>
      <p:ext uri="{BB962C8B-B14F-4D97-AF65-F5344CB8AC3E}">
        <p14:creationId xmlns:p14="http://schemas.microsoft.com/office/powerpoint/2010/main" val="3845915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After the war</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January 1816: Congressmen Henry Clay, John Calhoun, and SOT Dallas push for the chartering of a new central bank </a:t>
            </a:r>
          </a:p>
          <a:p>
            <a:r>
              <a:rPr lang="en-US" sz="2400" dirty="0" smtClean="0"/>
              <a:t>Corporate charter (i.e., a license) </a:t>
            </a:r>
            <a:r>
              <a:rPr lang="en-US" sz="2400" dirty="0" smtClean="0"/>
              <a:t>contained privileges very similar to </a:t>
            </a:r>
            <a:r>
              <a:rPr lang="en-US" sz="2400" dirty="0" smtClean="0"/>
              <a:t>what the FBUS possessed</a:t>
            </a:r>
            <a:endParaRPr lang="en-US" sz="2400" dirty="0" smtClean="0"/>
          </a:p>
          <a:p>
            <a:pPr lvl="1">
              <a:buFont typeface="Wingdings" panose="05000000000000000000" pitchFamily="2" charset="2"/>
              <a:buChar char="§"/>
            </a:pPr>
            <a:r>
              <a:rPr lang="en-US" sz="2200" i="0" dirty="0" smtClean="0"/>
              <a:t>Twenty </a:t>
            </a:r>
            <a:r>
              <a:rPr lang="en-US" sz="2200" i="0" dirty="0" smtClean="0"/>
              <a:t>year monopoly </a:t>
            </a:r>
            <a:r>
              <a:rPr lang="en-US" sz="2200" i="0" dirty="0" smtClean="0"/>
              <a:t>over </a:t>
            </a:r>
            <a:r>
              <a:rPr lang="en-US" sz="2200" i="0" dirty="0" smtClean="0"/>
              <a:t>interstate </a:t>
            </a:r>
            <a:r>
              <a:rPr lang="en-US" sz="2200" i="0" dirty="0" smtClean="0"/>
              <a:t>banking </a:t>
            </a:r>
            <a:r>
              <a:rPr lang="en-US" sz="2200" i="0" dirty="0" smtClean="0"/>
              <a:t>(</a:t>
            </a:r>
            <a:r>
              <a:rPr lang="en-US" sz="2200" i="0" dirty="0" smtClean="0"/>
              <a:t>Philadelphia main office)</a:t>
            </a:r>
            <a:endParaRPr lang="en-US" sz="2200" i="0" dirty="0" smtClean="0"/>
          </a:p>
          <a:p>
            <a:pPr lvl="1">
              <a:buFont typeface="Wingdings" panose="05000000000000000000" pitchFamily="2" charset="2"/>
              <a:buChar char="§"/>
            </a:pPr>
            <a:r>
              <a:rPr lang="en-US" sz="2200" i="0" dirty="0" smtClean="0"/>
              <a:t>$35 million market capitalization </a:t>
            </a:r>
            <a:r>
              <a:rPr lang="en-US" sz="2200" i="0" dirty="0" smtClean="0"/>
              <a:t>(20% </a:t>
            </a:r>
            <a:r>
              <a:rPr lang="en-US" sz="2200" i="0" dirty="0" smtClean="0"/>
              <a:t>million government owned</a:t>
            </a:r>
          </a:p>
          <a:p>
            <a:pPr lvl="2">
              <a:buFont typeface="Wingdings" panose="05000000000000000000" pitchFamily="2" charset="2"/>
              <a:buChar char="§"/>
            </a:pPr>
            <a:r>
              <a:rPr lang="en-US" sz="1900" dirty="0" smtClean="0"/>
              <a:t>$21 of $28 million of private ownership could be purchased with government debt</a:t>
            </a:r>
          </a:p>
          <a:p>
            <a:pPr marL="914400" lvl="3">
              <a:buFont typeface="Wingdings" panose="05000000000000000000" pitchFamily="2" charset="2"/>
              <a:buChar char="§"/>
            </a:pPr>
            <a:r>
              <a:rPr lang="en-US" sz="2200" i="0" dirty="0" smtClean="0"/>
              <a:t>Federal government keeps deposits at bank (massive subsidy)</a:t>
            </a:r>
          </a:p>
          <a:p>
            <a:pPr marL="914400" lvl="5">
              <a:buFontTx/>
              <a:buChar char="■"/>
            </a:pPr>
            <a:endParaRPr lang="en-US" i="0" dirty="0" smtClean="0"/>
          </a:p>
          <a:p>
            <a:pPr lvl="1"/>
            <a:endParaRPr lang="en-US" dirty="0" smtClean="0"/>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1443509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After the war</a:t>
            </a:r>
            <a:endParaRPr lang="en-US" dirty="0"/>
          </a:p>
        </p:txBody>
      </p:sp>
      <p:sp>
        <p:nvSpPr>
          <p:cNvPr id="3" name="Content Placeholder 2"/>
          <p:cNvSpPr>
            <a:spLocks noGrp="1"/>
          </p:cNvSpPr>
          <p:nvPr>
            <p:ph idx="1"/>
          </p:nvPr>
        </p:nvSpPr>
        <p:spPr>
          <a:xfrm>
            <a:off x="1371600" y="2286000"/>
            <a:ext cx="4810259" cy="3581400"/>
          </a:xfrm>
        </p:spPr>
        <p:txBody>
          <a:bodyPr>
            <a:normAutofit lnSpcReduction="10000"/>
          </a:bodyPr>
          <a:lstStyle/>
          <a:p>
            <a:pPr marL="0" lvl="3">
              <a:buFontTx/>
              <a:buChar char="■"/>
            </a:pPr>
            <a:r>
              <a:rPr lang="en-US" sz="2400" i="0" dirty="0"/>
              <a:t>Congress passed in April 1816, Girard estimates profits “will be immense.” </a:t>
            </a:r>
          </a:p>
          <a:p>
            <a:pPr marL="914400" lvl="5">
              <a:buFont typeface="Wingdings" panose="05000000000000000000" pitchFamily="2" charset="2"/>
              <a:buChar char="§"/>
            </a:pPr>
            <a:r>
              <a:rPr lang="en-US" sz="2200" i="0" dirty="0"/>
              <a:t>Girard becomes largest </a:t>
            </a:r>
            <a:r>
              <a:rPr lang="en-US" sz="2200" i="0" dirty="0" smtClean="0"/>
              <a:t>shareholder</a:t>
            </a:r>
          </a:p>
          <a:p>
            <a:pPr marL="914400" lvl="5">
              <a:buFont typeface="Wingdings" panose="05000000000000000000" pitchFamily="2" charset="2"/>
              <a:buChar char="§"/>
            </a:pPr>
            <a:r>
              <a:rPr lang="en-US" sz="2200" i="0" dirty="0" smtClean="0"/>
              <a:t>Girard </a:t>
            </a:r>
            <a:r>
              <a:rPr lang="en-US" sz="2200" i="0" dirty="0"/>
              <a:t>and Astor two of five government appointed directors at main </a:t>
            </a:r>
            <a:r>
              <a:rPr lang="en-US" sz="2200" i="0" dirty="0" smtClean="0"/>
              <a:t>office</a:t>
            </a:r>
          </a:p>
          <a:p>
            <a:pPr marL="914400" lvl="5">
              <a:buFont typeface="Wingdings" panose="05000000000000000000" pitchFamily="2" charset="2"/>
              <a:buChar char="§"/>
            </a:pPr>
            <a:r>
              <a:rPr lang="en-US" sz="2200" i="0" dirty="0" smtClean="0"/>
              <a:t>Astor became President of New York branch</a:t>
            </a:r>
            <a:endParaRPr lang="en-US" sz="2200" i="0"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17487" y="2171700"/>
            <a:ext cx="2506015" cy="288886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25186" y="2171700"/>
            <a:ext cx="2248973" cy="2888862"/>
          </a:xfrm>
          <a:prstGeom prst="rect">
            <a:avLst/>
          </a:prstGeom>
        </p:spPr>
      </p:pic>
    </p:spTree>
    <p:extLst>
      <p:ext uri="{BB962C8B-B14F-4D97-AF65-F5344CB8AC3E}">
        <p14:creationId xmlns:p14="http://schemas.microsoft.com/office/powerpoint/2010/main" val="1263687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But unfortunately for Girard and Astor</a:t>
            </a:r>
            <a:endParaRPr lang="en-US" dirty="0"/>
          </a:p>
        </p:txBody>
      </p:sp>
      <p:sp>
        <p:nvSpPr>
          <p:cNvPr id="3" name="Content Placeholder 2"/>
          <p:cNvSpPr>
            <a:spLocks noGrp="1"/>
          </p:cNvSpPr>
          <p:nvPr>
            <p:ph idx="1"/>
          </p:nvPr>
        </p:nvSpPr>
        <p:spPr/>
        <p:txBody>
          <a:bodyPr>
            <a:noAutofit/>
          </a:bodyPr>
          <a:lstStyle/>
          <a:p>
            <a:r>
              <a:rPr lang="en-US" sz="2400" dirty="0" smtClean="0"/>
              <a:t>Other crony </a:t>
            </a:r>
            <a:r>
              <a:rPr lang="en-US" sz="2400" dirty="0" smtClean="0"/>
              <a:t>businessmen seize </a:t>
            </a:r>
            <a:r>
              <a:rPr lang="en-US" sz="2400" dirty="0" smtClean="0"/>
              <a:t>control </a:t>
            </a:r>
            <a:r>
              <a:rPr lang="en-US" sz="2400" dirty="0" smtClean="0"/>
              <a:t>of SBUS during </a:t>
            </a:r>
            <a:r>
              <a:rPr lang="en-US" sz="2400" dirty="0" smtClean="0"/>
              <a:t>election of </a:t>
            </a:r>
            <a:r>
              <a:rPr lang="en-US" sz="2400" dirty="0" smtClean="0"/>
              <a:t>the main office’s president</a:t>
            </a:r>
            <a:endParaRPr lang="en-US" sz="2400" dirty="0" smtClean="0"/>
          </a:p>
          <a:p>
            <a:r>
              <a:rPr lang="en-US" sz="2400" dirty="0" smtClean="0"/>
              <a:t>Bank charter—one shareholder, no matter the size, can only exercise a maximum of 30 votes</a:t>
            </a:r>
          </a:p>
          <a:p>
            <a:r>
              <a:rPr lang="en-US" sz="2400" dirty="0" smtClean="0"/>
              <a:t>Baltimore: proxies!</a:t>
            </a:r>
          </a:p>
          <a:p>
            <a:pPr lvl="1">
              <a:buFont typeface="Wingdings" panose="05000000000000000000" pitchFamily="2" charset="2"/>
              <a:buChar char="§"/>
            </a:pPr>
            <a:r>
              <a:rPr lang="en-US" i="0" dirty="0" smtClean="0"/>
              <a:t>Lawyer George Williams: </a:t>
            </a:r>
            <a:r>
              <a:rPr lang="en-US" i="0" dirty="0" smtClean="0"/>
              <a:t>controlled 1,172 </a:t>
            </a:r>
            <a:r>
              <a:rPr lang="en-US" i="0" dirty="0" smtClean="0"/>
              <a:t>shares legally owned by his clients</a:t>
            </a:r>
          </a:p>
          <a:p>
            <a:pPr lvl="1">
              <a:buFont typeface="Wingdings" panose="05000000000000000000" pitchFamily="2" charset="2"/>
              <a:buChar char="§"/>
            </a:pPr>
            <a:r>
              <a:rPr lang="en-US" i="0" dirty="0" smtClean="0"/>
              <a:t>15 men in Baltimore control 75% of shares legally held by 16,000 people</a:t>
            </a:r>
          </a:p>
          <a:p>
            <a:pPr marL="384048" lvl="1">
              <a:buFontTx/>
              <a:buChar char="■"/>
            </a:pPr>
            <a:r>
              <a:rPr lang="en-US" sz="2400" i="0" dirty="0" smtClean="0"/>
              <a:t>Baltimore secures election of former Secretary of the Navy William Jones (a political stooge), Girard and Astor fuming </a:t>
            </a:r>
          </a:p>
        </p:txBody>
      </p:sp>
    </p:spTree>
    <p:extLst>
      <p:ext uri="{BB962C8B-B14F-4D97-AF65-F5344CB8AC3E}">
        <p14:creationId xmlns:p14="http://schemas.microsoft.com/office/powerpoint/2010/main" val="392026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You can take that to the bank, the highly inflationary bank</a:t>
            </a:r>
            <a:endParaRPr lang="en-US" dirty="0"/>
          </a:p>
        </p:txBody>
      </p:sp>
      <p:sp>
        <p:nvSpPr>
          <p:cNvPr id="3" name="Content Placeholder 2"/>
          <p:cNvSpPr>
            <a:spLocks noGrp="1"/>
          </p:cNvSpPr>
          <p:nvPr>
            <p:ph idx="1"/>
          </p:nvPr>
        </p:nvSpPr>
        <p:spPr/>
        <p:txBody>
          <a:bodyPr>
            <a:noAutofit/>
          </a:bodyPr>
          <a:lstStyle/>
          <a:p>
            <a:pPr>
              <a:spcAft>
                <a:spcPts val="600"/>
              </a:spcAft>
            </a:pPr>
            <a:r>
              <a:rPr lang="en-US" sz="2400" dirty="0" smtClean="0"/>
              <a:t>January 1817: SBUS opens for business, starts inflating</a:t>
            </a:r>
          </a:p>
          <a:p>
            <a:pPr marL="841248" lvl="1">
              <a:spcAft>
                <a:spcPts val="600"/>
              </a:spcAft>
              <a:buFont typeface="Wingdings" panose="05000000000000000000" pitchFamily="2" charset="2"/>
              <a:buChar char="§"/>
            </a:pPr>
            <a:r>
              <a:rPr lang="en-US" i="0" dirty="0" smtClean="0"/>
              <a:t>Lends $6 million to New York City, Philadelphia, Baltimore, Richmond banks to resume specie payments (they don’t)</a:t>
            </a:r>
          </a:p>
          <a:p>
            <a:pPr marL="0" lvl="1">
              <a:spcAft>
                <a:spcPts val="600"/>
              </a:spcAft>
              <a:buFontTx/>
              <a:buChar char="■"/>
            </a:pPr>
            <a:r>
              <a:rPr lang="en-US" sz="2400" i="0" dirty="0" smtClean="0"/>
              <a:t>From 1817 to mid-1818, SBUS’ increases credit expansion by 57%</a:t>
            </a:r>
          </a:p>
          <a:p>
            <a:pPr marL="0" lvl="1">
              <a:spcAft>
                <a:spcPts val="600"/>
              </a:spcAft>
              <a:buFontTx/>
              <a:buChar char="■"/>
            </a:pPr>
            <a:r>
              <a:rPr lang="en-US" sz="2400" i="0" dirty="0" smtClean="0"/>
              <a:t>From 1815 to 1817, money supply increases by 25% </a:t>
            </a:r>
          </a:p>
          <a:p>
            <a:pPr marL="384048" lvl="1">
              <a:spcAft>
                <a:spcPts val="600"/>
              </a:spcAft>
              <a:buFontTx/>
              <a:buChar char="■"/>
            </a:pPr>
            <a:r>
              <a:rPr lang="en-US" sz="2400" i="0" dirty="0" smtClean="0"/>
              <a:t>SBUS’ branches and state banks lend for building construction, long term agricultural improvements, slaves, turnpikes, shipbuilding, steamboats</a:t>
            </a:r>
          </a:p>
          <a:p>
            <a:pPr marL="841248" lvl="2">
              <a:spcAft>
                <a:spcPts val="600"/>
              </a:spcAft>
              <a:buFont typeface="Wingdings" panose="05000000000000000000" pitchFamily="2" charset="2"/>
              <a:buChar char="§"/>
            </a:pPr>
            <a:r>
              <a:rPr lang="en-US" sz="2000" i="0" dirty="0" smtClean="0"/>
              <a:t>From 1816 to 1818 wholesale prices fell seventeen percent, but they rose in above sectors</a:t>
            </a:r>
            <a:endParaRPr lang="en-US" sz="2000" i="0" dirty="0"/>
          </a:p>
        </p:txBody>
      </p:sp>
    </p:spTree>
    <p:extLst>
      <p:ext uri="{BB962C8B-B14F-4D97-AF65-F5344CB8AC3E}">
        <p14:creationId xmlns:p14="http://schemas.microsoft.com/office/powerpoint/2010/main" val="1610154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Baltimore branch leads the pack</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James Buchanan</a:t>
            </a:r>
          </a:p>
          <a:p>
            <a:pPr lvl="1">
              <a:buFont typeface="Wingdings" panose="05000000000000000000" pitchFamily="2" charset="2"/>
              <a:buChar char="§"/>
            </a:pPr>
            <a:r>
              <a:rPr lang="en-US" sz="2400" i="0" dirty="0" smtClean="0"/>
              <a:t>Partner in Smith &amp; Buchanan mercantile house (Congressman Samuel Smith)</a:t>
            </a:r>
          </a:p>
          <a:p>
            <a:pPr lvl="1">
              <a:buFont typeface="Wingdings" panose="05000000000000000000" pitchFamily="2" charset="2"/>
              <a:buChar char="§"/>
            </a:pPr>
            <a:r>
              <a:rPr lang="en-US" sz="2400" i="0" dirty="0"/>
              <a:t>Government appointed director at main </a:t>
            </a:r>
            <a:r>
              <a:rPr lang="en-US" sz="2400" i="0" dirty="0" smtClean="0"/>
              <a:t>branch</a:t>
            </a:r>
          </a:p>
          <a:p>
            <a:pPr lvl="1">
              <a:buFont typeface="Wingdings" panose="05000000000000000000" pitchFamily="2" charset="2"/>
              <a:buChar char="§"/>
            </a:pPr>
            <a:r>
              <a:rPr lang="en-US" sz="2400" i="0" dirty="0" smtClean="0"/>
              <a:t>President of Baltimore branch</a:t>
            </a:r>
          </a:p>
          <a:p>
            <a:pPr marL="384048" lvl="1">
              <a:buFontTx/>
              <a:buChar char="■"/>
            </a:pPr>
            <a:r>
              <a:rPr lang="en-US" sz="2400" i="0" dirty="0" smtClean="0"/>
              <a:t>Buchanan, James McCulloch (bank cashier), and George Williams (remember him?) loaned themselves $1 million, fraudulently claimed they secured loans with </a:t>
            </a:r>
            <a:r>
              <a:rPr lang="en-US" sz="2400" i="0" dirty="0" smtClean="0"/>
              <a:t>collateral</a:t>
            </a:r>
          </a:p>
          <a:p>
            <a:pPr marL="384048" lvl="1">
              <a:buFontTx/>
              <a:buChar char="■"/>
            </a:pPr>
            <a:r>
              <a:rPr lang="en-US" sz="2400" i="0" dirty="0" smtClean="0"/>
              <a:t>They bribe SBUS President William Jones to look the other way</a:t>
            </a:r>
            <a:endParaRPr lang="en-US" sz="2400" i="0" dirty="0" smtClean="0"/>
          </a:p>
          <a:p>
            <a:pPr lvl="1"/>
            <a:endParaRPr lang="en-US" i="0" dirty="0"/>
          </a:p>
        </p:txBody>
      </p:sp>
    </p:spTree>
    <p:extLst>
      <p:ext uri="{BB962C8B-B14F-4D97-AF65-F5344CB8AC3E}">
        <p14:creationId xmlns:p14="http://schemas.microsoft.com/office/powerpoint/2010/main" val="160206541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1150</TotalTime>
  <Words>1407</Words>
  <Application>Microsoft Office PowerPoint</Application>
  <PresentationFormat>Widescreen</PresentationFormat>
  <Paragraphs>114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Franklin Gothic Book</vt:lpstr>
      <vt:lpstr>Wingdings</vt:lpstr>
      <vt:lpstr>Crop</vt:lpstr>
      <vt:lpstr>The Panic of 1819 and its Relevance for Today</vt:lpstr>
      <vt:lpstr>What is it with the year 20?</vt:lpstr>
      <vt:lpstr>What is this presentation about, and why should I care?</vt:lpstr>
      <vt:lpstr>The War of 1812—I remember it like it was 208 years ago</vt:lpstr>
      <vt:lpstr>After the war</vt:lpstr>
      <vt:lpstr>After the war</vt:lpstr>
      <vt:lpstr>But unfortunately for Girard and Astor</vt:lpstr>
      <vt:lpstr>You can take that to the bank, the highly inflationary bank</vt:lpstr>
      <vt:lpstr>Baltimore branch leads the pack</vt:lpstr>
      <vt:lpstr>But the good times can’t last forever</vt:lpstr>
      <vt:lpstr>The Panic of 1819</vt:lpstr>
      <vt:lpstr>Was it so bad?</vt:lpstr>
      <vt:lpstr>Joseph Davis (2006) on the nominal illusion</vt:lpstr>
      <vt:lpstr>The people are still upset. They start to attack the SBUS</vt:lpstr>
      <vt:lpstr>McCulloch v. Maryland</vt:lpstr>
      <vt:lpstr>What does all of this cronyism cause? Growth in free market economic thought</vt:lpstr>
      <vt:lpstr>What does all of this cronyism cause? Rebirth in Antifederalist thought</vt:lpstr>
      <vt:lpstr>What does all of this cronyism cause? The Jacksonian coalition</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Panic of 1819 and its Relevance for Today</dc:title>
  <dc:creator>Patrick Newman</dc:creator>
  <cp:lastModifiedBy>Patrick Newman</cp:lastModifiedBy>
  <cp:revision>23</cp:revision>
  <cp:lastPrinted>2020-07-14T23:06:27Z</cp:lastPrinted>
  <dcterms:created xsi:type="dcterms:W3CDTF">2020-07-14T15:05:22Z</dcterms:created>
  <dcterms:modified xsi:type="dcterms:W3CDTF">2020-07-16T13:57:51Z</dcterms:modified>
</cp:coreProperties>
</file>