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sldIdLst>
    <p:sldId id="256" r:id="rId3"/>
    <p:sldId id="303" r:id="rId4"/>
    <p:sldId id="257" r:id="rId5"/>
    <p:sldId id="258" r:id="rId6"/>
    <p:sldId id="259" r:id="rId7"/>
    <p:sldId id="260" r:id="rId8"/>
    <p:sldId id="277" r:id="rId9"/>
    <p:sldId id="273" r:id="rId10"/>
    <p:sldId id="274" r:id="rId11"/>
    <p:sldId id="275" r:id="rId12"/>
    <p:sldId id="276" r:id="rId13"/>
    <p:sldId id="278" r:id="rId14"/>
    <p:sldId id="301" r:id="rId15"/>
    <p:sldId id="262" r:id="rId16"/>
    <p:sldId id="264" r:id="rId17"/>
    <p:sldId id="279" r:id="rId18"/>
    <p:sldId id="280" r:id="rId19"/>
    <p:sldId id="281" r:id="rId20"/>
    <p:sldId id="302" r:id="rId21"/>
    <p:sldId id="282" r:id="rId22"/>
    <p:sldId id="283" r:id="rId23"/>
    <p:sldId id="284" r:id="rId24"/>
    <p:sldId id="285" r:id="rId25"/>
    <p:sldId id="286" r:id="rId26"/>
    <p:sldId id="287" r:id="rId27"/>
    <p:sldId id="288" r:id="rId28"/>
    <p:sldId id="290" r:id="rId29"/>
    <p:sldId id="269" r:id="rId30"/>
    <p:sldId id="289" r:id="rId31"/>
    <p:sldId id="270" r:id="rId32"/>
    <p:sldId id="292" r:id="rId33"/>
    <p:sldId id="291" r:id="rId34"/>
    <p:sldId id="293" r:id="rId35"/>
    <p:sldId id="294" r:id="rId36"/>
    <p:sldId id="295" r:id="rId37"/>
    <p:sldId id="296" r:id="rId38"/>
    <p:sldId id="297" r:id="rId39"/>
    <p:sldId id="298" r:id="rId40"/>
    <p:sldId id="271" r:id="rId41"/>
    <p:sldId id="299" r:id="rId42"/>
    <p:sldId id="300"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napToObjects="1">
      <p:cViewPr varScale="1">
        <p:scale>
          <a:sx n="110" d="100"/>
          <a:sy n="110" d="100"/>
        </p:scale>
        <p:origin x="492" y="1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FE52FD-9F18-264B-AEE6-34ED7AA30172}"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4131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E52FD-9F18-264B-AEE6-34ED7AA30172}"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90000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E52FD-9F18-264B-AEE6-34ED7AA30172}"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26586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8A4F-1A85-4887-8700-18DB5E4C09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464233-9229-416A-B608-2CEC114D0C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FF5AC0-F7F7-4E18-A8FB-7B7E803AA792}"/>
              </a:ext>
            </a:extLst>
          </p:cNvPr>
          <p:cNvSpPr>
            <a:spLocks noGrp="1"/>
          </p:cNvSpPr>
          <p:nvPr>
            <p:ph type="dt" sz="half" idx="10"/>
          </p:nvPr>
        </p:nvSpPr>
        <p:spPr/>
        <p:txBody>
          <a:bodyPr/>
          <a:lstStyle/>
          <a:p>
            <a:fld id="{EFFE52FD-9F18-264B-AEE6-34ED7AA30172}" type="datetimeFigureOut">
              <a:rPr lang="en-US" smtClean="0"/>
              <a:t>7/14/2020</a:t>
            </a:fld>
            <a:endParaRPr lang="en-US"/>
          </a:p>
        </p:txBody>
      </p:sp>
      <p:sp>
        <p:nvSpPr>
          <p:cNvPr id="5" name="Footer Placeholder 4">
            <a:extLst>
              <a:ext uri="{FF2B5EF4-FFF2-40B4-BE49-F238E27FC236}">
                <a16:creationId xmlns:a16="http://schemas.microsoft.com/office/drawing/2014/main" id="{8EE1E4B0-6D31-4C52-B6D8-540B3F20A7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A4CBF8-6F19-4A83-B01C-374541F7B1C6}"/>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1919127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DEF0-2A4C-4109-A071-9ED4D2C1DA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1E216F-3766-4CD7-B103-D6D61DEE29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E1129-C3F2-4A7E-AE8E-A4931717E014}"/>
              </a:ext>
            </a:extLst>
          </p:cNvPr>
          <p:cNvSpPr>
            <a:spLocks noGrp="1"/>
          </p:cNvSpPr>
          <p:nvPr>
            <p:ph type="dt" sz="half" idx="10"/>
          </p:nvPr>
        </p:nvSpPr>
        <p:spPr/>
        <p:txBody>
          <a:bodyPr/>
          <a:lstStyle/>
          <a:p>
            <a:fld id="{EFFE52FD-9F18-264B-AEE6-34ED7AA30172}" type="datetimeFigureOut">
              <a:rPr lang="en-US" smtClean="0"/>
              <a:t>7/14/2020</a:t>
            </a:fld>
            <a:endParaRPr lang="en-US"/>
          </a:p>
        </p:txBody>
      </p:sp>
      <p:sp>
        <p:nvSpPr>
          <p:cNvPr id="5" name="Footer Placeholder 4">
            <a:extLst>
              <a:ext uri="{FF2B5EF4-FFF2-40B4-BE49-F238E27FC236}">
                <a16:creationId xmlns:a16="http://schemas.microsoft.com/office/drawing/2014/main" id="{1A113566-09A8-4B0B-9A39-60CB95BE1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B8F65-E85B-4104-A503-447D8F65941E}"/>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133563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CF45-9FD9-4792-BDFF-81C5C424C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76C578-D134-481E-B053-3DBBB0834F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4E3BD1-5516-4377-9A22-44BA3A264575}"/>
              </a:ext>
            </a:extLst>
          </p:cNvPr>
          <p:cNvSpPr>
            <a:spLocks noGrp="1"/>
          </p:cNvSpPr>
          <p:nvPr>
            <p:ph type="dt" sz="half" idx="10"/>
          </p:nvPr>
        </p:nvSpPr>
        <p:spPr/>
        <p:txBody>
          <a:bodyPr/>
          <a:lstStyle/>
          <a:p>
            <a:fld id="{EFFE52FD-9F18-264B-AEE6-34ED7AA30172}" type="datetimeFigureOut">
              <a:rPr lang="en-US" smtClean="0"/>
              <a:t>7/14/2020</a:t>
            </a:fld>
            <a:endParaRPr lang="en-US"/>
          </a:p>
        </p:txBody>
      </p:sp>
      <p:sp>
        <p:nvSpPr>
          <p:cNvPr id="5" name="Footer Placeholder 4">
            <a:extLst>
              <a:ext uri="{FF2B5EF4-FFF2-40B4-BE49-F238E27FC236}">
                <a16:creationId xmlns:a16="http://schemas.microsoft.com/office/drawing/2014/main" id="{3D192873-2851-4C2A-8506-799135AC81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F5B466-607E-43A6-8E08-BF565722A1D7}"/>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138170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0BF9F-4100-44EB-81B0-1A6A52EC4C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524-7A18-47B4-869B-9FA08DC08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DCC542-59F3-48D7-81F4-C0A1254C98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D803D2-12AC-4A3D-A089-8E2674FCCBA3}"/>
              </a:ext>
            </a:extLst>
          </p:cNvPr>
          <p:cNvSpPr>
            <a:spLocks noGrp="1"/>
          </p:cNvSpPr>
          <p:nvPr>
            <p:ph type="dt" sz="half" idx="10"/>
          </p:nvPr>
        </p:nvSpPr>
        <p:spPr/>
        <p:txBody>
          <a:bodyPr/>
          <a:lstStyle/>
          <a:p>
            <a:fld id="{EFFE52FD-9F18-264B-AEE6-34ED7AA30172}" type="datetimeFigureOut">
              <a:rPr lang="en-US" smtClean="0"/>
              <a:t>7/14/2020</a:t>
            </a:fld>
            <a:endParaRPr lang="en-US"/>
          </a:p>
        </p:txBody>
      </p:sp>
      <p:sp>
        <p:nvSpPr>
          <p:cNvPr id="6" name="Footer Placeholder 5">
            <a:extLst>
              <a:ext uri="{FF2B5EF4-FFF2-40B4-BE49-F238E27FC236}">
                <a16:creationId xmlns:a16="http://schemas.microsoft.com/office/drawing/2014/main" id="{FCC1E9FE-3B8B-4643-9E96-1D5B813864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54AB4F-6D08-45D2-80EC-2BEDB1AC758B}"/>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1092022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FE5A6-9F38-4A00-87D5-836F04B9FE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779A3F-A85A-4B7D-8CF4-CCD8B868CB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885BCB-FC2F-4CC4-93A3-B2B77C13CB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4D437C-ADF1-4A71-A700-D1288258E3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2B0BAF-B9D9-4326-B839-CF35AAA532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84DDF5-6CE6-4AC7-BA67-1A0ECCAC008F}"/>
              </a:ext>
            </a:extLst>
          </p:cNvPr>
          <p:cNvSpPr>
            <a:spLocks noGrp="1"/>
          </p:cNvSpPr>
          <p:nvPr>
            <p:ph type="dt" sz="half" idx="10"/>
          </p:nvPr>
        </p:nvSpPr>
        <p:spPr/>
        <p:txBody>
          <a:bodyPr/>
          <a:lstStyle/>
          <a:p>
            <a:fld id="{EFFE52FD-9F18-264B-AEE6-34ED7AA30172}" type="datetimeFigureOut">
              <a:rPr lang="en-US" smtClean="0"/>
              <a:t>7/14/2020</a:t>
            </a:fld>
            <a:endParaRPr lang="en-US"/>
          </a:p>
        </p:txBody>
      </p:sp>
      <p:sp>
        <p:nvSpPr>
          <p:cNvPr id="8" name="Footer Placeholder 7">
            <a:extLst>
              <a:ext uri="{FF2B5EF4-FFF2-40B4-BE49-F238E27FC236}">
                <a16:creationId xmlns:a16="http://schemas.microsoft.com/office/drawing/2014/main" id="{C2B9D082-5C1F-48A2-81FB-D695B2007E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FED48D-7C55-4DD4-A4A9-4AA13E4418C6}"/>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040584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1CD4-E9DE-482D-84E8-8992B792BF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598D4B-73A2-4F01-A3C8-C0433F8DD7EA}"/>
              </a:ext>
            </a:extLst>
          </p:cNvPr>
          <p:cNvSpPr>
            <a:spLocks noGrp="1"/>
          </p:cNvSpPr>
          <p:nvPr>
            <p:ph type="dt" sz="half" idx="10"/>
          </p:nvPr>
        </p:nvSpPr>
        <p:spPr/>
        <p:txBody>
          <a:bodyPr/>
          <a:lstStyle/>
          <a:p>
            <a:fld id="{EFFE52FD-9F18-264B-AEE6-34ED7AA30172}" type="datetimeFigureOut">
              <a:rPr lang="en-US" smtClean="0"/>
              <a:t>7/14/2020</a:t>
            </a:fld>
            <a:endParaRPr lang="en-US"/>
          </a:p>
        </p:txBody>
      </p:sp>
      <p:sp>
        <p:nvSpPr>
          <p:cNvPr id="4" name="Footer Placeholder 3">
            <a:extLst>
              <a:ext uri="{FF2B5EF4-FFF2-40B4-BE49-F238E27FC236}">
                <a16:creationId xmlns:a16="http://schemas.microsoft.com/office/drawing/2014/main" id="{4D24DC82-16C9-4ECA-A1E6-2FDC4E3B10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2A08B0-0D3A-4579-AE89-732AE59484A0}"/>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4215156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C3CD7F-9CFF-42C7-8374-1DD4B9CF674D}"/>
              </a:ext>
            </a:extLst>
          </p:cNvPr>
          <p:cNvSpPr>
            <a:spLocks noGrp="1"/>
          </p:cNvSpPr>
          <p:nvPr>
            <p:ph type="dt" sz="half" idx="10"/>
          </p:nvPr>
        </p:nvSpPr>
        <p:spPr/>
        <p:txBody>
          <a:bodyPr/>
          <a:lstStyle/>
          <a:p>
            <a:fld id="{EFFE52FD-9F18-264B-AEE6-34ED7AA30172}" type="datetimeFigureOut">
              <a:rPr lang="en-US" smtClean="0"/>
              <a:t>7/14/2020</a:t>
            </a:fld>
            <a:endParaRPr lang="en-US"/>
          </a:p>
        </p:txBody>
      </p:sp>
      <p:sp>
        <p:nvSpPr>
          <p:cNvPr id="3" name="Footer Placeholder 2">
            <a:extLst>
              <a:ext uri="{FF2B5EF4-FFF2-40B4-BE49-F238E27FC236}">
                <a16:creationId xmlns:a16="http://schemas.microsoft.com/office/drawing/2014/main" id="{B6C064D4-20E6-4247-858D-2130B2DB15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9D3D3-5CCD-4C75-8E53-3DA17DC5FA32}"/>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753956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2E335-09C8-4C6E-84EC-919863F350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B4B799F-5F72-4EA2-B8A2-B1D8BA4DA6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1279E4-400E-4975-B00A-6E9E659E9D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81C88F-DEEA-4015-A34E-F62CC8FD7BDF}"/>
              </a:ext>
            </a:extLst>
          </p:cNvPr>
          <p:cNvSpPr>
            <a:spLocks noGrp="1"/>
          </p:cNvSpPr>
          <p:nvPr>
            <p:ph type="dt" sz="half" idx="10"/>
          </p:nvPr>
        </p:nvSpPr>
        <p:spPr/>
        <p:txBody>
          <a:bodyPr/>
          <a:lstStyle/>
          <a:p>
            <a:fld id="{EFFE52FD-9F18-264B-AEE6-34ED7AA30172}" type="datetimeFigureOut">
              <a:rPr lang="en-US" smtClean="0"/>
              <a:t>7/14/2020</a:t>
            </a:fld>
            <a:endParaRPr lang="en-US"/>
          </a:p>
        </p:txBody>
      </p:sp>
      <p:sp>
        <p:nvSpPr>
          <p:cNvPr id="6" name="Footer Placeholder 5">
            <a:extLst>
              <a:ext uri="{FF2B5EF4-FFF2-40B4-BE49-F238E27FC236}">
                <a16:creationId xmlns:a16="http://schemas.microsoft.com/office/drawing/2014/main" id="{EA0AE919-8DBB-4D4F-A5D8-7DEB8858B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BE17F7-F03C-496D-A4E7-712FAECADA85}"/>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35754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FE52FD-9F18-264B-AEE6-34ED7AA30172}"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1175742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87785-6D53-4486-9CFB-A929B31EB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A0E19A-59A5-4BDE-90E5-CFA643095E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2BD671-E7D3-47A9-AC84-B4B1B49E2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96E4F1-F682-42CE-9F3E-83831FFB4A45}"/>
              </a:ext>
            </a:extLst>
          </p:cNvPr>
          <p:cNvSpPr>
            <a:spLocks noGrp="1"/>
          </p:cNvSpPr>
          <p:nvPr>
            <p:ph type="dt" sz="half" idx="10"/>
          </p:nvPr>
        </p:nvSpPr>
        <p:spPr/>
        <p:txBody>
          <a:bodyPr/>
          <a:lstStyle/>
          <a:p>
            <a:fld id="{EFFE52FD-9F18-264B-AEE6-34ED7AA30172}" type="datetimeFigureOut">
              <a:rPr lang="en-US" smtClean="0"/>
              <a:t>7/14/2020</a:t>
            </a:fld>
            <a:endParaRPr lang="en-US"/>
          </a:p>
        </p:txBody>
      </p:sp>
      <p:sp>
        <p:nvSpPr>
          <p:cNvPr id="6" name="Footer Placeholder 5">
            <a:extLst>
              <a:ext uri="{FF2B5EF4-FFF2-40B4-BE49-F238E27FC236}">
                <a16:creationId xmlns:a16="http://schemas.microsoft.com/office/drawing/2014/main" id="{5576DB66-9B49-4729-A747-63E87E2148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172CD3-7266-4EAE-BA31-A42B9E563E4C}"/>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980745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93D8B-655F-4EF3-9FE9-2C54101397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0F4E05-0D9B-4060-B357-F661F5A91E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61400D-017F-4A31-A31C-11DEB0E99FCB}"/>
              </a:ext>
            </a:extLst>
          </p:cNvPr>
          <p:cNvSpPr>
            <a:spLocks noGrp="1"/>
          </p:cNvSpPr>
          <p:nvPr>
            <p:ph type="dt" sz="half" idx="10"/>
          </p:nvPr>
        </p:nvSpPr>
        <p:spPr/>
        <p:txBody>
          <a:bodyPr/>
          <a:lstStyle/>
          <a:p>
            <a:fld id="{EFFE52FD-9F18-264B-AEE6-34ED7AA30172}" type="datetimeFigureOut">
              <a:rPr lang="en-US" smtClean="0"/>
              <a:t>7/14/2020</a:t>
            </a:fld>
            <a:endParaRPr lang="en-US"/>
          </a:p>
        </p:txBody>
      </p:sp>
      <p:sp>
        <p:nvSpPr>
          <p:cNvPr id="5" name="Footer Placeholder 4">
            <a:extLst>
              <a:ext uri="{FF2B5EF4-FFF2-40B4-BE49-F238E27FC236}">
                <a16:creationId xmlns:a16="http://schemas.microsoft.com/office/drawing/2014/main" id="{C206F0E0-B5B1-4D62-A121-615280F626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950A1F-A732-4A8B-ACDE-EC14F8524A64}"/>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4141237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7847B4-C461-4F8E-9002-CBAB21BFA2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8CAC4C-DB81-47A8-ACBA-927EFEA6D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E1C35B-65A3-4423-A9B9-1CE8B924ABAF}"/>
              </a:ext>
            </a:extLst>
          </p:cNvPr>
          <p:cNvSpPr>
            <a:spLocks noGrp="1"/>
          </p:cNvSpPr>
          <p:nvPr>
            <p:ph type="dt" sz="half" idx="10"/>
          </p:nvPr>
        </p:nvSpPr>
        <p:spPr/>
        <p:txBody>
          <a:bodyPr/>
          <a:lstStyle/>
          <a:p>
            <a:fld id="{EFFE52FD-9F18-264B-AEE6-34ED7AA30172}" type="datetimeFigureOut">
              <a:rPr lang="en-US" smtClean="0"/>
              <a:t>7/14/2020</a:t>
            </a:fld>
            <a:endParaRPr lang="en-US"/>
          </a:p>
        </p:txBody>
      </p:sp>
      <p:sp>
        <p:nvSpPr>
          <p:cNvPr id="5" name="Footer Placeholder 4">
            <a:extLst>
              <a:ext uri="{FF2B5EF4-FFF2-40B4-BE49-F238E27FC236}">
                <a16:creationId xmlns:a16="http://schemas.microsoft.com/office/drawing/2014/main" id="{91DAFDF3-203C-46D8-A0DA-E1DD31B02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22CE-ED14-475C-903D-5F38B42ECE7F}"/>
              </a:ext>
            </a:extLst>
          </p:cNvPr>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210120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FE52FD-9F18-264B-AEE6-34ED7AA30172}"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602E1-F6B0-A44E-896A-27245E7FBDC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981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FE52FD-9F18-264B-AEE6-34ED7AA30172}"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95449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FE52FD-9F18-264B-AEE6-34ED7AA30172}"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4048031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FE52FD-9F18-264B-AEE6-34ED7AA30172}"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211472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FFE52FD-9F18-264B-AEE6-34ED7AA30172}" type="datetimeFigureOut">
              <a:rPr lang="en-US" smtClean="0"/>
              <a:t>7/14/2020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401314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FFE52FD-9F18-264B-AEE6-34ED7AA30172}" type="datetimeFigureOut">
              <a:rPr lang="en-US" smtClean="0"/>
              <a:t>7/14/2020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9602E1-F6B0-A44E-896A-27245E7FBDC8}" type="slidenum">
              <a:rPr lang="en-US" smtClean="0"/>
              <a:t>‹#›</a:t>
            </a:fld>
            <a:endParaRPr lang="en-US"/>
          </a:p>
        </p:txBody>
      </p:sp>
    </p:spTree>
    <p:extLst>
      <p:ext uri="{BB962C8B-B14F-4D97-AF65-F5344CB8AC3E}">
        <p14:creationId xmlns:p14="http://schemas.microsoft.com/office/powerpoint/2010/main" val="624932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FE52FD-9F18-264B-AEE6-34ED7AA30172}"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602E1-F6B0-A44E-896A-27245E7FBDC8}" type="slidenum">
              <a:rPr lang="en-US" smtClean="0"/>
              <a:t>‹#›</a:t>
            </a:fld>
            <a:endParaRPr lang="en-US"/>
          </a:p>
        </p:txBody>
      </p:sp>
    </p:spTree>
    <p:extLst>
      <p:ext uri="{BB962C8B-B14F-4D97-AF65-F5344CB8AC3E}">
        <p14:creationId xmlns:p14="http://schemas.microsoft.com/office/powerpoint/2010/main" val="326069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FFE52FD-9F18-264B-AEE6-34ED7AA30172}" type="datetimeFigureOut">
              <a:rPr lang="en-US" smtClean="0"/>
              <a:t>7/14/2020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D9602E1-F6B0-A44E-896A-27245E7FBDC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96959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B98F43-EDFB-4A2C-9328-16E7FD63FF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CD1476-CA28-4F44-9502-4FC7A5ED9A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8EEAC-B3C2-4A8A-8384-E70F324F0E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E52FD-9F18-264B-AEE6-34ED7AA30172}" type="datetimeFigureOut">
              <a:rPr lang="en-US" smtClean="0"/>
              <a:t>7/14/2020</a:t>
            </a:fld>
            <a:endParaRPr lang="en-US"/>
          </a:p>
        </p:txBody>
      </p:sp>
      <p:sp>
        <p:nvSpPr>
          <p:cNvPr id="5" name="Footer Placeholder 4">
            <a:extLst>
              <a:ext uri="{FF2B5EF4-FFF2-40B4-BE49-F238E27FC236}">
                <a16:creationId xmlns:a16="http://schemas.microsoft.com/office/drawing/2014/main" id="{9121DB87-75A3-4382-9839-7370464F8F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1F713D-9575-436F-9EE7-5EACBFA5DD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602E1-F6B0-A44E-896A-27245E7FBDC8}" type="slidenum">
              <a:rPr lang="en-US" smtClean="0"/>
              <a:t>‹#›</a:t>
            </a:fld>
            <a:endParaRPr lang="en-US"/>
          </a:p>
        </p:txBody>
      </p:sp>
    </p:spTree>
    <p:extLst>
      <p:ext uri="{BB962C8B-B14F-4D97-AF65-F5344CB8AC3E}">
        <p14:creationId xmlns:p14="http://schemas.microsoft.com/office/powerpoint/2010/main" val="4861031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latin typeface="+mn-lt"/>
              </a:rPr>
              <a:t>The Austrian Theory of the Business Cycle</a:t>
            </a:r>
          </a:p>
        </p:txBody>
      </p:sp>
      <p:sp>
        <p:nvSpPr>
          <p:cNvPr id="3" name="Subtitle 2"/>
          <p:cNvSpPr>
            <a:spLocks noGrp="1"/>
          </p:cNvSpPr>
          <p:nvPr>
            <p:ph type="subTitle" idx="1"/>
          </p:nvPr>
        </p:nvSpPr>
        <p:spPr/>
        <p:txBody>
          <a:bodyPr/>
          <a:lstStyle/>
          <a:p>
            <a:r>
              <a:rPr lang="en-US" dirty="0"/>
              <a:t>Jonathan Newman</a:t>
            </a:r>
          </a:p>
          <a:p>
            <a:r>
              <a:rPr lang="en-US" dirty="0"/>
              <a:t>Mises University 2020</a:t>
            </a:r>
          </a:p>
        </p:txBody>
      </p:sp>
    </p:spTree>
    <p:extLst>
      <p:ext uri="{BB962C8B-B14F-4D97-AF65-F5344CB8AC3E}">
        <p14:creationId xmlns:p14="http://schemas.microsoft.com/office/powerpoint/2010/main" val="2864194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ytoscape.org/images/screenshots/nested_network3.png"/>
          <p:cNvPicPr>
            <a:picLocks noChangeAspect="1" noChangeArrowheads="1"/>
          </p:cNvPicPr>
          <p:nvPr/>
        </p:nvPicPr>
        <p:blipFill rotWithShape="1">
          <a:blip r:embed="rId2">
            <a:extLst>
              <a:ext uri="{28A0092B-C50C-407E-A947-70E740481C1C}">
                <a14:useLocalDpi xmlns:a14="http://schemas.microsoft.com/office/drawing/2010/main" val="0"/>
              </a:ext>
            </a:extLst>
          </a:blip>
          <a:srcRect l="6481" r="4677" b="13741"/>
          <a:stretch/>
        </p:blipFill>
        <p:spPr bwMode="auto">
          <a:xfrm>
            <a:off x="-278533" y="-167071"/>
            <a:ext cx="13258800" cy="7996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72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mages.patternity.org/Patternity_ScribbleSketch.jpeg"/>
          <p:cNvPicPr>
            <a:picLocks noChangeAspect="1" noChangeArrowheads="1"/>
          </p:cNvPicPr>
          <p:nvPr/>
        </p:nvPicPr>
        <p:blipFill rotWithShape="1">
          <a:blip r:embed="rId2">
            <a:extLst>
              <a:ext uri="{28A0092B-C50C-407E-A947-70E740481C1C}">
                <a14:useLocalDpi xmlns:a14="http://schemas.microsoft.com/office/drawing/2010/main" val="0"/>
              </a:ext>
            </a:extLst>
          </a:blip>
          <a:srcRect r="10436"/>
          <a:stretch/>
        </p:blipFill>
        <p:spPr bwMode="auto">
          <a:xfrm rot="5400000">
            <a:off x="1619181" y="-2401096"/>
            <a:ext cx="8515487" cy="1263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562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63333" y="3075739"/>
            <a:ext cx="2551295" cy="6280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53890" y="3205079"/>
            <a:ext cx="1570183" cy="369332"/>
          </a:xfrm>
          <a:prstGeom prst="rect">
            <a:avLst/>
          </a:prstGeom>
          <a:noFill/>
        </p:spPr>
        <p:txBody>
          <a:bodyPr wrap="square" rtlCol="0">
            <a:spAutoFit/>
          </a:bodyPr>
          <a:lstStyle/>
          <a:p>
            <a:r>
              <a:rPr lang="en-US" dirty="0"/>
              <a:t>Ham Sandwich</a:t>
            </a:r>
          </a:p>
        </p:txBody>
      </p:sp>
      <p:cxnSp>
        <p:nvCxnSpPr>
          <p:cNvPr id="7" name="Straight Connector 6"/>
          <p:cNvCxnSpPr>
            <a:endCxn id="4" idx="1"/>
          </p:cNvCxnSpPr>
          <p:nvPr/>
        </p:nvCxnSpPr>
        <p:spPr>
          <a:xfrm>
            <a:off x="4414982" y="2392218"/>
            <a:ext cx="621980" cy="7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4" idx="0"/>
          </p:cNvCxnSpPr>
          <p:nvPr/>
        </p:nvCxnSpPr>
        <p:spPr>
          <a:xfrm>
            <a:off x="5938980" y="2392218"/>
            <a:ext cx="1" cy="683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38980" y="3703750"/>
            <a:ext cx="1" cy="683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5"/>
          </p:cNvCxnSpPr>
          <p:nvPr/>
        </p:nvCxnSpPr>
        <p:spPr>
          <a:xfrm>
            <a:off x="6840999" y="3611780"/>
            <a:ext cx="505054" cy="7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3"/>
          </p:cNvCxnSpPr>
          <p:nvPr/>
        </p:nvCxnSpPr>
        <p:spPr>
          <a:xfrm flipH="1">
            <a:off x="4414982" y="3611780"/>
            <a:ext cx="621980" cy="683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 idx="7"/>
          </p:cNvCxnSpPr>
          <p:nvPr/>
        </p:nvCxnSpPr>
        <p:spPr>
          <a:xfrm flipH="1">
            <a:off x="6840999" y="2484580"/>
            <a:ext cx="505054" cy="683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4" idx="6"/>
          </p:cNvCxnSpPr>
          <p:nvPr/>
        </p:nvCxnSpPr>
        <p:spPr>
          <a:xfrm flipH="1">
            <a:off x="7214628" y="3389744"/>
            <a:ext cx="103344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629890" y="3389744"/>
            <a:ext cx="1033443" cy="1"/>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5444" y="2022886"/>
            <a:ext cx="697890" cy="369332"/>
          </a:xfrm>
          <a:prstGeom prst="rect">
            <a:avLst/>
          </a:prstGeom>
          <a:noFill/>
        </p:spPr>
        <p:txBody>
          <a:bodyPr wrap="square" rtlCol="0">
            <a:spAutoFit/>
          </a:bodyPr>
          <a:lstStyle/>
          <a:p>
            <a:r>
              <a:rPr lang="en-US" dirty="0"/>
              <a:t>Ham</a:t>
            </a:r>
          </a:p>
        </p:txBody>
      </p:sp>
      <p:sp>
        <p:nvSpPr>
          <p:cNvPr id="25" name="TextBox 24"/>
          <p:cNvSpPr txBox="1"/>
          <p:nvPr/>
        </p:nvSpPr>
        <p:spPr>
          <a:xfrm>
            <a:off x="5598240" y="2022886"/>
            <a:ext cx="959577" cy="369332"/>
          </a:xfrm>
          <a:prstGeom prst="rect">
            <a:avLst/>
          </a:prstGeom>
          <a:noFill/>
        </p:spPr>
        <p:txBody>
          <a:bodyPr wrap="square" rtlCol="0">
            <a:spAutoFit/>
          </a:bodyPr>
          <a:lstStyle/>
          <a:p>
            <a:r>
              <a:rPr lang="en-US" dirty="0"/>
              <a:t>Bread</a:t>
            </a:r>
          </a:p>
        </p:txBody>
      </p:sp>
      <p:sp>
        <p:nvSpPr>
          <p:cNvPr id="26" name="TextBox 25"/>
          <p:cNvSpPr txBox="1"/>
          <p:nvPr/>
        </p:nvSpPr>
        <p:spPr>
          <a:xfrm>
            <a:off x="7121011" y="2115248"/>
            <a:ext cx="959577" cy="369332"/>
          </a:xfrm>
          <a:prstGeom prst="rect">
            <a:avLst/>
          </a:prstGeom>
          <a:noFill/>
        </p:spPr>
        <p:txBody>
          <a:bodyPr wrap="square" rtlCol="0">
            <a:spAutoFit/>
          </a:bodyPr>
          <a:lstStyle/>
          <a:p>
            <a:r>
              <a:rPr lang="en-US" dirty="0"/>
              <a:t>Lettuce</a:t>
            </a:r>
          </a:p>
        </p:txBody>
      </p:sp>
      <p:sp>
        <p:nvSpPr>
          <p:cNvPr id="27" name="TextBox 26"/>
          <p:cNvSpPr txBox="1"/>
          <p:nvPr/>
        </p:nvSpPr>
        <p:spPr>
          <a:xfrm>
            <a:off x="8248071" y="3186484"/>
            <a:ext cx="959577" cy="369332"/>
          </a:xfrm>
          <a:prstGeom prst="rect">
            <a:avLst/>
          </a:prstGeom>
          <a:noFill/>
        </p:spPr>
        <p:txBody>
          <a:bodyPr wrap="square" rtlCol="0">
            <a:spAutoFit/>
          </a:bodyPr>
          <a:lstStyle/>
          <a:p>
            <a:r>
              <a:rPr lang="en-US" dirty="0"/>
              <a:t>Tomato</a:t>
            </a:r>
          </a:p>
        </p:txBody>
      </p:sp>
      <p:sp>
        <p:nvSpPr>
          <p:cNvPr id="28" name="TextBox 27"/>
          <p:cNvSpPr txBox="1"/>
          <p:nvPr/>
        </p:nvSpPr>
        <p:spPr>
          <a:xfrm>
            <a:off x="5622903" y="4387271"/>
            <a:ext cx="959577" cy="369332"/>
          </a:xfrm>
          <a:prstGeom prst="rect">
            <a:avLst/>
          </a:prstGeom>
          <a:noFill/>
        </p:spPr>
        <p:txBody>
          <a:bodyPr wrap="square" rtlCol="0">
            <a:spAutoFit/>
          </a:bodyPr>
          <a:lstStyle/>
          <a:p>
            <a:r>
              <a:rPr lang="en-US" dirty="0"/>
              <a:t>Plate</a:t>
            </a:r>
          </a:p>
        </p:txBody>
      </p:sp>
      <p:sp>
        <p:nvSpPr>
          <p:cNvPr id="29" name="TextBox 28"/>
          <p:cNvSpPr txBox="1"/>
          <p:nvPr/>
        </p:nvSpPr>
        <p:spPr>
          <a:xfrm>
            <a:off x="7093526" y="4387271"/>
            <a:ext cx="959577" cy="369332"/>
          </a:xfrm>
          <a:prstGeom prst="rect">
            <a:avLst/>
          </a:prstGeom>
          <a:noFill/>
        </p:spPr>
        <p:txBody>
          <a:bodyPr wrap="square" rtlCol="0">
            <a:spAutoFit/>
          </a:bodyPr>
          <a:lstStyle/>
          <a:p>
            <a:r>
              <a:rPr lang="en-US" dirty="0"/>
              <a:t>Mayo</a:t>
            </a:r>
          </a:p>
        </p:txBody>
      </p:sp>
      <p:sp>
        <p:nvSpPr>
          <p:cNvPr id="30" name="TextBox 29"/>
          <p:cNvSpPr txBox="1"/>
          <p:nvPr/>
        </p:nvSpPr>
        <p:spPr>
          <a:xfrm>
            <a:off x="3956206" y="4294909"/>
            <a:ext cx="959577" cy="369332"/>
          </a:xfrm>
          <a:prstGeom prst="rect">
            <a:avLst/>
          </a:prstGeom>
          <a:noFill/>
        </p:spPr>
        <p:txBody>
          <a:bodyPr wrap="square" rtlCol="0">
            <a:spAutoFit/>
          </a:bodyPr>
          <a:lstStyle/>
          <a:p>
            <a:r>
              <a:rPr lang="en-US" dirty="0"/>
              <a:t>Land</a:t>
            </a:r>
          </a:p>
        </p:txBody>
      </p:sp>
      <p:sp>
        <p:nvSpPr>
          <p:cNvPr id="31" name="TextBox 30"/>
          <p:cNvSpPr txBox="1"/>
          <p:nvPr/>
        </p:nvSpPr>
        <p:spPr>
          <a:xfrm>
            <a:off x="2942771" y="3205109"/>
            <a:ext cx="959577" cy="369332"/>
          </a:xfrm>
          <a:prstGeom prst="rect">
            <a:avLst/>
          </a:prstGeom>
          <a:noFill/>
        </p:spPr>
        <p:txBody>
          <a:bodyPr wrap="square" rtlCol="0">
            <a:spAutoFit/>
          </a:bodyPr>
          <a:lstStyle/>
          <a:p>
            <a:r>
              <a:rPr lang="en-US" dirty="0"/>
              <a:t>Labor</a:t>
            </a:r>
          </a:p>
        </p:txBody>
      </p:sp>
      <p:cxnSp>
        <p:nvCxnSpPr>
          <p:cNvPr id="33" name="Straight Connector 32"/>
          <p:cNvCxnSpPr/>
          <p:nvPr/>
        </p:nvCxnSpPr>
        <p:spPr>
          <a:xfrm flipH="1">
            <a:off x="5153890" y="3703750"/>
            <a:ext cx="378692" cy="1052853"/>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63701" y="4738980"/>
            <a:ext cx="1414739" cy="369332"/>
          </a:xfrm>
          <a:prstGeom prst="rect">
            <a:avLst/>
          </a:prstGeom>
          <a:noFill/>
        </p:spPr>
        <p:txBody>
          <a:bodyPr wrap="square" rtlCol="0">
            <a:spAutoFit/>
          </a:bodyPr>
          <a:lstStyle/>
          <a:p>
            <a:r>
              <a:rPr lang="en-US" dirty="0"/>
              <a:t>Table/chairs</a:t>
            </a:r>
          </a:p>
        </p:txBody>
      </p:sp>
      <p:cxnSp>
        <p:nvCxnSpPr>
          <p:cNvPr id="36" name="Straight Connector 35"/>
          <p:cNvCxnSpPr>
            <a:stCxn id="24" idx="0"/>
          </p:cNvCxnSpPr>
          <p:nvPr/>
        </p:nvCxnSpPr>
        <p:spPr>
          <a:xfrm flipH="1" flipV="1">
            <a:off x="3500582" y="1505527"/>
            <a:ext cx="813807" cy="517359"/>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0673" y="1173309"/>
            <a:ext cx="1323894" cy="369332"/>
          </a:xfrm>
          <a:prstGeom prst="rect">
            <a:avLst/>
          </a:prstGeom>
          <a:noFill/>
        </p:spPr>
        <p:txBody>
          <a:bodyPr wrap="square" rtlCol="0">
            <a:spAutoFit/>
          </a:bodyPr>
          <a:lstStyle/>
          <a:p>
            <a:r>
              <a:rPr lang="en-US" dirty="0"/>
              <a:t>Butcher</a:t>
            </a:r>
          </a:p>
        </p:txBody>
      </p:sp>
      <p:cxnSp>
        <p:nvCxnSpPr>
          <p:cNvPr id="38" name="Straight Connector 37"/>
          <p:cNvCxnSpPr>
            <a:endCxn id="39" idx="2"/>
          </p:cNvCxnSpPr>
          <p:nvPr/>
        </p:nvCxnSpPr>
        <p:spPr>
          <a:xfrm flipH="1" flipV="1">
            <a:off x="5936966" y="1413011"/>
            <a:ext cx="1" cy="56361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275019" y="1043679"/>
            <a:ext cx="1323894" cy="369332"/>
          </a:xfrm>
          <a:prstGeom prst="rect">
            <a:avLst/>
          </a:prstGeom>
          <a:noFill/>
        </p:spPr>
        <p:txBody>
          <a:bodyPr wrap="square" rtlCol="0">
            <a:spAutoFit/>
          </a:bodyPr>
          <a:lstStyle/>
          <a:p>
            <a:r>
              <a:rPr lang="en-US" dirty="0"/>
              <a:t>Bakery</a:t>
            </a:r>
          </a:p>
        </p:txBody>
      </p:sp>
      <p:cxnSp>
        <p:nvCxnSpPr>
          <p:cNvPr id="41" name="Straight Connector 40"/>
          <p:cNvCxnSpPr>
            <a:stCxn id="26" idx="0"/>
          </p:cNvCxnSpPr>
          <p:nvPr/>
        </p:nvCxnSpPr>
        <p:spPr>
          <a:xfrm flipV="1">
            <a:off x="7600800" y="1413118"/>
            <a:ext cx="645234" cy="70213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84087" y="1062381"/>
            <a:ext cx="1323894" cy="369332"/>
          </a:xfrm>
          <a:prstGeom prst="rect">
            <a:avLst/>
          </a:prstGeom>
          <a:noFill/>
        </p:spPr>
        <p:txBody>
          <a:bodyPr wrap="square" rtlCol="0">
            <a:spAutoFit/>
          </a:bodyPr>
          <a:lstStyle/>
          <a:p>
            <a:r>
              <a:rPr lang="en-US" dirty="0"/>
              <a:t>  Farming</a:t>
            </a:r>
          </a:p>
        </p:txBody>
      </p:sp>
      <p:cxnSp>
        <p:nvCxnSpPr>
          <p:cNvPr id="46" name="Straight Connector 45"/>
          <p:cNvCxnSpPr>
            <a:stCxn id="27" idx="0"/>
            <a:endCxn id="42" idx="2"/>
          </p:cNvCxnSpPr>
          <p:nvPr/>
        </p:nvCxnSpPr>
        <p:spPr>
          <a:xfrm flipH="1" flipV="1">
            <a:off x="8246034" y="1431713"/>
            <a:ext cx="481826" cy="1754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9" idx="0"/>
            <a:endCxn id="42" idx="2"/>
          </p:cNvCxnSpPr>
          <p:nvPr/>
        </p:nvCxnSpPr>
        <p:spPr>
          <a:xfrm flipV="1">
            <a:off x="7573315" y="1431713"/>
            <a:ext cx="672719" cy="2955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9" idx="2"/>
          </p:cNvCxnSpPr>
          <p:nvPr/>
        </p:nvCxnSpPr>
        <p:spPr>
          <a:xfrm>
            <a:off x="7573315" y="4756603"/>
            <a:ext cx="1496794" cy="54507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070109" y="5135989"/>
            <a:ext cx="959577" cy="646331"/>
          </a:xfrm>
          <a:prstGeom prst="rect">
            <a:avLst/>
          </a:prstGeom>
          <a:noFill/>
        </p:spPr>
        <p:txBody>
          <a:bodyPr wrap="square" rtlCol="0">
            <a:spAutoFit/>
          </a:bodyPr>
          <a:lstStyle/>
          <a:p>
            <a:r>
              <a:rPr lang="en-US" dirty="0"/>
              <a:t>Chicken Farm</a:t>
            </a:r>
          </a:p>
        </p:txBody>
      </p:sp>
      <p:cxnSp>
        <p:nvCxnSpPr>
          <p:cNvPr id="55" name="Straight Connector 54"/>
          <p:cNvCxnSpPr>
            <a:stCxn id="28" idx="2"/>
          </p:cNvCxnSpPr>
          <p:nvPr/>
        </p:nvCxnSpPr>
        <p:spPr>
          <a:xfrm>
            <a:off x="6102692" y="4756603"/>
            <a:ext cx="621381" cy="637433"/>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219318" y="5394036"/>
            <a:ext cx="1243362" cy="369332"/>
          </a:xfrm>
          <a:prstGeom prst="rect">
            <a:avLst/>
          </a:prstGeom>
          <a:noFill/>
        </p:spPr>
        <p:txBody>
          <a:bodyPr wrap="square" rtlCol="0">
            <a:spAutoFit/>
          </a:bodyPr>
          <a:lstStyle/>
          <a:p>
            <a:r>
              <a:rPr lang="en-US" dirty="0"/>
              <a:t>Paper Mill</a:t>
            </a:r>
          </a:p>
        </p:txBody>
      </p:sp>
      <p:cxnSp>
        <p:nvCxnSpPr>
          <p:cNvPr id="58" name="Straight Connector 57"/>
          <p:cNvCxnSpPr>
            <a:stCxn id="34" idx="2"/>
          </p:cNvCxnSpPr>
          <p:nvPr/>
        </p:nvCxnSpPr>
        <p:spPr>
          <a:xfrm flipH="1">
            <a:off x="3500582" y="5108312"/>
            <a:ext cx="1670489" cy="23946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90618" y="5366218"/>
            <a:ext cx="2625165" cy="369332"/>
          </a:xfrm>
          <a:prstGeom prst="rect">
            <a:avLst/>
          </a:prstGeom>
          <a:noFill/>
        </p:spPr>
        <p:txBody>
          <a:bodyPr wrap="square" rtlCol="0">
            <a:spAutoFit/>
          </a:bodyPr>
          <a:lstStyle/>
          <a:p>
            <a:r>
              <a:rPr lang="en-US" dirty="0"/>
              <a:t>Furniture Manufacturer</a:t>
            </a:r>
          </a:p>
        </p:txBody>
      </p:sp>
      <p:sp>
        <p:nvSpPr>
          <p:cNvPr id="60" name="TextBox 59"/>
          <p:cNvSpPr txBox="1"/>
          <p:nvPr/>
        </p:nvSpPr>
        <p:spPr>
          <a:xfrm>
            <a:off x="3661119" y="443457"/>
            <a:ext cx="802582" cy="369332"/>
          </a:xfrm>
          <a:prstGeom prst="rect">
            <a:avLst/>
          </a:prstGeom>
          <a:noFill/>
        </p:spPr>
        <p:txBody>
          <a:bodyPr wrap="square" rtlCol="0">
            <a:spAutoFit/>
          </a:bodyPr>
          <a:lstStyle/>
          <a:p>
            <a:r>
              <a:rPr lang="en-US" dirty="0"/>
              <a:t>Knives</a:t>
            </a:r>
          </a:p>
        </p:txBody>
      </p:sp>
      <p:sp>
        <p:nvSpPr>
          <p:cNvPr id="61" name="TextBox 60"/>
          <p:cNvSpPr txBox="1"/>
          <p:nvPr/>
        </p:nvSpPr>
        <p:spPr>
          <a:xfrm flipH="1">
            <a:off x="2101285" y="536061"/>
            <a:ext cx="1902121" cy="369332"/>
          </a:xfrm>
          <a:prstGeom prst="rect">
            <a:avLst/>
          </a:prstGeom>
          <a:noFill/>
        </p:spPr>
        <p:txBody>
          <a:bodyPr wrap="square" rtlCol="0">
            <a:spAutoFit/>
          </a:bodyPr>
          <a:lstStyle/>
          <a:p>
            <a:r>
              <a:rPr lang="en-US" dirty="0"/>
              <a:t>Refrigerator</a:t>
            </a:r>
          </a:p>
        </p:txBody>
      </p:sp>
      <p:sp>
        <p:nvSpPr>
          <p:cNvPr id="62" name="TextBox 61"/>
          <p:cNvSpPr txBox="1"/>
          <p:nvPr/>
        </p:nvSpPr>
        <p:spPr>
          <a:xfrm>
            <a:off x="1523428" y="1062381"/>
            <a:ext cx="655298" cy="369332"/>
          </a:xfrm>
          <a:prstGeom prst="rect">
            <a:avLst/>
          </a:prstGeom>
          <a:noFill/>
        </p:spPr>
        <p:txBody>
          <a:bodyPr wrap="square" rtlCol="0">
            <a:spAutoFit/>
          </a:bodyPr>
          <a:lstStyle/>
          <a:p>
            <a:r>
              <a:rPr lang="en-US" dirty="0"/>
              <a:t>Land</a:t>
            </a:r>
          </a:p>
        </p:txBody>
      </p:sp>
      <p:sp>
        <p:nvSpPr>
          <p:cNvPr id="63" name="TextBox 62"/>
          <p:cNvSpPr txBox="1"/>
          <p:nvPr/>
        </p:nvSpPr>
        <p:spPr>
          <a:xfrm>
            <a:off x="1875473" y="1607297"/>
            <a:ext cx="738909" cy="369332"/>
          </a:xfrm>
          <a:prstGeom prst="rect">
            <a:avLst/>
          </a:prstGeom>
          <a:noFill/>
        </p:spPr>
        <p:txBody>
          <a:bodyPr wrap="square" rtlCol="0">
            <a:spAutoFit/>
          </a:bodyPr>
          <a:lstStyle/>
          <a:p>
            <a:r>
              <a:rPr lang="en-US" dirty="0"/>
              <a:t>Labor</a:t>
            </a:r>
          </a:p>
        </p:txBody>
      </p:sp>
      <p:cxnSp>
        <p:nvCxnSpPr>
          <p:cNvPr id="65" name="Straight Connector 64"/>
          <p:cNvCxnSpPr>
            <a:stCxn id="61" idx="1"/>
            <a:endCxn id="37" idx="0"/>
          </p:cNvCxnSpPr>
          <p:nvPr/>
        </p:nvCxnSpPr>
        <p:spPr>
          <a:xfrm flipH="1">
            <a:off x="3502620" y="720727"/>
            <a:ext cx="500786" cy="452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814532" y="900707"/>
            <a:ext cx="349368" cy="24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2" idx="3"/>
            <a:endCxn id="37" idx="1"/>
          </p:cNvCxnSpPr>
          <p:nvPr/>
        </p:nvCxnSpPr>
        <p:spPr>
          <a:xfrm>
            <a:off x="2178726" y="1247047"/>
            <a:ext cx="661947" cy="110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3" idx="3"/>
          </p:cNvCxnSpPr>
          <p:nvPr/>
        </p:nvCxnSpPr>
        <p:spPr>
          <a:xfrm flipV="1">
            <a:off x="2614382" y="1570943"/>
            <a:ext cx="549518" cy="221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5275019" y="812789"/>
            <a:ext cx="323221" cy="23089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915783" y="443457"/>
            <a:ext cx="1162245" cy="369332"/>
          </a:xfrm>
          <a:prstGeom prst="rect">
            <a:avLst/>
          </a:prstGeom>
          <a:noFill/>
        </p:spPr>
        <p:txBody>
          <a:bodyPr wrap="square" rtlCol="0">
            <a:spAutoFit/>
          </a:bodyPr>
          <a:lstStyle/>
          <a:p>
            <a:r>
              <a:rPr lang="en-US" dirty="0"/>
              <a:t>Oven</a:t>
            </a:r>
          </a:p>
        </p:txBody>
      </p:sp>
      <p:cxnSp>
        <p:nvCxnSpPr>
          <p:cNvPr id="76" name="Straight Connector 75"/>
          <p:cNvCxnSpPr>
            <a:stCxn id="39" idx="0"/>
          </p:cNvCxnSpPr>
          <p:nvPr/>
        </p:nvCxnSpPr>
        <p:spPr>
          <a:xfrm flipV="1">
            <a:off x="5936966" y="720727"/>
            <a:ext cx="282352" cy="322952"/>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957400" y="420171"/>
            <a:ext cx="1000673" cy="369332"/>
          </a:xfrm>
          <a:prstGeom prst="rect">
            <a:avLst/>
          </a:prstGeom>
          <a:noFill/>
        </p:spPr>
        <p:txBody>
          <a:bodyPr wrap="square" rtlCol="0">
            <a:spAutoFit/>
          </a:bodyPr>
          <a:lstStyle/>
          <a:p>
            <a:r>
              <a:rPr lang="en-US" dirty="0"/>
              <a:t>Land</a:t>
            </a:r>
          </a:p>
        </p:txBody>
      </p:sp>
      <p:sp>
        <p:nvSpPr>
          <p:cNvPr id="78" name="TextBox 77"/>
          <p:cNvSpPr txBox="1"/>
          <p:nvPr/>
        </p:nvSpPr>
        <p:spPr>
          <a:xfrm>
            <a:off x="6557817" y="840951"/>
            <a:ext cx="756892" cy="369332"/>
          </a:xfrm>
          <a:prstGeom prst="rect">
            <a:avLst/>
          </a:prstGeom>
          <a:noFill/>
        </p:spPr>
        <p:txBody>
          <a:bodyPr wrap="square" rtlCol="0">
            <a:spAutoFit/>
          </a:bodyPr>
          <a:lstStyle/>
          <a:p>
            <a:r>
              <a:rPr lang="en-US" dirty="0"/>
              <a:t>Labor</a:t>
            </a:r>
          </a:p>
        </p:txBody>
      </p:sp>
      <p:cxnSp>
        <p:nvCxnSpPr>
          <p:cNvPr id="80" name="Straight Connector 79"/>
          <p:cNvCxnSpPr/>
          <p:nvPr/>
        </p:nvCxnSpPr>
        <p:spPr>
          <a:xfrm flipV="1">
            <a:off x="6210250" y="1145007"/>
            <a:ext cx="372230" cy="10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7573314" y="720727"/>
            <a:ext cx="350103" cy="341654"/>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978508" y="415592"/>
            <a:ext cx="734510" cy="369332"/>
          </a:xfrm>
          <a:prstGeom prst="rect">
            <a:avLst/>
          </a:prstGeom>
          <a:noFill/>
        </p:spPr>
        <p:txBody>
          <a:bodyPr wrap="square" rtlCol="0">
            <a:spAutoFit/>
          </a:bodyPr>
          <a:lstStyle/>
          <a:p>
            <a:r>
              <a:rPr lang="en-US" dirty="0"/>
              <a:t>Land</a:t>
            </a:r>
          </a:p>
        </p:txBody>
      </p:sp>
      <p:cxnSp>
        <p:nvCxnSpPr>
          <p:cNvPr id="85" name="Straight Connector 84"/>
          <p:cNvCxnSpPr>
            <a:stCxn id="42" idx="0"/>
          </p:cNvCxnSpPr>
          <p:nvPr/>
        </p:nvCxnSpPr>
        <p:spPr>
          <a:xfrm flipV="1">
            <a:off x="8246034" y="720727"/>
            <a:ext cx="196002" cy="341654"/>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092612" y="415592"/>
            <a:ext cx="974402" cy="369332"/>
          </a:xfrm>
          <a:prstGeom prst="rect">
            <a:avLst/>
          </a:prstGeom>
          <a:noFill/>
        </p:spPr>
        <p:txBody>
          <a:bodyPr wrap="square" rtlCol="0">
            <a:spAutoFit/>
          </a:bodyPr>
          <a:lstStyle/>
          <a:p>
            <a:r>
              <a:rPr lang="en-US" dirty="0"/>
              <a:t>Labor</a:t>
            </a:r>
          </a:p>
        </p:txBody>
      </p:sp>
      <p:sp>
        <p:nvSpPr>
          <p:cNvPr id="87" name="TextBox 86"/>
          <p:cNvSpPr txBox="1"/>
          <p:nvPr/>
        </p:nvSpPr>
        <p:spPr>
          <a:xfrm>
            <a:off x="8965272" y="674347"/>
            <a:ext cx="962672" cy="369332"/>
          </a:xfrm>
          <a:prstGeom prst="rect">
            <a:avLst/>
          </a:prstGeom>
          <a:noFill/>
        </p:spPr>
        <p:txBody>
          <a:bodyPr wrap="square" rtlCol="0">
            <a:spAutoFit/>
          </a:bodyPr>
          <a:lstStyle/>
          <a:p>
            <a:r>
              <a:rPr lang="en-US" dirty="0"/>
              <a:t>Fencing</a:t>
            </a:r>
          </a:p>
        </p:txBody>
      </p:sp>
      <p:sp>
        <p:nvSpPr>
          <p:cNvPr id="88" name="TextBox 87"/>
          <p:cNvSpPr txBox="1"/>
          <p:nvPr/>
        </p:nvSpPr>
        <p:spPr>
          <a:xfrm>
            <a:off x="4357736" y="1228345"/>
            <a:ext cx="756122" cy="369332"/>
          </a:xfrm>
          <a:prstGeom prst="rect">
            <a:avLst/>
          </a:prstGeom>
          <a:noFill/>
        </p:spPr>
        <p:txBody>
          <a:bodyPr wrap="square" rtlCol="0">
            <a:spAutoFit/>
          </a:bodyPr>
          <a:lstStyle/>
          <a:p>
            <a:r>
              <a:rPr lang="en-US" dirty="0"/>
              <a:t>Flour</a:t>
            </a:r>
          </a:p>
        </p:txBody>
      </p:sp>
      <p:cxnSp>
        <p:nvCxnSpPr>
          <p:cNvPr id="90" name="Straight Connector 89"/>
          <p:cNvCxnSpPr/>
          <p:nvPr/>
        </p:nvCxnSpPr>
        <p:spPr>
          <a:xfrm flipH="1">
            <a:off x="5036962" y="1357975"/>
            <a:ext cx="238057" cy="73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915783" y="1395388"/>
            <a:ext cx="2874863" cy="211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698338" y="1015517"/>
            <a:ext cx="479021" cy="18051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9413571" y="4571937"/>
            <a:ext cx="1011559" cy="369332"/>
          </a:xfrm>
          <a:prstGeom prst="rect">
            <a:avLst/>
          </a:prstGeom>
          <a:noFill/>
        </p:spPr>
        <p:txBody>
          <a:bodyPr wrap="square" rtlCol="0">
            <a:spAutoFit/>
          </a:bodyPr>
          <a:lstStyle/>
          <a:p>
            <a:r>
              <a:rPr lang="en-US" dirty="0"/>
              <a:t>Coops</a:t>
            </a:r>
          </a:p>
        </p:txBody>
      </p:sp>
      <p:sp>
        <p:nvSpPr>
          <p:cNvPr id="96" name="TextBox 95"/>
          <p:cNvSpPr txBox="1"/>
          <p:nvPr/>
        </p:nvSpPr>
        <p:spPr>
          <a:xfrm>
            <a:off x="10307782" y="5459154"/>
            <a:ext cx="738909" cy="369332"/>
          </a:xfrm>
          <a:prstGeom prst="rect">
            <a:avLst/>
          </a:prstGeom>
          <a:noFill/>
        </p:spPr>
        <p:txBody>
          <a:bodyPr wrap="square" rtlCol="0">
            <a:spAutoFit/>
          </a:bodyPr>
          <a:lstStyle/>
          <a:p>
            <a:r>
              <a:rPr lang="en-US" dirty="0"/>
              <a:t>Land</a:t>
            </a:r>
          </a:p>
        </p:txBody>
      </p:sp>
      <p:sp>
        <p:nvSpPr>
          <p:cNvPr id="97" name="TextBox 96"/>
          <p:cNvSpPr txBox="1"/>
          <p:nvPr/>
        </p:nvSpPr>
        <p:spPr>
          <a:xfrm>
            <a:off x="9177359" y="5985164"/>
            <a:ext cx="1130423" cy="369332"/>
          </a:xfrm>
          <a:prstGeom prst="rect">
            <a:avLst/>
          </a:prstGeom>
          <a:noFill/>
        </p:spPr>
        <p:txBody>
          <a:bodyPr wrap="square" rtlCol="0">
            <a:spAutoFit/>
          </a:bodyPr>
          <a:lstStyle/>
          <a:p>
            <a:r>
              <a:rPr lang="en-US" dirty="0"/>
              <a:t>Labor</a:t>
            </a:r>
          </a:p>
        </p:txBody>
      </p:sp>
      <p:cxnSp>
        <p:nvCxnSpPr>
          <p:cNvPr id="99" name="Straight Connector 98"/>
          <p:cNvCxnSpPr/>
          <p:nvPr/>
        </p:nvCxnSpPr>
        <p:spPr>
          <a:xfrm flipV="1">
            <a:off x="9413571" y="4941269"/>
            <a:ext cx="340029" cy="194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96" idx="1"/>
          </p:cNvCxnSpPr>
          <p:nvPr/>
        </p:nvCxnSpPr>
        <p:spPr>
          <a:xfrm>
            <a:off x="9762836" y="5560291"/>
            <a:ext cx="544946" cy="83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9413571" y="5735550"/>
            <a:ext cx="0" cy="249614"/>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75855" y="4294909"/>
            <a:ext cx="1616363" cy="369332"/>
          </a:xfrm>
          <a:prstGeom prst="rect">
            <a:avLst/>
          </a:prstGeom>
          <a:noFill/>
        </p:spPr>
        <p:txBody>
          <a:bodyPr wrap="square" rtlCol="0">
            <a:spAutoFit/>
          </a:bodyPr>
          <a:lstStyle/>
          <a:p>
            <a:r>
              <a:rPr lang="en-US" dirty="0"/>
              <a:t>Lumberyard</a:t>
            </a:r>
          </a:p>
        </p:txBody>
      </p:sp>
      <p:sp>
        <p:nvSpPr>
          <p:cNvPr id="105" name="TextBox 104"/>
          <p:cNvSpPr txBox="1"/>
          <p:nvPr/>
        </p:nvSpPr>
        <p:spPr>
          <a:xfrm>
            <a:off x="1559318" y="5860357"/>
            <a:ext cx="655298" cy="369332"/>
          </a:xfrm>
          <a:prstGeom prst="rect">
            <a:avLst/>
          </a:prstGeom>
          <a:noFill/>
        </p:spPr>
        <p:txBody>
          <a:bodyPr wrap="square" rtlCol="0">
            <a:spAutoFit/>
          </a:bodyPr>
          <a:lstStyle/>
          <a:p>
            <a:r>
              <a:rPr lang="en-US" dirty="0"/>
              <a:t>Land</a:t>
            </a:r>
          </a:p>
        </p:txBody>
      </p:sp>
      <p:sp>
        <p:nvSpPr>
          <p:cNvPr id="106" name="TextBox 105"/>
          <p:cNvSpPr txBox="1"/>
          <p:nvPr/>
        </p:nvSpPr>
        <p:spPr>
          <a:xfrm>
            <a:off x="2619761" y="5985164"/>
            <a:ext cx="738909" cy="369332"/>
          </a:xfrm>
          <a:prstGeom prst="rect">
            <a:avLst/>
          </a:prstGeom>
          <a:noFill/>
        </p:spPr>
        <p:txBody>
          <a:bodyPr wrap="square" rtlCol="0">
            <a:spAutoFit/>
          </a:bodyPr>
          <a:lstStyle/>
          <a:p>
            <a:r>
              <a:rPr lang="en-US" dirty="0"/>
              <a:t>Labor</a:t>
            </a:r>
          </a:p>
        </p:txBody>
      </p:sp>
      <p:sp>
        <p:nvSpPr>
          <p:cNvPr id="107" name="TextBox 106"/>
          <p:cNvSpPr txBox="1"/>
          <p:nvPr/>
        </p:nvSpPr>
        <p:spPr>
          <a:xfrm>
            <a:off x="7608430" y="5888005"/>
            <a:ext cx="738909" cy="369332"/>
          </a:xfrm>
          <a:prstGeom prst="rect">
            <a:avLst/>
          </a:prstGeom>
          <a:noFill/>
        </p:spPr>
        <p:txBody>
          <a:bodyPr wrap="square" rtlCol="0">
            <a:spAutoFit/>
          </a:bodyPr>
          <a:lstStyle/>
          <a:p>
            <a:r>
              <a:rPr lang="en-US" dirty="0"/>
              <a:t>Labor</a:t>
            </a:r>
          </a:p>
        </p:txBody>
      </p:sp>
      <p:sp>
        <p:nvSpPr>
          <p:cNvPr id="108" name="TextBox 107"/>
          <p:cNvSpPr txBox="1"/>
          <p:nvPr/>
        </p:nvSpPr>
        <p:spPr>
          <a:xfrm>
            <a:off x="213688" y="3860783"/>
            <a:ext cx="738909" cy="369332"/>
          </a:xfrm>
          <a:prstGeom prst="rect">
            <a:avLst/>
          </a:prstGeom>
          <a:noFill/>
        </p:spPr>
        <p:txBody>
          <a:bodyPr wrap="square" rtlCol="0">
            <a:spAutoFit/>
          </a:bodyPr>
          <a:lstStyle/>
          <a:p>
            <a:r>
              <a:rPr lang="en-US" dirty="0"/>
              <a:t>Labor</a:t>
            </a:r>
          </a:p>
        </p:txBody>
      </p:sp>
      <p:sp>
        <p:nvSpPr>
          <p:cNvPr id="109" name="TextBox 108"/>
          <p:cNvSpPr txBox="1"/>
          <p:nvPr/>
        </p:nvSpPr>
        <p:spPr>
          <a:xfrm>
            <a:off x="255493" y="4756603"/>
            <a:ext cx="655298" cy="369332"/>
          </a:xfrm>
          <a:prstGeom prst="rect">
            <a:avLst/>
          </a:prstGeom>
          <a:noFill/>
        </p:spPr>
        <p:txBody>
          <a:bodyPr wrap="square" rtlCol="0">
            <a:spAutoFit/>
          </a:bodyPr>
          <a:lstStyle/>
          <a:p>
            <a:r>
              <a:rPr lang="en-US" dirty="0"/>
              <a:t>Land</a:t>
            </a:r>
          </a:p>
        </p:txBody>
      </p:sp>
      <p:sp>
        <p:nvSpPr>
          <p:cNvPr id="110" name="TextBox 109"/>
          <p:cNvSpPr txBox="1"/>
          <p:nvPr/>
        </p:nvSpPr>
        <p:spPr>
          <a:xfrm>
            <a:off x="6559330" y="5985164"/>
            <a:ext cx="655298" cy="369332"/>
          </a:xfrm>
          <a:prstGeom prst="rect">
            <a:avLst/>
          </a:prstGeom>
          <a:noFill/>
        </p:spPr>
        <p:txBody>
          <a:bodyPr wrap="square" rtlCol="0">
            <a:spAutoFit/>
          </a:bodyPr>
          <a:lstStyle/>
          <a:p>
            <a:r>
              <a:rPr lang="en-US" dirty="0"/>
              <a:t>Land</a:t>
            </a:r>
          </a:p>
        </p:txBody>
      </p:sp>
      <p:sp>
        <p:nvSpPr>
          <p:cNvPr id="111" name="TextBox 110"/>
          <p:cNvSpPr txBox="1"/>
          <p:nvPr/>
        </p:nvSpPr>
        <p:spPr>
          <a:xfrm>
            <a:off x="1222494" y="4894902"/>
            <a:ext cx="1302831" cy="369332"/>
          </a:xfrm>
          <a:prstGeom prst="rect">
            <a:avLst/>
          </a:prstGeom>
          <a:noFill/>
        </p:spPr>
        <p:txBody>
          <a:bodyPr wrap="square" rtlCol="0">
            <a:spAutoFit/>
          </a:bodyPr>
          <a:lstStyle/>
          <a:p>
            <a:r>
              <a:rPr lang="en-US" dirty="0"/>
              <a:t>Chainsaws</a:t>
            </a:r>
          </a:p>
        </p:txBody>
      </p:sp>
      <p:cxnSp>
        <p:nvCxnSpPr>
          <p:cNvPr id="113" name="Straight Connector 112"/>
          <p:cNvCxnSpPr>
            <a:stCxn id="108" idx="2"/>
          </p:cNvCxnSpPr>
          <p:nvPr/>
        </p:nvCxnSpPr>
        <p:spPr>
          <a:xfrm>
            <a:off x="583143" y="4230115"/>
            <a:ext cx="551900" cy="157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35111" y="4700993"/>
            <a:ext cx="470013" cy="193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endCxn id="104" idx="2"/>
          </p:cNvCxnSpPr>
          <p:nvPr/>
        </p:nvCxnSpPr>
        <p:spPr>
          <a:xfrm flipH="1" flipV="1">
            <a:off x="1584037" y="4664241"/>
            <a:ext cx="175996" cy="259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054366" y="4649869"/>
            <a:ext cx="692048" cy="697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56" idx="1"/>
          </p:cNvCxnSpPr>
          <p:nvPr/>
        </p:nvCxnSpPr>
        <p:spPr>
          <a:xfrm>
            <a:off x="2230921" y="4571937"/>
            <a:ext cx="3988397" cy="1006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121576" y="5763368"/>
            <a:ext cx="388123" cy="17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163900" y="5747209"/>
            <a:ext cx="164450" cy="297814"/>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3927740" y="6045023"/>
            <a:ext cx="1243330" cy="369332"/>
          </a:xfrm>
          <a:prstGeom prst="rect">
            <a:avLst/>
          </a:prstGeom>
          <a:noFill/>
        </p:spPr>
        <p:txBody>
          <a:bodyPr wrap="square" rtlCol="0">
            <a:spAutoFit/>
          </a:bodyPr>
          <a:lstStyle/>
          <a:p>
            <a:r>
              <a:rPr lang="en-US" dirty="0"/>
              <a:t>Tools</a:t>
            </a:r>
          </a:p>
        </p:txBody>
      </p:sp>
      <p:cxnSp>
        <p:nvCxnSpPr>
          <p:cNvPr id="128" name="Straight Connector 127"/>
          <p:cNvCxnSpPr/>
          <p:nvPr/>
        </p:nvCxnSpPr>
        <p:spPr>
          <a:xfrm>
            <a:off x="4062410" y="5717108"/>
            <a:ext cx="162709" cy="397969"/>
          </a:xfrm>
          <a:prstGeom prst="line">
            <a:avLst/>
          </a:prstGeom>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902357" y="2466957"/>
            <a:ext cx="1558587" cy="646331"/>
          </a:xfrm>
          <a:prstGeom prst="rect">
            <a:avLst/>
          </a:prstGeom>
          <a:noFill/>
        </p:spPr>
        <p:txBody>
          <a:bodyPr wrap="square" rtlCol="0">
            <a:spAutoFit/>
          </a:bodyPr>
          <a:lstStyle/>
          <a:p>
            <a:pPr algn="ctr"/>
            <a:r>
              <a:rPr lang="en-US" dirty="0"/>
              <a:t>Metal manufacturing</a:t>
            </a:r>
          </a:p>
        </p:txBody>
      </p:sp>
      <p:sp>
        <p:nvSpPr>
          <p:cNvPr id="130" name="TextBox 129"/>
          <p:cNvSpPr txBox="1"/>
          <p:nvPr/>
        </p:nvSpPr>
        <p:spPr>
          <a:xfrm>
            <a:off x="9845964" y="1597677"/>
            <a:ext cx="1653309" cy="646331"/>
          </a:xfrm>
          <a:prstGeom prst="rect">
            <a:avLst/>
          </a:prstGeom>
          <a:noFill/>
        </p:spPr>
        <p:txBody>
          <a:bodyPr wrap="square" rtlCol="0">
            <a:spAutoFit/>
          </a:bodyPr>
          <a:lstStyle/>
          <a:p>
            <a:pPr algn="ctr"/>
            <a:r>
              <a:rPr lang="en-US" dirty="0"/>
              <a:t>Plastic</a:t>
            </a:r>
          </a:p>
          <a:p>
            <a:pPr algn="ctr"/>
            <a:r>
              <a:rPr lang="en-US" dirty="0"/>
              <a:t>Manufacturing</a:t>
            </a:r>
          </a:p>
        </p:txBody>
      </p:sp>
      <p:cxnSp>
        <p:nvCxnSpPr>
          <p:cNvPr id="132" name="Straight Connector 131"/>
          <p:cNvCxnSpPr/>
          <p:nvPr/>
        </p:nvCxnSpPr>
        <p:spPr>
          <a:xfrm flipH="1">
            <a:off x="2392218" y="900707"/>
            <a:ext cx="354196" cy="1583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2312428" y="720727"/>
            <a:ext cx="1786379" cy="1967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2565676" y="812789"/>
            <a:ext cx="2436157" cy="2115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2092232" y="3172826"/>
            <a:ext cx="68983" cy="1732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flipV="1">
            <a:off x="1912773" y="3205079"/>
            <a:ext cx="2060373" cy="2830845"/>
          </a:xfrm>
          <a:prstGeom prst="line">
            <a:avLst/>
          </a:prstGeom>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5075278" y="5809456"/>
            <a:ext cx="1235205" cy="646331"/>
          </a:xfrm>
          <a:prstGeom prst="rect">
            <a:avLst/>
          </a:prstGeom>
          <a:noFill/>
        </p:spPr>
        <p:txBody>
          <a:bodyPr wrap="square" rtlCol="0">
            <a:spAutoFit/>
          </a:bodyPr>
          <a:lstStyle/>
          <a:p>
            <a:r>
              <a:rPr lang="en-US" dirty="0"/>
              <a:t>Big metal machines</a:t>
            </a:r>
          </a:p>
        </p:txBody>
      </p:sp>
      <p:cxnSp>
        <p:nvCxnSpPr>
          <p:cNvPr id="148" name="Straight Connector 147"/>
          <p:cNvCxnSpPr/>
          <p:nvPr/>
        </p:nvCxnSpPr>
        <p:spPr>
          <a:xfrm flipV="1">
            <a:off x="6065280" y="5754099"/>
            <a:ext cx="476918" cy="130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6936263" y="5717108"/>
            <a:ext cx="42245" cy="397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7204693" y="5735550"/>
            <a:ext cx="536083" cy="203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2331242" y="3205079"/>
            <a:ext cx="3172930" cy="2679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1921165" y="4349894"/>
            <a:ext cx="7455959" cy="555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982854" y="1031603"/>
            <a:ext cx="7600731" cy="3256911"/>
          </a:xfrm>
          <a:prstGeom prst="line">
            <a:avLst/>
          </a:prstGeom>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524799" y="1635035"/>
            <a:ext cx="1077488" cy="646331"/>
          </a:xfrm>
          <a:prstGeom prst="rect">
            <a:avLst/>
          </a:prstGeom>
          <a:noFill/>
        </p:spPr>
        <p:txBody>
          <a:bodyPr wrap="square" rtlCol="0">
            <a:spAutoFit/>
          </a:bodyPr>
          <a:lstStyle/>
          <a:p>
            <a:r>
              <a:rPr lang="en-US" dirty="0"/>
              <a:t>Metal refining</a:t>
            </a:r>
          </a:p>
        </p:txBody>
      </p:sp>
      <p:sp>
        <p:nvSpPr>
          <p:cNvPr id="160" name="TextBox 159"/>
          <p:cNvSpPr txBox="1"/>
          <p:nvPr/>
        </p:nvSpPr>
        <p:spPr>
          <a:xfrm>
            <a:off x="518555" y="221594"/>
            <a:ext cx="1208295" cy="646331"/>
          </a:xfrm>
          <a:prstGeom prst="rect">
            <a:avLst/>
          </a:prstGeom>
          <a:noFill/>
        </p:spPr>
        <p:txBody>
          <a:bodyPr wrap="square" rtlCol="0">
            <a:spAutoFit/>
          </a:bodyPr>
          <a:lstStyle/>
          <a:p>
            <a:r>
              <a:rPr lang="en-US" dirty="0"/>
              <a:t>Metal mining</a:t>
            </a:r>
          </a:p>
        </p:txBody>
      </p:sp>
      <p:cxnSp>
        <p:nvCxnSpPr>
          <p:cNvPr id="162" name="Straight Connector 161"/>
          <p:cNvCxnSpPr>
            <a:endCxn id="159" idx="2"/>
          </p:cNvCxnSpPr>
          <p:nvPr/>
        </p:nvCxnSpPr>
        <p:spPr>
          <a:xfrm flipH="1" flipV="1">
            <a:off x="1063543" y="2281366"/>
            <a:ext cx="243798" cy="36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67228" y="840120"/>
            <a:ext cx="0" cy="851361"/>
          </a:xfrm>
          <a:prstGeom prst="line">
            <a:avLst/>
          </a:prstGeom>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220654" y="2900641"/>
            <a:ext cx="655298" cy="369332"/>
          </a:xfrm>
          <a:prstGeom prst="rect">
            <a:avLst/>
          </a:prstGeom>
          <a:noFill/>
        </p:spPr>
        <p:txBody>
          <a:bodyPr wrap="square" rtlCol="0">
            <a:spAutoFit/>
          </a:bodyPr>
          <a:lstStyle/>
          <a:p>
            <a:r>
              <a:rPr lang="en-US" dirty="0"/>
              <a:t>Land</a:t>
            </a:r>
          </a:p>
        </p:txBody>
      </p:sp>
      <p:sp>
        <p:nvSpPr>
          <p:cNvPr id="166" name="TextBox 165"/>
          <p:cNvSpPr txBox="1"/>
          <p:nvPr/>
        </p:nvSpPr>
        <p:spPr>
          <a:xfrm>
            <a:off x="1067472" y="1368044"/>
            <a:ext cx="738909" cy="369332"/>
          </a:xfrm>
          <a:prstGeom prst="rect">
            <a:avLst/>
          </a:prstGeom>
          <a:noFill/>
        </p:spPr>
        <p:txBody>
          <a:bodyPr wrap="square" rtlCol="0">
            <a:spAutoFit/>
          </a:bodyPr>
          <a:lstStyle/>
          <a:p>
            <a:r>
              <a:rPr lang="en-US" dirty="0"/>
              <a:t>Labor</a:t>
            </a:r>
          </a:p>
        </p:txBody>
      </p:sp>
      <p:sp>
        <p:nvSpPr>
          <p:cNvPr id="167" name="TextBox 166"/>
          <p:cNvSpPr txBox="1"/>
          <p:nvPr/>
        </p:nvSpPr>
        <p:spPr>
          <a:xfrm>
            <a:off x="-5806" y="1270892"/>
            <a:ext cx="655298" cy="369332"/>
          </a:xfrm>
          <a:prstGeom prst="rect">
            <a:avLst/>
          </a:prstGeom>
          <a:noFill/>
        </p:spPr>
        <p:txBody>
          <a:bodyPr wrap="square" rtlCol="0">
            <a:spAutoFit/>
          </a:bodyPr>
          <a:lstStyle/>
          <a:p>
            <a:r>
              <a:rPr lang="en-US" dirty="0"/>
              <a:t>Land</a:t>
            </a:r>
          </a:p>
        </p:txBody>
      </p:sp>
      <p:sp>
        <p:nvSpPr>
          <p:cNvPr id="168" name="TextBox 167"/>
          <p:cNvSpPr txBox="1"/>
          <p:nvPr/>
        </p:nvSpPr>
        <p:spPr>
          <a:xfrm>
            <a:off x="1240747" y="73774"/>
            <a:ext cx="655298" cy="369332"/>
          </a:xfrm>
          <a:prstGeom prst="rect">
            <a:avLst/>
          </a:prstGeom>
          <a:noFill/>
        </p:spPr>
        <p:txBody>
          <a:bodyPr wrap="square" rtlCol="0">
            <a:spAutoFit/>
          </a:bodyPr>
          <a:lstStyle/>
          <a:p>
            <a:r>
              <a:rPr lang="en-US" dirty="0"/>
              <a:t>Land</a:t>
            </a:r>
          </a:p>
        </p:txBody>
      </p:sp>
      <p:sp>
        <p:nvSpPr>
          <p:cNvPr id="169" name="TextBox 168"/>
          <p:cNvSpPr txBox="1"/>
          <p:nvPr/>
        </p:nvSpPr>
        <p:spPr>
          <a:xfrm>
            <a:off x="1154610" y="3293566"/>
            <a:ext cx="738909" cy="369332"/>
          </a:xfrm>
          <a:prstGeom prst="rect">
            <a:avLst/>
          </a:prstGeom>
          <a:noFill/>
        </p:spPr>
        <p:txBody>
          <a:bodyPr wrap="square" rtlCol="0">
            <a:spAutoFit/>
          </a:bodyPr>
          <a:lstStyle/>
          <a:p>
            <a:r>
              <a:rPr lang="en-US" dirty="0"/>
              <a:t>Labor</a:t>
            </a:r>
          </a:p>
        </p:txBody>
      </p:sp>
      <p:sp>
        <p:nvSpPr>
          <p:cNvPr id="170" name="TextBox 169"/>
          <p:cNvSpPr txBox="1"/>
          <p:nvPr/>
        </p:nvSpPr>
        <p:spPr>
          <a:xfrm>
            <a:off x="119940" y="-23613"/>
            <a:ext cx="738909" cy="369332"/>
          </a:xfrm>
          <a:prstGeom prst="rect">
            <a:avLst/>
          </a:prstGeom>
          <a:noFill/>
        </p:spPr>
        <p:txBody>
          <a:bodyPr wrap="square" rtlCol="0">
            <a:spAutoFit/>
          </a:bodyPr>
          <a:lstStyle/>
          <a:p>
            <a:r>
              <a:rPr lang="en-US" dirty="0"/>
              <a:t>Labor</a:t>
            </a:r>
          </a:p>
        </p:txBody>
      </p:sp>
      <p:cxnSp>
        <p:nvCxnSpPr>
          <p:cNvPr id="172" name="Straight Connector 171"/>
          <p:cNvCxnSpPr>
            <a:stCxn id="126" idx="0"/>
          </p:cNvCxnSpPr>
          <p:nvPr/>
        </p:nvCxnSpPr>
        <p:spPr>
          <a:xfrm flipV="1">
            <a:off x="4549405" y="2253561"/>
            <a:ext cx="5961577" cy="3791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2209694" y="2238330"/>
            <a:ext cx="8098088" cy="2760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4281709" y="809807"/>
            <a:ext cx="5546013" cy="1266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294351" y="877409"/>
            <a:ext cx="6735335" cy="876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a:endCxn id="130" idx="1"/>
          </p:cNvCxnSpPr>
          <p:nvPr/>
        </p:nvCxnSpPr>
        <p:spPr>
          <a:xfrm>
            <a:off x="5622903" y="751358"/>
            <a:ext cx="4223061" cy="1169485"/>
          </a:xfrm>
          <a:prstGeom prst="line">
            <a:avLst/>
          </a:prstGeom>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10652368" y="536218"/>
            <a:ext cx="1298826" cy="369332"/>
          </a:xfrm>
          <a:prstGeom prst="rect">
            <a:avLst/>
          </a:prstGeom>
          <a:noFill/>
        </p:spPr>
        <p:txBody>
          <a:bodyPr wrap="square" rtlCol="0">
            <a:spAutoFit/>
          </a:bodyPr>
          <a:lstStyle/>
          <a:p>
            <a:r>
              <a:rPr lang="en-US" dirty="0"/>
              <a:t>Oil refining</a:t>
            </a:r>
          </a:p>
        </p:txBody>
      </p:sp>
      <p:cxnSp>
        <p:nvCxnSpPr>
          <p:cNvPr id="184" name="Straight Connector 183"/>
          <p:cNvCxnSpPr/>
          <p:nvPr/>
        </p:nvCxnSpPr>
        <p:spPr>
          <a:xfrm flipV="1">
            <a:off x="1393301" y="3085307"/>
            <a:ext cx="104927" cy="285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770932" y="3060507"/>
            <a:ext cx="381641" cy="70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endCxn id="167" idx="2"/>
          </p:cNvCxnSpPr>
          <p:nvPr/>
        </p:nvCxnSpPr>
        <p:spPr>
          <a:xfrm flipH="1" flipV="1">
            <a:off x="321843" y="1640224"/>
            <a:ext cx="276063" cy="194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endCxn id="166" idx="2"/>
          </p:cNvCxnSpPr>
          <p:nvPr/>
        </p:nvCxnSpPr>
        <p:spPr>
          <a:xfrm flipV="1">
            <a:off x="1213526" y="1737376"/>
            <a:ext cx="223401" cy="126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60" idx="1"/>
          </p:cNvCxnSpPr>
          <p:nvPr/>
        </p:nvCxnSpPr>
        <p:spPr>
          <a:xfrm flipH="1" flipV="1">
            <a:off x="278496" y="345719"/>
            <a:ext cx="240059" cy="199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endCxn id="168" idx="2"/>
          </p:cNvCxnSpPr>
          <p:nvPr/>
        </p:nvCxnSpPr>
        <p:spPr>
          <a:xfrm flipV="1">
            <a:off x="1306910" y="443106"/>
            <a:ext cx="261486" cy="157152"/>
          </a:xfrm>
          <a:prstGeom prst="line">
            <a:avLst/>
          </a:prstGeom>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10517448" y="3376571"/>
            <a:ext cx="1366982" cy="369332"/>
          </a:xfrm>
          <a:prstGeom prst="rect">
            <a:avLst/>
          </a:prstGeom>
          <a:noFill/>
        </p:spPr>
        <p:txBody>
          <a:bodyPr wrap="square" rtlCol="0">
            <a:spAutoFit/>
          </a:bodyPr>
          <a:lstStyle/>
          <a:p>
            <a:r>
              <a:rPr lang="en-US" dirty="0"/>
              <a:t>Oil drilling</a:t>
            </a:r>
          </a:p>
        </p:txBody>
      </p:sp>
      <p:cxnSp>
        <p:nvCxnSpPr>
          <p:cNvPr id="198" name="Straight Connector 197"/>
          <p:cNvCxnSpPr>
            <a:endCxn id="182" idx="2"/>
          </p:cNvCxnSpPr>
          <p:nvPr/>
        </p:nvCxnSpPr>
        <p:spPr>
          <a:xfrm flipV="1">
            <a:off x="11001537" y="905550"/>
            <a:ext cx="300244" cy="729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11474842" y="867925"/>
            <a:ext cx="62781" cy="2591575"/>
          </a:xfrm>
          <a:prstGeom prst="line">
            <a:avLst/>
          </a:prstGeom>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11623545" y="135015"/>
            <a:ext cx="655298" cy="369332"/>
          </a:xfrm>
          <a:prstGeom prst="rect">
            <a:avLst/>
          </a:prstGeom>
          <a:noFill/>
        </p:spPr>
        <p:txBody>
          <a:bodyPr wrap="square" rtlCol="0">
            <a:spAutoFit/>
          </a:bodyPr>
          <a:lstStyle/>
          <a:p>
            <a:r>
              <a:rPr lang="en-US" dirty="0"/>
              <a:t>Land</a:t>
            </a:r>
          </a:p>
        </p:txBody>
      </p:sp>
      <p:sp>
        <p:nvSpPr>
          <p:cNvPr id="203" name="TextBox 202"/>
          <p:cNvSpPr txBox="1"/>
          <p:nvPr/>
        </p:nvSpPr>
        <p:spPr>
          <a:xfrm>
            <a:off x="10502738" y="37628"/>
            <a:ext cx="738909" cy="369332"/>
          </a:xfrm>
          <a:prstGeom prst="rect">
            <a:avLst/>
          </a:prstGeom>
          <a:noFill/>
        </p:spPr>
        <p:txBody>
          <a:bodyPr wrap="square" rtlCol="0">
            <a:spAutoFit/>
          </a:bodyPr>
          <a:lstStyle/>
          <a:p>
            <a:r>
              <a:rPr lang="en-US" dirty="0"/>
              <a:t>Labor</a:t>
            </a:r>
          </a:p>
        </p:txBody>
      </p:sp>
      <p:sp>
        <p:nvSpPr>
          <p:cNvPr id="204" name="TextBox 203"/>
          <p:cNvSpPr txBox="1"/>
          <p:nvPr/>
        </p:nvSpPr>
        <p:spPr>
          <a:xfrm>
            <a:off x="11209974" y="4064105"/>
            <a:ext cx="655298" cy="369332"/>
          </a:xfrm>
          <a:prstGeom prst="rect">
            <a:avLst/>
          </a:prstGeom>
          <a:noFill/>
        </p:spPr>
        <p:txBody>
          <a:bodyPr wrap="square" rtlCol="0">
            <a:spAutoFit/>
          </a:bodyPr>
          <a:lstStyle/>
          <a:p>
            <a:r>
              <a:rPr lang="en-US" dirty="0"/>
              <a:t>Land</a:t>
            </a:r>
          </a:p>
        </p:txBody>
      </p:sp>
      <p:sp>
        <p:nvSpPr>
          <p:cNvPr id="205" name="TextBox 204"/>
          <p:cNvSpPr txBox="1"/>
          <p:nvPr/>
        </p:nvSpPr>
        <p:spPr>
          <a:xfrm>
            <a:off x="10089167" y="3966718"/>
            <a:ext cx="738909" cy="369332"/>
          </a:xfrm>
          <a:prstGeom prst="rect">
            <a:avLst/>
          </a:prstGeom>
          <a:noFill/>
        </p:spPr>
        <p:txBody>
          <a:bodyPr wrap="square" rtlCol="0">
            <a:spAutoFit/>
          </a:bodyPr>
          <a:lstStyle/>
          <a:p>
            <a:r>
              <a:rPr lang="en-US" dirty="0"/>
              <a:t>Labor</a:t>
            </a:r>
          </a:p>
        </p:txBody>
      </p:sp>
      <p:cxnSp>
        <p:nvCxnSpPr>
          <p:cNvPr id="207" name="Straight Connector 206"/>
          <p:cNvCxnSpPr>
            <a:endCxn id="203" idx="2"/>
          </p:cNvCxnSpPr>
          <p:nvPr/>
        </p:nvCxnSpPr>
        <p:spPr>
          <a:xfrm flipH="1" flipV="1">
            <a:off x="10872193" y="406960"/>
            <a:ext cx="174498" cy="193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endCxn id="202" idx="2"/>
          </p:cNvCxnSpPr>
          <p:nvPr/>
        </p:nvCxnSpPr>
        <p:spPr>
          <a:xfrm flipV="1">
            <a:off x="11702473" y="504347"/>
            <a:ext cx="248721" cy="11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10637920" y="3703750"/>
            <a:ext cx="234273" cy="360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1413000" y="3724827"/>
            <a:ext cx="11719" cy="402450"/>
          </a:xfrm>
          <a:prstGeom prst="line">
            <a:avLst/>
          </a:prstGeom>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9458680" y="3394389"/>
            <a:ext cx="1235205" cy="646331"/>
          </a:xfrm>
          <a:prstGeom prst="rect">
            <a:avLst/>
          </a:prstGeom>
          <a:noFill/>
        </p:spPr>
        <p:txBody>
          <a:bodyPr wrap="square" rtlCol="0">
            <a:spAutoFit/>
          </a:bodyPr>
          <a:lstStyle/>
          <a:p>
            <a:r>
              <a:rPr lang="en-US" dirty="0"/>
              <a:t>Big metal machines</a:t>
            </a:r>
          </a:p>
        </p:txBody>
      </p:sp>
      <p:cxnSp>
        <p:nvCxnSpPr>
          <p:cNvPr id="216" name="Straight Connector 215"/>
          <p:cNvCxnSpPr/>
          <p:nvPr/>
        </p:nvCxnSpPr>
        <p:spPr>
          <a:xfrm flipV="1">
            <a:off x="10332163" y="3722518"/>
            <a:ext cx="384429" cy="12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5860398" y="6280727"/>
            <a:ext cx="4693" cy="183"/>
          </a:xfrm>
          <a:prstGeom prst="line">
            <a:avLst/>
          </a:prstGeom>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9938052" y="781477"/>
            <a:ext cx="1235205" cy="646331"/>
          </a:xfrm>
          <a:prstGeom prst="rect">
            <a:avLst/>
          </a:prstGeom>
          <a:noFill/>
        </p:spPr>
        <p:txBody>
          <a:bodyPr wrap="square" rtlCol="0">
            <a:spAutoFit/>
          </a:bodyPr>
          <a:lstStyle/>
          <a:p>
            <a:r>
              <a:rPr lang="en-US" dirty="0"/>
              <a:t>Big metal machines</a:t>
            </a:r>
          </a:p>
        </p:txBody>
      </p:sp>
      <p:cxnSp>
        <p:nvCxnSpPr>
          <p:cNvPr id="222" name="Straight Connector 221"/>
          <p:cNvCxnSpPr/>
          <p:nvPr/>
        </p:nvCxnSpPr>
        <p:spPr>
          <a:xfrm flipH="1">
            <a:off x="10899795" y="866347"/>
            <a:ext cx="193629" cy="264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2355199" y="1292385"/>
            <a:ext cx="7484688" cy="1585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flipV="1">
            <a:off x="2209694" y="3102464"/>
            <a:ext cx="7248986" cy="773643"/>
          </a:xfrm>
          <a:prstGeom prst="line">
            <a:avLst/>
          </a:prstGeom>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1934909" y="-62770"/>
            <a:ext cx="1235205" cy="646331"/>
          </a:xfrm>
          <a:prstGeom prst="rect">
            <a:avLst/>
          </a:prstGeom>
          <a:noFill/>
        </p:spPr>
        <p:txBody>
          <a:bodyPr wrap="square" rtlCol="0">
            <a:spAutoFit/>
          </a:bodyPr>
          <a:lstStyle/>
          <a:p>
            <a:r>
              <a:rPr lang="en-US" dirty="0"/>
              <a:t>Big metal machines</a:t>
            </a:r>
          </a:p>
        </p:txBody>
      </p:sp>
      <p:cxnSp>
        <p:nvCxnSpPr>
          <p:cNvPr id="229" name="Straight Connector 228"/>
          <p:cNvCxnSpPr/>
          <p:nvPr/>
        </p:nvCxnSpPr>
        <p:spPr>
          <a:xfrm flipV="1">
            <a:off x="1373770" y="462131"/>
            <a:ext cx="601203" cy="252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917170" y="566953"/>
            <a:ext cx="1191578" cy="1086094"/>
          </a:xfrm>
          <a:prstGeom prst="line">
            <a:avLst/>
          </a:prstGeom>
        </p:spPr>
        <p:style>
          <a:lnRef idx="1">
            <a:schemeClr val="accent1"/>
          </a:lnRef>
          <a:fillRef idx="0">
            <a:schemeClr val="accent1"/>
          </a:fillRef>
          <a:effectRef idx="0">
            <a:schemeClr val="accent1"/>
          </a:effectRef>
          <a:fontRef idx="minor">
            <a:schemeClr val="tx1"/>
          </a:fontRef>
        </p:style>
      </p:cxnSp>
      <p:sp>
        <p:nvSpPr>
          <p:cNvPr id="236" name="Arrow: Right 235">
            <a:extLst>
              <a:ext uri="{FF2B5EF4-FFF2-40B4-BE49-F238E27FC236}">
                <a16:creationId xmlns:a16="http://schemas.microsoft.com/office/drawing/2014/main" id="{D1113489-D54F-4AA4-BF53-82290849FBB2}"/>
              </a:ext>
            </a:extLst>
          </p:cNvPr>
          <p:cNvSpPr/>
          <p:nvPr/>
        </p:nvSpPr>
        <p:spPr>
          <a:xfrm>
            <a:off x="952597" y="345719"/>
            <a:ext cx="10343299" cy="6055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22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6"/>
                                        </p:tgtEl>
                                        <p:attrNameLst>
                                          <p:attrName>style.visibility</p:attrName>
                                        </p:attrNameLst>
                                      </p:cBhvr>
                                      <p:to>
                                        <p:strVal val="visible"/>
                                      </p:to>
                                    </p:set>
                                    <p:animEffect transition="in" filter="fade">
                                      <p:cBhvr>
                                        <p:cTn id="7" dur="500"/>
                                        <p:tgtEl>
                                          <p:spTgt spid="236"/>
                                        </p:tgtEl>
                                      </p:cBhvr>
                                    </p:animEffect>
                                  </p:childTnLst>
                                </p:cTn>
                              </p:par>
                              <p:par>
                                <p:cTn id="8" presetID="42" presetClass="path" presetSubtype="0" accel="50000" decel="50000" fill="hold" grpId="0" nodeType="withEffect">
                                  <p:stCondLst>
                                    <p:cond delay="0"/>
                                  </p:stCondLst>
                                  <p:childTnLst>
                                    <p:animMotion origin="layout" path="M 6.25E-7 -2.96296E-6 L 0.37435 0.00579 " pathEditMode="relative" rAng="0" ptsTypes="AA">
                                      <p:cBhvr>
                                        <p:cTn id="9" dur="2000" fill="hold"/>
                                        <p:tgtEl>
                                          <p:spTgt spid="5"/>
                                        </p:tgtEl>
                                        <p:attrNameLst>
                                          <p:attrName>ppt_x</p:attrName>
                                          <p:attrName>ppt_y</p:attrName>
                                        </p:attrNameLst>
                                      </p:cBhvr>
                                      <p:rCtr x="18711" y="278"/>
                                    </p:animMotion>
                                  </p:childTnLst>
                                </p:cTn>
                              </p:par>
                              <p:par>
                                <p:cTn id="10" presetID="42" presetClass="path" presetSubtype="0" accel="50000" decel="50000" fill="hold" grpId="0" nodeType="withEffect">
                                  <p:stCondLst>
                                    <p:cond delay="0"/>
                                  </p:stCondLst>
                                  <p:childTnLst>
                                    <p:animMotion origin="layout" path="M 8.33333E-7 -2.96296E-6 L 0.43268 0.31736 " pathEditMode="relative" rAng="0" ptsTypes="AA">
                                      <p:cBhvr>
                                        <p:cTn id="11" dur="2000" fill="hold"/>
                                        <p:tgtEl>
                                          <p:spTgt spid="31"/>
                                        </p:tgtEl>
                                        <p:attrNameLst>
                                          <p:attrName>ppt_x</p:attrName>
                                          <p:attrName>ppt_y</p:attrName>
                                        </p:attrNameLst>
                                      </p:cBhvr>
                                      <p:rCtr x="21628" y="15856"/>
                                    </p:animMotion>
                                  </p:childTnLst>
                                </p:cTn>
                              </p:par>
                              <p:par>
                                <p:cTn id="12" presetID="42" presetClass="path" presetSubtype="0" accel="50000" decel="50000" fill="hold" grpId="0" nodeType="withEffect">
                                  <p:stCondLst>
                                    <p:cond delay="0"/>
                                  </p:stCondLst>
                                  <p:childTnLst>
                                    <p:animMotion origin="layout" path="M 3.75E-6 7.40741E-7 L 0.34531 -0.10232 " pathEditMode="relative" rAng="0" ptsTypes="AA">
                                      <p:cBhvr>
                                        <p:cTn id="13" dur="2000" fill="hold"/>
                                        <p:tgtEl>
                                          <p:spTgt spid="24"/>
                                        </p:tgtEl>
                                        <p:attrNameLst>
                                          <p:attrName>ppt_x</p:attrName>
                                          <p:attrName>ppt_y</p:attrName>
                                        </p:attrNameLst>
                                      </p:cBhvr>
                                      <p:rCtr x="17266" y="-5116"/>
                                    </p:animMotion>
                                  </p:childTnLst>
                                </p:cTn>
                              </p:par>
                              <p:par>
                                <p:cTn id="14" presetID="42" presetClass="path" presetSubtype="0" accel="50000" decel="50000" fill="hold" grpId="0" nodeType="withEffect">
                                  <p:stCondLst>
                                    <p:cond delay="0"/>
                                  </p:stCondLst>
                                  <p:childTnLst>
                                    <p:animMotion origin="layout" path="M 2.5E-6 7.40741E-7 L 0.2069 -0.02222 " pathEditMode="relative" rAng="0" ptsTypes="AA">
                                      <p:cBhvr>
                                        <p:cTn id="15" dur="2000" fill="hold"/>
                                        <p:tgtEl>
                                          <p:spTgt spid="25"/>
                                        </p:tgtEl>
                                        <p:attrNameLst>
                                          <p:attrName>ppt_x</p:attrName>
                                          <p:attrName>ppt_y</p:attrName>
                                        </p:attrNameLst>
                                      </p:cBhvr>
                                      <p:rCtr x="10339" y="-1111"/>
                                    </p:animMotion>
                                  </p:childTnLst>
                                </p:cTn>
                              </p:par>
                              <p:par>
                                <p:cTn id="16" presetID="42" presetClass="path" presetSubtype="0" accel="50000" decel="50000" fill="hold" grpId="0" nodeType="withEffect">
                                  <p:stCondLst>
                                    <p:cond delay="0"/>
                                  </p:stCondLst>
                                  <p:childTnLst>
                                    <p:animMotion origin="layout" path="M 2.5E-6 4.81481E-6 L 0.07669 0.03611 " pathEditMode="relative" rAng="0" ptsTypes="AA">
                                      <p:cBhvr>
                                        <p:cTn id="17" dur="2000" fill="hold"/>
                                        <p:tgtEl>
                                          <p:spTgt spid="26"/>
                                        </p:tgtEl>
                                        <p:attrNameLst>
                                          <p:attrName>ppt_x</p:attrName>
                                          <p:attrName>ppt_y</p:attrName>
                                        </p:attrNameLst>
                                      </p:cBhvr>
                                      <p:rCtr x="3828" y="1806"/>
                                    </p:animMotion>
                                  </p:childTnLst>
                                </p:cTn>
                              </p:par>
                              <p:par>
                                <p:cTn id="18" presetID="42" presetClass="path" presetSubtype="0" accel="50000" decel="50000" fill="hold" grpId="0" nodeType="withEffect">
                                  <p:stCondLst>
                                    <p:cond delay="0"/>
                                  </p:stCondLst>
                                  <p:childTnLst>
                                    <p:animMotion origin="layout" path="M 4.58333E-6 4.81481E-6 L -0.01641 -0.0551 " pathEditMode="relative" rAng="0" ptsTypes="AA">
                                      <p:cBhvr>
                                        <p:cTn id="19" dur="2000" fill="hold"/>
                                        <p:tgtEl>
                                          <p:spTgt spid="27"/>
                                        </p:tgtEl>
                                        <p:attrNameLst>
                                          <p:attrName>ppt_x</p:attrName>
                                          <p:attrName>ppt_y</p:attrName>
                                        </p:attrNameLst>
                                      </p:cBhvr>
                                      <p:rCtr x="-820" y="-2755"/>
                                    </p:animMotion>
                                  </p:childTnLst>
                                </p:cTn>
                              </p:par>
                              <p:par>
                                <p:cTn id="20" presetID="42" presetClass="path" presetSubtype="0" accel="50000" decel="50000" fill="hold" grpId="0" nodeType="withEffect">
                                  <p:stCondLst>
                                    <p:cond delay="0"/>
                                  </p:stCondLst>
                                  <p:childTnLst>
                                    <p:animMotion origin="layout" path="M -3.75E-6 3.33333E-6 L 0.08086 -0.12385 " pathEditMode="relative" rAng="0" ptsTypes="AA">
                                      <p:cBhvr>
                                        <p:cTn id="21" dur="2000" fill="hold"/>
                                        <p:tgtEl>
                                          <p:spTgt spid="29"/>
                                        </p:tgtEl>
                                        <p:attrNameLst>
                                          <p:attrName>ppt_x</p:attrName>
                                          <p:attrName>ppt_y</p:attrName>
                                        </p:attrNameLst>
                                      </p:cBhvr>
                                      <p:rCtr x="4036" y="-6204"/>
                                    </p:animMotion>
                                  </p:childTnLst>
                                </p:cTn>
                              </p:par>
                              <p:par>
                                <p:cTn id="22" presetID="42" presetClass="path" presetSubtype="0" accel="50000" decel="50000" fill="hold" grpId="0" nodeType="withEffect">
                                  <p:stCondLst>
                                    <p:cond delay="0"/>
                                  </p:stCondLst>
                                  <p:childTnLst>
                                    <p:animMotion origin="layout" path="M -8.33333E-7 3.33333E-6 L 0.21224 -0.06181 " pathEditMode="relative" rAng="0" ptsTypes="AA">
                                      <p:cBhvr>
                                        <p:cTn id="23" dur="2000" fill="hold"/>
                                        <p:tgtEl>
                                          <p:spTgt spid="28"/>
                                        </p:tgtEl>
                                        <p:attrNameLst>
                                          <p:attrName>ppt_x</p:attrName>
                                          <p:attrName>ppt_y</p:attrName>
                                        </p:attrNameLst>
                                      </p:cBhvr>
                                      <p:rCtr x="10612" y="-3102"/>
                                    </p:animMotion>
                                  </p:childTnLst>
                                </p:cTn>
                              </p:par>
                              <p:par>
                                <p:cTn id="24" presetID="42" presetClass="path" presetSubtype="0" accel="50000" decel="50000" fill="hold" grpId="0" nodeType="withEffect">
                                  <p:stCondLst>
                                    <p:cond delay="0"/>
                                  </p:stCondLst>
                                  <p:childTnLst>
                                    <p:animMotion origin="layout" path="M 1.45833E-6 -4.07407E-6 L 0.28346 -0.0324 " pathEditMode="relative" rAng="0" ptsTypes="AA">
                                      <p:cBhvr>
                                        <p:cTn id="25" dur="2000" fill="hold"/>
                                        <p:tgtEl>
                                          <p:spTgt spid="34"/>
                                        </p:tgtEl>
                                        <p:attrNameLst>
                                          <p:attrName>ppt_x</p:attrName>
                                          <p:attrName>ppt_y</p:attrName>
                                        </p:attrNameLst>
                                      </p:cBhvr>
                                      <p:rCtr x="14167" y="-1620"/>
                                    </p:animMotion>
                                  </p:childTnLst>
                                </p:cTn>
                              </p:par>
                              <p:par>
                                <p:cTn id="26" presetID="42" presetClass="path" presetSubtype="0" accel="50000" decel="50000" fill="hold" grpId="0" nodeType="withEffect">
                                  <p:stCondLst>
                                    <p:cond delay="0"/>
                                  </p:stCondLst>
                                  <p:childTnLst>
                                    <p:animMotion origin="layout" path="M -2.08333E-6 7.40741E-7 L 0.34961 0.09583 " pathEditMode="relative" rAng="0" ptsTypes="AA">
                                      <p:cBhvr>
                                        <p:cTn id="27" dur="2000" fill="hold"/>
                                        <p:tgtEl>
                                          <p:spTgt spid="30"/>
                                        </p:tgtEl>
                                        <p:attrNameLst>
                                          <p:attrName>ppt_x</p:attrName>
                                          <p:attrName>ppt_y</p:attrName>
                                        </p:attrNameLst>
                                      </p:cBhvr>
                                      <p:rCtr x="17474" y="4792"/>
                                    </p:animMotion>
                                  </p:childTnLst>
                                </p:cTn>
                              </p:par>
                              <p:par>
                                <p:cTn id="28" presetID="42" presetClass="path" presetSubtype="0" accel="50000" decel="50000" fill="hold" grpId="0" nodeType="withEffect">
                                  <p:stCondLst>
                                    <p:cond delay="0"/>
                                  </p:stCondLst>
                                  <p:childTnLst>
                                    <p:animMotion origin="layout" path="M -2.91667E-6 7.40741E-7 L 0.20886 -0.40255 " pathEditMode="relative" rAng="0" ptsTypes="AA">
                                      <p:cBhvr>
                                        <p:cTn id="29" dur="2000" fill="hold"/>
                                        <p:tgtEl>
                                          <p:spTgt spid="59"/>
                                        </p:tgtEl>
                                        <p:attrNameLst>
                                          <p:attrName>ppt_x</p:attrName>
                                          <p:attrName>ppt_y</p:attrName>
                                        </p:attrNameLst>
                                      </p:cBhvr>
                                      <p:rCtr x="10443" y="-20139"/>
                                    </p:animMotion>
                                  </p:childTnLst>
                                </p:cTn>
                              </p:par>
                              <p:par>
                                <p:cTn id="30" presetID="42" presetClass="path" presetSubtype="0" accel="50000" decel="50000" fill="hold" grpId="0" nodeType="withEffect">
                                  <p:stCondLst>
                                    <p:cond delay="0"/>
                                  </p:stCondLst>
                                  <p:childTnLst>
                                    <p:animMotion origin="layout" path="M 2.29167E-6 4.07407E-6 L -0.06055 -0.14675 " pathEditMode="relative" rAng="0" ptsTypes="AA">
                                      <p:cBhvr>
                                        <p:cTn id="31" dur="2000" fill="hold"/>
                                        <p:tgtEl>
                                          <p:spTgt spid="56"/>
                                        </p:tgtEl>
                                        <p:attrNameLst>
                                          <p:attrName>ppt_x</p:attrName>
                                          <p:attrName>ppt_y</p:attrName>
                                        </p:attrNameLst>
                                      </p:cBhvr>
                                      <p:rCtr x="-3073" y="-7269"/>
                                    </p:animMotion>
                                  </p:childTnLst>
                                </p:cTn>
                              </p:par>
                              <p:par>
                                <p:cTn id="32" presetID="42" presetClass="path" presetSubtype="0" accel="50000" decel="50000" fill="hold" grpId="0" nodeType="withEffect">
                                  <p:stCondLst>
                                    <p:cond delay="0"/>
                                  </p:stCondLst>
                                  <p:childTnLst>
                                    <p:animMotion origin="layout" path="M -3.125E-6 -3.33333E-6 L -0.28659 -0.20532 " pathEditMode="relative" rAng="0" ptsTypes="AA">
                                      <p:cBhvr>
                                        <p:cTn id="33" dur="2000" fill="hold"/>
                                        <p:tgtEl>
                                          <p:spTgt spid="51"/>
                                        </p:tgtEl>
                                        <p:attrNameLst>
                                          <p:attrName>ppt_x</p:attrName>
                                          <p:attrName>ppt_y</p:attrName>
                                        </p:attrNameLst>
                                      </p:cBhvr>
                                      <p:rCtr x="-14336" y="-10278"/>
                                    </p:animMotion>
                                  </p:childTnLst>
                                </p:cTn>
                              </p:par>
                              <p:par>
                                <p:cTn id="34" presetID="42" presetClass="path" presetSubtype="0" accel="50000" decel="50000" fill="hold" grpId="0" nodeType="withEffect">
                                  <p:stCondLst>
                                    <p:cond delay="0"/>
                                  </p:stCondLst>
                                  <p:childTnLst>
                                    <p:animMotion origin="layout" path="M -2.08333E-6 -2.96296E-6 L -0.18919 0.3125 " pathEditMode="relative" rAng="0" ptsTypes="AA">
                                      <p:cBhvr>
                                        <p:cTn id="35" dur="2000" fill="hold"/>
                                        <p:tgtEl>
                                          <p:spTgt spid="42"/>
                                        </p:tgtEl>
                                        <p:attrNameLst>
                                          <p:attrName>ppt_x</p:attrName>
                                          <p:attrName>ppt_y</p:attrName>
                                        </p:attrNameLst>
                                      </p:cBhvr>
                                      <p:rCtr x="-8802" y="13519"/>
                                    </p:animMotion>
                                  </p:childTnLst>
                                </p:cTn>
                              </p:par>
                              <p:par>
                                <p:cTn id="36" presetID="42" presetClass="path" presetSubtype="0" accel="50000" decel="50000" fill="hold" grpId="0" nodeType="withEffect">
                                  <p:stCondLst>
                                    <p:cond delay="0"/>
                                  </p:stCondLst>
                                  <p:childTnLst>
                                    <p:animMotion origin="layout" path="M 8.33333E-7 3.33333E-6 L -0.13646 0.28472 " pathEditMode="relative" rAng="0" ptsTypes="AA">
                                      <p:cBhvr>
                                        <p:cTn id="37" dur="2000" fill="hold"/>
                                        <p:tgtEl>
                                          <p:spTgt spid="39"/>
                                        </p:tgtEl>
                                        <p:attrNameLst>
                                          <p:attrName>ppt_x</p:attrName>
                                          <p:attrName>ppt_y</p:attrName>
                                        </p:attrNameLst>
                                      </p:cBhvr>
                                      <p:rCtr x="-6823" y="14213"/>
                                    </p:animMotion>
                                  </p:childTnLst>
                                </p:cTn>
                              </p:par>
                              <p:par>
                                <p:cTn id="38" presetID="42" presetClass="path" presetSubtype="0" accel="50000" decel="50000" fill="hold" grpId="0" nodeType="withEffect">
                                  <p:stCondLst>
                                    <p:cond delay="0"/>
                                  </p:stCondLst>
                                  <p:childTnLst>
                                    <p:animMotion origin="layout" path="M 4.16667E-7 3.33333E-6 L 0.21119 0.12385 " pathEditMode="relative" rAng="0" ptsTypes="AA">
                                      <p:cBhvr>
                                        <p:cTn id="39" dur="2000" fill="hold"/>
                                        <p:tgtEl>
                                          <p:spTgt spid="37"/>
                                        </p:tgtEl>
                                        <p:attrNameLst>
                                          <p:attrName>ppt_x</p:attrName>
                                          <p:attrName>ppt_y</p:attrName>
                                        </p:attrNameLst>
                                      </p:cBhvr>
                                      <p:rCtr x="10768" y="6088"/>
                                    </p:animMotion>
                                  </p:childTnLst>
                                </p:cTn>
                              </p:par>
                              <p:par>
                                <p:cTn id="40" presetID="42" presetClass="path" presetSubtype="0" accel="50000" decel="50000" fill="hold" grpId="0" nodeType="withEffect">
                                  <p:stCondLst>
                                    <p:cond delay="0"/>
                                  </p:stCondLst>
                                  <p:childTnLst>
                                    <p:animMotion origin="layout" path="M -4.58333E-6 -1.11111E-6 L 0.1517 -0.02685 " pathEditMode="relative" rAng="0" ptsTypes="AA">
                                      <p:cBhvr>
                                        <p:cTn id="41" dur="2000" fill="hold"/>
                                        <p:tgtEl>
                                          <p:spTgt spid="63"/>
                                        </p:tgtEl>
                                        <p:attrNameLst>
                                          <p:attrName>ppt_x</p:attrName>
                                          <p:attrName>ppt_y</p:attrName>
                                        </p:attrNameLst>
                                      </p:cBhvr>
                                      <p:rCtr x="7578" y="-1343"/>
                                    </p:animMotion>
                                  </p:childTnLst>
                                </p:cTn>
                              </p:par>
                              <p:par>
                                <p:cTn id="42" presetID="42" presetClass="path" presetSubtype="0" accel="50000" decel="50000" fill="hold" grpId="0" nodeType="withEffect">
                                  <p:stCondLst>
                                    <p:cond delay="0"/>
                                  </p:stCondLst>
                                  <p:childTnLst>
                                    <p:animMotion origin="layout" path="M -2.91667E-6 -2.96296E-6 L 0.18138 -0.01481 " pathEditMode="relative" rAng="0" ptsTypes="AA">
                                      <p:cBhvr>
                                        <p:cTn id="43" dur="2000" fill="hold"/>
                                        <p:tgtEl>
                                          <p:spTgt spid="62"/>
                                        </p:tgtEl>
                                        <p:attrNameLst>
                                          <p:attrName>ppt_x</p:attrName>
                                          <p:attrName>ppt_y</p:attrName>
                                        </p:attrNameLst>
                                      </p:cBhvr>
                                      <p:rCtr x="9063" y="-741"/>
                                    </p:animMotion>
                                  </p:childTnLst>
                                </p:cTn>
                              </p:par>
                              <p:par>
                                <p:cTn id="44" presetID="42" presetClass="path" presetSubtype="0" accel="50000" decel="50000" fill="hold" grpId="0" nodeType="withEffect">
                                  <p:stCondLst>
                                    <p:cond delay="0"/>
                                  </p:stCondLst>
                                  <p:childTnLst>
                                    <p:animMotion origin="layout" path="M -6.25E-7 -2.59259E-6 L 0.10352 0.21667 " pathEditMode="relative" rAng="0" ptsTypes="AA">
                                      <p:cBhvr>
                                        <p:cTn id="45" dur="2000" fill="hold"/>
                                        <p:tgtEl>
                                          <p:spTgt spid="61"/>
                                        </p:tgtEl>
                                        <p:attrNameLst>
                                          <p:attrName>ppt_x</p:attrName>
                                          <p:attrName>ppt_y</p:attrName>
                                        </p:attrNameLst>
                                      </p:cBhvr>
                                      <p:rCtr x="5169" y="10833"/>
                                    </p:animMotion>
                                  </p:childTnLst>
                                </p:cTn>
                              </p:par>
                              <p:par>
                                <p:cTn id="46" presetID="42" presetClass="path" presetSubtype="0" accel="50000" decel="50000" fill="hold" grpId="0" nodeType="withEffect">
                                  <p:stCondLst>
                                    <p:cond delay="0"/>
                                  </p:stCondLst>
                                  <p:childTnLst>
                                    <p:animMotion origin="layout" path="M -3.125E-6 4.81481E-6 L -3.125E-6 0.28078 " pathEditMode="relative" rAng="0" ptsTypes="AA">
                                      <p:cBhvr>
                                        <p:cTn id="47" dur="2000" fill="hold"/>
                                        <p:tgtEl>
                                          <p:spTgt spid="60"/>
                                        </p:tgtEl>
                                        <p:attrNameLst>
                                          <p:attrName>ppt_x</p:attrName>
                                          <p:attrName>ppt_y</p:attrName>
                                        </p:attrNameLst>
                                      </p:cBhvr>
                                      <p:rCtr x="0" y="14028"/>
                                    </p:animMotion>
                                  </p:childTnLst>
                                </p:cTn>
                              </p:par>
                              <p:par>
                                <p:cTn id="48" presetID="42" presetClass="path" presetSubtype="0" accel="50000" decel="50000" fill="hold" grpId="0" nodeType="withEffect">
                                  <p:stCondLst>
                                    <p:cond delay="0"/>
                                  </p:stCondLst>
                                  <p:childTnLst>
                                    <p:animMotion origin="layout" path="M -1.45833E-6 1.48148E-6 L -0.04987 0.22176 " pathEditMode="relative" rAng="0" ptsTypes="AA">
                                      <p:cBhvr>
                                        <p:cTn id="49" dur="2000" fill="hold"/>
                                        <p:tgtEl>
                                          <p:spTgt spid="88"/>
                                        </p:tgtEl>
                                        <p:attrNameLst>
                                          <p:attrName>ppt_x</p:attrName>
                                          <p:attrName>ppt_y</p:attrName>
                                        </p:attrNameLst>
                                      </p:cBhvr>
                                      <p:rCtr x="-2500" y="11088"/>
                                    </p:animMotion>
                                  </p:childTnLst>
                                </p:cTn>
                              </p:par>
                              <p:par>
                                <p:cTn id="50" presetID="42" presetClass="path" presetSubtype="0" accel="50000" decel="50000" fill="hold" grpId="0" nodeType="withEffect">
                                  <p:stCondLst>
                                    <p:cond delay="0"/>
                                  </p:stCondLst>
                                  <p:childTnLst>
                                    <p:animMotion origin="layout" path="M -1.45833E-6 4.81481E-6 L -0.07591 0.75555 " pathEditMode="relative" rAng="0" ptsTypes="AA">
                                      <p:cBhvr>
                                        <p:cTn id="51" dur="2000" fill="hold"/>
                                        <p:tgtEl>
                                          <p:spTgt spid="74"/>
                                        </p:tgtEl>
                                        <p:attrNameLst>
                                          <p:attrName>ppt_x</p:attrName>
                                          <p:attrName>ppt_y</p:attrName>
                                        </p:attrNameLst>
                                      </p:cBhvr>
                                      <p:rCtr x="-3802" y="37778"/>
                                    </p:animMotion>
                                  </p:childTnLst>
                                </p:cTn>
                              </p:par>
                              <p:par>
                                <p:cTn id="52" presetID="42" presetClass="path" presetSubtype="0" accel="50000" decel="50000" fill="hold" grpId="0" nodeType="withEffect">
                                  <p:stCondLst>
                                    <p:cond delay="0"/>
                                  </p:stCondLst>
                                  <p:childTnLst>
                                    <p:animMotion origin="layout" path="M 2.5E-6 -4.44444E-6 L -0.17266 0.48681 " pathEditMode="relative" rAng="0" ptsTypes="AA">
                                      <p:cBhvr>
                                        <p:cTn id="53" dur="2000" fill="hold"/>
                                        <p:tgtEl>
                                          <p:spTgt spid="77"/>
                                        </p:tgtEl>
                                        <p:attrNameLst>
                                          <p:attrName>ppt_x</p:attrName>
                                          <p:attrName>ppt_y</p:attrName>
                                        </p:attrNameLst>
                                      </p:cBhvr>
                                      <p:rCtr x="-8633" y="24329"/>
                                    </p:animMotion>
                                  </p:childTnLst>
                                </p:cTn>
                              </p:par>
                              <p:par>
                                <p:cTn id="54" presetID="42" presetClass="path" presetSubtype="0" accel="50000" decel="50000" fill="hold" grpId="0" nodeType="withEffect">
                                  <p:stCondLst>
                                    <p:cond delay="0"/>
                                  </p:stCondLst>
                                  <p:childTnLst>
                                    <p:animMotion origin="layout" path="M -2.08333E-7 2.96296E-6 L -0.2168 0.37708 " pathEditMode="relative" rAng="0" ptsTypes="AA">
                                      <p:cBhvr>
                                        <p:cTn id="55" dur="2000" fill="hold"/>
                                        <p:tgtEl>
                                          <p:spTgt spid="78"/>
                                        </p:tgtEl>
                                        <p:attrNameLst>
                                          <p:attrName>ppt_x</p:attrName>
                                          <p:attrName>ppt_y</p:attrName>
                                        </p:attrNameLst>
                                      </p:cBhvr>
                                      <p:rCtr x="-10846" y="18843"/>
                                    </p:animMotion>
                                  </p:childTnLst>
                                </p:cTn>
                              </p:par>
                              <p:par>
                                <p:cTn id="56" presetID="42" presetClass="path" presetSubtype="0" accel="50000" decel="50000" fill="hold" grpId="0" nodeType="withEffect">
                                  <p:stCondLst>
                                    <p:cond delay="0"/>
                                  </p:stCondLst>
                                  <p:childTnLst>
                                    <p:animMotion origin="layout" path="M -3.95833E-6 1.38778E-17 L -0.2513 0.51435 " pathEditMode="relative" rAng="0" ptsTypes="AA">
                                      <p:cBhvr>
                                        <p:cTn id="57" dur="2000" fill="hold"/>
                                        <p:tgtEl>
                                          <p:spTgt spid="83"/>
                                        </p:tgtEl>
                                        <p:attrNameLst>
                                          <p:attrName>ppt_x</p:attrName>
                                          <p:attrName>ppt_y</p:attrName>
                                        </p:attrNameLst>
                                      </p:cBhvr>
                                      <p:rCtr x="-12565" y="25718"/>
                                    </p:animMotion>
                                  </p:childTnLst>
                                </p:cTn>
                              </p:par>
                              <p:par>
                                <p:cTn id="58" presetID="42" presetClass="path" presetSubtype="0" accel="50000" decel="50000" fill="hold" grpId="0" nodeType="withEffect">
                                  <p:stCondLst>
                                    <p:cond delay="0"/>
                                  </p:stCondLst>
                                  <p:childTnLst>
                                    <p:animMotion origin="layout" path="M 3.95833E-6 1.38778E-17 L -0.34245 0.61134 " pathEditMode="relative" rAng="0" ptsTypes="AA">
                                      <p:cBhvr>
                                        <p:cTn id="59" dur="2000" fill="hold"/>
                                        <p:tgtEl>
                                          <p:spTgt spid="86"/>
                                        </p:tgtEl>
                                        <p:attrNameLst>
                                          <p:attrName>ppt_x</p:attrName>
                                          <p:attrName>ppt_y</p:attrName>
                                        </p:attrNameLst>
                                      </p:cBhvr>
                                      <p:rCtr x="-17122" y="30556"/>
                                    </p:animMotion>
                                  </p:childTnLst>
                                </p:cTn>
                              </p:par>
                              <p:par>
                                <p:cTn id="60" presetID="42" presetClass="path" presetSubtype="0" accel="50000" decel="50000" fill="hold" grpId="0" nodeType="withEffect">
                                  <p:stCondLst>
                                    <p:cond delay="0"/>
                                  </p:stCondLst>
                                  <p:childTnLst>
                                    <p:animMotion origin="layout" path="M 4.16667E-7 -1.48148E-6 L -0.41406 0.62222 " pathEditMode="relative" rAng="0" ptsTypes="AA">
                                      <p:cBhvr>
                                        <p:cTn id="61" dur="2000" fill="hold"/>
                                        <p:tgtEl>
                                          <p:spTgt spid="87"/>
                                        </p:tgtEl>
                                        <p:attrNameLst>
                                          <p:attrName>ppt_x</p:attrName>
                                          <p:attrName>ppt_y</p:attrName>
                                        </p:attrNameLst>
                                      </p:cBhvr>
                                      <p:rCtr x="-20703" y="31111"/>
                                    </p:animMotion>
                                  </p:childTnLst>
                                </p:cTn>
                              </p:par>
                              <p:par>
                                <p:cTn id="62" presetID="42" presetClass="path" presetSubtype="0" accel="50000" decel="50000" fill="hold" grpId="0" nodeType="withEffect">
                                  <p:stCondLst>
                                    <p:cond delay="0"/>
                                  </p:stCondLst>
                                  <p:childTnLst>
                                    <p:animMotion origin="layout" path="M -1.66667E-6 1.48148E-6 L -0.44883 0.10023 " pathEditMode="relative" rAng="0" ptsTypes="AA">
                                      <p:cBhvr>
                                        <p:cTn id="63" dur="2000" fill="hold"/>
                                        <p:tgtEl>
                                          <p:spTgt spid="95"/>
                                        </p:tgtEl>
                                        <p:attrNameLst>
                                          <p:attrName>ppt_x</p:attrName>
                                          <p:attrName>ppt_y</p:attrName>
                                        </p:attrNameLst>
                                      </p:cBhvr>
                                      <p:rCtr x="-22448" y="5000"/>
                                    </p:animMotion>
                                  </p:childTnLst>
                                </p:cTn>
                              </p:par>
                              <p:par>
                                <p:cTn id="64" presetID="42" presetClass="path" presetSubtype="0" accel="50000" decel="50000" fill="hold" grpId="0" nodeType="withEffect">
                                  <p:stCondLst>
                                    <p:cond delay="0"/>
                                  </p:stCondLst>
                                  <p:childTnLst>
                                    <p:animMotion origin="layout" path="M -1.25E-6 3.33333E-6 L -0.62448 -0.62385 " pathEditMode="relative" rAng="0" ptsTypes="AA">
                                      <p:cBhvr>
                                        <p:cTn id="65" dur="2000" fill="hold"/>
                                        <p:tgtEl>
                                          <p:spTgt spid="96"/>
                                        </p:tgtEl>
                                        <p:attrNameLst>
                                          <p:attrName>ppt_x</p:attrName>
                                          <p:attrName>ppt_y</p:attrName>
                                        </p:attrNameLst>
                                      </p:cBhvr>
                                      <p:rCtr x="-31224" y="-31204"/>
                                    </p:animMotion>
                                  </p:childTnLst>
                                </p:cTn>
                              </p:par>
                              <p:par>
                                <p:cTn id="66" presetID="42" presetClass="path" presetSubtype="0" accel="50000" decel="50000" fill="hold" grpId="0" nodeType="withEffect">
                                  <p:stCondLst>
                                    <p:cond delay="0"/>
                                  </p:stCondLst>
                                  <p:childTnLst>
                                    <p:animMotion origin="layout" path="M 1.45833E-6 2.96296E-6 L -0.53099 -0.62523 " pathEditMode="relative" rAng="0" ptsTypes="AA">
                                      <p:cBhvr>
                                        <p:cTn id="67" dur="2000" fill="hold"/>
                                        <p:tgtEl>
                                          <p:spTgt spid="97"/>
                                        </p:tgtEl>
                                        <p:attrNameLst>
                                          <p:attrName>ppt_x</p:attrName>
                                          <p:attrName>ppt_y</p:attrName>
                                        </p:attrNameLst>
                                      </p:cBhvr>
                                      <p:rCtr x="-26549" y="-31273"/>
                                    </p:animMotion>
                                  </p:childTnLst>
                                </p:cTn>
                              </p:par>
                              <p:par>
                                <p:cTn id="68" presetID="42" presetClass="path" presetSubtype="0" accel="50000" decel="50000" fill="hold" grpId="0" nodeType="withEffect">
                                  <p:stCondLst>
                                    <p:cond delay="0"/>
                                  </p:stCondLst>
                                  <p:childTnLst>
                                    <p:animMotion origin="layout" path="M 3.125E-6 3.33333E-6 L -0.39883 -0.54908 " pathEditMode="relative" rAng="0" ptsTypes="AA">
                                      <p:cBhvr>
                                        <p:cTn id="69" dur="2000" fill="hold"/>
                                        <p:tgtEl>
                                          <p:spTgt spid="107"/>
                                        </p:tgtEl>
                                        <p:attrNameLst>
                                          <p:attrName>ppt_x</p:attrName>
                                          <p:attrName>ppt_y</p:attrName>
                                        </p:attrNameLst>
                                      </p:cBhvr>
                                      <p:rCtr x="-19948" y="-27454"/>
                                    </p:animMotion>
                                  </p:childTnLst>
                                </p:cTn>
                              </p:par>
                              <p:par>
                                <p:cTn id="70" presetID="42" presetClass="path" presetSubtype="0" accel="50000" decel="50000" fill="hold" grpId="0" nodeType="withEffect">
                                  <p:stCondLst>
                                    <p:cond delay="0"/>
                                  </p:stCondLst>
                                  <p:childTnLst>
                                    <p:animMotion origin="layout" path="M -3.75E-6 2.96296E-6 L -0.30872 -0.47986 " pathEditMode="relative" rAng="0" ptsTypes="AA">
                                      <p:cBhvr>
                                        <p:cTn id="71" dur="2000" fill="hold"/>
                                        <p:tgtEl>
                                          <p:spTgt spid="110"/>
                                        </p:tgtEl>
                                        <p:attrNameLst>
                                          <p:attrName>ppt_x</p:attrName>
                                          <p:attrName>ppt_y</p:attrName>
                                        </p:attrNameLst>
                                      </p:cBhvr>
                                      <p:rCtr x="-15443" y="-24005"/>
                                    </p:animMotion>
                                  </p:childTnLst>
                                </p:cTn>
                              </p:par>
                              <p:par>
                                <p:cTn id="72" presetID="42" presetClass="path" presetSubtype="0" accel="50000" decel="50000" fill="hold" grpId="0" nodeType="withEffect">
                                  <p:stCondLst>
                                    <p:cond delay="0"/>
                                  </p:stCondLst>
                                  <p:childTnLst>
                                    <p:animMotion origin="layout" path="M 2.91667E-6 -2.96296E-6 L -0.19857 -0.3243 " pathEditMode="relative" rAng="0" ptsTypes="AA">
                                      <p:cBhvr>
                                        <p:cTn id="73" dur="2000" fill="hold"/>
                                        <p:tgtEl>
                                          <p:spTgt spid="146"/>
                                        </p:tgtEl>
                                        <p:attrNameLst>
                                          <p:attrName>ppt_x</p:attrName>
                                          <p:attrName>ppt_y</p:attrName>
                                        </p:attrNameLst>
                                      </p:cBhvr>
                                      <p:rCtr x="-9935" y="-16227"/>
                                    </p:animMotion>
                                  </p:childTnLst>
                                </p:cTn>
                              </p:par>
                              <p:par>
                                <p:cTn id="74" presetID="42" presetClass="path" presetSubtype="0" accel="50000" decel="50000" fill="hold" grpId="0" nodeType="withEffect">
                                  <p:stCondLst>
                                    <p:cond delay="0"/>
                                  </p:stCondLst>
                                  <p:childTnLst>
                                    <p:animMotion origin="layout" path="M 3.125E-6 -3.33333E-6 L -0.08672 -0.25185 " pathEditMode="relative" rAng="0" ptsTypes="AA">
                                      <p:cBhvr>
                                        <p:cTn id="75" dur="2000" fill="hold"/>
                                        <p:tgtEl>
                                          <p:spTgt spid="126"/>
                                        </p:tgtEl>
                                        <p:attrNameLst>
                                          <p:attrName>ppt_x</p:attrName>
                                          <p:attrName>ppt_y</p:attrName>
                                        </p:attrNameLst>
                                      </p:cBhvr>
                                      <p:rCtr x="-4336" y="-12593"/>
                                    </p:animMotion>
                                  </p:childTnLst>
                                </p:cTn>
                              </p:par>
                              <p:par>
                                <p:cTn id="76" presetID="42" presetClass="path" presetSubtype="0" accel="50000" decel="50000" fill="hold" grpId="0" nodeType="withEffect">
                                  <p:stCondLst>
                                    <p:cond delay="0"/>
                                  </p:stCondLst>
                                  <p:childTnLst>
                                    <p:animMotion origin="layout" path="M -2.29167E-6 2.96296E-6 L 0.05261 -0.16528 " pathEditMode="relative" rAng="0" ptsTypes="AA">
                                      <p:cBhvr>
                                        <p:cTn id="77" dur="2000" fill="hold"/>
                                        <p:tgtEl>
                                          <p:spTgt spid="106"/>
                                        </p:tgtEl>
                                        <p:attrNameLst>
                                          <p:attrName>ppt_x</p:attrName>
                                          <p:attrName>ppt_y</p:attrName>
                                        </p:attrNameLst>
                                      </p:cBhvr>
                                      <p:rCtr x="2630" y="-8264"/>
                                    </p:animMotion>
                                  </p:childTnLst>
                                </p:cTn>
                              </p:par>
                              <p:par>
                                <p:cTn id="78" presetID="42" presetClass="path" presetSubtype="0" accel="50000" decel="50000" fill="hold" grpId="0" nodeType="withEffect">
                                  <p:stCondLst>
                                    <p:cond delay="0"/>
                                  </p:stCondLst>
                                  <p:childTnLst>
                                    <p:animMotion origin="layout" path="M 2.5E-6 -1.48148E-6 L 0.14088 -0.07223 " pathEditMode="relative" rAng="0" ptsTypes="AA">
                                      <p:cBhvr>
                                        <p:cTn id="79" dur="2000" fill="hold"/>
                                        <p:tgtEl>
                                          <p:spTgt spid="105"/>
                                        </p:tgtEl>
                                        <p:attrNameLst>
                                          <p:attrName>ppt_x</p:attrName>
                                          <p:attrName>ppt_y</p:attrName>
                                        </p:attrNameLst>
                                      </p:cBhvr>
                                      <p:rCtr x="7044" y="-4051"/>
                                    </p:animMotion>
                                  </p:childTnLst>
                                </p:cTn>
                              </p:par>
                              <p:par>
                                <p:cTn id="80" presetID="42" presetClass="path" presetSubtype="0" accel="50000" decel="50000" fill="hold" grpId="0" nodeType="withEffect">
                                  <p:stCondLst>
                                    <p:cond delay="0"/>
                                  </p:stCondLst>
                                  <p:childTnLst>
                                    <p:animMotion origin="layout" path="M 4.16667E-7 3.33333E-6 L 0.09687 -0.02431 " pathEditMode="relative" rAng="0" ptsTypes="AA">
                                      <p:cBhvr>
                                        <p:cTn id="81" dur="2000" fill="hold"/>
                                        <p:tgtEl>
                                          <p:spTgt spid="159"/>
                                        </p:tgtEl>
                                        <p:attrNameLst>
                                          <p:attrName>ppt_x</p:attrName>
                                          <p:attrName>ppt_y</p:attrName>
                                        </p:attrNameLst>
                                      </p:cBhvr>
                                      <p:rCtr x="4844" y="-1227"/>
                                    </p:animMotion>
                                  </p:childTnLst>
                                </p:cTn>
                              </p:par>
                              <p:par>
                                <p:cTn id="82" presetID="42" presetClass="path" presetSubtype="0" accel="50000" decel="50000" fill="hold" grpId="0" nodeType="withEffect">
                                  <p:stCondLst>
                                    <p:cond delay="0"/>
                                  </p:stCondLst>
                                  <p:childTnLst>
                                    <p:animMotion origin="layout" path="M 5E-6 -2.96296E-6 L -0.07149 0.36875 " pathEditMode="relative" rAng="0" ptsTypes="AA">
                                      <p:cBhvr>
                                        <p:cTn id="83" dur="2000" fill="hold"/>
                                        <p:tgtEl>
                                          <p:spTgt spid="227"/>
                                        </p:tgtEl>
                                        <p:attrNameLst>
                                          <p:attrName>ppt_x</p:attrName>
                                          <p:attrName>ppt_y</p:attrName>
                                        </p:attrNameLst>
                                      </p:cBhvr>
                                      <p:rCtr x="-3151" y="18495"/>
                                    </p:animMotion>
                                  </p:childTnLst>
                                </p:cTn>
                              </p:par>
                              <p:par>
                                <p:cTn id="84" presetID="42" presetClass="path" presetSubtype="0" accel="50000" decel="50000" fill="hold" grpId="0" nodeType="withEffect">
                                  <p:stCondLst>
                                    <p:cond delay="0"/>
                                  </p:stCondLst>
                                  <p:childTnLst>
                                    <p:animMotion origin="layout" path="M 2.70833E-6 1.85185E-6 L -0.02005 0.28981 " pathEditMode="relative" rAng="0" ptsTypes="AA">
                                      <p:cBhvr>
                                        <p:cTn id="85" dur="2000" fill="hold"/>
                                        <p:tgtEl>
                                          <p:spTgt spid="160"/>
                                        </p:tgtEl>
                                        <p:attrNameLst>
                                          <p:attrName>ppt_x</p:attrName>
                                          <p:attrName>ppt_y</p:attrName>
                                        </p:attrNameLst>
                                      </p:cBhvr>
                                      <p:rCtr x="-1003" y="14491"/>
                                    </p:animMotion>
                                  </p:childTnLst>
                                </p:cTn>
                              </p:par>
                              <p:par>
                                <p:cTn id="86" presetID="42" presetClass="path" presetSubtype="0" accel="50000" decel="50000" fill="hold" grpId="0" nodeType="withEffect">
                                  <p:stCondLst>
                                    <p:cond delay="0"/>
                                  </p:stCondLst>
                                  <p:childTnLst>
                                    <p:animMotion origin="layout" path="M -4.16667E-6 3.7037E-7 L -4.16667E-6 0.25 " pathEditMode="relative" rAng="0" ptsTypes="AA">
                                      <p:cBhvr>
                                        <p:cTn id="87" dur="2000" fill="hold"/>
                                        <p:tgtEl>
                                          <p:spTgt spid="170"/>
                                        </p:tgtEl>
                                        <p:attrNameLst>
                                          <p:attrName>ppt_x</p:attrName>
                                          <p:attrName>ppt_y</p:attrName>
                                        </p:attrNameLst>
                                      </p:cBhvr>
                                      <p:rCtr x="0" y="12500"/>
                                    </p:animMotion>
                                  </p:childTnLst>
                                </p:cTn>
                              </p:par>
                              <p:par>
                                <p:cTn id="88" presetID="42" presetClass="path" presetSubtype="0" accel="50000" decel="50000" fill="hold" grpId="0" nodeType="withEffect">
                                  <p:stCondLst>
                                    <p:cond delay="0"/>
                                  </p:stCondLst>
                                  <p:childTnLst>
                                    <p:animMotion origin="layout" path="M 4.16667E-6 6.93889E-18 L 4.16667E-6 0.25 " pathEditMode="relative" rAng="0" ptsTypes="AA">
                                      <p:cBhvr>
                                        <p:cTn id="89" dur="2000" fill="hold"/>
                                        <p:tgtEl>
                                          <p:spTgt spid="168"/>
                                        </p:tgtEl>
                                        <p:attrNameLst>
                                          <p:attrName>ppt_x</p:attrName>
                                          <p:attrName>ppt_y</p:attrName>
                                        </p:attrNameLst>
                                      </p:cBhvr>
                                      <p:rCtr x="0" y="12500"/>
                                    </p:animMotion>
                                  </p:childTnLst>
                                </p:cTn>
                              </p:par>
                              <p:par>
                                <p:cTn id="90" presetID="42" presetClass="path" presetSubtype="0" accel="50000" decel="50000" fill="hold" grpId="0" nodeType="withEffect">
                                  <p:stCondLst>
                                    <p:cond delay="0"/>
                                  </p:stCondLst>
                                  <p:childTnLst>
                                    <p:animMotion origin="layout" path="M -3.125E-6 -2.59259E-6 L -0.86328 0.68658 " pathEditMode="relative" rAng="0" ptsTypes="AA">
                                      <p:cBhvr>
                                        <p:cTn id="91" dur="2000" fill="hold"/>
                                        <p:tgtEl>
                                          <p:spTgt spid="182"/>
                                        </p:tgtEl>
                                        <p:attrNameLst>
                                          <p:attrName>ppt_x</p:attrName>
                                          <p:attrName>ppt_y</p:attrName>
                                        </p:attrNameLst>
                                      </p:cBhvr>
                                      <p:rCtr x="-43164" y="34329"/>
                                    </p:animMotion>
                                  </p:childTnLst>
                                </p:cTn>
                              </p:par>
                              <p:par>
                                <p:cTn id="92" presetID="42" presetClass="path" presetSubtype="0" accel="50000" decel="50000" fill="hold" grpId="0" nodeType="withEffect">
                                  <p:stCondLst>
                                    <p:cond delay="0"/>
                                  </p:stCondLst>
                                  <p:childTnLst>
                                    <p:animMotion origin="layout" path="M 1.66667E-6 2.22222E-6 L -0.93711 0.61065 " pathEditMode="relative" rAng="0" ptsTypes="AA">
                                      <p:cBhvr>
                                        <p:cTn id="93" dur="2000" fill="hold"/>
                                        <p:tgtEl>
                                          <p:spTgt spid="202"/>
                                        </p:tgtEl>
                                        <p:attrNameLst>
                                          <p:attrName>ppt_x</p:attrName>
                                          <p:attrName>ppt_y</p:attrName>
                                        </p:attrNameLst>
                                      </p:cBhvr>
                                      <p:rCtr x="-46862" y="30532"/>
                                    </p:animMotion>
                                  </p:childTnLst>
                                </p:cTn>
                              </p:par>
                              <p:par>
                                <p:cTn id="94" presetID="42" presetClass="path" presetSubtype="0" accel="50000" decel="50000" fill="hold" grpId="0" nodeType="withEffect">
                                  <p:stCondLst>
                                    <p:cond delay="0"/>
                                  </p:stCondLst>
                                  <p:childTnLst>
                                    <p:animMotion origin="layout" path="M 3.33333E-6 2.59259E-6 L -0.70026 0.81551 " pathEditMode="relative" rAng="0" ptsTypes="AA">
                                      <p:cBhvr>
                                        <p:cTn id="95" dur="2000" fill="hold"/>
                                        <p:tgtEl>
                                          <p:spTgt spid="203"/>
                                        </p:tgtEl>
                                        <p:attrNameLst>
                                          <p:attrName>ppt_x</p:attrName>
                                          <p:attrName>ppt_y</p:attrName>
                                        </p:attrNameLst>
                                      </p:cBhvr>
                                      <p:rCtr x="-35013" y="40764"/>
                                    </p:animMotion>
                                  </p:childTnLst>
                                </p:cTn>
                              </p:par>
                              <p:par>
                                <p:cTn id="96" presetID="42" presetClass="path" presetSubtype="0" accel="50000" decel="50000" fill="hold" grpId="0" nodeType="withEffect">
                                  <p:stCondLst>
                                    <p:cond delay="0"/>
                                  </p:stCondLst>
                                  <p:childTnLst>
                                    <p:animMotion origin="layout" path="M 2.08333E-7 -2.96296E-6 L -0.79362 -0.01203 " pathEditMode="relative" rAng="0" ptsTypes="AA">
                                      <p:cBhvr>
                                        <p:cTn id="97" dur="2000" fill="hold"/>
                                        <p:tgtEl>
                                          <p:spTgt spid="196"/>
                                        </p:tgtEl>
                                        <p:attrNameLst>
                                          <p:attrName>ppt_x</p:attrName>
                                          <p:attrName>ppt_y</p:attrName>
                                        </p:attrNameLst>
                                      </p:cBhvr>
                                      <p:rCtr x="-39687" y="-602"/>
                                    </p:animMotion>
                                  </p:childTnLst>
                                </p:cTn>
                              </p:par>
                              <p:par>
                                <p:cTn id="98" presetID="42" presetClass="path" presetSubtype="0" accel="50000" decel="50000" fill="hold" grpId="0" nodeType="withEffect">
                                  <p:stCondLst>
                                    <p:cond delay="0"/>
                                  </p:stCondLst>
                                  <p:childTnLst>
                                    <p:animMotion origin="layout" path="M -2.29167E-6 1.85185E-6 L -0.59557 0.22569 " pathEditMode="relative" rAng="0" ptsTypes="AA">
                                      <p:cBhvr>
                                        <p:cTn id="99" dur="2000" fill="hold"/>
                                        <p:tgtEl>
                                          <p:spTgt spid="214"/>
                                        </p:tgtEl>
                                        <p:attrNameLst>
                                          <p:attrName>ppt_x</p:attrName>
                                          <p:attrName>ppt_y</p:attrName>
                                        </p:attrNameLst>
                                      </p:cBhvr>
                                      <p:rCtr x="-29779" y="11273"/>
                                    </p:animMotion>
                                  </p:childTnLst>
                                </p:cTn>
                              </p:par>
                              <p:par>
                                <p:cTn id="100" presetID="42" presetClass="path" presetSubtype="0" accel="50000" decel="50000" fill="hold" grpId="0" nodeType="withEffect">
                                  <p:stCondLst>
                                    <p:cond delay="0"/>
                                  </p:stCondLst>
                                  <p:childTnLst>
                                    <p:animMotion origin="layout" path="M -2.5E-6 -4.07407E-6 L -0.70247 -0.05023 " pathEditMode="relative" rAng="0" ptsTypes="AA">
                                      <p:cBhvr>
                                        <p:cTn id="101" dur="2000" fill="hold"/>
                                        <p:tgtEl>
                                          <p:spTgt spid="205"/>
                                        </p:tgtEl>
                                        <p:attrNameLst>
                                          <p:attrName>ppt_x</p:attrName>
                                          <p:attrName>ppt_y</p:attrName>
                                        </p:attrNameLst>
                                      </p:cBhvr>
                                      <p:rCtr x="-35130" y="-2523"/>
                                    </p:animMotion>
                                  </p:childTnLst>
                                </p:cTn>
                              </p:par>
                              <p:par>
                                <p:cTn id="102" presetID="42" presetClass="path" presetSubtype="0" accel="50000" decel="50000" fill="hold" grpId="0" nodeType="withEffect">
                                  <p:stCondLst>
                                    <p:cond delay="0"/>
                                  </p:stCondLst>
                                  <p:childTnLst>
                                    <p:animMotion origin="layout" path="M -3.95833E-6 -4.44444E-6 L -0.90546 -0.1074 " pathEditMode="relative" rAng="0" ptsTypes="AA">
                                      <p:cBhvr>
                                        <p:cTn id="103" dur="2000" fill="hold"/>
                                        <p:tgtEl>
                                          <p:spTgt spid="204"/>
                                        </p:tgtEl>
                                        <p:attrNameLst>
                                          <p:attrName>ppt_x</p:attrName>
                                          <p:attrName>ppt_y</p:attrName>
                                        </p:attrNameLst>
                                      </p:cBhvr>
                                      <p:rCtr x="-45273" y="-5370"/>
                                    </p:animMotion>
                                  </p:childTnLst>
                                </p:cTn>
                              </p:par>
                              <p:par>
                                <p:cTn id="104" presetID="42" presetClass="path" presetSubtype="0" accel="50000" decel="50000" fill="hold" grpId="0" nodeType="withEffect">
                                  <p:stCondLst>
                                    <p:cond delay="0"/>
                                  </p:stCondLst>
                                  <p:childTnLst>
                                    <p:animMotion origin="layout" path="M 2.08333E-6 7.40741E-7 L 2.08333E-6 0.25 " pathEditMode="relative" rAng="0" ptsTypes="AA">
                                      <p:cBhvr>
                                        <p:cTn id="105" dur="2000" fill="hold"/>
                                        <p:tgtEl>
                                          <p:spTgt spid="104"/>
                                        </p:tgtEl>
                                        <p:attrNameLst>
                                          <p:attrName>ppt_x</p:attrName>
                                          <p:attrName>ppt_y</p:attrName>
                                        </p:attrNameLst>
                                      </p:cBhvr>
                                      <p:rCtr x="0" y="12500"/>
                                    </p:animMotion>
                                  </p:childTnLst>
                                </p:cTn>
                              </p:par>
                              <p:par>
                                <p:cTn id="106" presetID="42" presetClass="path" presetSubtype="0" accel="50000" decel="50000" fill="hold" grpId="0" nodeType="withEffect">
                                  <p:stCondLst>
                                    <p:cond delay="0"/>
                                  </p:stCondLst>
                                  <p:childTnLst>
                                    <p:animMotion origin="layout" path="M 4.16667E-6 7.40741E-7 L 0.025 -0.59722 " pathEditMode="relative" rAng="0" ptsTypes="AA">
                                      <p:cBhvr>
                                        <p:cTn id="107" dur="2000" fill="hold"/>
                                        <p:tgtEl>
                                          <p:spTgt spid="111"/>
                                        </p:tgtEl>
                                        <p:attrNameLst>
                                          <p:attrName>ppt_x</p:attrName>
                                          <p:attrName>ppt_y</p:attrName>
                                        </p:attrNameLst>
                                      </p:cBhvr>
                                      <p:rCtr x="1250" y="-29861"/>
                                    </p:animMotion>
                                  </p:childTnLst>
                                </p:cTn>
                              </p:par>
                              <p:par>
                                <p:cTn id="108" presetID="42" presetClass="path" presetSubtype="0" accel="50000" decel="50000" fill="hold" grpId="0" nodeType="withEffect">
                                  <p:stCondLst>
                                    <p:cond delay="0"/>
                                  </p:stCondLst>
                                  <p:childTnLst>
                                    <p:animMotion origin="layout" path="M 3.54167E-6 -3.7037E-7 L 3.54167E-6 0.25 " pathEditMode="relative" rAng="0" ptsTypes="AA">
                                      <p:cBhvr>
                                        <p:cTn id="109" dur="2000" fill="hold"/>
                                        <p:tgtEl>
                                          <p:spTgt spid="109"/>
                                        </p:tgtEl>
                                        <p:attrNameLst>
                                          <p:attrName>ppt_x</p:attrName>
                                          <p:attrName>ppt_y</p:attrName>
                                        </p:attrNameLst>
                                      </p:cBhvr>
                                      <p:rCtr x="0" y="12500"/>
                                    </p:animMotion>
                                  </p:childTnLst>
                                </p:cTn>
                              </p:par>
                              <p:par>
                                <p:cTn id="110" presetID="42" presetClass="path" presetSubtype="0" accel="50000" decel="50000" fill="hold" grpId="0" nodeType="withEffect">
                                  <p:stCondLst>
                                    <p:cond delay="0"/>
                                  </p:stCondLst>
                                  <p:childTnLst>
                                    <p:animMotion origin="layout" path="M 3.54167E-6 -4.81481E-6 L 3.54167E-6 0.25 " pathEditMode="relative" rAng="0" ptsTypes="AA">
                                      <p:cBhvr>
                                        <p:cTn id="111" dur="2000" fill="hold"/>
                                        <p:tgtEl>
                                          <p:spTgt spid="108"/>
                                        </p:tgtEl>
                                        <p:attrNameLst>
                                          <p:attrName>ppt_x</p:attrName>
                                          <p:attrName>ppt_y</p:attrName>
                                        </p:attrNameLst>
                                      </p:cBhvr>
                                      <p:rCtr x="0" y="12500"/>
                                    </p:animMotion>
                                  </p:childTnLst>
                                </p:cTn>
                              </p:par>
                              <p:par>
                                <p:cTn id="112" presetID="42" presetClass="path" presetSubtype="0" accel="50000" decel="50000" fill="hold" grpId="0" nodeType="withEffect">
                                  <p:stCondLst>
                                    <p:cond delay="0"/>
                                  </p:stCondLst>
                                  <p:childTnLst>
                                    <p:animMotion origin="layout" path="M -6.25E-7 -2.96296E-6 L -0.00794 0.2463 " pathEditMode="relative" rAng="0" ptsTypes="AA">
                                      <p:cBhvr>
                                        <p:cTn id="113" dur="2000" fill="hold"/>
                                        <p:tgtEl>
                                          <p:spTgt spid="129"/>
                                        </p:tgtEl>
                                        <p:attrNameLst>
                                          <p:attrName>ppt_x</p:attrName>
                                          <p:attrName>ppt_y</p:attrName>
                                        </p:attrNameLst>
                                      </p:cBhvr>
                                      <p:rCtr x="-404" y="12315"/>
                                    </p:animMotion>
                                  </p:childTnLst>
                                </p:cTn>
                              </p:par>
                              <p:par>
                                <p:cTn id="114" presetID="42" presetClass="path" presetSubtype="0" accel="50000" decel="50000" fill="hold" grpId="0" nodeType="withEffect">
                                  <p:stCondLst>
                                    <p:cond delay="0"/>
                                  </p:stCondLst>
                                  <p:childTnLst>
                                    <p:animMotion origin="layout" path="M 0 4.07407E-6 L -0.07799 0.40115 " pathEditMode="relative" rAng="0" ptsTypes="AA">
                                      <p:cBhvr>
                                        <p:cTn id="115" dur="2000" fill="hold"/>
                                        <p:tgtEl>
                                          <p:spTgt spid="169"/>
                                        </p:tgtEl>
                                        <p:attrNameLst>
                                          <p:attrName>ppt_x</p:attrName>
                                          <p:attrName>ppt_y</p:attrName>
                                        </p:attrNameLst>
                                      </p:cBhvr>
                                      <p:rCtr x="-3906" y="20046"/>
                                    </p:animMotion>
                                  </p:childTnLst>
                                </p:cTn>
                              </p:par>
                              <p:par>
                                <p:cTn id="116" presetID="42" presetClass="path" presetSubtype="0" accel="50000" decel="50000" fill="hold" grpId="0" nodeType="withEffect">
                                  <p:stCondLst>
                                    <p:cond delay="0"/>
                                  </p:stCondLst>
                                  <p:childTnLst>
                                    <p:animMotion origin="layout" path="M -1.875E-6 1.48148E-6 L 0.10117 0.34629 " pathEditMode="relative" rAng="0" ptsTypes="AA">
                                      <p:cBhvr>
                                        <p:cTn id="117" dur="2000" fill="hold"/>
                                        <p:tgtEl>
                                          <p:spTgt spid="165"/>
                                        </p:tgtEl>
                                        <p:attrNameLst>
                                          <p:attrName>ppt_x</p:attrName>
                                          <p:attrName>ppt_y</p:attrName>
                                        </p:attrNameLst>
                                      </p:cBhvr>
                                      <p:rCtr x="5052" y="17315"/>
                                    </p:animMotion>
                                  </p:childTnLst>
                                </p:cTn>
                              </p:par>
                              <p:par>
                                <p:cTn id="118" presetID="42" presetClass="path" presetSubtype="0" accel="50000" decel="50000" fill="hold" grpId="0" nodeType="withEffect">
                                  <p:stCondLst>
                                    <p:cond delay="0"/>
                                  </p:stCondLst>
                                  <p:childTnLst>
                                    <p:animMotion origin="layout" path="M -6.25E-7 -2.59259E-6 L -0.58945 0.5926 " pathEditMode="relative" rAng="0" ptsTypes="AA">
                                      <p:cBhvr>
                                        <p:cTn id="119" dur="2000" fill="hold"/>
                                        <p:tgtEl>
                                          <p:spTgt spid="130"/>
                                        </p:tgtEl>
                                        <p:attrNameLst>
                                          <p:attrName>ppt_x</p:attrName>
                                          <p:attrName>ppt_y</p:attrName>
                                        </p:attrNameLst>
                                      </p:cBhvr>
                                      <p:rCtr x="-29479" y="29630"/>
                                    </p:animMotion>
                                  </p:childTnLst>
                                </p:cTn>
                              </p:par>
                              <p:par>
                                <p:cTn id="120" presetID="42" presetClass="path" presetSubtype="0" accel="50000" decel="50000" fill="hold" grpId="0" nodeType="withEffect">
                                  <p:stCondLst>
                                    <p:cond delay="0"/>
                                  </p:stCondLst>
                                  <p:childTnLst>
                                    <p:animMotion origin="layout" path="M 4.79167E-6 3.7037E-7 L -0.78047 0.00046 " pathEditMode="relative" rAng="0" ptsTypes="AA">
                                      <p:cBhvr>
                                        <p:cTn id="121" dur="2000" fill="hold"/>
                                        <p:tgtEl>
                                          <p:spTgt spid="220"/>
                                        </p:tgtEl>
                                        <p:attrNameLst>
                                          <p:attrName>ppt_x</p:attrName>
                                          <p:attrName>ppt_y</p:attrName>
                                        </p:attrNameLst>
                                      </p:cBhvr>
                                      <p:rCtr x="-39023" y="23"/>
                                    </p:animMotion>
                                  </p:childTnLst>
                                </p:cTn>
                              </p:par>
                              <p:par>
                                <p:cTn id="122" presetID="10" presetClass="exit" presetSubtype="0" fill="hold" nodeType="withEffect">
                                  <p:stCondLst>
                                    <p:cond delay="0"/>
                                  </p:stCondLst>
                                  <p:childTnLst>
                                    <p:animEffect transition="out" filter="fade">
                                      <p:cBhvr>
                                        <p:cTn id="123" dur="500"/>
                                        <p:tgtEl>
                                          <p:spTgt spid="164"/>
                                        </p:tgtEl>
                                      </p:cBhvr>
                                    </p:animEffect>
                                    <p:set>
                                      <p:cBhvr>
                                        <p:cTn id="124" dur="1" fill="hold">
                                          <p:stCondLst>
                                            <p:cond delay="499"/>
                                          </p:stCondLst>
                                        </p:cTn>
                                        <p:tgtEl>
                                          <p:spTgt spid="164"/>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231"/>
                                        </p:tgtEl>
                                      </p:cBhvr>
                                    </p:animEffect>
                                    <p:set>
                                      <p:cBhvr>
                                        <p:cTn id="127" dur="1" fill="hold">
                                          <p:stCondLst>
                                            <p:cond delay="499"/>
                                          </p:stCondLst>
                                        </p:cTn>
                                        <p:tgtEl>
                                          <p:spTgt spid="231"/>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191"/>
                                        </p:tgtEl>
                                      </p:cBhvr>
                                    </p:animEffect>
                                    <p:set>
                                      <p:cBhvr>
                                        <p:cTn id="130" dur="1" fill="hold">
                                          <p:stCondLst>
                                            <p:cond delay="499"/>
                                          </p:stCondLst>
                                        </p:cTn>
                                        <p:tgtEl>
                                          <p:spTgt spid="191"/>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162"/>
                                        </p:tgtEl>
                                      </p:cBhvr>
                                    </p:animEffect>
                                    <p:set>
                                      <p:cBhvr>
                                        <p:cTn id="133" dur="1" fill="hold">
                                          <p:stCondLst>
                                            <p:cond delay="499"/>
                                          </p:stCondLst>
                                        </p:cTn>
                                        <p:tgtEl>
                                          <p:spTgt spid="162"/>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186"/>
                                        </p:tgtEl>
                                      </p:cBhvr>
                                    </p:animEffect>
                                    <p:set>
                                      <p:cBhvr>
                                        <p:cTn id="136" dur="1" fill="hold">
                                          <p:stCondLst>
                                            <p:cond delay="499"/>
                                          </p:stCondLst>
                                        </p:cTn>
                                        <p:tgtEl>
                                          <p:spTgt spid="186"/>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184"/>
                                        </p:tgtEl>
                                      </p:cBhvr>
                                    </p:animEffect>
                                    <p:set>
                                      <p:cBhvr>
                                        <p:cTn id="139" dur="1" fill="hold">
                                          <p:stCondLst>
                                            <p:cond delay="499"/>
                                          </p:stCondLst>
                                        </p:cTn>
                                        <p:tgtEl>
                                          <p:spTgt spid="184"/>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113"/>
                                        </p:tgtEl>
                                      </p:cBhvr>
                                    </p:animEffect>
                                    <p:set>
                                      <p:cBhvr>
                                        <p:cTn id="142" dur="1" fill="hold">
                                          <p:stCondLst>
                                            <p:cond delay="499"/>
                                          </p:stCondLst>
                                        </p:cTn>
                                        <p:tgtEl>
                                          <p:spTgt spid="113"/>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115"/>
                                        </p:tgtEl>
                                      </p:cBhvr>
                                    </p:animEffect>
                                    <p:set>
                                      <p:cBhvr>
                                        <p:cTn id="145" dur="1" fill="hold">
                                          <p:stCondLst>
                                            <p:cond delay="499"/>
                                          </p:stCondLst>
                                        </p:cTn>
                                        <p:tgtEl>
                                          <p:spTgt spid="115"/>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117"/>
                                        </p:tgtEl>
                                      </p:cBhvr>
                                    </p:animEffect>
                                    <p:set>
                                      <p:cBhvr>
                                        <p:cTn id="148" dur="1" fill="hold">
                                          <p:stCondLst>
                                            <p:cond delay="499"/>
                                          </p:stCondLst>
                                        </p:cTn>
                                        <p:tgtEl>
                                          <p:spTgt spid="117"/>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119"/>
                                        </p:tgtEl>
                                      </p:cBhvr>
                                    </p:animEffect>
                                    <p:set>
                                      <p:cBhvr>
                                        <p:cTn id="151" dur="1" fill="hold">
                                          <p:stCondLst>
                                            <p:cond delay="499"/>
                                          </p:stCondLst>
                                        </p:cTn>
                                        <p:tgtEl>
                                          <p:spTgt spid="119"/>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123"/>
                                        </p:tgtEl>
                                      </p:cBhvr>
                                    </p:animEffect>
                                    <p:set>
                                      <p:cBhvr>
                                        <p:cTn id="154" dur="1" fill="hold">
                                          <p:stCondLst>
                                            <p:cond delay="499"/>
                                          </p:stCondLst>
                                        </p:cTn>
                                        <p:tgtEl>
                                          <p:spTgt spid="123"/>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500"/>
                                        <p:tgtEl>
                                          <p:spTgt spid="174"/>
                                        </p:tgtEl>
                                      </p:cBhvr>
                                    </p:animEffect>
                                    <p:set>
                                      <p:cBhvr>
                                        <p:cTn id="157" dur="1" fill="hold">
                                          <p:stCondLst>
                                            <p:cond delay="499"/>
                                          </p:stCondLst>
                                        </p:cTn>
                                        <p:tgtEl>
                                          <p:spTgt spid="174"/>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158"/>
                                        </p:tgtEl>
                                      </p:cBhvr>
                                    </p:animEffect>
                                    <p:set>
                                      <p:cBhvr>
                                        <p:cTn id="160" dur="1" fill="hold">
                                          <p:stCondLst>
                                            <p:cond delay="499"/>
                                          </p:stCondLst>
                                        </p:cTn>
                                        <p:tgtEl>
                                          <p:spTgt spid="158"/>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500"/>
                                        <p:tgtEl>
                                          <p:spTgt spid="156"/>
                                        </p:tgtEl>
                                      </p:cBhvr>
                                    </p:animEffect>
                                    <p:set>
                                      <p:cBhvr>
                                        <p:cTn id="163" dur="1" fill="hold">
                                          <p:stCondLst>
                                            <p:cond delay="499"/>
                                          </p:stCondLst>
                                        </p:cTn>
                                        <p:tgtEl>
                                          <p:spTgt spid="156"/>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500"/>
                                        <p:tgtEl>
                                          <p:spTgt spid="142"/>
                                        </p:tgtEl>
                                      </p:cBhvr>
                                    </p:animEffect>
                                    <p:set>
                                      <p:cBhvr>
                                        <p:cTn id="166" dur="1" fill="hold">
                                          <p:stCondLst>
                                            <p:cond delay="499"/>
                                          </p:stCondLst>
                                        </p:cTn>
                                        <p:tgtEl>
                                          <p:spTgt spid="142"/>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500"/>
                                        <p:tgtEl>
                                          <p:spTgt spid="121"/>
                                        </p:tgtEl>
                                      </p:cBhvr>
                                    </p:animEffect>
                                    <p:set>
                                      <p:cBhvr>
                                        <p:cTn id="169" dur="1" fill="hold">
                                          <p:stCondLst>
                                            <p:cond delay="499"/>
                                          </p:stCondLst>
                                        </p:cTn>
                                        <p:tgtEl>
                                          <p:spTgt spid="121"/>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500"/>
                                        <p:tgtEl>
                                          <p:spTgt spid="145"/>
                                        </p:tgtEl>
                                      </p:cBhvr>
                                    </p:animEffect>
                                    <p:set>
                                      <p:cBhvr>
                                        <p:cTn id="172" dur="1" fill="hold">
                                          <p:stCondLst>
                                            <p:cond delay="499"/>
                                          </p:stCondLst>
                                        </p:cTn>
                                        <p:tgtEl>
                                          <p:spTgt spid="145"/>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500"/>
                                        <p:tgtEl>
                                          <p:spTgt spid="154"/>
                                        </p:tgtEl>
                                      </p:cBhvr>
                                    </p:animEffect>
                                    <p:set>
                                      <p:cBhvr>
                                        <p:cTn id="175" dur="1" fill="hold">
                                          <p:stCondLst>
                                            <p:cond delay="499"/>
                                          </p:stCondLst>
                                        </p:cTn>
                                        <p:tgtEl>
                                          <p:spTgt spid="154"/>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500"/>
                                        <p:tgtEl>
                                          <p:spTgt spid="226"/>
                                        </p:tgtEl>
                                      </p:cBhvr>
                                    </p:animEffect>
                                    <p:set>
                                      <p:cBhvr>
                                        <p:cTn id="178" dur="1" fill="hold">
                                          <p:stCondLst>
                                            <p:cond delay="499"/>
                                          </p:stCondLst>
                                        </p:cTn>
                                        <p:tgtEl>
                                          <p:spTgt spid="226"/>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500"/>
                                        <p:tgtEl>
                                          <p:spTgt spid="139"/>
                                        </p:tgtEl>
                                      </p:cBhvr>
                                    </p:animEffect>
                                    <p:set>
                                      <p:cBhvr>
                                        <p:cTn id="181" dur="1" fill="hold">
                                          <p:stCondLst>
                                            <p:cond delay="499"/>
                                          </p:stCondLst>
                                        </p:cTn>
                                        <p:tgtEl>
                                          <p:spTgt spid="139"/>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500"/>
                                        <p:tgtEl>
                                          <p:spTgt spid="224"/>
                                        </p:tgtEl>
                                      </p:cBhvr>
                                    </p:animEffect>
                                    <p:set>
                                      <p:cBhvr>
                                        <p:cTn id="184" dur="1" fill="hold">
                                          <p:stCondLst>
                                            <p:cond delay="499"/>
                                          </p:stCondLst>
                                        </p:cTn>
                                        <p:tgtEl>
                                          <p:spTgt spid="224"/>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500"/>
                                        <p:tgtEl>
                                          <p:spTgt spid="134"/>
                                        </p:tgtEl>
                                      </p:cBhvr>
                                    </p:animEffect>
                                    <p:set>
                                      <p:cBhvr>
                                        <p:cTn id="187" dur="1" fill="hold">
                                          <p:stCondLst>
                                            <p:cond delay="499"/>
                                          </p:stCondLst>
                                        </p:cTn>
                                        <p:tgtEl>
                                          <p:spTgt spid="134"/>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500"/>
                                        <p:tgtEl>
                                          <p:spTgt spid="132"/>
                                        </p:tgtEl>
                                      </p:cBhvr>
                                    </p:animEffect>
                                    <p:set>
                                      <p:cBhvr>
                                        <p:cTn id="190" dur="1" fill="hold">
                                          <p:stCondLst>
                                            <p:cond delay="499"/>
                                          </p:stCondLst>
                                        </p:cTn>
                                        <p:tgtEl>
                                          <p:spTgt spid="132"/>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500"/>
                                        <p:tgtEl>
                                          <p:spTgt spid="71"/>
                                        </p:tgtEl>
                                      </p:cBhvr>
                                    </p:animEffect>
                                    <p:set>
                                      <p:cBhvr>
                                        <p:cTn id="193" dur="1" fill="hold">
                                          <p:stCondLst>
                                            <p:cond delay="499"/>
                                          </p:stCondLst>
                                        </p:cTn>
                                        <p:tgtEl>
                                          <p:spTgt spid="71"/>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500"/>
                                        <p:tgtEl>
                                          <p:spTgt spid="69"/>
                                        </p:tgtEl>
                                      </p:cBhvr>
                                    </p:animEffect>
                                    <p:set>
                                      <p:cBhvr>
                                        <p:cTn id="196" dur="1" fill="hold">
                                          <p:stCondLst>
                                            <p:cond delay="499"/>
                                          </p:stCondLst>
                                        </p:cTn>
                                        <p:tgtEl>
                                          <p:spTgt spid="69"/>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500"/>
                                        <p:tgtEl>
                                          <p:spTgt spid="67"/>
                                        </p:tgtEl>
                                      </p:cBhvr>
                                    </p:animEffect>
                                    <p:set>
                                      <p:cBhvr>
                                        <p:cTn id="199" dur="1" fill="hold">
                                          <p:stCondLst>
                                            <p:cond delay="499"/>
                                          </p:stCondLst>
                                        </p:cTn>
                                        <p:tgtEl>
                                          <p:spTgt spid="67"/>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500"/>
                                        <p:tgtEl>
                                          <p:spTgt spid="179"/>
                                        </p:tgtEl>
                                      </p:cBhvr>
                                    </p:animEffect>
                                    <p:set>
                                      <p:cBhvr>
                                        <p:cTn id="202" dur="1" fill="hold">
                                          <p:stCondLst>
                                            <p:cond delay="499"/>
                                          </p:stCondLst>
                                        </p:cTn>
                                        <p:tgtEl>
                                          <p:spTgt spid="179"/>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500"/>
                                        <p:tgtEl>
                                          <p:spTgt spid="65"/>
                                        </p:tgtEl>
                                      </p:cBhvr>
                                    </p:animEffect>
                                    <p:set>
                                      <p:cBhvr>
                                        <p:cTn id="205" dur="1" fill="hold">
                                          <p:stCondLst>
                                            <p:cond delay="499"/>
                                          </p:stCondLst>
                                        </p:cTn>
                                        <p:tgtEl>
                                          <p:spTgt spid="65"/>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500"/>
                                        <p:tgtEl>
                                          <p:spTgt spid="36"/>
                                        </p:tgtEl>
                                      </p:cBhvr>
                                    </p:animEffect>
                                    <p:set>
                                      <p:cBhvr>
                                        <p:cTn id="208" dur="1" fill="hold">
                                          <p:stCondLst>
                                            <p:cond delay="499"/>
                                          </p:stCondLst>
                                        </p:cTn>
                                        <p:tgtEl>
                                          <p:spTgt spid="36"/>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500"/>
                                        <p:tgtEl>
                                          <p:spTgt spid="189"/>
                                        </p:tgtEl>
                                      </p:cBhvr>
                                    </p:animEffect>
                                    <p:set>
                                      <p:cBhvr>
                                        <p:cTn id="211" dur="1" fill="hold">
                                          <p:stCondLst>
                                            <p:cond delay="499"/>
                                          </p:stCondLst>
                                        </p:cTn>
                                        <p:tgtEl>
                                          <p:spTgt spid="189"/>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92"/>
                                        </p:tgtEl>
                                      </p:cBhvr>
                                    </p:animEffect>
                                    <p:set>
                                      <p:cBhvr>
                                        <p:cTn id="214" dur="1" fill="hold">
                                          <p:stCondLst>
                                            <p:cond delay="499"/>
                                          </p:stCondLst>
                                        </p:cTn>
                                        <p:tgtEl>
                                          <p:spTgt spid="92"/>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90"/>
                                        </p:tgtEl>
                                      </p:cBhvr>
                                    </p:animEffect>
                                    <p:set>
                                      <p:cBhvr>
                                        <p:cTn id="217" dur="1" fill="hold">
                                          <p:stCondLst>
                                            <p:cond delay="499"/>
                                          </p:stCondLst>
                                        </p:cTn>
                                        <p:tgtEl>
                                          <p:spTgt spid="90"/>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177"/>
                                        </p:tgtEl>
                                      </p:cBhvr>
                                    </p:animEffect>
                                    <p:set>
                                      <p:cBhvr>
                                        <p:cTn id="220" dur="1" fill="hold">
                                          <p:stCondLst>
                                            <p:cond delay="499"/>
                                          </p:stCondLst>
                                        </p:cTn>
                                        <p:tgtEl>
                                          <p:spTgt spid="177"/>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73"/>
                                        </p:tgtEl>
                                      </p:cBhvr>
                                    </p:animEffect>
                                    <p:set>
                                      <p:cBhvr>
                                        <p:cTn id="223" dur="1" fill="hold">
                                          <p:stCondLst>
                                            <p:cond delay="499"/>
                                          </p:stCondLst>
                                        </p:cTn>
                                        <p:tgtEl>
                                          <p:spTgt spid="73"/>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500"/>
                                        <p:tgtEl>
                                          <p:spTgt spid="181"/>
                                        </p:tgtEl>
                                      </p:cBhvr>
                                    </p:animEffect>
                                    <p:set>
                                      <p:cBhvr>
                                        <p:cTn id="226" dur="1" fill="hold">
                                          <p:stCondLst>
                                            <p:cond delay="499"/>
                                          </p:stCondLst>
                                        </p:cTn>
                                        <p:tgtEl>
                                          <p:spTgt spid="181"/>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76"/>
                                        </p:tgtEl>
                                      </p:cBhvr>
                                    </p:animEffect>
                                    <p:set>
                                      <p:cBhvr>
                                        <p:cTn id="229" dur="1" fill="hold">
                                          <p:stCondLst>
                                            <p:cond delay="499"/>
                                          </p:stCondLst>
                                        </p:cTn>
                                        <p:tgtEl>
                                          <p:spTgt spid="76"/>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38"/>
                                        </p:tgtEl>
                                      </p:cBhvr>
                                    </p:animEffect>
                                    <p:set>
                                      <p:cBhvr>
                                        <p:cTn id="232" dur="1" fill="hold">
                                          <p:stCondLst>
                                            <p:cond delay="499"/>
                                          </p:stCondLst>
                                        </p:cTn>
                                        <p:tgtEl>
                                          <p:spTgt spid="38"/>
                                        </p:tgtEl>
                                        <p:attrNameLst>
                                          <p:attrName>style.visibility</p:attrName>
                                        </p:attrNameLst>
                                      </p:cBhvr>
                                      <p:to>
                                        <p:strVal val="hidden"/>
                                      </p:to>
                                    </p:set>
                                  </p:childTnLst>
                                </p:cTn>
                              </p:par>
                              <p:par>
                                <p:cTn id="233" presetID="10" presetClass="exit" presetSubtype="0" fill="hold" nodeType="withEffect">
                                  <p:stCondLst>
                                    <p:cond delay="0"/>
                                  </p:stCondLst>
                                  <p:childTnLst>
                                    <p:animEffect transition="out" filter="fade">
                                      <p:cBhvr>
                                        <p:cTn id="234" dur="500"/>
                                        <p:tgtEl>
                                          <p:spTgt spid="8"/>
                                        </p:tgtEl>
                                      </p:cBhvr>
                                    </p:animEffect>
                                    <p:set>
                                      <p:cBhvr>
                                        <p:cTn id="235" dur="1" fill="hold">
                                          <p:stCondLst>
                                            <p:cond delay="499"/>
                                          </p:stCondLst>
                                        </p:cTn>
                                        <p:tgtEl>
                                          <p:spTgt spid="8"/>
                                        </p:tgtEl>
                                        <p:attrNameLst>
                                          <p:attrName>style.visibility</p:attrName>
                                        </p:attrNameLst>
                                      </p:cBhvr>
                                      <p:to>
                                        <p:strVal val="hidden"/>
                                      </p:to>
                                    </p:set>
                                  </p:childTnLst>
                                </p:cTn>
                              </p:par>
                              <p:par>
                                <p:cTn id="236" presetID="10" presetClass="exit" presetSubtype="0" fill="hold" nodeType="withEffect">
                                  <p:stCondLst>
                                    <p:cond delay="0"/>
                                  </p:stCondLst>
                                  <p:childTnLst>
                                    <p:animEffect transition="out" filter="fade">
                                      <p:cBhvr>
                                        <p:cTn id="237" dur="500"/>
                                        <p:tgtEl>
                                          <p:spTgt spid="33"/>
                                        </p:tgtEl>
                                      </p:cBhvr>
                                    </p:animEffect>
                                    <p:set>
                                      <p:cBhvr>
                                        <p:cTn id="238" dur="1" fill="hold">
                                          <p:stCondLst>
                                            <p:cond delay="499"/>
                                          </p:stCondLst>
                                        </p:cTn>
                                        <p:tgtEl>
                                          <p:spTgt spid="33"/>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500"/>
                                        <p:tgtEl>
                                          <p:spTgt spid="14"/>
                                        </p:tgtEl>
                                      </p:cBhvr>
                                    </p:animEffect>
                                    <p:set>
                                      <p:cBhvr>
                                        <p:cTn id="241" dur="1" fill="hold">
                                          <p:stCondLst>
                                            <p:cond delay="499"/>
                                          </p:stCondLst>
                                        </p:cTn>
                                        <p:tgtEl>
                                          <p:spTgt spid="14"/>
                                        </p:tgtEl>
                                        <p:attrNameLst>
                                          <p:attrName>style.visibility</p:attrName>
                                        </p:attrNameLst>
                                      </p:cBhvr>
                                      <p:to>
                                        <p:strVal val="hidden"/>
                                      </p:to>
                                    </p:set>
                                  </p:childTnLst>
                                </p:cTn>
                              </p:par>
                              <p:par>
                                <p:cTn id="242" presetID="10" presetClass="exit" presetSubtype="0" fill="hold" nodeType="withEffect">
                                  <p:stCondLst>
                                    <p:cond delay="0"/>
                                  </p:stCondLst>
                                  <p:childTnLst>
                                    <p:animEffect transition="out" filter="fade">
                                      <p:cBhvr>
                                        <p:cTn id="243" dur="500"/>
                                        <p:tgtEl>
                                          <p:spTgt spid="128"/>
                                        </p:tgtEl>
                                      </p:cBhvr>
                                    </p:animEffect>
                                    <p:set>
                                      <p:cBhvr>
                                        <p:cTn id="244" dur="1" fill="hold">
                                          <p:stCondLst>
                                            <p:cond delay="499"/>
                                          </p:stCondLst>
                                        </p:cTn>
                                        <p:tgtEl>
                                          <p:spTgt spid="128"/>
                                        </p:tgtEl>
                                        <p:attrNameLst>
                                          <p:attrName>style.visibility</p:attrName>
                                        </p:attrNameLst>
                                      </p:cBhvr>
                                      <p:to>
                                        <p:strVal val="hidden"/>
                                      </p:to>
                                    </p:set>
                                  </p:childTnLst>
                                </p:cTn>
                              </p:par>
                              <p:par>
                                <p:cTn id="245" presetID="10" presetClass="exit" presetSubtype="0" fill="hold" nodeType="withEffect">
                                  <p:stCondLst>
                                    <p:cond delay="0"/>
                                  </p:stCondLst>
                                  <p:childTnLst>
                                    <p:animEffect transition="out" filter="fade">
                                      <p:cBhvr>
                                        <p:cTn id="246" dur="500"/>
                                        <p:tgtEl>
                                          <p:spTgt spid="172"/>
                                        </p:tgtEl>
                                      </p:cBhvr>
                                    </p:animEffect>
                                    <p:set>
                                      <p:cBhvr>
                                        <p:cTn id="247" dur="1" fill="hold">
                                          <p:stCondLst>
                                            <p:cond delay="499"/>
                                          </p:stCondLst>
                                        </p:cTn>
                                        <p:tgtEl>
                                          <p:spTgt spid="172"/>
                                        </p:tgtEl>
                                        <p:attrNameLst>
                                          <p:attrName>style.visibility</p:attrName>
                                        </p:attrNameLst>
                                      </p:cBhvr>
                                      <p:to>
                                        <p:strVal val="hidden"/>
                                      </p:to>
                                    </p:set>
                                  </p:childTnLst>
                                </p:cTn>
                              </p:par>
                              <p:par>
                                <p:cTn id="248" presetID="10" presetClass="exit" presetSubtype="0" fill="hold" nodeType="withEffect">
                                  <p:stCondLst>
                                    <p:cond delay="0"/>
                                  </p:stCondLst>
                                  <p:childTnLst>
                                    <p:animEffect transition="out" filter="fade">
                                      <p:cBhvr>
                                        <p:cTn id="249" dur="500"/>
                                        <p:tgtEl>
                                          <p:spTgt spid="148"/>
                                        </p:tgtEl>
                                      </p:cBhvr>
                                    </p:animEffect>
                                    <p:set>
                                      <p:cBhvr>
                                        <p:cTn id="250" dur="1" fill="hold">
                                          <p:stCondLst>
                                            <p:cond delay="499"/>
                                          </p:stCondLst>
                                        </p:cTn>
                                        <p:tgtEl>
                                          <p:spTgt spid="148"/>
                                        </p:tgtEl>
                                        <p:attrNameLst>
                                          <p:attrName>style.visibility</p:attrName>
                                        </p:attrNameLst>
                                      </p:cBhvr>
                                      <p:to>
                                        <p:strVal val="hidden"/>
                                      </p:to>
                                    </p:set>
                                  </p:childTnLst>
                                </p:cTn>
                              </p:par>
                              <p:par>
                                <p:cTn id="251" presetID="10" presetClass="exit" presetSubtype="0" fill="hold" nodeType="withEffect">
                                  <p:stCondLst>
                                    <p:cond delay="0"/>
                                  </p:stCondLst>
                                  <p:childTnLst>
                                    <p:animEffect transition="out" filter="fade">
                                      <p:cBhvr>
                                        <p:cTn id="252" dur="500"/>
                                        <p:tgtEl>
                                          <p:spTgt spid="150"/>
                                        </p:tgtEl>
                                      </p:cBhvr>
                                    </p:animEffect>
                                    <p:set>
                                      <p:cBhvr>
                                        <p:cTn id="253" dur="1" fill="hold">
                                          <p:stCondLst>
                                            <p:cond delay="499"/>
                                          </p:stCondLst>
                                        </p:cTn>
                                        <p:tgtEl>
                                          <p:spTgt spid="150"/>
                                        </p:tgtEl>
                                        <p:attrNameLst>
                                          <p:attrName>style.visibility</p:attrName>
                                        </p:attrNameLst>
                                      </p:cBhvr>
                                      <p:to>
                                        <p:strVal val="hidden"/>
                                      </p:to>
                                    </p:set>
                                  </p:childTnLst>
                                </p:cTn>
                              </p:par>
                              <p:par>
                                <p:cTn id="254" presetID="10" presetClass="exit" presetSubtype="0" fill="hold" nodeType="withEffect">
                                  <p:stCondLst>
                                    <p:cond delay="0"/>
                                  </p:stCondLst>
                                  <p:childTnLst>
                                    <p:animEffect transition="out" filter="fade">
                                      <p:cBhvr>
                                        <p:cTn id="255" dur="500"/>
                                        <p:tgtEl>
                                          <p:spTgt spid="152"/>
                                        </p:tgtEl>
                                      </p:cBhvr>
                                    </p:animEffect>
                                    <p:set>
                                      <p:cBhvr>
                                        <p:cTn id="256" dur="1" fill="hold">
                                          <p:stCondLst>
                                            <p:cond delay="499"/>
                                          </p:stCondLst>
                                        </p:cTn>
                                        <p:tgtEl>
                                          <p:spTgt spid="152"/>
                                        </p:tgtEl>
                                        <p:attrNameLst>
                                          <p:attrName>style.visibility</p:attrName>
                                        </p:attrNameLst>
                                      </p:cBhvr>
                                      <p:to>
                                        <p:strVal val="hidden"/>
                                      </p:to>
                                    </p:set>
                                  </p:childTnLst>
                                </p:cTn>
                              </p:par>
                              <p:par>
                                <p:cTn id="257" presetID="10" presetClass="exit" presetSubtype="0" fill="hold" nodeType="withEffect">
                                  <p:stCondLst>
                                    <p:cond delay="0"/>
                                  </p:stCondLst>
                                  <p:childTnLst>
                                    <p:animEffect transition="out" filter="fade">
                                      <p:cBhvr>
                                        <p:cTn id="258" dur="500"/>
                                        <p:tgtEl>
                                          <p:spTgt spid="125"/>
                                        </p:tgtEl>
                                      </p:cBhvr>
                                    </p:animEffect>
                                    <p:set>
                                      <p:cBhvr>
                                        <p:cTn id="259" dur="1" fill="hold">
                                          <p:stCondLst>
                                            <p:cond delay="499"/>
                                          </p:stCondLst>
                                        </p:cTn>
                                        <p:tgtEl>
                                          <p:spTgt spid="125"/>
                                        </p:tgtEl>
                                        <p:attrNameLst>
                                          <p:attrName>style.visibility</p:attrName>
                                        </p:attrNameLst>
                                      </p:cBhvr>
                                      <p:to>
                                        <p:strVal val="hidden"/>
                                      </p:to>
                                    </p:set>
                                  </p:childTnLst>
                                </p:cTn>
                              </p:par>
                              <p:par>
                                <p:cTn id="260" presetID="10" presetClass="exit" presetSubtype="0" fill="hold" nodeType="withEffect">
                                  <p:stCondLst>
                                    <p:cond delay="0"/>
                                  </p:stCondLst>
                                  <p:childTnLst>
                                    <p:animEffect transition="out" filter="fade">
                                      <p:cBhvr>
                                        <p:cTn id="261" dur="500"/>
                                        <p:tgtEl>
                                          <p:spTgt spid="23"/>
                                        </p:tgtEl>
                                      </p:cBhvr>
                                    </p:animEffect>
                                    <p:set>
                                      <p:cBhvr>
                                        <p:cTn id="262" dur="1" fill="hold">
                                          <p:stCondLst>
                                            <p:cond delay="499"/>
                                          </p:stCondLst>
                                        </p:cTn>
                                        <p:tgtEl>
                                          <p:spTgt spid="23"/>
                                        </p:tgtEl>
                                        <p:attrNameLst>
                                          <p:attrName>style.visibility</p:attrName>
                                        </p:attrNameLst>
                                      </p:cBhvr>
                                      <p:to>
                                        <p:strVal val="hidden"/>
                                      </p:to>
                                    </p:set>
                                  </p:childTnLst>
                                </p:cTn>
                              </p:par>
                              <p:par>
                                <p:cTn id="263" presetID="10" presetClass="exit" presetSubtype="0" fill="hold" grpId="0" nodeType="withEffect">
                                  <p:stCondLst>
                                    <p:cond delay="0"/>
                                  </p:stCondLst>
                                  <p:childTnLst>
                                    <p:animEffect transition="out" filter="fade">
                                      <p:cBhvr>
                                        <p:cTn id="264" dur="500"/>
                                        <p:tgtEl>
                                          <p:spTgt spid="4"/>
                                        </p:tgtEl>
                                      </p:cBhvr>
                                    </p:animEffect>
                                    <p:set>
                                      <p:cBhvr>
                                        <p:cTn id="265" dur="1" fill="hold">
                                          <p:stCondLst>
                                            <p:cond delay="499"/>
                                          </p:stCondLst>
                                        </p:cTn>
                                        <p:tgtEl>
                                          <p:spTgt spid="4"/>
                                        </p:tgtEl>
                                        <p:attrNameLst>
                                          <p:attrName>style.visibility</p:attrName>
                                        </p:attrNameLst>
                                      </p:cBhvr>
                                      <p:to>
                                        <p:strVal val="hidden"/>
                                      </p:to>
                                    </p:set>
                                  </p:childTnLst>
                                </p:cTn>
                              </p:par>
                              <p:par>
                                <p:cTn id="266" presetID="10" presetClass="exit" presetSubtype="0" fill="hold" nodeType="withEffect">
                                  <p:stCondLst>
                                    <p:cond delay="0"/>
                                  </p:stCondLst>
                                  <p:childTnLst>
                                    <p:animEffect transition="out" filter="fade">
                                      <p:cBhvr>
                                        <p:cTn id="267" dur="500"/>
                                        <p:tgtEl>
                                          <p:spTgt spid="58"/>
                                        </p:tgtEl>
                                      </p:cBhvr>
                                    </p:animEffect>
                                    <p:set>
                                      <p:cBhvr>
                                        <p:cTn id="268" dur="1" fill="hold">
                                          <p:stCondLst>
                                            <p:cond delay="499"/>
                                          </p:stCondLst>
                                        </p:cTn>
                                        <p:tgtEl>
                                          <p:spTgt spid="58"/>
                                        </p:tgtEl>
                                        <p:attrNameLst>
                                          <p:attrName>style.visibility</p:attrName>
                                        </p:attrNameLst>
                                      </p:cBhvr>
                                      <p:to>
                                        <p:strVal val="hidden"/>
                                      </p:to>
                                    </p:set>
                                  </p:childTnLst>
                                </p:cTn>
                              </p:par>
                              <p:par>
                                <p:cTn id="269" presetID="10" presetClass="exit" presetSubtype="0" fill="hold" nodeType="withEffect">
                                  <p:stCondLst>
                                    <p:cond delay="0"/>
                                  </p:stCondLst>
                                  <p:childTnLst>
                                    <p:animEffect transition="out" filter="fade">
                                      <p:cBhvr>
                                        <p:cTn id="270" dur="500"/>
                                        <p:tgtEl>
                                          <p:spTgt spid="55"/>
                                        </p:tgtEl>
                                      </p:cBhvr>
                                    </p:animEffect>
                                    <p:set>
                                      <p:cBhvr>
                                        <p:cTn id="271" dur="1" fill="hold">
                                          <p:stCondLst>
                                            <p:cond delay="499"/>
                                          </p:stCondLst>
                                        </p:cTn>
                                        <p:tgtEl>
                                          <p:spTgt spid="55"/>
                                        </p:tgtEl>
                                        <p:attrNameLst>
                                          <p:attrName>style.visibility</p:attrName>
                                        </p:attrNameLst>
                                      </p:cBhvr>
                                      <p:to>
                                        <p:strVal val="hidden"/>
                                      </p:to>
                                    </p:set>
                                  </p:childTnLst>
                                </p:cTn>
                              </p:par>
                              <p:par>
                                <p:cTn id="272" presetID="10" presetClass="exit" presetSubtype="0" fill="hold" nodeType="withEffect">
                                  <p:stCondLst>
                                    <p:cond delay="0"/>
                                  </p:stCondLst>
                                  <p:childTnLst>
                                    <p:animEffect transition="out" filter="fade">
                                      <p:cBhvr>
                                        <p:cTn id="273" dur="500"/>
                                        <p:tgtEl>
                                          <p:spTgt spid="99"/>
                                        </p:tgtEl>
                                      </p:cBhvr>
                                    </p:animEffect>
                                    <p:set>
                                      <p:cBhvr>
                                        <p:cTn id="274" dur="1" fill="hold">
                                          <p:stCondLst>
                                            <p:cond delay="499"/>
                                          </p:stCondLst>
                                        </p:cTn>
                                        <p:tgtEl>
                                          <p:spTgt spid="99"/>
                                        </p:tgtEl>
                                        <p:attrNameLst>
                                          <p:attrName>style.visibility</p:attrName>
                                        </p:attrNameLst>
                                      </p:cBhvr>
                                      <p:to>
                                        <p:strVal val="hidden"/>
                                      </p:to>
                                    </p:set>
                                  </p:childTnLst>
                                </p:cTn>
                              </p:par>
                              <p:par>
                                <p:cTn id="275" presetID="10" presetClass="exit" presetSubtype="0" fill="hold" nodeType="withEffect">
                                  <p:stCondLst>
                                    <p:cond delay="0"/>
                                  </p:stCondLst>
                                  <p:childTnLst>
                                    <p:animEffect transition="out" filter="fade">
                                      <p:cBhvr>
                                        <p:cTn id="276" dur="500"/>
                                        <p:tgtEl>
                                          <p:spTgt spid="101"/>
                                        </p:tgtEl>
                                      </p:cBhvr>
                                    </p:animEffect>
                                    <p:set>
                                      <p:cBhvr>
                                        <p:cTn id="277" dur="1" fill="hold">
                                          <p:stCondLst>
                                            <p:cond delay="499"/>
                                          </p:stCondLst>
                                        </p:cTn>
                                        <p:tgtEl>
                                          <p:spTgt spid="101"/>
                                        </p:tgtEl>
                                        <p:attrNameLst>
                                          <p:attrName>style.visibility</p:attrName>
                                        </p:attrNameLst>
                                      </p:cBhvr>
                                      <p:to>
                                        <p:strVal val="hidden"/>
                                      </p:to>
                                    </p:set>
                                  </p:childTnLst>
                                </p:cTn>
                              </p:par>
                              <p:par>
                                <p:cTn id="278" presetID="10" presetClass="exit" presetSubtype="0" fill="hold" nodeType="withEffect">
                                  <p:stCondLst>
                                    <p:cond delay="0"/>
                                  </p:stCondLst>
                                  <p:childTnLst>
                                    <p:animEffect transition="out" filter="fade">
                                      <p:cBhvr>
                                        <p:cTn id="279" dur="500"/>
                                        <p:tgtEl>
                                          <p:spTgt spid="103"/>
                                        </p:tgtEl>
                                      </p:cBhvr>
                                    </p:animEffect>
                                    <p:set>
                                      <p:cBhvr>
                                        <p:cTn id="280" dur="1" fill="hold">
                                          <p:stCondLst>
                                            <p:cond delay="499"/>
                                          </p:stCondLst>
                                        </p:cTn>
                                        <p:tgtEl>
                                          <p:spTgt spid="103"/>
                                        </p:tgtEl>
                                        <p:attrNameLst>
                                          <p:attrName>style.visibility</p:attrName>
                                        </p:attrNameLst>
                                      </p:cBhvr>
                                      <p:to>
                                        <p:strVal val="hidden"/>
                                      </p:to>
                                    </p:set>
                                  </p:childTnLst>
                                </p:cTn>
                              </p:par>
                              <p:par>
                                <p:cTn id="281" presetID="10" presetClass="exit" presetSubtype="0" fill="hold" nodeType="withEffect">
                                  <p:stCondLst>
                                    <p:cond delay="0"/>
                                  </p:stCondLst>
                                  <p:childTnLst>
                                    <p:animEffect transition="out" filter="fade">
                                      <p:cBhvr>
                                        <p:cTn id="282" dur="500"/>
                                        <p:tgtEl>
                                          <p:spTgt spid="216"/>
                                        </p:tgtEl>
                                      </p:cBhvr>
                                    </p:animEffect>
                                    <p:set>
                                      <p:cBhvr>
                                        <p:cTn id="283" dur="1" fill="hold">
                                          <p:stCondLst>
                                            <p:cond delay="499"/>
                                          </p:stCondLst>
                                        </p:cTn>
                                        <p:tgtEl>
                                          <p:spTgt spid="216"/>
                                        </p:tgtEl>
                                        <p:attrNameLst>
                                          <p:attrName>style.visibility</p:attrName>
                                        </p:attrNameLst>
                                      </p:cBhvr>
                                      <p:to>
                                        <p:strVal val="hidden"/>
                                      </p:to>
                                    </p:set>
                                  </p:childTnLst>
                                </p:cTn>
                              </p:par>
                              <p:par>
                                <p:cTn id="284" presetID="10" presetClass="exit" presetSubtype="0" fill="hold" nodeType="withEffect">
                                  <p:stCondLst>
                                    <p:cond delay="0"/>
                                  </p:stCondLst>
                                  <p:childTnLst>
                                    <p:animEffect transition="out" filter="fade">
                                      <p:cBhvr>
                                        <p:cTn id="285" dur="500"/>
                                        <p:tgtEl>
                                          <p:spTgt spid="211"/>
                                        </p:tgtEl>
                                      </p:cBhvr>
                                    </p:animEffect>
                                    <p:set>
                                      <p:cBhvr>
                                        <p:cTn id="286" dur="1" fill="hold">
                                          <p:stCondLst>
                                            <p:cond delay="499"/>
                                          </p:stCondLst>
                                        </p:cTn>
                                        <p:tgtEl>
                                          <p:spTgt spid="211"/>
                                        </p:tgtEl>
                                        <p:attrNameLst>
                                          <p:attrName>style.visibility</p:attrName>
                                        </p:attrNameLst>
                                      </p:cBhvr>
                                      <p:to>
                                        <p:strVal val="hidden"/>
                                      </p:to>
                                    </p:set>
                                  </p:childTnLst>
                                </p:cTn>
                              </p:par>
                              <p:par>
                                <p:cTn id="287" presetID="10" presetClass="exit" presetSubtype="0" fill="hold" nodeType="withEffect">
                                  <p:stCondLst>
                                    <p:cond delay="0"/>
                                  </p:stCondLst>
                                  <p:childTnLst>
                                    <p:animEffect transition="out" filter="fade">
                                      <p:cBhvr>
                                        <p:cTn id="288" dur="500"/>
                                        <p:tgtEl>
                                          <p:spTgt spid="213"/>
                                        </p:tgtEl>
                                      </p:cBhvr>
                                    </p:animEffect>
                                    <p:set>
                                      <p:cBhvr>
                                        <p:cTn id="289" dur="1" fill="hold">
                                          <p:stCondLst>
                                            <p:cond delay="499"/>
                                          </p:stCondLst>
                                        </p:cTn>
                                        <p:tgtEl>
                                          <p:spTgt spid="213"/>
                                        </p:tgtEl>
                                        <p:attrNameLst>
                                          <p:attrName>style.visibility</p:attrName>
                                        </p:attrNameLst>
                                      </p:cBhvr>
                                      <p:to>
                                        <p:strVal val="hidden"/>
                                      </p:to>
                                    </p:set>
                                  </p:childTnLst>
                                </p:cTn>
                              </p:par>
                              <p:par>
                                <p:cTn id="290" presetID="10" presetClass="exit" presetSubtype="0" fill="hold" nodeType="withEffect">
                                  <p:stCondLst>
                                    <p:cond delay="0"/>
                                  </p:stCondLst>
                                  <p:childTnLst>
                                    <p:animEffect transition="out" filter="fade">
                                      <p:cBhvr>
                                        <p:cTn id="291" dur="500"/>
                                        <p:tgtEl>
                                          <p:spTgt spid="200"/>
                                        </p:tgtEl>
                                      </p:cBhvr>
                                    </p:animEffect>
                                    <p:set>
                                      <p:cBhvr>
                                        <p:cTn id="292" dur="1" fill="hold">
                                          <p:stCondLst>
                                            <p:cond delay="499"/>
                                          </p:stCondLst>
                                        </p:cTn>
                                        <p:tgtEl>
                                          <p:spTgt spid="200"/>
                                        </p:tgtEl>
                                        <p:attrNameLst>
                                          <p:attrName>style.visibility</p:attrName>
                                        </p:attrNameLst>
                                      </p:cBhvr>
                                      <p:to>
                                        <p:strVal val="hidden"/>
                                      </p:to>
                                    </p:set>
                                  </p:childTnLst>
                                </p:cTn>
                              </p:par>
                              <p:par>
                                <p:cTn id="293" presetID="10" presetClass="exit" presetSubtype="0" fill="hold" nodeType="withEffect">
                                  <p:stCondLst>
                                    <p:cond delay="0"/>
                                  </p:stCondLst>
                                  <p:childTnLst>
                                    <p:animEffect transition="out" filter="fade">
                                      <p:cBhvr>
                                        <p:cTn id="294" dur="500"/>
                                        <p:tgtEl>
                                          <p:spTgt spid="198"/>
                                        </p:tgtEl>
                                      </p:cBhvr>
                                    </p:animEffect>
                                    <p:set>
                                      <p:cBhvr>
                                        <p:cTn id="295" dur="1" fill="hold">
                                          <p:stCondLst>
                                            <p:cond delay="499"/>
                                          </p:stCondLst>
                                        </p:cTn>
                                        <p:tgtEl>
                                          <p:spTgt spid="198"/>
                                        </p:tgtEl>
                                        <p:attrNameLst>
                                          <p:attrName>style.visibility</p:attrName>
                                        </p:attrNameLst>
                                      </p:cBhvr>
                                      <p:to>
                                        <p:strVal val="hidden"/>
                                      </p:to>
                                    </p:set>
                                  </p:childTnLst>
                                </p:cTn>
                              </p:par>
                              <p:par>
                                <p:cTn id="296" presetID="10" presetClass="exit" presetSubtype="0" fill="hold" nodeType="withEffect">
                                  <p:stCondLst>
                                    <p:cond delay="0"/>
                                  </p:stCondLst>
                                  <p:childTnLst>
                                    <p:animEffect transition="out" filter="fade">
                                      <p:cBhvr>
                                        <p:cTn id="297" dur="500"/>
                                        <p:tgtEl>
                                          <p:spTgt spid="222"/>
                                        </p:tgtEl>
                                      </p:cBhvr>
                                    </p:animEffect>
                                    <p:set>
                                      <p:cBhvr>
                                        <p:cTn id="298" dur="1" fill="hold">
                                          <p:stCondLst>
                                            <p:cond delay="499"/>
                                          </p:stCondLst>
                                        </p:cTn>
                                        <p:tgtEl>
                                          <p:spTgt spid="222"/>
                                        </p:tgtEl>
                                        <p:attrNameLst>
                                          <p:attrName>style.visibility</p:attrName>
                                        </p:attrNameLst>
                                      </p:cBhvr>
                                      <p:to>
                                        <p:strVal val="hidden"/>
                                      </p:to>
                                    </p:set>
                                  </p:childTnLst>
                                </p:cTn>
                              </p:par>
                              <p:par>
                                <p:cTn id="299" presetID="10" presetClass="exit" presetSubtype="0" fill="hold" nodeType="withEffect">
                                  <p:stCondLst>
                                    <p:cond delay="0"/>
                                  </p:stCondLst>
                                  <p:childTnLst>
                                    <p:animEffect transition="out" filter="fade">
                                      <p:cBhvr>
                                        <p:cTn id="300" dur="500"/>
                                        <p:tgtEl>
                                          <p:spTgt spid="82"/>
                                        </p:tgtEl>
                                      </p:cBhvr>
                                    </p:animEffect>
                                    <p:set>
                                      <p:cBhvr>
                                        <p:cTn id="301" dur="1" fill="hold">
                                          <p:stCondLst>
                                            <p:cond delay="499"/>
                                          </p:stCondLst>
                                        </p:cTn>
                                        <p:tgtEl>
                                          <p:spTgt spid="82"/>
                                        </p:tgtEl>
                                        <p:attrNameLst>
                                          <p:attrName>style.visibility</p:attrName>
                                        </p:attrNameLst>
                                      </p:cBhvr>
                                      <p:to>
                                        <p:strVal val="hidden"/>
                                      </p:to>
                                    </p:set>
                                  </p:childTnLst>
                                </p:cTn>
                              </p:par>
                              <p:par>
                                <p:cTn id="302" presetID="10" presetClass="exit" presetSubtype="0" fill="hold" nodeType="withEffect">
                                  <p:stCondLst>
                                    <p:cond delay="0"/>
                                  </p:stCondLst>
                                  <p:childTnLst>
                                    <p:animEffect transition="out" filter="fade">
                                      <p:cBhvr>
                                        <p:cTn id="303" dur="500"/>
                                        <p:tgtEl>
                                          <p:spTgt spid="85"/>
                                        </p:tgtEl>
                                      </p:cBhvr>
                                    </p:animEffect>
                                    <p:set>
                                      <p:cBhvr>
                                        <p:cTn id="304" dur="1" fill="hold">
                                          <p:stCondLst>
                                            <p:cond delay="499"/>
                                          </p:stCondLst>
                                        </p:cTn>
                                        <p:tgtEl>
                                          <p:spTgt spid="85"/>
                                        </p:tgtEl>
                                        <p:attrNameLst>
                                          <p:attrName>style.visibility</p:attrName>
                                        </p:attrNameLst>
                                      </p:cBhvr>
                                      <p:to>
                                        <p:strVal val="hidden"/>
                                      </p:to>
                                    </p:set>
                                  </p:childTnLst>
                                </p:cTn>
                              </p:par>
                              <p:par>
                                <p:cTn id="305" presetID="10" presetClass="exit" presetSubtype="0" fill="hold" nodeType="withEffect">
                                  <p:stCondLst>
                                    <p:cond delay="0"/>
                                  </p:stCondLst>
                                  <p:childTnLst>
                                    <p:animEffect transition="out" filter="fade">
                                      <p:cBhvr>
                                        <p:cTn id="306" dur="500"/>
                                        <p:tgtEl>
                                          <p:spTgt spid="94"/>
                                        </p:tgtEl>
                                      </p:cBhvr>
                                    </p:animEffect>
                                    <p:set>
                                      <p:cBhvr>
                                        <p:cTn id="307" dur="1" fill="hold">
                                          <p:stCondLst>
                                            <p:cond delay="499"/>
                                          </p:stCondLst>
                                        </p:cTn>
                                        <p:tgtEl>
                                          <p:spTgt spid="94"/>
                                        </p:tgtEl>
                                        <p:attrNameLst>
                                          <p:attrName>style.visibility</p:attrName>
                                        </p:attrNameLst>
                                      </p:cBhvr>
                                      <p:to>
                                        <p:strVal val="hidden"/>
                                      </p:to>
                                    </p:set>
                                  </p:childTnLst>
                                </p:cTn>
                              </p:par>
                              <p:par>
                                <p:cTn id="308" presetID="10" presetClass="exit" presetSubtype="0" fill="hold" nodeType="withEffect">
                                  <p:stCondLst>
                                    <p:cond delay="0"/>
                                  </p:stCondLst>
                                  <p:childTnLst>
                                    <p:animEffect transition="out" filter="fade">
                                      <p:cBhvr>
                                        <p:cTn id="309" dur="500"/>
                                        <p:tgtEl>
                                          <p:spTgt spid="46"/>
                                        </p:tgtEl>
                                      </p:cBhvr>
                                    </p:animEffect>
                                    <p:set>
                                      <p:cBhvr>
                                        <p:cTn id="310" dur="1" fill="hold">
                                          <p:stCondLst>
                                            <p:cond delay="499"/>
                                          </p:stCondLst>
                                        </p:cTn>
                                        <p:tgtEl>
                                          <p:spTgt spid="46"/>
                                        </p:tgtEl>
                                        <p:attrNameLst>
                                          <p:attrName>style.visibility</p:attrName>
                                        </p:attrNameLst>
                                      </p:cBhvr>
                                      <p:to>
                                        <p:strVal val="hidden"/>
                                      </p:to>
                                    </p:set>
                                  </p:childTnLst>
                                </p:cTn>
                              </p:par>
                              <p:par>
                                <p:cTn id="311" presetID="10" presetClass="exit" presetSubtype="0" fill="hold" nodeType="withEffect">
                                  <p:stCondLst>
                                    <p:cond delay="0"/>
                                  </p:stCondLst>
                                  <p:childTnLst>
                                    <p:animEffect transition="out" filter="fade">
                                      <p:cBhvr>
                                        <p:cTn id="312" dur="500"/>
                                        <p:tgtEl>
                                          <p:spTgt spid="48"/>
                                        </p:tgtEl>
                                      </p:cBhvr>
                                    </p:animEffect>
                                    <p:set>
                                      <p:cBhvr>
                                        <p:cTn id="313" dur="1" fill="hold">
                                          <p:stCondLst>
                                            <p:cond delay="499"/>
                                          </p:stCondLst>
                                        </p:cTn>
                                        <p:tgtEl>
                                          <p:spTgt spid="48"/>
                                        </p:tgtEl>
                                        <p:attrNameLst>
                                          <p:attrName>style.visibility</p:attrName>
                                        </p:attrNameLst>
                                      </p:cBhvr>
                                      <p:to>
                                        <p:strVal val="hidden"/>
                                      </p:to>
                                    </p:set>
                                  </p:childTnLst>
                                </p:cTn>
                              </p:par>
                              <p:par>
                                <p:cTn id="314" presetID="10" presetClass="exit" presetSubtype="0" fill="hold" nodeType="withEffect">
                                  <p:stCondLst>
                                    <p:cond delay="0"/>
                                  </p:stCondLst>
                                  <p:childTnLst>
                                    <p:animEffect transition="out" filter="fade">
                                      <p:cBhvr>
                                        <p:cTn id="315" dur="500"/>
                                        <p:tgtEl>
                                          <p:spTgt spid="17"/>
                                        </p:tgtEl>
                                      </p:cBhvr>
                                    </p:animEffect>
                                    <p:set>
                                      <p:cBhvr>
                                        <p:cTn id="316" dur="1" fill="hold">
                                          <p:stCondLst>
                                            <p:cond delay="499"/>
                                          </p:stCondLst>
                                        </p:cTn>
                                        <p:tgtEl>
                                          <p:spTgt spid="17"/>
                                        </p:tgtEl>
                                        <p:attrNameLst>
                                          <p:attrName>style.visibility</p:attrName>
                                        </p:attrNameLst>
                                      </p:cBhvr>
                                      <p:to>
                                        <p:strVal val="hidden"/>
                                      </p:to>
                                    </p:set>
                                  </p:childTnLst>
                                </p:cTn>
                              </p:par>
                              <p:par>
                                <p:cTn id="317" presetID="10" presetClass="exit" presetSubtype="0" fill="hold" nodeType="withEffect">
                                  <p:stCondLst>
                                    <p:cond delay="0"/>
                                  </p:stCondLst>
                                  <p:childTnLst>
                                    <p:animEffect transition="out" filter="fade">
                                      <p:cBhvr>
                                        <p:cTn id="318" dur="500"/>
                                        <p:tgtEl>
                                          <p:spTgt spid="7"/>
                                        </p:tgtEl>
                                      </p:cBhvr>
                                    </p:animEffect>
                                    <p:set>
                                      <p:cBhvr>
                                        <p:cTn id="319" dur="1" fill="hold">
                                          <p:stCondLst>
                                            <p:cond delay="499"/>
                                          </p:stCondLst>
                                        </p:cTn>
                                        <p:tgtEl>
                                          <p:spTgt spid="7"/>
                                        </p:tgtEl>
                                        <p:attrNameLst>
                                          <p:attrName>style.visibility</p:attrName>
                                        </p:attrNameLst>
                                      </p:cBhvr>
                                      <p:to>
                                        <p:strVal val="hidden"/>
                                      </p:to>
                                    </p:set>
                                  </p:childTnLst>
                                </p:cTn>
                              </p:par>
                              <p:par>
                                <p:cTn id="320" presetID="10" presetClass="exit" presetSubtype="0" fill="hold" nodeType="withEffect">
                                  <p:stCondLst>
                                    <p:cond delay="0"/>
                                  </p:stCondLst>
                                  <p:childTnLst>
                                    <p:animEffect transition="out" filter="fade">
                                      <p:cBhvr>
                                        <p:cTn id="321" dur="500"/>
                                        <p:tgtEl>
                                          <p:spTgt spid="80"/>
                                        </p:tgtEl>
                                      </p:cBhvr>
                                    </p:animEffect>
                                    <p:set>
                                      <p:cBhvr>
                                        <p:cTn id="322" dur="1" fill="hold">
                                          <p:stCondLst>
                                            <p:cond delay="499"/>
                                          </p:stCondLst>
                                        </p:cTn>
                                        <p:tgtEl>
                                          <p:spTgt spid="80"/>
                                        </p:tgtEl>
                                        <p:attrNameLst>
                                          <p:attrName>style.visibility</p:attrName>
                                        </p:attrNameLst>
                                      </p:cBhvr>
                                      <p:to>
                                        <p:strVal val="hidden"/>
                                      </p:to>
                                    </p:set>
                                  </p:childTnLst>
                                </p:cTn>
                              </p:par>
                              <p:par>
                                <p:cTn id="323" presetID="10" presetClass="exit" presetSubtype="0" fill="hold" nodeType="withEffect">
                                  <p:stCondLst>
                                    <p:cond delay="0"/>
                                  </p:stCondLst>
                                  <p:childTnLst>
                                    <p:animEffect transition="out" filter="fade">
                                      <p:cBhvr>
                                        <p:cTn id="324" dur="500"/>
                                        <p:tgtEl>
                                          <p:spTgt spid="20"/>
                                        </p:tgtEl>
                                      </p:cBhvr>
                                    </p:animEffect>
                                    <p:set>
                                      <p:cBhvr>
                                        <p:cTn id="325" dur="1" fill="hold">
                                          <p:stCondLst>
                                            <p:cond delay="499"/>
                                          </p:stCondLst>
                                        </p:cTn>
                                        <p:tgtEl>
                                          <p:spTgt spid="20"/>
                                        </p:tgtEl>
                                        <p:attrNameLst>
                                          <p:attrName>style.visibility</p:attrName>
                                        </p:attrNameLst>
                                      </p:cBhvr>
                                      <p:to>
                                        <p:strVal val="hidden"/>
                                      </p:to>
                                    </p:set>
                                  </p:childTnLst>
                                </p:cTn>
                              </p:par>
                              <p:par>
                                <p:cTn id="326" presetID="10" presetClass="exit" presetSubtype="0" fill="hold" nodeType="withEffect">
                                  <p:stCondLst>
                                    <p:cond delay="0"/>
                                  </p:stCondLst>
                                  <p:childTnLst>
                                    <p:animEffect transition="out" filter="fade">
                                      <p:cBhvr>
                                        <p:cTn id="327" dur="500"/>
                                        <p:tgtEl>
                                          <p:spTgt spid="12"/>
                                        </p:tgtEl>
                                      </p:cBhvr>
                                    </p:animEffect>
                                    <p:set>
                                      <p:cBhvr>
                                        <p:cTn id="328" dur="1" fill="hold">
                                          <p:stCondLst>
                                            <p:cond delay="499"/>
                                          </p:stCondLst>
                                        </p:cTn>
                                        <p:tgtEl>
                                          <p:spTgt spid="12"/>
                                        </p:tgtEl>
                                        <p:attrNameLst>
                                          <p:attrName>style.visibility</p:attrName>
                                        </p:attrNameLst>
                                      </p:cBhvr>
                                      <p:to>
                                        <p:strVal val="hidden"/>
                                      </p:to>
                                    </p:set>
                                  </p:childTnLst>
                                </p:cTn>
                              </p:par>
                              <p:par>
                                <p:cTn id="329" presetID="10" presetClass="exit" presetSubtype="0" fill="hold" nodeType="withEffect">
                                  <p:stCondLst>
                                    <p:cond delay="0"/>
                                  </p:stCondLst>
                                  <p:childTnLst>
                                    <p:animEffect transition="out" filter="fade">
                                      <p:cBhvr>
                                        <p:cTn id="330" dur="500"/>
                                        <p:tgtEl>
                                          <p:spTgt spid="41"/>
                                        </p:tgtEl>
                                      </p:cBhvr>
                                    </p:animEffect>
                                    <p:set>
                                      <p:cBhvr>
                                        <p:cTn id="331" dur="1" fill="hold">
                                          <p:stCondLst>
                                            <p:cond delay="499"/>
                                          </p:stCondLst>
                                        </p:cTn>
                                        <p:tgtEl>
                                          <p:spTgt spid="41"/>
                                        </p:tgtEl>
                                        <p:attrNameLst>
                                          <p:attrName>style.visibility</p:attrName>
                                        </p:attrNameLst>
                                      </p:cBhvr>
                                      <p:to>
                                        <p:strVal val="hidden"/>
                                      </p:to>
                                    </p:set>
                                  </p:childTnLst>
                                </p:cTn>
                              </p:par>
                              <p:par>
                                <p:cTn id="332" presetID="10" presetClass="exit" presetSubtype="0" fill="hold" nodeType="withEffect">
                                  <p:stCondLst>
                                    <p:cond delay="0"/>
                                  </p:stCondLst>
                                  <p:childTnLst>
                                    <p:animEffect transition="out" filter="fade">
                                      <p:cBhvr>
                                        <p:cTn id="333" dur="500"/>
                                        <p:tgtEl>
                                          <p:spTgt spid="50"/>
                                        </p:tgtEl>
                                      </p:cBhvr>
                                    </p:animEffect>
                                    <p:set>
                                      <p:cBhvr>
                                        <p:cTn id="334" dur="1" fill="hold">
                                          <p:stCondLst>
                                            <p:cond delay="499"/>
                                          </p:stCondLst>
                                        </p:cTn>
                                        <p:tgtEl>
                                          <p:spTgt spid="50"/>
                                        </p:tgtEl>
                                        <p:attrNameLst>
                                          <p:attrName>style.visibility</p:attrName>
                                        </p:attrNameLst>
                                      </p:cBhvr>
                                      <p:to>
                                        <p:strVal val="hidden"/>
                                      </p:to>
                                    </p:set>
                                  </p:childTnLst>
                                </p:cTn>
                              </p:par>
                              <p:par>
                                <p:cTn id="335" presetID="10" presetClass="exit" presetSubtype="0" fill="hold" nodeType="withEffect">
                                  <p:stCondLst>
                                    <p:cond delay="0"/>
                                  </p:stCondLst>
                                  <p:childTnLst>
                                    <p:animEffect transition="out" filter="fade">
                                      <p:cBhvr>
                                        <p:cTn id="336" dur="500"/>
                                        <p:tgtEl>
                                          <p:spTgt spid="11"/>
                                        </p:tgtEl>
                                      </p:cBhvr>
                                    </p:animEffect>
                                    <p:set>
                                      <p:cBhvr>
                                        <p:cTn id="337" dur="1" fill="hold">
                                          <p:stCondLst>
                                            <p:cond delay="499"/>
                                          </p:stCondLst>
                                        </p:cTn>
                                        <p:tgtEl>
                                          <p:spTgt spid="11"/>
                                        </p:tgtEl>
                                        <p:attrNameLst>
                                          <p:attrName>style.visibility</p:attrName>
                                        </p:attrNameLst>
                                      </p:cBhvr>
                                      <p:to>
                                        <p:strVal val="hidden"/>
                                      </p:to>
                                    </p:set>
                                  </p:childTnLst>
                                </p:cTn>
                              </p:par>
                              <p:par>
                                <p:cTn id="338" presetID="10" presetClass="exit" presetSubtype="0" fill="hold" nodeType="withEffect">
                                  <p:stCondLst>
                                    <p:cond delay="0"/>
                                  </p:stCondLst>
                                  <p:childTnLst>
                                    <p:animEffect transition="out" filter="fade">
                                      <p:cBhvr>
                                        <p:cTn id="339" dur="500"/>
                                        <p:tgtEl>
                                          <p:spTgt spid="195"/>
                                        </p:tgtEl>
                                      </p:cBhvr>
                                    </p:animEffect>
                                    <p:set>
                                      <p:cBhvr>
                                        <p:cTn id="340" dur="1" fill="hold">
                                          <p:stCondLst>
                                            <p:cond delay="499"/>
                                          </p:stCondLst>
                                        </p:cTn>
                                        <p:tgtEl>
                                          <p:spTgt spid="195"/>
                                        </p:tgtEl>
                                        <p:attrNameLst>
                                          <p:attrName>style.visibility</p:attrName>
                                        </p:attrNameLst>
                                      </p:cBhvr>
                                      <p:to>
                                        <p:strVal val="hidden"/>
                                      </p:to>
                                    </p:set>
                                  </p:childTnLst>
                                </p:cTn>
                              </p:par>
                              <p:par>
                                <p:cTn id="341" presetID="10" presetClass="exit" presetSubtype="0" fill="hold" nodeType="withEffect">
                                  <p:stCondLst>
                                    <p:cond delay="0"/>
                                  </p:stCondLst>
                                  <p:childTnLst>
                                    <p:animEffect transition="out" filter="fade">
                                      <p:cBhvr>
                                        <p:cTn id="342" dur="500"/>
                                        <p:tgtEl>
                                          <p:spTgt spid="193"/>
                                        </p:tgtEl>
                                      </p:cBhvr>
                                    </p:animEffect>
                                    <p:set>
                                      <p:cBhvr>
                                        <p:cTn id="343" dur="1" fill="hold">
                                          <p:stCondLst>
                                            <p:cond delay="499"/>
                                          </p:stCondLst>
                                        </p:cTn>
                                        <p:tgtEl>
                                          <p:spTgt spid="193"/>
                                        </p:tgtEl>
                                        <p:attrNameLst>
                                          <p:attrName>style.visibility</p:attrName>
                                        </p:attrNameLst>
                                      </p:cBhvr>
                                      <p:to>
                                        <p:strVal val="hidden"/>
                                      </p:to>
                                    </p:set>
                                  </p:childTnLst>
                                </p:cTn>
                              </p:par>
                              <p:par>
                                <p:cTn id="344" presetID="10" presetClass="exit" presetSubtype="0" fill="hold" nodeType="withEffect">
                                  <p:stCondLst>
                                    <p:cond delay="0"/>
                                  </p:stCondLst>
                                  <p:childTnLst>
                                    <p:animEffect transition="out" filter="fade">
                                      <p:cBhvr>
                                        <p:cTn id="345" dur="500"/>
                                        <p:tgtEl>
                                          <p:spTgt spid="229"/>
                                        </p:tgtEl>
                                      </p:cBhvr>
                                    </p:animEffect>
                                    <p:set>
                                      <p:cBhvr>
                                        <p:cTn id="346" dur="1" fill="hold">
                                          <p:stCondLst>
                                            <p:cond delay="499"/>
                                          </p:stCondLst>
                                        </p:cTn>
                                        <p:tgtEl>
                                          <p:spTgt spid="229"/>
                                        </p:tgtEl>
                                        <p:attrNameLst>
                                          <p:attrName>style.visibility</p:attrName>
                                        </p:attrNameLst>
                                      </p:cBhvr>
                                      <p:to>
                                        <p:strVal val="hidden"/>
                                      </p:to>
                                    </p:set>
                                  </p:childTnLst>
                                </p:cTn>
                              </p:par>
                              <p:par>
                                <p:cTn id="347" presetID="10" presetClass="exit" presetSubtype="0" fill="hold" nodeType="withEffect">
                                  <p:stCondLst>
                                    <p:cond delay="0"/>
                                  </p:stCondLst>
                                  <p:childTnLst>
                                    <p:animEffect transition="out" filter="fade">
                                      <p:cBhvr>
                                        <p:cTn id="348" dur="500"/>
                                        <p:tgtEl>
                                          <p:spTgt spid="207"/>
                                        </p:tgtEl>
                                      </p:cBhvr>
                                    </p:animEffect>
                                    <p:set>
                                      <p:cBhvr>
                                        <p:cTn id="349" dur="1" fill="hold">
                                          <p:stCondLst>
                                            <p:cond delay="499"/>
                                          </p:stCondLst>
                                        </p:cTn>
                                        <p:tgtEl>
                                          <p:spTgt spid="207"/>
                                        </p:tgtEl>
                                        <p:attrNameLst>
                                          <p:attrName>style.visibility</p:attrName>
                                        </p:attrNameLst>
                                      </p:cBhvr>
                                      <p:to>
                                        <p:strVal val="hidden"/>
                                      </p:to>
                                    </p:set>
                                  </p:childTnLst>
                                </p:cTn>
                              </p:par>
                              <p:par>
                                <p:cTn id="350" presetID="10" presetClass="exit" presetSubtype="0" fill="hold" nodeType="withEffect">
                                  <p:stCondLst>
                                    <p:cond delay="0"/>
                                  </p:stCondLst>
                                  <p:childTnLst>
                                    <p:animEffect transition="out" filter="fade">
                                      <p:cBhvr>
                                        <p:cTn id="351" dur="500"/>
                                        <p:tgtEl>
                                          <p:spTgt spid="209"/>
                                        </p:tgtEl>
                                      </p:cBhvr>
                                    </p:animEffect>
                                    <p:set>
                                      <p:cBhvr>
                                        <p:cTn id="352" dur="1" fill="hold">
                                          <p:stCondLst>
                                            <p:cond delay="499"/>
                                          </p:stCondLst>
                                        </p:cTn>
                                        <p:tgtEl>
                                          <p:spTgt spid="2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24" grpId="0"/>
      <p:bldP spid="25" grpId="0"/>
      <p:bldP spid="26" grpId="0"/>
      <p:bldP spid="27" grpId="0"/>
      <p:bldP spid="28" grpId="0"/>
      <p:bldP spid="29" grpId="0"/>
      <p:bldP spid="30" grpId="0"/>
      <p:bldP spid="31" grpId="0"/>
      <p:bldP spid="34" grpId="0"/>
      <p:bldP spid="37" grpId="0"/>
      <p:bldP spid="39" grpId="0"/>
      <p:bldP spid="42" grpId="0"/>
      <p:bldP spid="51" grpId="0"/>
      <p:bldP spid="56" grpId="0"/>
      <p:bldP spid="59" grpId="0"/>
      <p:bldP spid="60" grpId="0"/>
      <p:bldP spid="61" grpId="0"/>
      <p:bldP spid="62" grpId="0"/>
      <p:bldP spid="63" grpId="0"/>
      <p:bldP spid="74" grpId="0"/>
      <p:bldP spid="77" grpId="0"/>
      <p:bldP spid="78" grpId="0"/>
      <p:bldP spid="83" grpId="0"/>
      <p:bldP spid="86" grpId="0"/>
      <p:bldP spid="87" grpId="0"/>
      <p:bldP spid="88" grpId="0"/>
      <p:bldP spid="95" grpId="0"/>
      <p:bldP spid="96" grpId="0"/>
      <p:bldP spid="97" grpId="0"/>
      <p:bldP spid="104" grpId="0"/>
      <p:bldP spid="105" grpId="0"/>
      <p:bldP spid="106" grpId="0"/>
      <p:bldP spid="107" grpId="0"/>
      <p:bldP spid="108" grpId="0"/>
      <p:bldP spid="109" grpId="0"/>
      <p:bldP spid="110" grpId="0"/>
      <p:bldP spid="111" grpId="0"/>
      <p:bldP spid="126" grpId="0"/>
      <p:bldP spid="129" grpId="0"/>
      <p:bldP spid="130" grpId="0"/>
      <p:bldP spid="146" grpId="0"/>
      <p:bldP spid="159" grpId="0"/>
      <p:bldP spid="160" grpId="0"/>
      <p:bldP spid="165" grpId="0"/>
      <p:bldP spid="168" grpId="0"/>
      <p:bldP spid="169" grpId="0"/>
      <p:bldP spid="170" grpId="0"/>
      <p:bldP spid="182" grpId="0"/>
      <p:bldP spid="196" grpId="0"/>
      <p:bldP spid="202" grpId="0"/>
      <p:bldP spid="203" grpId="0"/>
      <p:bldP spid="204" grpId="0"/>
      <p:bldP spid="205" grpId="0"/>
      <p:bldP spid="214" grpId="0"/>
      <p:bldP spid="220" grpId="0"/>
      <p:bldP spid="227" grpId="0"/>
      <p:bldP spid="2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86ADD6-394F-439D-91BA-9C19B569D5C1}"/>
              </a:ext>
            </a:extLst>
          </p:cNvPr>
          <p:cNvPicPr>
            <a:picLocks noChangeAspect="1"/>
          </p:cNvPicPr>
          <p:nvPr/>
        </p:nvPicPr>
        <p:blipFill>
          <a:blip r:embed="rId2"/>
          <a:stretch>
            <a:fillRect/>
          </a:stretch>
        </p:blipFill>
        <p:spPr>
          <a:xfrm rot="16200000">
            <a:off x="3317575" y="-1032558"/>
            <a:ext cx="5556850" cy="8923116"/>
          </a:xfrm>
          <a:prstGeom prst="rect">
            <a:avLst/>
          </a:prstGeom>
        </p:spPr>
      </p:pic>
    </p:spTree>
    <p:extLst>
      <p:ext uri="{BB962C8B-B14F-4D97-AF65-F5344CB8AC3E}">
        <p14:creationId xmlns:p14="http://schemas.microsoft.com/office/powerpoint/2010/main" val="1036736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Production</a:t>
            </a:r>
          </a:p>
        </p:txBody>
      </p:sp>
      <p:graphicFrame>
        <p:nvGraphicFramePr>
          <p:cNvPr id="8" name="Table 11">
            <a:extLst>
              <a:ext uri="{FF2B5EF4-FFF2-40B4-BE49-F238E27FC236}">
                <a16:creationId xmlns:a16="http://schemas.microsoft.com/office/drawing/2014/main" id="{826FA768-B2AA-4DA3-A423-A538E5F7205C}"/>
              </a:ext>
            </a:extLst>
          </p:cNvPr>
          <p:cNvGraphicFramePr>
            <a:graphicFrameLocks noGrp="1"/>
          </p:cNvGraphicFramePr>
          <p:nvPr>
            <p:ph idx="1"/>
            <p:extLst>
              <p:ext uri="{D42A27DB-BD31-4B8C-83A1-F6EECF244321}">
                <p14:modId xmlns:p14="http://schemas.microsoft.com/office/powerpoint/2010/main" val="3636406957"/>
              </p:ext>
            </p:extLst>
          </p:nvPr>
        </p:nvGraphicFramePr>
        <p:xfrm>
          <a:off x="1706563" y="2153921"/>
          <a:ext cx="10058400" cy="296672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1633815227"/>
                    </a:ext>
                  </a:extLst>
                </a:gridCol>
                <a:gridCol w="1676400">
                  <a:extLst>
                    <a:ext uri="{9D8B030D-6E8A-4147-A177-3AD203B41FA5}">
                      <a16:colId xmlns:a16="http://schemas.microsoft.com/office/drawing/2014/main" val="2115840217"/>
                    </a:ext>
                  </a:extLst>
                </a:gridCol>
                <a:gridCol w="1676400">
                  <a:extLst>
                    <a:ext uri="{9D8B030D-6E8A-4147-A177-3AD203B41FA5}">
                      <a16:colId xmlns:a16="http://schemas.microsoft.com/office/drawing/2014/main" val="2190600078"/>
                    </a:ext>
                  </a:extLst>
                </a:gridCol>
                <a:gridCol w="1676400">
                  <a:extLst>
                    <a:ext uri="{9D8B030D-6E8A-4147-A177-3AD203B41FA5}">
                      <a16:colId xmlns:a16="http://schemas.microsoft.com/office/drawing/2014/main" val="1504334023"/>
                    </a:ext>
                  </a:extLst>
                </a:gridCol>
                <a:gridCol w="1676400">
                  <a:extLst>
                    <a:ext uri="{9D8B030D-6E8A-4147-A177-3AD203B41FA5}">
                      <a16:colId xmlns:a16="http://schemas.microsoft.com/office/drawing/2014/main" val="4255108720"/>
                    </a:ext>
                  </a:extLst>
                </a:gridCol>
                <a:gridCol w="1676400">
                  <a:extLst>
                    <a:ext uri="{9D8B030D-6E8A-4147-A177-3AD203B41FA5}">
                      <a16:colId xmlns:a16="http://schemas.microsoft.com/office/drawing/2014/main" val="2300819906"/>
                    </a:ext>
                  </a:extLst>
                </a:gridCol>
              </a:tblGrid>
              <a:tr h="370840">
                <a:tc>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72929"/>
                  </a:ext>
                </a:extLst>
              </a:tr>
              <a:tr h="370840">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8975959"/>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3992650"/>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4712540"/>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53628"/>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9769569"/>
                  </a:ext>
                </a:extLst>
              </a:tr>
              <a:tr h="370840">
                <a:tc>
                  <a:txBody>
                    <a:bodyPr/>
                    <a:lstStyle/>
                    <a:p>
                      <a:endParaRPr lang="en-US"/>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5430415"/>
                  </a:ext>
                </a:extLst>
              </a:tr>
              <a:tr h="370840">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dirty="0"/>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1226032"/>
                  </a:ext>
                </a:extLst>
              </a:tr>
            </a:tbl>
          </a:graphicData>
        </a:graphic>
      </p:graphicFrame>
      <p:sp>
        <p:nvSpPr>
          <p:cNvPr id="3" name="TextBox 2">
            <a:extLst>
              <a:ext uri="{FF2B5EF4-FFF2-40B4-BE49-F238E27FC236}">
                <a16:creationId xmlns:a16="http://schemas.microsoft.com/office/drawing/2014/main" id="{1E20601F-7EC4-421B-9F7A-3D3565583011}"/>
              </a:ext>
            </a:extLst>
          </p:cNvPr>
          <p:cNvSpPr txBox="1"/>
          <p:nvPr/>
        </p:nvSpPr>
        <p:spPr>
          <a:xfrm>
            <a:off x="3136739" y="2164593"/>
            <a:ext cx="2708476" cy="923330"/>
          </a:xfrm>
          <a:prstGeom prst="rect">
            <a:avLst/>
          </a:prstGeom>
          <a:noFill/>
        </p:spPr>
        <p:txBody>
          <a:bodyPr wrap="square" rtlCol="0">
            <a:spAutoFit/>
          </a:bodyPr>
          <a:lstStyle/>
          <a:p>
            <a:r>
              <a:rPr lang="en-US" dirty="0"/>
              <a:t>In the ERE, the only remaining price spread between stages is interest.</a:t>
            </a:r>
          </a:p>
        </p:txBody>
      </p:sp>
      <p:cxnSp>
        <p:nvCxnSpPr>
          <p:cNvPr id="5" name="Straight Arrow Connector 4">
            <a:extLst>
              <a:ext uri="{FF2B5EF4-FFF2-40B4-BE49-F238E27FC236}">
                <a16:creationId xmlns:a16="http://schemas.microsoft.com/office/drawing/2014/main" id="{F61C60A1-FADE-4F00-9B89-2D75E5F034CB}"/>
              </a:ext>
            </a:extLst>
          </p:cNvPr>
          <p:cNvCxnSpPr/>
          <p:nvPr/>
        </p:nvCxnSpPr>
        <p:spPr>
          <a:xfrm>
            <a:off x="4618299" y="3287210"/>
            <a:ext cx="439838" cy="659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C5E12D79-1174-43B9-9A38-CF5CBF440A48}"/>
              </a:ext>
            </a:extLst>
          </p:cNvPr>
          <p:cNvCxnSpPr>
            <a:cxnSpLocks/>
          </p:cNvCxnSpPr>
          <p:nvPr/>
        </p:nvCxnSpPr>
        <p:spPr>
          <a:xfrm>
            <a:off x="5674936" y="3195687"/>
            <a:ext cx="891770" cy="488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109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preference</a:t>
            </a:r>
          </a:p>
        </p:txBody>
      </p:sp>
      <p:sp>
        <p:nvSpPr>
          <p:cNvPr id="3" name="Content Placeholder 2"/>
          <p:cNvSpPr>
            <a:spLocks noGrp="1"/>
          </p:cNvSpPr>
          <p:nvPr>
            <p:ph idx="1"/>
          </p:nvPr>
        </p:nvSpPr>
        <p:spPr>
          <a:xfrm>
            <a:off x="1097280" y="1845734"/>
            <a:ext cx="10058400" cy="4023360"/>
          </a:xfrm>
        </p:spPr>
        <p:txBody>
          <a:bodyPr/>
          <a:lstStyle/>
          <a:p>
            <a:r>
              <a:rPr lang="en-US" dirty="0"/>
              <a:t>We all prefer a given satisfaction sooner rather than later</a:t>
            </a:r>
          </a:p>
          <a:p>
            <a:r>
              <a:rPr lang="en-US" dirty="0"/>
              <a:t>Variety of rates of time preference, and so there is an opportunity to trade</a:t>
            </a:r>
          </a:p>
          <a:p>
            <a:endParaRPr lang="en-US" dirty="0"/>
          </a:p>
        </p:txBody>
      </p:sp>
      <p:sp>
        <p:nvSpPr>
          <p:cNvPr id="4" name="TextBox 3"/>
          <p:cNvSpPr txBox="1"/>
          <p:nvPr/>
        </p:nvSpPr>
        <p:spPr>
          <a:xfrm>
            <a:off x="2466442" y="3051983"/>
            <a:ext cx="1023988" cy="1938992"/>
          </a:xfrm>
          <a:prstGeom prst="rect">
            <a:avLst/>
          </a:prstGeom>
          <a:noFill/>
        </p:spPr>
        <p:txBody>
          <a:bodyPr wrap="none" rtlCol="0">
            <a:spAutoFit/>
          </a:bodyPr>
          <a:lstStyle/>
          <a:p>
            <a:pPr algn="ctr"/>
            <a:r>
              <a:rPr lang="en-US" sz="2000" dirty="0"/>
              <a:t>David</a:t>
            </a:r>
          </a:p>
          <a:p>
            <a:pPr algn="ctr"/>
            <a:r>
              <a:rPr lang="en-US" sz="2000" dirty="0"/>
              <a:t>$1200 F</a:t>
            </a:r>
          </a:p>
          <a:p>
            <a:pPr algn="ctr"/>
            <a:r>
              <a:rPr lang="en-US" sz="2000" dirty="0"/>
              <a:t>$1000 P</a:t>
            </a:r>
          </a:p>
          <a:p>
            <a:pPr algn="ctr"/>
            <a:r>
              <a:rPr lang="en-US" sz="2000" dirty="0"/>
              <a:t>$1100 F</a:t>
            </a:r>
          </a:p>
          <a:p>
            <a:pPr algn="ctr"/>
            <a:r>
              <a:rPr lang="en-US" sz="2000" dirty="0"/>
              <a:t>:</a:t>
            </a:r>
          </a:p>
          <a:p>
            <a:pPr algn="ctr"/>
            <a:r>
              <a:rPr lang="en-US" sz="2000" dirty="0"/>
              <a:t>$1000 F</a:t>
            </a:r>
          </a:p>
        </p:txBody>
      </p:sp>
      <p:sp>
        <p:nvSpPr>
          <p:cNvPr id="5" name="TextBox 4"/>
          <p:cNvSpPr txBox="1"/>
          <p:nvPr/>
        </p:nvSpPr>
        <p:spPr>
          <a:xfrm>
            <a:off x="4022175" y="3318262"/>
            <a:ext cx="1023988" cy="1938992"/>
          </a:xfrm>
          <a:prstGeom prst="rect">
            <a:avLst/>
          </a:prstGeom>
          <a:noFill/>
        </p:spPr>
        <p:txBody>
          <a:bodyPr wrap="none" rtlCol="0">
            <a:spAutoFit/>
          </a:bodyPr>
          <a:lstStyle/>
          <a:p>
            <a:pPr algn="ctr"/>
            <a:r>
              <a:rPr lang="en-US" sz="2000" dirty="0"/>
              <a:t>Jeff</a:t>
            </a:r>
          </a:p>
          <a:p>
            <a:pPr algn="ctr"/>
            <a:r>
              <a:rPr lang="en-US" sz="2000" dirty="0"/>
              <a:t>$1100 F</a:t>
            </a:r>
          </a:p>
          <a:p>
            <a:pPr algn="ctr"/>
            <a:r>
              <a:rPr lang="en-US" sz="2000" dirty="0"/>
              <a:t>$1000 P</a:t>
            </a:r>
          </a:p>
          <a:p>
            <a:pPr algn="ctr"/>
            <a:r>
              <a:rPr lang="en-US" sz="2000" dirty="0"/>
              <a:t>$1050 F</a:t>
            </a:r>
          </a:p>
          <a:p>
            <a:pPr algn="ctr"/>
            <a:r>
              <a:rPr lang="en-US" sz="2000" dirty="0"/>
              <a:t>:</a:t>
            </a:r>
          </a:p>
          <a:p>
            <a:pPr algn="ctr"/>
            <a:r>
              <a:rPr lang="en-US" sz="2000" dirty="0"/>
              <a:t>$1000 F</a:t>
            </a:r>
          </a:p>
        </p:txBody>
      </p:sp>
      <p:cxnSp>
        <p:nvCxnSpPr>
          <p:cNvPr id="7" name="Straight Arrow Connector 6"/>
          <p:cNvCxnSpPr/>
          <p:nvPr/>
        </p:nvCxnSpPr>
        <p:spPr>
          <a:xfrm flipV="1">
            <a:off x="3398380" y="3861067"/>
            <a:ext cx="706733" cy="327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3398380" y="3861067"/>
            <a:ext cx="623796" cy="327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6532587" y="3051984"/>
            <a:ext cx="0" cy="22052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532587" y="5257254"/>
            <a:ext cx="241723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5888980" y="2754073"/>
            <a:ext cx="766518" cy="523220"/>
          </a:xfrm>
          <a:prstGeom prst="rect">
            <a:avLst/>
          </a:prstGeom>
          <a:noFill/>
        </p:spPr>
        <p:txBody>
          <a:bodyPr wrap="none" rtlCol="0">
            <a:spAutoFit/>
          </a:bodyPr>
          <a:lstStyle/>
          <a:p>
            <a:pPr algn="ctr"/>
            <a:r>
              <a:rPr lang="en-US" sz="1400" dirty="0"/>
              <a:t>interest</a:t>
            </a:r>
          </a:p>
          <a:p>
            <a:pPr algn="ctr"/>
            <a:r>
              <a:rPr lang="en-US" sz="1400" dirty="0"/>
              <a:t>rate</a:t>
            </a:r>
          </a:p>
        </p:txBody>
      </p:sp>
      <p:sp>
        <p:nvSpPr>
          <p:cNvPr id="18" name="TextBox 17"/>
          <p:cNvSpPr txBox="1"/>
          <p:nvPr/>
        </p:nvSpPr>
        <p:spPr>
          <a:xfrm>
            <a:off x="8806424" y="5267496"/>
            <a:ext cx="577226" cy="307777"/>
          </a:xfrm>
          <a:prstGeom prst="rect">
            <a:avLst/>
          </a:prstGeom>
          <a:noFill/>
        </p:spPr>
        <p:txBody>
          <a:bodyPr wrap="none" rtlCol="0">
            <a:spAutoFit/>
          </a:bodyPr>
          <a:lstStyle/>
          <a:p>
            <a:r>
              <a:rPr lang="en-US" sz="1400" dirty="0"/>
              <a:t>loans</a:t>
            </a:r>
          </a:p>
        </p:txBody>
      </p:sp>
      <p:sp>
        <p:nvSpPr>
          <p:cNvPr id="22" name="Freeform 21"/>
          <p:cNvSpPr/>
          <p:nvPr/>
        </p:nvSpPr>
        <p:spPr>
          <a:xfrm>
            <a:off x="6819377" y="3215848"/>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6891075" y="3185123"/>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8640166" y="2938688"/>
            <a:ext cx="290464" cy="369332"/>
          </a:xfrm>
          <a:prstGeom prst="rect">
            <a:avLst/>
          </a:prstGeom>
          <a:noFill/>
        </p:spPr>
        <p:txBody>
          <a:bodyPr wrap="none" rtlCol="0">
            <a:spAutoFit/>
          </a:bodyPr>
          <a:lstStyle/>
          <a:p>
            <a:r>
              <a:rPr lang="en-US" dirty="0"/>
              <a:t>S</a:t>
            </a:r>
          </a:p>
        </p:txBody>
      </p:sp>
      <p:sp>
        <p:nvSpPr>
          <p:cNvPr id="25" name="TextBox 24"/>
          <p:cNvSpPr txBox="1"/>
          <p:nvPr/>
        </p:nvSpPr>
        <p:spPr>
          <a:xfrm>
            <a:off x="8806425" y="4608381"/>
            <a:ext cx="339531" cy="369332"/>
          </a:xfrm>
          <a:prstGeom prst="rect">
            <a:avLst/>
          </a:prstGeom>
          <a:noFill/>
        </p:spPr>
        <p:txBody>
          <a:bodyPr wrap="none" rtlCol="0">
            <a:spAutoFit/>
          </a:bodyPr>
          <a:lstStyle/>
          <a:p>
            <a:r>
              <a:rPr lang="en-US" dirty="0"/>
              <a:t>D</a:t>
            </a:r>
          </a:p>
        </p:txBody>
      </p:sp>
      <p:cxnSp>
        <p:nvCxnSpPr>
          <p:cNvPr id="27" name="Straight Connector 26"/>
          <p:cNvCxnSpPr/>
          <p:nvPr/>
        </p:nvCxnSpPr>
        <p:spPr>
          <a:xfrm flipH="1">
            <a:off x="6532587" y="4321935"/>
            <a:ext cx="11983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730961" y="4321936"/>
            <a:ext cx="0" cy="93531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9325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cxnSpLocks/>
          </p:cNvCxnSpPr>
          <p:nvPr/>
        </p:nvCxnSpPr>
        <p:spPr>
          <a:xfrm>
            <a:off x="7730961" y="4979161"/>
            <a:ext cx="0" cy="935319"/>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0961" y="167640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p:cNvCxnSpPr>
          <p:nvPr/>
        </p:nvCxnSpPr>
        <p:spPr>
          <a:xfrm flipH="1">
            <a:off x="6513398" y="1676400"/>
            <a:ext cx="121756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683914" y="492080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652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7234964" y="4007882"/>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TextBox 23"/>
          <p:cNvSpPr txBox="1"/>
          <p:nvPr/>
        </p:nvSpPr>
        <p:spPr>
          <a:xfrm>
            <a:off x="8963811" y="3755812"/>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5150610"/>
            <a:ext cx="153174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8064336" y="2038350"/>
            <a:ext cx="0" cy="387612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p:cNvCxnSpPr>
          <p:nvPr/>
        </p:nvCxnSpPr>
        <p:spPr>
          <a:xfrm flipH="1">
            <a:off x="6504450" y="2038350"/>
            <a:ext cx="155988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8026755" y="20002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8026755" y="5096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36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7234964" y="4007882"/>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TextBox 23"/>
          <p:cNvSpPr txBox="1"/>
          <p:nvPr/>
        </p:nvSpPr>
        <p:spPr>
          <a:xfrm>
            <a:off x="8963811" y="3755812"/>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5150610"/>
            <a:ext cx="153174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8064336" y="2038350"/>
            <a:ext cx="0" cy="387612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p:cNvCxnSpPr>
          <p:nvPr/>
        </p:nvCxnSpPr>
        <p:spPr>
          <a:xfrm flipH="1">
            <a:off x="6504450" y="2038350"/>
            <a:ext cx="155988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8026755" y="20002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8026755" y="5096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4DBD083F-13F8-447F-BD48-049B4045C68B}"/>
              </a:ext>
            </a:extLst>
          </p:cNvPr>
          <p:cNvSpPr/>
          <p:nvPr/>
        </p:nvSpPr>
        <p:spPr>
          <a:xfrm>
            <a:off x="4201223" y="992935"/>
            <a:ext cx="4624349" cy="4293440"/>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04F2982E-439B-4ED1-A029-2B6494D46F5F}"/>
              </a:ext>
            </a:extLst>
          </p:cNvPr>
          <p:cNvCxnSpPr/>
          <p:nvPr/>
        </p:nvCxnSpPr>
        <p:spPr>
          <a:xfrm flipV="1">
            <a:off x="7317268" y="1212732"/>
            <a:ext cx="100739" cy="16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486B477-A538-46A2-A37A-3B0E19DC0C7A}"/>
              </a:ext>
            </a:extLst>
          </p:cNvPr>
          <p:cNvCxnSpPr/>
          <p:nvPr/>
        </p:nvCxnSpPr>
        <p:spPr>
          <a:xfrm flipV="1">
            <a:off x="7826777" y="1496608"/>
            <a:ext cx="100739" cy="16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1BAC37C-3A96-4D7C-BD83-0249CACD4BF3}"/>
              </a:ext>
            </a:extLst>
          </p:cNvPr>
          <p:cNvCxnSpPr>
            <a:cxnSpLocks/>
          </p:cNvCxnSpPr>
          <p:nvPr/>
        </p:nvCxnSpPr>
        <p:spPr>
          <a:xfrm flipV="1">
            <a:off x="8251922" y="2000250"/>
            <a:ext cx="160719" cy="101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49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7234964" y="4007882"/>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TextBox 23"/>
          <p:cNvSpPr txBox="1"/>
          <p:nvPr/>
        </p:nvSpPr>
        <p:spPr>
          <a:xfrm>
            <a:off x="8963811" y="3755812"/>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5150610"/>
            <a:ext cx="153174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8064336" y="2038350"/>
            <a:ext cx="0" cy="387612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p:cNvCxnSpPr>
          <p:nvPr/>
        </p:nvCxnSpPr>
        <p:spPr>
          <a:xfrm flipH="1">
            <a:off x="6504450" y="2038350"/>
            <a:ext cx="155988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8026755" y="200025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8026755" y="5096373"/>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c 19">
            <a:extLst>
              <a:ext uri="{FF2B5EF4-FFF2-40B4-BE49-F238E27FC236}">
                <a16:creationId xmlns:a16="http://schemas.microsoft.com/office/drawing/2014/main" id="{4DBD083F-13F8-447F-BD48-049B4045C68B}"/>
              </a:ext>
            </a:extLst>
          </p:cNvPr>
          <p:cNvSpPr/>
          <p:nvPr/>
        </p:nvSpPr>
        <p:spPr>
          <a:xfrm>
            <a:off x="4201223" y="992935"/>
            <a:ext cx="4624349" cy="4293440"/>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3" name="Straight Arrow Connector 2">
            <a:extLst>
              <a:ext uri="{FF2B5EF4-FFF2-40B4-BE49-F238E27FC236}">
                <a16:creationId xmlns:a16="http://schemas.microsoft.com/office/drawing/2014/main" id="{04F2982E-439B-4ED1-A029-2B6494D46F5F}"/>
              </a:ext>
            </a:extLst>
          </p:cNvPr>
          <p:cNvCxnSpPr/>
          <p:nvPr/>
        </p:nvCxnSpPr>
        <p:spPr>
          <a:xfrm flipV="1">
            <a:off x="7317268" y="1212732"/>
            <a:ext cx="100739" cy="16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486B477-A538-46A2-A37A-3B0E19DC0C7A}"/>
              </a:ext>
            </a:extLst>
          </p:cNvPr>
          <p:cNvCxnSpPr/>
          <p:nvPr/>
        </p:nvCxnSpPr>
        <p:spPr>
          <a:xfrm flipV="1">
            <a:off x="7826777" y="1496608"/>
            <a:ext cx="100739" cy="162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1BAC37C-3A96-4D7C-BD83-0249CACD4BF3}"/>
              </a:ext>
            </a:extLst>
          </p:cNvPr>
          <p:cNvCxnSpPr>
            <a:cxnSpLocks/>
          </p:cNvCxnSpPr>
          <p:nvPr/>
        </p:nvCxnSpPr>
        <p:spPr>
          <a:xfrm flipV="1">
            <a:off x="8251922" y="2000250"/>
            <a:ext cx="160719" cy="101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Left Brace 1">
            <a:extLst>
              <a:ext uri="{FF2B5EF4-FFF2-40B4-BE49-F238E27FC236}">
                <a16:creationId xmlns:a16="http://schemas.microsoft.com/office/drawing/2014/main" id="{7C282967-FF0E-4DFB-8CDA-0FC56407CF65}"/>
              </a:ext>
            </a:extLst>
          </p:cNvPr>
          <p:cNvSpPr/>
          <p:nvPr/>
        </p:nvSpPr>
        <p:spPr>
          <a:xfrm rot="5400000">
            <a:off x="7050868" y="2376626"/>
            <a:ext cx="106900" cy="108159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29" name="Left Brace 28">
            <a:extLst>
              <a:ext uri="{FF2B5EF4-FFF2-40B4-BE49-F238E27FC236}">
                <a16:creationId xmlns:a16="http://schemas.microsoft.com/office/drawing/2014/main" id="{92158365-34E9-4343-973A-F5A4E41C9EFD}"/>
              </a:ext>
            </a:extLst>
          </p:cNvPr>
          <p:cNvSpPr/>
          <p:nvPr/>
        </p:nvSpPr>
        <p:spPr>
          <a:xfrm rot="5400000">
            <a:off x="7824648" y="2751421"/>
            <a:ext cx="76200" cy="334171"/>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30" name="TextBox 29">
            <a:extLst>
              <a:ext uri="{FF2B5EF4-FFF2-40B4-BE49-F238E27FC236}">
                <a16:creationId xmlns:a16="http://schemas.microsoft.com/office/drawing/2014/main" id="{5AB63797-F70B-437C-A88F-F41ACF7D56FA}"/>
              </a:ext>
            </a:extLst>
          </p:cNvPr>
          <p:cNvSpPr txBox="1"/>
          <p:nvPr/>
        </p:nvSpPr>
        <p:spPr>
          <a:xfrm>
            <a:off x="6361522" y="2511513"/>
            <a:ext cx="1484906" cy="261610"/>
          </a:xfrm>
          <a:prstGeom prst="rect">
            <a:avLst/>
          </a:prstGeom>
          <a:noFill/>
        </p:spPr>
        <p:txBody>
          <a:bodyPr wrap="square" rtlCol="0">
            <a:spAutoFit/>
          </a:bodyPr>
          <a:lstStyle/>
          <a:p>
            <a:pPr algn="ctr"/>
            <a:r>
              <a:rPr lang="en-US" sz="1100" dirty="0"/>
              <a:t>Replace/maintain</a:t>
            </a:r>
          </a:p>
        </p:txBody>
      </p:sp>
      <p:sp>
        <p:nvSpPr>
          <p:cNvPr id="31" name="TextBox 30">
            <a:extLst>
              <a:ext uri="{FF2B5EF4-FFF2-40B4-BE49-F238E27FC236}">
                <a16:creationId xmlns:a16="http://schemas.microsoft.com/office/drawing/2014/main" id="{0FBB5205-EF58-4FFB-ADDE-CC9D7A8A64E7}"/>
              </a:ext>
            </a:extLst>
          </p:cNvPr>
          <p:cNvSpPr txBox="1"/>
          <p:nvPr/>
        </p:nvSpPr>
        <p:spPr>
          <a:xfrm>
            <a:off x="7652978" y="2511513"/>
            <a:ext cx="396302" cy="261610"/>
          </a:xfrm>
          <a:prstGeom prst="rect">
            <a:avLst/>
          </a:prstGeom>
          <a:noFill/>
        </p:spPr>
        <p:txBody>
          <a:bodyPr wrap="square" rtlCol="0">
            <a:spAutoFit/>
          </a:bodyPr>
          <a:lstStyle/>
          <a:p>
            <a:pPr algn="ctr"/>
            <a:r>
              <a:rPr lang="en-US" sz="1100" dirty="0"/>
              <a:t>net</a:t>
            </a:r>
          </a:p>
        </p:txBody>
      </p:sp>
      <p:sp>
        <p:nvSpPr>
          <p:cNvPr id="32" name="Left Brace 31">
            <a:extLst>
              <a:ext uri="{FF2B5EF4-FFF2-40B4-BE49-F238E27FC236}">
                <a16:creationId xmlns:a16="http://schemas.microsoft.com/office/drawing/2014/main" id="{F6F74C28-89B1-48AA-BC37-A3AE4679816A}"/>
              </a:ext>
            </a:extLst>
          </p:cNvPr>
          <p:cNvSpPr/>
          <p:nvPr/>
        </p:nvSpPr>
        <p:spPr>
          <a:xfrm rot="5400000">
            <a:off x="7050868" y="2376627"/>
            <a:ext cx="106900" cy="1081591"/>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78A04CC3-11B6-4E6F-BEE2-A2DD71EA9956}"/>
              </a:ext>
            </a:extLst>
          </p:cNvPr>
          <p:cNvSpPr txBox="1"/>
          <p:nvPr/>
        </p:nvSpPr>
        <p:spPr>
          <a:xfrm>
            <a:off x="6361522" y="2511514"/>
            <a:ext cx="1484906" cy="261610"/>
          </a:xfrm>
          <a:prstGeom prst="rect">
            <a:avLst/>
          </a:prstGeom>
          <a:noFill/>
        </p:spPr>
        <p:txBody>
          <a:bodyPr wrap="square" rtlCol="0">
            <a:spAutoFit/>
          </a:bodyPr>
          <a:lstStyle/>
          <a:p>
            <a:pPr algn="ctr"/>
            <a:r>
              <a:rPr lang="en-US" sz="1100" dirty="0"/>
              <a:t>Replace/maintain</a:t>
            </a:r>
          </a:p>
        </p:txBody>
      </p:sp>
    </p:spTree>
    <p:extLst>
      <p:ext uri="{BB962C8B-B14F-4D97-AF65-F5344CB8AC3E}">
        <p14:creationId xmlns:p14="http://schemas.microsoft.com/office/powerpoint/2010/main" val="424290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358AB-099D-40A0-9422-1E1327678C1A}"/>
              </a:ext>
            </a:extLst>
          </p:cNvPr>
          <p:cNvSpPr>
            <a:spLocks noGrp="1"/>
          </p:cNvSpPr>
          <p:nvPr>
            <p:ph type="title"/>
          </p:nvPr>
        </p:nvSpPr>
        <p:spPr/>
        <p:txBody>
          <a:bodyPr/>
          <a:lstStyle/>
          <a:p>
            <a:r>
              <a:rPr lang="en-US" dirty="0"/>
              <a:t>Mises’s analogy</a:t>
            </a:r>
          </a:p>
        </p:txBody>
      </p:sp>
      <p:sp>
        <p:nvSpPr>
          <p:cNvPr id="3" name="Content Placeholder 2">
            <a:extLst>
              <a:ext uri="{FF2B5EF4-FFF2-40B4-BE49-F238E27FC236}">
                <a16:creationId xmlns:a16="http://schemas.microsoft.com/office/drawing/2014/main" id="{F866BAB5-F4E8-4FD0-B5DE-95C7C9FE113F}"/>
              </a:ext>
            </a:extLst>
          </p:cNvPr>
          <p:cNvSpPr>
            <a:spLocks noGrp="1"/>
          </p:cNvSpPr>
          <p:nvPr>
            <p:ph idx="1"/>
          </p:nvPr>
        </p:nvSpPr>
        <p:spPr/>
        <p:txBody>
          <a:bodyPr/>
          <a:lstStyle/>
          <a:p>
            <a:r>
              <a:rPr lang="en-US" dirty="0"/>
              <a:t>“The whole entrepreneurial class is, as it were, in the position of a master-builder whose task it is to erect a building out of a limited supply of building materials. If this man overestimates the quantity of the available supply, he drafts a plan for the execution of which the means at his disposal are not sufficient. He </a:t>
            </a:r>
            <a:r>
              <a:rPr lang="en-US" dirty="0" err="1"/>
              <a:t>oversizes</a:t>
            </a:r>
            <a:r>
              <a:rPr lang="en-US" dirty="0"/>
              <a:t> the groundwork and the foundations and only discovers later in the progress of the construction that he lacks the material needed for the completion of the structure. It is obvious that our master-builder's fault was not overinvestment, but an inappropriate employment of the means at his disposal.”</a:t>
            </a:r>
          </a:p>
          <a:p>
            <a:r>
              <a:rPr lang="en-US" dirty="0"/>
              <a:t>Human Action, p. 557</a:t>
            </a:r>
          </a:p>
        </p:txBody>
      </p:sp>
    </p:spTree>
    <p:extLst>
      <p:ext uri="{BB962C8B-B14F-4D97-AF65-F5344CB8AC3E}">
        <p14:creationId xmlns:p14="http://schemas.microsoft.com/office/powerpoint/2010/main" val="2858052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683914" y="492080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A2BD994E-99F6-45FC-8321-F3D9F8C730AC}"/>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62" name="TextBox 61">
            <a:extLst>
              <a:ext uri="{FF2B5EF4-FFF2-40B4-BE49-F238E27FC236}">
                <a16:creationId xmlns:a16="http://schemas.microsoft.com/office/drawing/2014/main" id="{F2EF4058-E025-4FF7-BB32-7009EACE5A1C}"/>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63" name="TextBox 62">
            <a:extLst>
              <a:ext uri="{FF2B5EF4-FFF2-40B4-BE49-F238E27FC236}">
                <a16:creationId xmlns:a16="http://schemas.microsoft.com/office/drawing/2014/main" id="{3FC1E002-9D09-4702-8F65-660096694365}"/>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64" name="TextBox 63">
            <a:extLst>
              <a:ext uri="{FF2B5EF4-FFF2-40B4-BE49-F238E27FC236}">
                <a16:creationId xmlns:a16="http://schemas.microsoft.com/office/drawing/2014/main" id="{635DBE55-8B1C-4339-B8B2-3EDEA13CD518}"/>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293734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49" grpId="0"/>
      <p:bldP spid="50" grpId="0"/>
      <p:bldP spid="57" grpId="0" animBg="1"/>
      <p:bldP spid="58" grpId="0" animBg="1"/>
      <p:bldP spid="59" grpId="0" animBg="1"/>
      <p:bldP spid="60" grpId="0" animBg="1"/>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683914" y="492080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4AF54F5-F5CB-4615-9EEB-684D43F9B230}"/>
              </a:ext>
            </a:extLst>
          </p:cNvPr>
          <p:cNvSpPr txBox="1"/>
          <p:nvPr/>
        </p:nvSpPr>
        <p:spPr>
          <a:xfrm>
            <a:off x="2355335" y="1561618"/>
            <a:ext cx="2353971" cy="369332"/>
          </a:xfrm>
          <a:prstGeom prst="rect">
            <a:avLst/>
          </a:prstGeom>
          <a:noFill/>
        </p:spPr>
        <p:txBody>
          <a:bodyPr wrap="square" rtlCol="0">
            <a:spAutoFit/>
          </a:bodyPr>
          <a:lstStyle/>
          <a:p>
            <a:r>
              <a:rPr lang="en-US" dirty="0"/>
              <a:t>Hayekian Triangle</a:t>
            </a:r>
          </a:p>
        </p:txBody>
      </p:sp>
      <p:sp>
        <p:nvSpPr>
          <p:cNvPr id="53" name="TextBox 52">
            <a:extLst>
              <a:ext uri="{FF2B5EF4-FFF2-40B4-BE49-F238E27FC236}">
                <a16:creationId xmlns:a16="http://schemas.microsoft.com/office/drawing/2014/main" id="{D3762372-FD4D-46FB-967B-C5A7BA14E88E}"/>
              </a:ext>
            </a:extLst>
          </p:cNvPr>
          <p:cNvSpPr txBox="1"/>
          <p:nvPr/>
        </p:nvSpPr>
        <p:spPr>
          <a:xfrm>
            <a:off x="7876114" y="1016005"/>
            <a:ext cx="2792753" cy="646331"/>
          </a:xfrm>
          <a:prstGeom prst="rect">
            <a:avLst/>
          </a:prstGeom>
          <a:noFill/>
        </p:spPr>
        <p:txBody>
          <a:bodyPr wrap="square" rtlCol="0">
            <a:spAutoFit/>
          </a:bodyPr>
          <a:lstStyle/>
          <a:p>
            <a:r>
              <a:rPr lang="en-US" dirty="0"/>
              <a:t>Tradeoff b/t consumption and investment</a:t>
            </a:r>
          </a:p>
        </p:txBody>
      </p:sp>
      <p:sp>
        <p:nvSpPr>
          <p:cNvPr id="54" name="TextBox 53">
            <a:extLst>
              <a:ext uri="{FF2B5EF4-FFF2-40B4-BE49-F238E27FC236}">
                <a16:creationId xmlns:a16="http://schemas.microsoft.com/office/drawing/2014/main" id="{E9336705-5C2C-4CDC-B914-24A8014922D2}"/>
              </a:ext>
            </a:extLst>
          </p:cNvPr>
          <p:cNvSpPr txBox="1"/>
          <p:nvPr/>
        </p:nvSpPr>
        <p:spPr>
          <a:xfrm>
            <a:off x="8916284" y="4527100"/>
            <a:ext cx="2353971" cy="369332"/>
          </a:xfrm>
          <a:prstGeom prst="rect">
            <a:avLst/>
          </a:prstGeom>
          <a:noFill/>
        </p:spPr>
        <p:txBody>
          <a:bodyPr wrap="square" rtlCol="0">
            <a:spAutoFit/>
          </a:bodyPr>
          <a:lstStyle/>
          <a:p>
            <a:r>
              <a:rPr lang="en-US" dirty="0"/>
              <a:t>Loan market</a:t>
            </a:r>
          </a:p>
        </p:txBody>
      </p:sp>
      <p:sp>
        <p:nvSpPr>
          <p:cNvPr id="55" name="TextBox 54">
            <a:extLst>
              <a:ext uri="{FF2B5EF4-FFF2-40B4-BE49-F238E27FC236}">
                <a16:creationId xmlns:a16="http://schemas.microsoft.com/office/drawing/2014/main" id="{743A9AA4-10EB-4EF6-9150-AFDAA50038DE}"/>
              </a:ext>
            </a:extLst>
          </p:cNvPr>
          <p:cNvSpPr txBox="1"/>
          <p:nvPr/>
        </p:nvSpPr>
        <p:spPr>
          <a:xfrm>
            <a:off x="2649827" y="6078609"/>
            <a:ext cx="2869034" cy="369332"/>
          </a:xfrm>
          <a:prstGeom prst="rect">
            <a:avLst/>
          </a:prstGeom>
          <a:noFill/>
        </p:spPr>
        <p:txBody>
          <a:bodyPr wrap="square" rtlCol="0">
            <a:spAutoFit/>
          </a:bodyPr>
          <a:lstStyle/>
          <a:p>
            <a:r>
              <a:rPr lang="en-US" dirty="0"/>
              <a:t>Stage-specific labor markets</a:t>
            </a:r>
          </a:p>
        </p:txBody>
      </p:sp>
      <p:sp>
        <p:nvSpPr>
          <p:cNvPr id="61" name="TextBox 60">
            <a:extLst>
              <a:ext uri="{FF2B5EF4-FFF2-40B4-BE49-F238E27FC236}">
                <a16:creationId xmlns:a16="http://schemas.microsoft.com/office/drawing/2014/main" id="{8F281830-C54C-4C70-85F3-0A9806A1FB1B}"/>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62" name="TextBox 61">
            <a:extLst>
              <a:ext uri="{FF2B5EF4-FFF2-40B4-BE49-F238E27FC236}">
                <a16:creationId xmlns:a16="http://schemas.microsoft.com/office/drawing/2014/main" id="{E13FEEF9-1B1E-4A9B-80A0-DDA409CB19C6}"/>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63" name="TextBox 62">
            <a:extLst>
              <a:ext uri="{FF2B5EF4-FFF2-40B4-BE49-F238E27FC236}">
                <a16:creationId xmlns:a16="http://schemas.microsoft.com/office/drawing/2014/main" id="{CEA7BC7D-6FCA-4F68-AF70-80C9A82B46A4}"/>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64" name="TextBox 63">
            <a:extLst>
              <a:ext uri="{FF2B5EF4-FFF2-40B4-BE49-F238E27FC236}">
                <a16:creationId xmlns:a16="http://schemas.microsoft.com/office/drawing/2014/main" id="{28451DD8-D85C-4EAB-ABF6-2930E95BF40D}"/>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300738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3" grpId="0"/>
      <p:bldP spid="54" grpId="0"/>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683914" y="492080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BBE57A8-4E16-4916-AF79-1D56B82CF43F}"/>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54" name="TextBox 53">
            <a:extLst>
              <a:ext uri="{FF2B5EF4-FFF2-40B4-BE49-F238E27FC236}">
                <a16:creationId xmlns:a16="http://schemas.microsoft.com/office/drawing/2014/main" id="{DE37E277-CB0D-4521-BC13-298659DB7996}"/>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55" name="TextBox 54">
            <a:extLst>
              <a:ext uri="{FF2B5EF4-FFF2-40B4-BE49-F238E27FC236}">
                <a16:creationId xmlns:a16="http://schemas.microsoft.com/office/drawing/2014/main" id="{7A2E2A43-A65F-43DC-9959-658C74EBB0B0}"/>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61" name="TextBox 60">
            <a:extLst>
              <a:ext uri="{FF2B5EF4-FFF2-40B4-BE49-F238E27FC236}">
                <a16:creationId xmlns:a16="http://schemas.microsoft.com/office/drawing/2014/main" id="{12D304FE-D2B3-4790-90EE-63B798CD4946}"/>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659918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6D7D2B37-1F67-4073-B393-76475B3BA832}"/>
              </a:ext>
            </a:extLst>
          </p:cNvPr>
          <p:cNvSpPr/>
          <p:nvPr/>
        </p:nvSpPr>
        <p:spPr>
          <a:xfrm>
            <a:off x="7263790" y="3982773"/>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F52E2853-D3D1-4EC5-8749-F1D3CAE2EB8E}"/>
              </a:ext>
            </a:extLst>
          </p:cNvPr>
          <p:cNvCxnSpPr/>
          <p:nvPr/>
        </p:nvCxnSpPr>
        <p:spPr>
          <a:xfrm>
            <a:off x="7314556" y="5330453"/>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E5639B6-4FF9-491E-88DD-6D3023A9BA4C}"/>
              </a:ext>
            </a:extLst>
          </p:cNvPr>
          <p:cNvCxnSpPr/>
          <p:nvPr/>
        </p:nvCxnSpPr>
        <p:spPr>
          <a:xfrm>
            <a:off x="8463010" y="4371975"/>
            <a:ext cx="2487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27368A0-2ECE-48F7-8022-FB8649766F09}"/>
              </a:ext>
            </a:extLst>
          </p:cNvPr>
          <p:cNvSpPr txBox="1"/>
          <p:nvPr/>
        </p:nvSpPr>
        <p:spPr>
          <a:xfrm>
            <a:off x="9031757" y="3718240"/>
            <a:ext cx="417671" cy="369332"/>
          </a:xfrm>
          <a:prstGeom prst="rect">
            <a:avLst/>
          </a:prstGeom>
          <a:noFill/>
        </p:spPr>
        <p:txBody>
          <a:bodyPr wrap="square" rtlCol="0">
            <a:spAutoFit/>
          </a:bodyPr>
          <a:lstStyle/>
          <a:p>
            <a:r>
              <a:rPr lang="en-US" dirty="0"/>
              <a:t>S’</a:t>
            </a:r>
          </a:p>
        </p:txBody>
      </p:sp>
      <p:cxnSp>
        <p:nvCxnSpPr>
          <p:cNvPr id="55" name="Straight Connector 54">
            <a:extLst>
              <a:ext uri="{FF2B5EF4-FFF2-40B4-BE49-F238E27FC236}">
                <a16:creationId xmlns:a16="http://schemas.microsoft.com/office/drawing/2014/main" id="{FFBE09ED-F17C-4232-845D-25D1383D499F}"/>
              </a:ext>
            </a:extLst>
          </p:cNvPr>
          <p:cNvCxnSpPr>
            <a:cxnSpLocks/>
          </p:cNvCxnSpPr>
          <p:nvPr/>
        </p:nvCxnSpPr>
        <p:spPr>
          <a:xfrm flipH="1">
            <a:off x="6532587" y="5141085"/>
            <a:ext cx="148516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 name="Oval 60">
            <a:extLst>
              <a:ext uri="{FF2B5EF4-FFF2-40B4-BE49-F238E27FC236}">
                <a16:creationId xmlns:a16="http://schemas.microsoft.com/office/drawing/2014/main" id="{26694088-C859-458C-9599-E61D0679CE21}"/>
              </a:ext>
            </a:extLst>
          </p:cNvPr>
          <p:cNvSpPr/>
          <p:nvPr/>
        </p:nvSpPr>
        <p:spPr>
          <a:xfrm>
            <a:off x="8007868" y="509270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E140F64C-A679-4C97-8695-6F20D1952A44}"/>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7A7DAFA-3B79-41B6-BF4B-964DA1820402}"/>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12DD856-50E0-44DA-B67F-D541DFB81226}"/>
              </a:ext>
            </a:extLst>
          </p:cNvPr>
          <p:cNvCxnSpPr>
            <a:cxnSpLocks/>
          </p:cNvCxnSpPr>
          <p:nvPr/>
        </p:nvCxnSpPr>
        <p:spPr>
          <a:xfrm>
            <a:off x="8052090" y="5132401"/>
            <a:ext cx="0" cy="782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5" name="TextBox 64">
            <a:extLst>
              <a:ext uri="{FF2B5EF4-FFF2-40B4-BE49-F238E27FC236}">
                <a16:creationId xmlns:a16="http://schemas.microsoft.com/office/drawing/2014/main" id="{B11B3882-EFCA-44AC-B381-23F6DD5A4FD7}"/>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66" name="TextBox 65">
            <a:extLst>
              <a:ext uri="{FF2B5EF4-FFF2-40B4-BE49-F238E27FC236}">
                <a16:creationId xmlns:a16="http://schemas.microsoft.com/office/drawing/2014/main" id="{3D0F6AA6-7BD6-439A-A913-2617B0CDFCF7}"/>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67" name="TextBox 66">
            <a:extLst>
              <a:ext uri="{FF2B5EF4-FFF2-40B4-BE49-F238E27FC236}">
                <a16:creationId xmlns:a16="http://schemas.microsoft.com/office/drawing/2014/main" id="{F60875D1-551D-4E30-AF90-9E23C92DFF4D}"/>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68" name="TextBox 67">
            <a:extLst>
              <a:ext uri="{FF2B5EF4-FFF2-40B4-BE49-F238E27FC236}">
                <a16:creationId xmlns:a16="http://schemas.microsoft.com/office/drawing/2014/main" id="{8C5D0C3F-89E1-4746-BE22-565B5EC519CB}"/>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2455128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8007868" y="19335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6D7D2B37-1F67-4073-B393-76475B3BA832}"/>
              </a:ext>
            </a:extLst>
          </p:cNvPr>
          <p:cNvSpPr/>
          <p:nvPr/>
        </p:nvSpPr>
        <p:spPr>
          <a:xfrm>
            <a:off x="7263790" y="3982773"/>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F52E2853-D3D1-4EC5-8749-F1D3CAE2EB8E}"/>
              </a:ext>
            </a:extLst>
          </p:cNvPr>
          <p:cNvCxnSpPr/>
          <p:nvPr/>
        </p:nvCxnSpPr>
        <p:spPr>
          <a:xfrm>
            <a:off x="7314556" y="5330453"/>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E5639B6-4FF9-491E-88DD-6D3023A9BA4C}"/>
              </a:ext>
            </a:extLst>
          </p:cNvPr>
          <p:cNvCxnSpPr/>
          <p:nvPr/>
        </p:nvCxnSpPr>
        <p:spPr>
          <a:xfrm>
            <a:off x="8463010" y="4371975"/>
            <a:ext cx="2487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27368A0-2ECE-48F7-8022-FB8649766F09}"/>
              </a:ext>
            </a:extLst>
          </p:cNvPr>
          <p:cNvSpPr txBox="1"/>
          <p:nvPr/>
        </p:nvSpPr>
        <p:spPr>
          <a:xfrm>
            <a:off x="9031757" y="3718240"/>
            <a:ext cx="417671" cy="369332"/>
          </a:xfrm>
          <a:prstGeom prst="rect">
            <a:avLst/>
          </a:prstGeom>
          <a:noFill/>
        </p:spPr>
        <p:txBody>
          <a:bodyPr wrap="square" rtlCol="0">
            <a:spAutoFit/>
          </a:bodyPr>
          <a:lstStyle/>
          <a:p>
            <a:r>
              <a:rPr lang="en-US" dirty="0"/>
              <a:t>S’</a:t>
            </a:r>
          </a:p>
        </p:txBody>
      </p:sp>
      <p:cxnSp>
        <p:nvCxnSpPr>
          <p:cNvPr id="55" name="Straight Connector 54">
            <a:extLst>
              <a:ext uri="{FF2B5EF4-FFF2-40B4-BE49-F238E27FC236}">
                <a16:creationId xmlns:a16="http://schemas.microsoft.com/office/drawing/2014/main" id="{FFBE09ED-F17C-4232-845D-25D1383D499F}"/>
              </a:ext>
            </a:extLst>
          </p:cNvPr>
          <p:cNvCxnSpPr>
            <a:cxnSpLocks/>
          </p:cNvCxnSpPr>
          <p:nvPr/>
        </p:nvCxnSpPr>
        <p:spPr>
          <a:xfrm flipH="1">
            <a:off x="6532587" y="5141085"/>
            <a:ext cx="148516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 name="Oval 60">
            <a:extLst>
              <a:ext uri="{FF2B5EF4-FFF2-40B4-BE49-F238E27FC236}">
                <a16:creationId xmlns:a16="http://schemas.microsoft.com/office/drawing/2014/main" id="{26694088-C859-458C-9599-E61D0679CE21}"/>
              </a:ext>
            </a:extLst>
          </p:cNvPr>
          <p:cNvSpPr/>
          <p:nvPr/>
        </p:nvSpPr>
        <p:spPr>
          <a:xfrm>
            <a:off x="8007868" y="509270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E140F64C-A679-4C97-8695-6F20D1952A44}"/>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7A7DAFA-3B79-41B6-BF4B-964DA1820402}"/>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12DD856-50E0-44DA-B67F-D541DFB81226}"/>
              </a:ext>
            </a:extLst>
          </p:cNvPr>
          <p:cNvCxnSpPr>
            <a:cxnSpLocks/>
          </p:cNvCxnSpPr>
          <p:nvPr/>
        </p:nvCxnSpPr>
        <p:spPr>
          <a:xfrm>
            <a:off x="8052090" y="1971675"/>
            <a:ext cx="0" cy="394280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Straight Arrow Connector 64">
            <a:extLst>
              <a:ext uri="{FF2B5EF4-FFF2-40B4-BE49-F238E27FC236}">
                <a16:creationId xmlns:a16="http://schemas.microsoft.com/office/drawing/2014/main" id="{5EE85D03-2603-410F-A3BF-5839FC6B23D8}"/>
              </a:ext>
            </a:extLst>
          </p:cNvPr>
          <p:cNvCxnSpPr/>
          <p:nvPr/>
        </p:nvCxnSpPr>
        <p:spPr>
          <a:xfrm>
            <a:off x="7785996" y="31228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4B29B23-D9D5-420C-8E1A-1FD51EE09C32}"/>
              </a:ext>
            </a:extLst>
          </p:cNvPr>
          <p:cNvCxnSpPr>
            <a:cxnSpLocks/>
          </p:cNvCxnSpPr>
          <p:nvPr/>
        </p:nvCxnSpPr>
        <p:spPr>
          <a:xfrm>
            <a:off x="6335312" y="1731019"/>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20C99D9-6E15-4C8B-BE7E-D8656BFED684}"/>
              </a:ext>
            </a:extLst>
          </p:cNvPr>
          <p:cNvCxnSpPr>
            <a:cxnSpLocks/>
          </p:cNvCxnSpPr>
          <p:nvPr/>
        </p:nvCxnSpPr>
        <p:spPr>
          <a:xfrm flipH="1">
            <a:off x="6513398" y="1971675"/>
            <a:ext cx="149447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Arrow Connector 67">
            <a:extLst>
              <a:ext uri="{FF2B5EF4-FFF2-40B4-BE49-F238E27FC236}">
                <a16:creationId xmlns:a16="http://schemas.microsoft.com/office/drawing/2014/main" id="{27B588F4-82A0-4E7C-ACF2-182F7A0AA400}"/>
              </a:ext>
            </a:extLst>
          </p:cNvPr>
          <p:cNvCxnSpPr>
            <a:cxnSpLocks/>
          </p:cNvCxnSpPr>
          <p:nvPr/>
        </p:nvCxnSpPr>
        <p:spPr>
          <a:xfrm>
            <a:off x="7881928" y="1638935"/>
            <a:ext cx="186967" cy="15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DFDE4A6A-A686-481F-8A77-36795E73C50C}"/>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70" name="TextBox 69">
            <a:extLst>
              <a:ext uri="{FF2B5EF4-FFF2-40B4-BE49-F238E27FC236}">
                <a16:creationId xmlns:a16="http://schemas.microsoft.com/office/drawing/2014/main" id="{83A47283-7661-4295-B6DB-B0D22A456142}"/>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71" name="TextBox 70">
            <a:extLst>
              <a:ext uri="{FF2B5EF4-FFF2-40B4-BE49-F238E27FC236}">
                <a16:creationId xmlns:a16="http://schemas.microsoft.com/office/drawing/2014/main" id="{5D63D0AF-292D-4836-9FBD-63F138CAA908}"/>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72" name="TextBox 71">
            <a:extLst>
              <a:ext uri="{FF2B5EF4-FFF2-40B4-BE49-F238E27FC236}">
                <a16:creationId xmlns:a16="http://schemas.microsoft.com/office/drawing/2014/main" id="{FAE099C2-7424-42A2-A366-311A581683B6}"/>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2249005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p:cNvCxnSpPr>
          <p:nvPr/>
        </p:nvCxnSpPr>
        <p:spPr>
          <a:xfrm flipH="1">
            <a:off x="5275166" y="1676400"/>
            <a:ext cx="2455797"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8007868" y="19335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1" y="1676400"/>
            <a:ext cx="3292653" cy="1364633"/>
          </a:xfrm>
          <a:prstGeom prst="rtTriangle">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6D7D2B37-1F67-4073-B393-76475B3BA832}"/>
              </a:ext>
            </a:extLst>
          </p:cNvPr>
          <p:cNvSpPr/>
          <p:nvPr/>
        </p:nvSpPr>
        <p:spPr>
          <a:xfrm>
            <a:off x="7263790" y="3982773"/>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F52E2853-D3D1-4EC5-8749-F1D3CAE2EB8E}"/>
              </a:ext>
            </a:extLst>
          </p:cNvPr>
          <p:cNvCxnSpPr/>
          <p:nvPr/>
        </p:nvCxnSpPr>
        <p:spPr>
          <a:xfrm>
            <a:off x="7314556" y="5330453"/>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E5639B6-4FF9-491E-88DD-6D3023A9BA4C}"/>
              </a:ext>
            </a:extLst>
          </p:cNvPr>
          <p:cNvCxnSpPr/>
          <p:nvPr/>
        </p:nvCxnSpPr>
        <p:spPr>
          <a:xfrm>
            <a:off x="8463010" y="4371975"/>
            <a:ext cx="2487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27368A0-2ECE-48F7-8022-FB8649766F09}"/>
              </a:ext>
            </a:extLst>
          </p:cNvPr>
          <p:cNvSpPr txBox="1"/>
          <p:nvPr/>
        </p:nvSpPr>
        <p:spPr>
          <a:xfrm>
            <a:off x="9031757" y="3718240"/>
            <a:ext cx="417671" cy="369332"/>
          </a:xfrm>
          <a:prstGeom prst="rect">
            <a:avLst/>
          </a:prstGeom>
          <a:noFill/>
        </p:spPr>
        <p:txBody>
          <a:bodyPr wrap="square" rtlCol="0">
            <a:spAutoFit/>
          </a:bodyPr>
          <a:lstStyle/>
          <a:p>
            <a:r>
              <a:rPr lang="en-US" dirty="0"/>
              <a:t>S’</a:t>
            </a:r>
          </a:p>
        </p:txBody>
      </p:sp>
      <p:cxnSp>
        <p:nvCxnSpPr>
          <p:cNvPr id="55" name="Straight Connector 54">
            <a:extLst>
              <a:ext uri="{FF2B5EF4-FFF2-40B4-BE49-F238E27FC236}">
                <a16:creationId xmlns:a16="http://schemas.microsoft.com/office/drawing/2014/main" id="{FFBE09ED-F17C-4232-845D-25D1383D499F}"/>
              </a:ext>
            </a:extLst>
          </p:cNvPr>
          <p:cNvCxnSpPr>
            <a:cxnSpLocks/>
          </p:cNvCxnSpPr>
          <p:nvPr/>
        </p:nvCxnSpPr>
        <p:spPr>
          <a:xfrm flipH="1">
            <a:off x="6532587" y="5141085"/>
            <a:ext cx="148516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 name="Oval 60">
            <a:extLst>
              <a:ext uri="{FF2B5EF4-FFF2-40B4-BE49-F238E27FC236}">
                <a16:creationId xmlns:a16="http://schemas.microsoft.com/office/drawing/2014/main" id="{26694088-C859-458C-9599-E61D0679CE21}"/>
              </a:ext>
            </a:extLst>
          </p:cNvPr>
          <p:cNvSpPr/>
          <p:nvPr/>
        </p:nvSpPr>
        <p:spPr>
          <a:xfrm>
            <a:off x="8007868" y="509270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E140F64C-A679-4C97-8695-6F20D1952A44}"/>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7A7DAFA-3B79-41B6-BF4B-964DA1820402}"/>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12DD856-50E0-44DA-B67F-D541DFB81226}"/>
              </a:ext>
            </a:extLst>
          </p:cNvPr>
          <p:cNvCxnSpPr>
            <a:cxnSpLocks/>
          </p:cNvCxnSpPr>
          <p:nvPr/>
        </p:nvCxnSpPr>
        <p:spPr>
          <a:xfrm>
            <a:off x="8052090" y="1971675"/>
            <a:ext cx="0" cy="394280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Straight Arrow Connector 64">
            <a:extLst>
              <a:ext uri="{FF2B5EF4-FFF2-40B4-BE49-F238E27FC236}">
                <a16:creationId xmlns:a16="http://schemas.microsoft.com/office/drawing/2014/main" id="{5EE85D03-2603-410F-A3BF-5839FC6B23D8}"/>
              </a:ext>
            </a:extLst>
          </p:cNvPr>
          <p:cNvCxnSpPr/>
          <p:nvPr/>
        </p:nvCxnSpPr>
        <p:spPr>
          <a:xfrm>
            <a:off x="7785996" y="31228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4B29B23-D9D5-420C-8E1A-1FD51EE09C32}"/>
              </a:ext>
            </a:extLst>
          </p:cNvPr>
          <p:cNvCxnSpPr>
            <a:cxnSpLocks/>
          </p:cNvCxnSpPr>
          <p:nvPr/>
        </p:nvCxnSpPr>
        <p:spPr>
          <a:xfrm>
            <a:off x="6335312" y="1731019"/>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20C99D9-6E15-4C8B-BE7E-D8656BFED684}"/>
              </a:ext>
            </a:extLst>
          </p:cNvPr>
          <p:cNvCxnSpPr>
            <a:cxnSpLocks/>
          </p:cNvCxnSpPr>
          <p:nvPr/>
        </p:nvCxnSpPr>
        <p:spPr>
          <a:xfrm flipH="1">
            <a:off x="5275166" y="1971675"/>
            <a:ext cx="273270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Arrow Connector 67">
            <a:extLst>
              <a:ext uri="{FF2B5EF4-FFF2-40B4-BE49-F238E27FC236}">
                <a16:creationId xmlns:a16="http://schemas.microsoft.com/office/drawing/2014/main" id="{27B588F4-82A0-4E7C-ACF2-182F7A0AA400}"/>
              </a:ext>
            </a:extLst>
          </p:cNvPr>
          <p:cNvCxnSpPr>
            <a:cxnSpLocks/>
          </p:cNvCxnSpPr>
          <p:nvPr/>
        </p:nvCxnSpPr>
        <p:spPr>
          <a:xfrm>
            <a:off x="7881928" y="1638935"/>
            <a:ext cx="186967" cy="15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51402BC-5604-4994-B7D8-B7BE838B8080}"/>
              </a:ext>
            </a:extLst>
          </p:cNvPr>
          <p:cNvCxnSpPr>
            <a:cxnSpLocks/>
          </p:cNvCxnSpPr>
          <p:nvPr/>
        </p:nvCxnSpPr>
        <p:spPr>
          <a:xfrm>
            <a:off x="5381679" y="172004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ight Triangle 69">
            <a:extLst>
              <a:ext uri="{FF2B5EF4-FFF2-40B4-BE49-F238E27FC236}">
                <a16:creationId xmlns:a16="http://schemas.microsoft.com/office/drawing/2014/main" id="{F3EAB372-EE7A-4751-97D1-9404F465BB22}"/>
              </a:ext>
            </a:extLst>
          </p:cNvPr>
          <p:cNvSpPr/>
          <p:nvPr/>
        </p:nvSpPr>
        <p:spPr>
          <a:xfrm flipH="1">
            <a:off x="764947" y="1971675"/>
            <a:ext cx="4510216" cy="1069358"/>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0CE9BC3D-D4D8-404F-A832-122C2225B8E8}"/>
              </a:ext>
            </a:extLst>
          </p:cNvPr>
          <p:cNvCxnSpPr>
            <a:cxnSpLocks/>
          </p:cNvCxnSpPr>
          <p:nvPr/>
        </p:nvCxnSpPr>
        <p:spPr>
          <a:xfrm flipH="1">
            <a:off x="1212495" y="3209276"/>
            <a:ext cx="392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F9F20D57-8438-4851-A7BA-5072953D0EB6}"/>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73" name="TextBox 72">
            <a:extLst>
              <a:ext uri="{FF2B5EF4-FFF2-40B4-BE49-F238E27FC236}">
                <a16:creationId xmlns:a16="http://schemas.microsoft.com/office/drawing/2014/main" id="{E595C93D-0DD7-47E3-9762-B4247F15C713}"/>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74" name="TextBox 73">
            <a:extLst>
              <a:ext uri="{FF2B5EF4-FFF2-40B4-BE49-F238E27FC236}">
                <a16:creationId xmlns:a16="http://schemas.microsoft.com/office/drawing/2014/main" id="{F361C3AB-9187-4C40-8366-2ED35C810D55}"/>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75" name="TextBox 74">
            <a:extLst>
              <a:ext uri="{FF2B5EF4-FFF2-40B4-BE49-F238E27FC236}">
                <a16:creationId xmlns:a16="http://schemas.microsoft.com/office/drawing/2014/main" id="{E4431A67-5522-49FF-B1E9-7B2F77173D1A}"/>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712129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p:cNvCxnSpPr>
          <p:nvPr/>
        </p:nvCxnSpPr>
        <p:spPr>
          <a:xfrm flipH="1">
            <a:off x="5275166" y="1676400"/>
            <a:ext cx="2455797"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8007868" y="19335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1" y="1676400"/>
            <a:ext cx="3292653" cy="1364633"/>
          </a:xfrm>
          <a:prstGeom prst="rtTriangle">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708890" y="451459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645856" y="451459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607470" y="447304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6D7D2B37-1F67-4073-B393-76475B3BA832}"/>
              </a:ext>
            </a:extLst>
          </p:cNvPr>
          <p:cNvSpPr/>
          <p:nvPr/>
        </p:nvSpPr>
        <p:spPr>
          <a:xfrm>
            <a:off x="7263790" y="3982773"/>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F52E2853-D3D1-4EC5-8749-F1D3CAE2EB8E}"/>
              </a:ext>
            </a:extLst>
          </p:cNvPr>
          <p:cNvCxnSpPr/>
          <p:nvPr/>
        </p:nvCxnSpPr>
        <p:spPr>
          <a:xfrm>
            <a:off x="7314556" y="5330453"/>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E5639B6-4FF9-491E-88DD-6D3023A9BA4C}"/>
              </a:ext>
            </a:extLst>
          </p:cNvPr>
          <p:cNvCxnSpPr/>
          <p:nvPr/>
        </p:nvCxnSpPr>
        <p:spPr>
          <a:xfrm>
            <a:off x="8463010" y="4371975"/>
            <a:ext cx="2487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27368A0-2ECE-48F7-8022-FB8649766F09}"/>
              </a:ext>
            </a:extLst>
          </p:cNvPr>
          <p:cNvSpPr txBox="1"/>
          <p:nvPr/>
        </p:nvSpPr>
        <p:spPr>
          <a:xfrm>
            <a:off x="9031757" y="3718240"/>
            <a:ext cx="417671" cy="369332"/>
          </a:xfrm>
          <a:prstGeom prst="rect">
            <a:avLst/>
          </a:prstGeom>
          <a:noFill/>
        </p:spPr>
        <p:txBody>
          <a:bodyPr wrap="square" rtlCol="0">
            <a:spAutoFit/>
          </a:bodyPr>
          <a:lstStyle/>
          <a:p>
            <a:r>
              <a:rPr lang="en-US" dirty="0"/>
              <a:t>S’</a:t>
            </a:r>
          </a:p>
        </p:txBody>
      </p:sp>
      <p:cxnSp>
        <p:nvCxnSpPr>
          <p:cNvPr id="55" name="Straight Connector 54">
            <a:extLst>
              <a:ext uri="{FF2B5EF4-FFF2-40B4-BE49-F238E27FC236}">
                <a16:creationId xmlns:a16="http://schemas.microsoft.com/office/drawing/2014/main" id="{FFBE09ED-F17C-4232-845D-25D1383D499F}"/>
              </a:ext>
            </a:extLst>
          </p:cNvPr>
          <p:cNvCxnSpPr>
            <a:cxnSpLocks/>
          </p:cNvCxnSpPr>
          <p:nvPr/>
        </p:nvCxnSpPr>
        <p:spPr>
          <a:xfrm flipH="1">
            <a:off x="6532587" y="5141085"/>
            <a:ext cx="148516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 name="Oval 60">
            <a:extLst>
              <a:ext uri="{FF2B5EF4-FFF2-40B4-BE49-F238E27FC236}">
                <a16:creationId xmlns:a16="http://schemas.microsoft.com/office/drawing/2014/main" id="{26694088-C859-458C-9599-E61D0679CE21}"/>
              </a:ext>
            </a:extLst>
          </p:cNvPr>
          <p:cNvSpPr/>
          <p:nvPr/>
        </p:nvSpPr>
        <p:spPr>
          <a:xfrm>
            <a:off x="8007868" y="509270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E140F64C-A679-4C97-8695-6F20D1952A44}"/>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7A7DAFA-3B79-41B6-BF4B-964DA1820402}"/>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12DD856-50E0-44DA-B67F-D541DFB81226}"/>
              </a:ext>
            </a:extLst>
          </p:cNvPr>
          <p:cNvCxnSpPr>
            <a:cxnSpLocks/>
          </p:cNvCxnSpPr>
          <p:nvPr/>
        </p:nvCxnSpPr>
        <p:spPr>
          <a:xfrm>
            <a:off x="8052090" y="1971675"/>
            <a:ext cx="0" cy="394280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Straight Arrow Connector 64">
            <a:extLst>
              <a:ext uri="{FF2B5EF4-FFF2-40B4-BE49-F238E27FC236}">
                <a16:creationId xmlns:a16="http://schemas.microsoft.com/office/drawing/2014/main" id="{5EE85D03-2603-410F-A3BF-5839FC6B23D8}"/>
              </a:ext>
            </a:extLst>
          </p:cNvPr>
          <p:cNvCxnSpPr/>
          <p:nvPr/>
        </p:nvCxnSpPr>
        <p:spPr>
          <a:xfrm>
            <a:off x="7785996" y="31228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4B29B23-D9D5-420C-8E1A-1FD51EE09C32}"/>
              </a:ext>
            </a:extLst>
          </p:cNvPr>
          <p:cNvCxnSpPr>
            <a:cxnSpLocks/>
          </p:cNvCxnSpPr>
          <p:nvPr/>
        </p:nvCxnSpPr>
        <p:spPr>
          <a:xfrm>
            <a:off x="6335312" y="1731019"/>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20C99D9-6E15-4C8B-BE7E-D8656BFED684}"/>
              </a:ext>
            </a:extLst>
          </p:cNvPr>
          <p:cNvCxnSpPr>
            <a:cxnSpLocks/>
          </p:cNvCxnSpPr>
          <p:nvPr/>
        </p:nvCxnSpPr>
        <p:spPr>
          <a:xfrm flipH="1">
            <a:off x="5275166" y="1971675"/>
            <a:ext cx="273270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Arrow Connector 67">
            <a:extLst>
              <a:ext uri="{FF2B5EF4-FFF2-40B4-BE49-F238E27FC236}">
                <a16:creationId xmlns:a16="http://schemas.microsoft.com/office/drawing/2014/main" id="{27B588F4-82A0-4E7C-ACF2-182F7A0AA400}"/>
              </a:ext>
            </a:extLst>
          </p:cNvPr>
          <p:cNvCxnSpPr>
            <a:cxnSpLocks/>
          </p:cNvCxnSpPr>
          <p:nvPr/>
        </p:nvCxnSpPr>
        <p:spPr>
          <a:xfrm>
            <a:off x="7881928" y="1638935"/>
            <a:ext cx="186967" cy="15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51402BC-5604-4994-B7D8-B7BE838B8080}"/>
              </a:ext>
            </a:extLst>
          </p:cNvPr>
          <p:cNvCxnSpPr>
            <a:cxnSpLocks/>
          </p:cNvCxnSpPr>
          <p:nvPr/>
        </p:nvCxnSpPr>
        <p:spPr>
          <a:xfrm>
            <a:off x="5381679" y="172004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ight Triangle 69">
            <a:extLst>
              <a:ext uri="{FF2B5EF4-FFF2-40B4-BE49-F238E27FC236}">
                <a16:creationId xmlns:a16="http://schemas.microsoft.com/office/drawing/2014/main" id="{F3EAB372-EE7A-4751-97D1-9404F465BB22}"/>
              </a:ext>
            </a:extLst>
          </p:cNvPr>
          <p:cNvSpPr/>
          <p:nvPr/>
        </p:nvSpPr>
        <p:spPr>
          <a:xfrm flipH="1">
            <a:off x="764947" y="1971675"/>
            <a:ext cx="4510216" cy="1069358"/>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0CE9BC3D-D4D8-404F-A832-122C2225B8E8}"/>
              </a:ext>
            </a:extLst>
          </p:cNvPr>
          <p:cNvCxnSpPr>
            <a:cxnSpLocks/>
          </p:cNvCxnSpPr>
          <p:nvPr/>
        </p:nvCxnSpPr>
        <p:spPr>
          <a:xfrm flipH="1">
            <a:off x="1212495" y="3209276"/>
            <a:ext cx="392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989E671-D72D-4EA6-989C-F9C998A9F8F5}"/>
              </a:ext>
            </a:extLst>
          </p:cNvPr>
          <p:cNvCxnSpPr>
            <a:cxnSpLocks/>
          </p:cNvCxnSpPr>
          <p:nvPr/>
        </p:nvCxnSpPr>
        <p:spPr>
          <a:xfrm>
            <a:off x="2325946" y="419111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73" name="TextBox 72">
            <a:extLst>
              <a:ext uri="{FF2B5EF4-FFF2-40B4-BE49-F238E27FC236}">
                <a16:creationId xmlns:a16="http://schemas.microsoft.com/office/drawing/2014/main" id="{7167143D-66D9-4723-9E54-D6BF9150CA30}"/>
              </a:ext>
            </a:extLst>
          </p:cNvPr>
          <p:cNvSpPr txBox="1"/>
          <p:nvPr/>
        </p:nvSpPr>
        <p:spPr>
          <a:xfrm>
            <a:off x="3221588" y="4916904"/>
            <a:ext cx="428280" cy="307777"/>
          </a:xfrm>
          <a:prstGeom prst="rect">
            <a:avLst/>
          </a:prstGeom>
          <a:noFill/>
        </p:spPr>
        <p:txBody>
          <a:bodyPr wrap="square" rtlCol="0">
            <a:spAutoFit/>
          </a:bodyPr>
          <a:lstStyle/>
          <a:p>
            <a:r>
              <a:rPr lang="en-US" sz="1400" dirty="0"/>
              <a:t>D’</a:t>
            </a:r>
          </a:p>
        </p:txBody>
      </p:sp>
      <p:sp>
        <p:nvSpPr>
          <p:cNvPr id="74" name="TextBox 73">
            <a:extLst>
              <a:ext uri="{FF2B5EF4-FFF2-40B4-BE49-F238E27FC236}">
                <a16:creationId xmlns:a16="http://schemas.microsoft.com/office/drawing/2014/main" id="{B39CBD27-A723-4B8B-951C-F3E2E4FF5BBD}"/>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75" name="TextBox 74">
            <a:extLst>
              <a:ext uri="{FF2B5EF4-FFF2-40B4-BE49-F238E27FC236}">
                <a16:creationId xmlns:a16="http://schemas.microsoft.com/office/drawing/2014/main" id="{D5BE9D78-5FC4-4FE2-94B0-EEC87996DB7F}"/>
              </a:ext>
            </a:extLst>
          </p:cNvPr>
          <p:cNvSpPr txBox="1"/>
          <p:nvPr/>
        </p:nvSpPr>
        <p:spPr>
          <a:xfrm>
            <a:off x="4945610" y="5147708"/>
            <a:ext cx="428280" cy="307777"/>
          </a:xfrm>
          <a:prstGeom prst="rect">
            <a:avLst/>
          </a:prstGeom>
          <a:noFill/>
        </p:spPr>
        <p:txBody>
          <a:bodyPr wrap="square" rtlCol="0">
            <a:spAutoFit/>
          </a:bodyPr>
          <a:lstStyle/>
          <a:p>
            <a:r>
              <a:rPr lang="en-US" sz="1400" dirty="0"/>
              <a:t>D’</a:t>
            </a:r>
          </a:p>
        </p:txBody>
      </p:sp>
      <p:sp>
        <p:nvSpPr>
          <p:cNvPr id="76" name="TextBox 75">
            <a:extLst>
              <a:ext uri="{FF2B5EF4-FFF2-40B4-BE49-F238E27FC236}">
                <a16:creationId xmlns:a16="http://schemas.microsoft.com/office/drawing/2014/main" id="{9D0CF1C8-1FE3-4B8E-9B7A-50C1F9E593C2}"/>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cxnSp>
        <p:nvCxnSpPr>
          <p:cNvPr id="77" name="Straight Connector 76">
            <a:extLst>
              <a:ext uri="{FF2B5EF4-FFF2-40B4-BE49-F238E27FC236}">
                <a16:creationId xmlns:a16="http://schemas.microsoft.com/office/drawing/2014/main" id="{38410AEF-F22C-4914-90B8-F0942019D767}"/>
              </a:ext>
            </a:extLst>
          </p:cNvPr>
          <p:cNvCxnSpPr>
            <a:cxnSpLocks/>
          </p:cNvCxnSpPr>
          <p:nvPr/>
        </p:nvCxnSpPr>
        <p:spPr>
          <a:xfrm>
            <a:off x="4057852" y="4324641"/>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Arrow Connector 77">
            <a:extLst>
              <a:ext uri="{FF2B5EF4-FFF2-40B4-BE49-F238E27FC236}">
                <a16:creationId xmlns:a16="http://schemas.microsoft.com/office/drawing/2014/main" id="{6B280908-B971-42FA-AD97-3956B840A883}"/>
              </a:ext>
            </a:extLst>
          </p:cNvPr>
          <p:cNvCxnSpPr>
            <a:cxnSpLocks/>
          </p:cNvCxnSpPr>
          <p:nvPr/>
        </p:nvCxnSpPr>
        <p:spPr>
          <a:xfrm flipV="1">
            <a:off x="1551553" y="453376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DF95B56-3F5E-48E1-842D-DBAE5DCFD42B}"/>
              </a:ext>
            </a:extLst>
          </p:cNvPr>
          <p:cNvCxnSpPr>
            <a:cxnSpLocks/>
          </p:cNvCxnSpPr>
          <p:nvPr/>
        </p:nvCxnSpPr>
        <p:spPr>
          <a:xfrm>
            <a:off x="1708890" y="4695825"/>
            <a:ext cx="74846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0" name="Straight Connector 79">
            <a:extLst>
              <a:ext uri="{FF2B5EF4-FFF2-40B4-BE49-F238E27FC236}">
                <a16:creationId xmlns:a16="http://schemas.microsoft.com/office/drawing/2014/main" id="{8F88349E-277B-4410-8B4A-1619A55618DD}"/>
              </a:ext>
            </a:extLst>
          </p:cNvPr>
          <p:cNvCxnSpPr>
            <a:cxnSpLocks/>
          </p:cNvCxnSpPr>
          <p:nvPr/>
        </p:nvCxnSpPr>
        <p:spPr>
          <a:xfrm>
            <a:off x="2454483" y="4715489"/>
            <a:ext cx="0" cy="73133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1" name="Straight Arrow Connector 80">
            <a:extLst>
              <a:ext uri="{FF2B5EF4-FFF2-40B4-BE49-F238E27FC236}">
                <a16:creationId xmlns:a16="http://schemas.microsoft.com/office/drawing/2014/main" id="{2816D169-F791-449E-8E19-09C6E74DE4E2}"/>
              </a:ext>
            </a:extLst>
          </p:cNvPr>
          <p:cNvCxnSpPr/>
          <p:nvPr/>
        </p:nvCxnSpPr>
        <p:spPr>
          <a:xfrm>
            <a:off x="2436118" y="561738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6D0B231-58AB-44E1-A4BA-4C2E820F5121}"/>
              </a:ext>
            </a:extLst>
          </p:cNvPr>
          <p:cNvCxnSpPr>
            <a:cxnSpLocks/>
          </p:cNvCxnSpPr>
          <p:nvPr/>
        </p:nvCxnSpPr>
        <p:spPr>
          <a:xfrm>
            <a:off x="4586223" y="4863641"/>
            <a:ext cx="0" cy="59475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Straight Connector 82">
            <a:extLst>
              <a:ext uri="{FF2B5EF4-FFF2-40B4-BE49-F238E27FC236}">
                <a16:creationId xmlns:a16="http://schemas.microsoft.com/office/drawing/2014/main" id="{16215C12-09E7-4589-99FF-6A496E1B9380}"/>
              </a:ext>
            </a:extLst>
          </p:cNvPr>
          <p:cNvCxnSpPr>
            <a:cxnSpLocks/>
          </p:cNvCxnSpPr>
          <p:nvPr/>
        </p:nvCxnSpPr>
        <p:spPr>
          <a:xfrm>
            <a:off x="3993301" y="4859602"/>
            <a:ext cx="58132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Straight Arrow Connector 83">
            <a:extLst>
              <a:ext uri="{FF2B5EF4-FFF2-40B4-BE49-F238E27FC236}">
                <a16:creationId xmlns:a16="http://schemas.microsoft.com/office/drawing/2014/main" id="{5F2BB8BD-7DAF-4BA0-9BA1-1AA81C4948D2}"/>
              </a:ext>
            </a:extLst>
          </p:cNvPr>
          <p:cNvCxnSpPr>
            <a:cxnSpLocks/>
          </p:cNvCxnSpPr>
          <p:nvPr/>
        </p:nvCxnSpPr>
        <p:spPr>
          <a:xfrm>
            <a:off x="3830192" y="4676891"/>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10075C60-CCB5-4FC8-82AF-50E82DD35987}"/>
              </a:ext>
            </a:extLst>
          </p:cNvPr>
          <p:cNvCxnSpPr>
            <a:cxnSpLocks/>
          </p:cNvCxnSpPr>
          <p:nvPr/>
        </p:nvCxnSpPr>
        <p:spPr>
          <a:xfrm flipH="1">
            <a:off x="4542696" y="5617384"/>
            <a:ext cx="2133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6406006E-D281-4641-9397-1062256F85CC}"/>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87" name="TextBox 86">
            <a:extLst>
              <a:ext uri="{FF2B5EF4-FFF2-40B4-BE49-F238E27FC236}">
                <a16:creationId xmlns:a16="http://schemas.microsoft.com/office/drawing/2014/main" id="{FAA21853-31F0-435E-AA29-D5E7DA9BA8BD}"/>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875737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p:cNvCxnSpPr>
          <p:nvPr/>
        </p:nvCxnSpPr>
        <p:spPr>
          <a:xfrm flipH="1">
            <a:off x="5275166" y="1676400"/>
            <a:ext cx="2455797"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8007868" y="193357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1" y="1676400"/>
            <a:ext cx="3292653" cy="1364633"/>
          </a:xfrm>
          <a:prstGeom prst="rtTriangle">
            <a:avLst/>
          </a:prstGeom>
          <a:solidFill>
            <a:schemeClr val="bg1"/>
          </a:solid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708890" y="451459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645856" y="451459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607470" y="4473047"/>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6D7D2B37-1F67-4073-B393-76475B3BA832}"/>
              </a:ext>
            </a:extLst>
          </p:cNvPr>
          <p:cNvSpPr/>
          <p:nvPr/>
        </p:nvSpPr>
        <p:spPr>
          <a:xfrm>
            <a:off x="7263790" y="3982773"/>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dirty="0"/>
          </a:p>
        </p:txBody>
      </p:sp>
      <p:cxnSp>
        <p:nvCxnSpPr>
          <p:cNvPr id="4" name="Straight Arrow Connector 3">
            <a:extLst>
              <a:ext uri="{FF2B5EF4-FFF2-40B4-BE49-F238E27FC236}">
                <a16:creationId xmlns:a16="http://schemas.microsoft.com/office/drawing/2014/main" id="{F52E2853-D3D1-4EC5-8749-F1D3CAE2EB8E}"/>
              </a:ext>
            </a:extLst>
          </p:cNvPr>
          <p:cNvCxnSpPr/>
          <p:nvPr/>
        </p:nvCxnSpPr>
        <p:spPr>
          <a:xfrm>
            <a:off x="7314556" y="5330453"/>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E5639B6-4FF9-491E-88DD-6D3023A9BA4C}"/>
              </a:ext>
            </a:extLst>
          </p:cNvPr>
          <p:cNvCxnSpPr/>
          <p:nvPr/>
        </p:nvCxnSpPr>
        <p:spPr>
          <a:xfrm>
            <a:off x="8463010" y="4371975"/>
            <a:ext cx="2487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727368A0-2ECE-48F7-8022-FB8649766F09}"/>
              </a:ext>
            </a:extLst>
          </p:cNvPr>
          <p:cNvSpPr txBox="1"/>
          <p:nvPr/>
        </p:nvSpPr>
        <p:spPr>
          <a:xfrm>
            <a:off x="9031757" y="3718240"/>
            <a:ext cx="417671" cy="369332"/>
          </a:xfrm>
          <a:prstGeom prst="rect">
            <a:avLst/>
          </a:prstGeom>
          <a:noFill/>
        </p:spPr>
        <p:txBody>
          <a:bodyPr wrap="square" rtlCol="0">
            <a:spAutoFit/>
          </a:bodyPr>
          <a:lstStyle/>
          <a:p>
            <a:r>
              <a:rPr lang="en-US" dirty="0"/>
              <a:t>S’</a:t>
            </a:r>
          </a:p>
        </p:txBody>
      </p:sp>
      <p:cxnSp>
        <p:nvCxnSpPr>
          <p:cNvPr id="55" name="Straight Connector 54">
            <a:extLst>
              <a:ext uri="{FF2B5EF4-FFF2-40B4-BE49-F238E27FC236}">
                <a16:creationId xmlns:a16="http://schemas.microsoft.com/office/drawing/2014/main" id="{FFBE09ED-F17C-4232-845D-25D1383D499F}"/>
              </a:ext>
            </a:extLst>
          </p:cNvPr>
          <p:cNvCxnSpPr>
            <a:cxnSpLocks/>
          </p:cNvCxnSpPr>
          <p:nvPr/>
        </p:nvCxnSpPr>
        <p:spPr>
          <a:xfrm flipH="1">
            <a:off x="6532587" y="5141085"/>
            <a:ext cx="148516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1" name="Oval 60">
            <a:extLst>
              <a:ext uri="{FF2B5EF4-FFF2-40B4-BE49-F238E27FC236}">
                <a16:creationId xmlns:a16="http://schemas.microsoft.com/office/drawing/2014/main" id="{26694088-C859-458C-9599-E61D0679CE21}"/>
              </a:ext>
            </a:extLst>
          </p:cNvPr>
          <p:cNvSpPr/>
          <p:nvPr/>
        </p:nvSpPr>
        <p:spPr>
          <a:xfrm>
            <a:off x="8007868" y="509270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E140F64C-A679-4C97-8695-6F20D1952A44}"/>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7A7DAFA-3B79-41B6-BF4B-964DA1820402}"/>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12DD856-50E0-44DA-B67F-D541DFB81226}"/>
              </a:ext>
            </a:extLst>
          </p:cNvPr>
          <p:cNvCxnSpPr>
            <a:cxnSpLocks/>
          </p:cNvCxnSpPr>
          <p:nvPr/>
        </p:nvCxnSpPr>
        <p:spPr>
          <a:xfrm>
            <a:off x="8052090" y="1971675"/>
            <a:ext cx="0" cy="394280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5" name="Straight Arrow Connector 64">
            <a:extLst>
              <a:ext uri="{FF2B5EF4-FFF2-40B4-BE49-F238E27FC236}">
                <a16:creationId xmlns:a16="http://schemas.microsoft.com/office/drawing/2014/main" id="{5EE85D03-2603-410F-A3BF-5839FC6B23D8}"/>
              </a:ext>
            </a:extLst>
          </p:cNvPr>
          <p:cNvCxnSpPr/>
          <p:nvPr/>
        </p:nvCxnSpPr>
        <p:spPr>
          <a:xfrm>
            <a:off x="7785996" y="31228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54B29B23-D9D5-420C-8E1A-1FD51EE09C32}"/>
              </a:ext>
            </a:extLst>
          </p:cNvPr>
          <p:cNvCxnSpPr>
            <a:cxnSpLocks/>
          </p:cNvCxnSpPr>
          <p:nvPr/>
        </p:nvCxnSpPr>
        <p:spPr>
          <a:xfrm>
            <a:off x="6335312" y="1731019"/>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20C99D9-6E15-4C8B-BE7E-D8656BFED684}"/>
              </a:ext>
            </a:extLst>
          </p:cNvPr>
          <p:cNvCxnSpPr>
            <a:cxnSpLocks/>
          </p:cNvCxnSpPr>
          <p:nvPr/>
        </p:nvCxnSpPr>
        <p:spPr>
          <a:xfrm flipH="1">
            <a:off x="5275166" y="1971675"/>
            <a:ext cx="273270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Arrow Connector 67">
            <a:extLst>
              <a:ext uri="{FF2B5EF4-FFF2-40B4-BE49-F238E27FC236}">
                <a16:creationId xmlns:a16="http://schemas.microsoft.com/office/drawing/2014/main" id="{27B588F4-82A0-4E7C-ACF2-182F7A0AA400}"/>
              </a:ext>
            </a:extLst>
          </p:cNvPr>
          <p:cNvCxnSpPr>
            <a:cxnSpLocks/>
          </p:cNvCxnSpPr>
          <p:nvPr/>
        </p:nvCxnSpPr>
        <p:spPr>
          <a:xfrm>
            <a:off x="7749215" y="1792270"/>
            <a:ext cx="186967" cy="1505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451402BC-5604-4994-B7D8-B7BE838B8080}"/>
              </a:ext>
            </a:extLst>
          </p:cNvPr>
          <p:cNvCxnSpPr>
            <a:cxnSpLocks/>
          </p:cNvCxnSpPr>
          <p:nvPr/>
        </p:nvCxnSpPr>
        <p:spPr>
          <a:xfrm>
            <a:off x="5381679" y="172004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ight Triangle 69">
            <a:extLst>
              <a:ext uri="{FF2B5EF4-FFF2-40B4-BE49-F238E27FC236}">
                <a16:creationId xmlns:a16="http://schemas.microsoft.com/office/drawing/2014/main" id="{F3EAB372-EE7A-4751-97D1-9404F465BB22}"/>
              </a:ext>
            </a:extLst>
          </p:cNvPr>
          <p:cNvSpPr/>
          <p:nvPr/>
        </p:nvSpPr>
        <p:spPr>
          <a:xfrm flipH="1">
            <a:off x="764947" y="1971675"/>
            <a:ext cx="4510216" cy="1069358"/>
          </a:xfrm>
          <a:prstGeom prst="rtTriangl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0CE9BC3D-D4D8-404F-A832-122C2225B8E8}"/>
              </a:ext>
            </a:extLst>
          </p:cNvPr>
          <p:cNvCxnSpPr>
            <a:cxnSpLocks/>
          </p:cNvCxnSpPr>
          <p:nvPr/>
        </p:nvCxnSpPr>
        <p:spPr>
          <a:xfrm flipH="1">
            <a:off x="1212495" y="3209276"/>
            <a:ext cx="392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989E671-D72D-4EA6-989C-F9C998A9F8F5}"/>
              </a:ext>
            </a:extLst>
          </p:cNvPr>
          <p:cNvCxnSpPr>
            <a:cxnSpLocks/>
          </p:cNvCxnSpPr>
          <p:nvPr/>
        </p:nvCxnSpPr>
        <p:spPr>
          <a:xfrm>
            <a:off x="2325946" y="419111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73" name="TextBox 72">
            <a:extLst>
              <a:ext uri="{FF2B5EF4-FFF2-40B4-BE49-F238E27FC236}">
                <a16:creationId xmlns:a16="http://schemas.microsoft.com/office/drawing/2014/main" id="{7167143D-66D9-4723-9E54-D6BF9150CA30}"/>
              </a:ext>
            </a:extLst>
          </p:cNvPr>
          <p:cNvSpPr txBox="1"/>
          <p:nvPr/>
        </p:nvSpPr>
        <p:spPr>
          <a:xfrm>
            <a:off x="3221588" y="4916904"/>
            <a:ext cx="428280" cy="307777"/>
          </a:xfrm>
          <a:prstGeom prst="rect">
            <a:avLst/>
          </a:prstGeom>
          <a:noFill/>
        </p:spPr>
        <p:txBody>
          <a:bodyPr wrap="square" rtlCol="0">
            <a:spAutoFit/>
          </a:bodyPr>
          <a:lstStyle/>
          <a:p>
            <a:r>
              <a:rPr lang="en-US" sz="1400" dirty="0"/>
              <a:t>D’</a:t>
            </a:r>
          </a:p>
        </p:txBody>
      </p:sp>
      <p:sp>
        <p:nvSpPr>
          <p:cNvPr id="74" name="TextBox 73">
            <a:extLst>
              <a:ext uri="{FF2B5EF4-FFF2-40B4-BE49-F238E27FC236}">
                <a16:creationId xmlns:a16="http://schemas.microsoft.com/office/drawing/2014/main" id="{B39CBD27-A723-4B8B-951C-F3E2E4FF5BBD}"/>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75" name="TextBox 74">
            <a:extLst>
              <a:ext uri="{FF2B5EF4-FFF2-40B4-BE49-F238E27FC236}">
                <a16:creationId xmlns:a16="http://schemas.microsoft.com/office/drawing/2014/main" id="{D5BE9D78-5FC4-4FE2-94B0-EEC87996DB7F}"/>
              </a:ext>
            </a:extLst>
          </p:cNvPr>
          <p:cNvSpPr txBox="1"/>
          <p:nvPr/>
        </p:nvSpPr>
        <p:spPr>
          <a:xfrm>
            <a:off x="4945610" y="5147708"/>
            <a:ext cx="428280" cy="307777"/>
          </a:xfrm>
          <a:prstGeom prst="rect">
            <a:avLst/>
          </a:prstGeom>
          <a:noFill/>
        </p:spPr>
        <p:txBody>
          <a:bodyPr wrap="square" rtlCol="0">
            <a:spAutoFit/>
          </a:bodyPr>
          <a:lstStyle/>
          <a:p>
            <a:r>
              <a:rPr lang="en-US" sz="1400" dirty="0"/>
              <a:t>D’</a:t>
            </a:r>
          </a:p>
        </p:txBody>
      </p:sp>
      <p:sp>
        <p:nvSpPr>
          <p:cNvPr id="76" name="TextBox 75">
            <a:extLst>
              <a:ext uri="{FF2B5EF4-FFF2-40B4-BE49-F238E27FC236}">
                <a16:creationId xmlns:a16="http://schemas.microsoft.com/office/drawing/2014/main" id="{9D0CF1C8-1FE3-4B8E-9B7A-50C1F9E593C2}"/>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cxnSp>
        <p:nvCxnSpPr>
          <p:cNvPr id="77" name="Straight Connector 76">
            <a:extLst>
              <a:ext uri="{FF2B5EF4-FFF2-40B4-BE49-F238E27FC236}">
                <a16:creationId xmlns:a16="http://schemas.microsoft.com/office/drawing/2014/main" id="{38410AEF-F22C-4914-90B8-F0942019D767}"/>
              </a:ext>
            </a:extLst>
          </p:cNvPr>
          <p:cNvCxnSpPr>
            <a:cxnSpLocks/>
          </p:cNvCxnSpPr>
          <p:nvPr/>
        </p:nvCxnSpPr>
        <p:spPr>
          <a:xfrm>
            <a:off x="4057852" y="4324641"/>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Arrow Connector 77">
            <a:extLst>
              <a:ext uri="{FF2B5EF4-FFF2-40B4-BE49-F238E27FC236}">
                <a16:creationId xmlns:a16="http://schemas.microsoft.com/office/drawing/2014/main" id="{6B280908-B971-42FA-AD97-3956B840A883}"/>
              </a:ext>
            </a:extLst>
          </p:cNvPr>
          <p:cNvCxnSpPr>
            <a:cxnSpLocks/>
          </p:cNvCxnSpPr>
          <p:nvPr/>
        </p:nvCxnSpPr>
        <p:spPr>
          <a:xfrm flipV="1">
            <a:off x="1551553" y="453376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DF95B56-3F5E-48E1-842D-DBAE5DCFD42B}"/>
              </a:ext>
            </a:extLst>
          </p:cNvPr>
          <p:cNvCxnSpPr>
            <a:cxnSpLocks/>
          </p:cNvCxnSpPr>
          <p:nvPr/>
        </p:nvCxnSpPr>
        <p:spPr>
          <a:xfrm>
            <a:off x="1708890" y="4695825"/>
            <a:ext cx="74846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0" name="Straight Connector 79">
            <a:extLst>
              <a:ext uri="{FF2B5EF4-FFF2-40B4-BE49-F238E27FC236}">
                <a16:creationId xmlns:a16="http://schemas.microsoft.com/office/drawing/2014/main" id="{8F88349E-277B-4410-8B4A-1619A55618DD}"/>
              </a:ext>
            </a:extLst>
          </p:cNvPr>
          <p:cNvCxnSpPr>
            <a:cxnSpLocks/>
          </p:cNvCxnSpPr>
          <p:nvPr/>
        </p:nvCxnSpPr>
        <p:spPr>
          <a:xfrm>
            <a:off x="2454483" y="4715489"/>
            <a:ext cx="0" cy="73133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1" name="Straight Arrow Connector 80">
            <a:extLst>
              <a:ext uri="{FF2B5EF4-FFF2-40B4-BE49-F238E27FC236}">
                <a16:creationId xmlns:a16="http://schemas.microsoft.com/office/drawing/2014/main" id="{2816D169-F791-449E-8E19-09C6E74DE4E2}"/>
              </a:ext>
            </a:extLst>
          </p:cNvPr>
          <p:cNvCxnSpPr/>
          <p:nvPr/>
        </p:nvCxnSpPr>
        <p:spPr>
          <a:xfrm>
            <a:off x="2436118" y="561738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6D0B231-58AB-44E1-A4BA-4C2E820F5121}"/>
              </a:ext>
            </a:extLst>
          </p:cNvPr>
          <p:cNvCxnSpPr>
            <a:cxnSpLocks/>
          </p:cNvCxnSpPr>
          <p:nvPr/>
        </p:nvCxnSpPr>
        <p:spPr>
          <a:xfrm>
            <a:off x="4586223" y="4863641"/>
            <a:ext cx="0" cy="59475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Straight Connector 82">
            <a:extLst>
              <a:ext uri="{FF2B5EF4-FFF2-40B4-BE49-F238E27FC236}">
                <a16:creationId xmlns:a16="http://schemas.microsoft.com/office/drawing/2014/main" id="{16215C12-09E7-4589-99FF-6A496E1B9380}"/>
              </a:ext>
            </a:extLst>
          </p:cNvPr>
          <p:cNvCxnSpPr>
            <a:cxnSpLocks/>
          </p:cNvCxnSpPr>
          <p:nvPr/>
        </p:nvCxnSpPr>
        <p:spPr>
          <a:xfrm>
            <a:off x="3993301" y="4859602"/>
            <a:ext cx="58132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Straight Arrow Connector 83">
            <a:extLst>
              <a:ext uri="{FF2B5EF4-FFF2-40B4-BE49-F238E27FC236}">
                <a16:creationId xmlns:a16="http://schemas.microsoft.com/office/drawing/2014/main" id="{5F2BB8BD-7DAF-4BA0-9BA1-1AA81C4948D2}"/>
              </a:ext>
            </a:extLst>
          </p:cNvPr>
          <p:cNvCxnSpPr>
            <a:cxnSpLocks/>
          </p:cNvCxnSpPr>
          <p:nvPr/>
        </p:nvCxnSpPr>
        <p:spPr>
          <a:xfrm>
            <a:off x="3830192" y="4676891"/>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10075C60-CCB5-4FC8-82AF-50E82DD35987}"/>
              </a:ext>
            </a:extLst>
          </p:cNvPr>
          <p:cNvCxnSpPr>
            <a:cxnSpLocks/>
          </p:cNvCxnSpPr>
          <p:nvPr/>
        </p:nvCxnSpPr>
        <p:spPr>
          <a:xfrm flipH="1">
            <a:off x="4542696" y="5617384"/>
            <a:ext cx="2133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Arc 85">
            <a:extLst>
              <a:ext uri="{FF2B5EF4-FFF2-40B4-BE49-F238E27FC236}">
                <a16:creationId xmlns:a16="http://schemas.microsoft.com/office/drawing/2014/main" id="{6366E0FD-8F15-40FC-B2DB-47FEFC957B88}"/>
              </a:ext>
            </a:extLst>
          </p:cNvPr>
          <p:cNvSpPr/>
          <p:nvPr/>
        </p:nvSpPr>
        <p:spPr>
          <a:xfrm>
            <a:off x="4201223" y="992935"/>
            <a:ext cx="4624349" cy="4293440"/>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89" name="Straight Arrow Connector 88">
            <a:extLst>
              <a:ext uri="{FF2B5EF4-FFF2-40B4-BE49-F238E27FC236}">
                <a16:creationId xmlns:a16="http://schemas.microsoft.com/office/drawing/2014/main" id="{157F82F6-8CEE-4F65-8EF7-657EB74EC459}"/>
              </a:ext>
            </a:extLst>
          </p:cNvPr>
          <p:cNvCxnSpPr>
            <a:cxnSpLocks/>
          </p:cNvCxnSpPr>
          <p:nvPr/>
        </p:nvCxnSpPr>
        <p:spPr>
          <a:xfrm flipV="1">
            <a:off x="8109711" y="1799332"/>
            <a:ext cx="132352" cy="123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8A32DB0D-6815-42CC-8AA3-C5AEB71A2F90}"/>
              </a:ext>
            </a:extLst>
          </p:cNvPr>
          <p:cNvSpPr/>
          <p:nvPr/>
        </p:nvSpPr>
        <p:spPr>
          <a:xfrm>
            <a:off x="8236468" y="171607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66F3271F-0E2B-4BB2-9F60-93BAE5B53113}"/>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92" name="TextBox 91">
            <a:extLst>
              <a:ext uri="{FF2B5EF4-FFF2-40B4-BE49-F238E27FC236}">
                <a16:creationId xmlns:a16="http://schemas.microsoft.com/office/drawing/2014/main" id="{CBACFB89-9FB3-4B58-9A56-E730339C5117}"/>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
        <p:nvSpPr>
          <p:cNvPr id="93" name="Right Triangle 92">
            <a:extLst>
              <a:ext uri="{FF2B5EF4-FFF2-40B4-BE49-F238E27FC236}">
                <a16:creationId xmlns:a16="http://schemas.microsoft.com/office/drawing/2014/main" id="{BDE5EA0B-C8FD-4A44-9BF2-0073847EAD67}"/>
              </a:ext>
            </a:extLst>
          </p:cNvPr>
          <p:cNvSpPr/>
          <p:nvPr/>
        </p:nvSpPr>
        <p:spPr>
          <a:xfrm flipH="1">
            <a:off x="-752475" y="1555677"/>
            <a:ext cx="6027640" cy="1485356"/>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Arrow Connector 93">
            <a:extLst>
              <a:ext uri="{FF2B5EF4-FFF2-40B4-BE49-F238E27FC236}">
                <a16:creationId xmlns:a16="http://schemas.microsoft.com/office/drawing/2014/main" id="{B4813790-0F2D-432E-AF30-ECB645A7B4FA}"/>
              </a:ext>
            </a:extLst>
          </p:cNvPr>
          <p:cNvCxnSpPr>
            <a:cxnSpLocks/>
          </p:cNvCxnSpPr>
          <p:nvPr/>
        </p:nvCxnSpPr>
        <p:spPr>
          <a:xfrm flipH="1" flipV="1">
            <a:off x="1056253" y="2628764"/>
            <a:ext cx="67697"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2A9B2581-0107-4C68-92D0-4DECAD947472}"/>
              </a:ext>
            </a:extLst>
          </p:cNvPr>
          <p:cNvCxnSpPr>
            <a:cxnSpLocks/>
          </p:cNvCxnSpPr>
          <p:nvPr/>
        </p:nvCxnSpPr>
        <p:spPr>
          <a:xfrm flipH="1" flipV="1">
            <a:off x="1759944" y="2476810"/>
            <a:ext cx="67697"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7D5152D8-22CA-490C-9781-540648B698EB}"/>
              </a:ext>
            </a:extLst>
          </p:cNvPr>
          <p:cNvCxnSpPr>
            <a:cxnSpLocks/>
          </p:cNvCxnSpPr>
          <p:nvPr/>
        </p:nvCxnSpPr>
        <p:spPr>
          <a:xfrm flipH="1" flipV="1">
            <a:off x="2524642" y="2285680"/>
            <a:ext cx="67697"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C93F5D5C-7581-428B-A346-2CAFC148ACE1}"/>
              </a:ext>
            </a:extLst>
          </p:cNvPr>
          <p:cNvCxnSpPr>
            <a:cxnSpLocks/>
          </p:cNvCxnSpPr>
          <p:nvPr/>
        </p:nvCxnSpPr>
        <p:spPr>
          <a:xfrm flipH="1" flipV="1">
            <a:off x="3228333" y="2133726"/>
            <a:ext cx="67697"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1CD67803-7AA7-4789-BCD5-2B5C570C2DEB}"/>
              </a:ext>
            </a:extLst>
          </p:cNvPr>
          <p:cNvCxnSpPr>
            <a:cxnSpLocks/>
          </p:cNvCxnSpPr>
          <p:nvPr/>
        </p:nvCxnSpPr>
        <p:spPr>
          <a:xfrm flipH="1" flipV="1">
            <a:off x="3940618" y="1960675"/>
            <a:ext cx="67697"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694B7A5C-6E99-43A3-A15C-FF0B824148D6}"/>
              </a:ext>
            </a:extLst>
          </p:cNvPr>
          <p:cNvCxnSpPr>
            <a:cxnSpLocks/>
          </p:cNvCxnSpPr>
          <p:nvPr/>
        </p:nvCxnSpPr>
        <p:spPr>
          <a:xfrm flipH="1" flipV="1">
            <a:off x="4644309" y="1808721"/>
            <a:ext cx="67697"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334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 in savings, summary</a:t>
            </a:r>
          </a:p>
        </p:txBody>
      </p:sp>
      <p:sp>
        <p:nvSpPr>
          <p:cNvPr id="3" name="Content Placeholder 2"/>
          <p:cNvSpPr>
            <a:spLocks noGrp="1"/>
          </p:cNvSpPr>
          <p:nvPr>
            <p:ph idx="1"/>
          </p:nvPr>
        </p:nvSpPr>
        <p:spPr/>
        <p:txBody>
          <a:bodyPr/>
          <a:lstStyle/>
          <a:p>
            <a:r>
              <a:rPr lang="en-US" dirty="0"/>
              <a:t>Saving involves freeing up resources for production.</a:t>
            </a:r>
          </a:p>
          <a:p>
            <a:r>
              <a:rPr lang="en-US" dirty="0"/>
              <a:t>In credit markets, saved funds are made available to entrepreneurs to purchase factors of production.</a:t>
            </a:r>
          </a:p>
          <a:p>
            <a:r>
              <a:rPr lang="en-US" dirty="0"/>
              <a:t>New, longer lines of production are started, which is in line with consumers’ time preferences.</a:t>
            </a:r>
          </a:p>
          <a:p>
            <a:r>
              <a:rPr lang="en-US" dirty="0"/>
              <a:t>The additional investment (in excess of what is required for maintaining/replacing existing capital stock) pays off with an expanded set of resources in the future, i.e., economic growth.</a:t>
            </a:r>
          </a:p>
        </p:txBody>
      </p:sp>
    </p:spTree>
    <p:extLst>
      <p:ext uri="{BB962C8B-B14F-4D97-AF65-F5344CB8AC3E}">
        <p14:creationId xmlns:p14="http://schemas.microsoft.com/office/powerpoint/2010/main" val="2298582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Artificial credit expansion</a:t>
            </a:r>
          </a:p>
        </p:txBody>
      </p:sp>
      <p:sp>
        <p:nvSpPr>
          <p:cNvPr id="3" name="Content Placeholder 2"/>
          <p:cNvSpPr>
            <a:spLocks noGrp="1"/>
          </p:cNvSpPr>
          <p:nvPr>
            <p:ph idx="1"/>
          </p:nvPr>
        </p:nvSpPr>
        <p:spPr/>
        <p:txBody>
          <a:bodyPr/>
          <a:lstStyle/>
          <a:p>
            <a:r>
              <a:rPr lang="en-US" dirty="0"/>
              <a:t>Central bank and/or fractional reserve banking can expand credit without an economy-wide increase in saving.</a:t>
            </a:r>
          </a:p>
          <a:p>
            <a:r>
              <a:rPr lang="en-US" dirty="0"/>
              <a:t>Newly created money enters the economy through credit markets and so represent an increased supply of loanable funds</a:t>
            </a:r>
          </a:p>
          <a:p>
            <a:pPr lvl="1"/>
            <a:r>
              <a:rPr lang="en-US" dirty="0"/>
              <a:t>Interest rate falls, but not because of a decrease in time preference</a:t>
            </a:r>
          </a:p>
          <a:p>
            <a:pPr lvl="1"/>
            <a:r>
              <a:rPr lang="en-US" dirty="0"/>
              <a:t>At the lower interest rate, saving decreases</a:t>
            </a:r>
          </a:p>
          <a:p>
            <a:pPr lvl="1"/>
            <a:r>
              <a:rPr lang="en-US" dirty="0"/>
              <a:t>Consumption and borrowing increase</a:t>
            </a:r>
          </a:p>
          <a:p>
            <a:pPr lvl="1"/>
            <a:r>
              <a:rPr lang="en-US" dirty="0"/>
              <a:t>Firms take the new funds and invest in new, longer lines of production</a:t>
            </a:r>
          </a:p>
          <a:p>
            <a:pPr lvl="1"/>
            <a:r>
              <a:rPr lang="en-US" dirty="0"/>
              <a:t>Factor prices are bid up across the board. Wages increase, employment increases, consumption increases, investment spending increases.</a:t>
            </a:r>
          </a:p>
          <a:p>
            <a:pPr lvl="1"/>
            <a:r>
              <a:rPr lang="en-US" dirty="0"/>
              <a:t>In short, we have a general </a:t>
            </a:r>
            <a:r>
              <a:rPr lang="en-US" i="1" dirty="0"/>
              <a:t>boom</a:t>
            </a:r>
            <a:r>
              <a:rPr lang="en-US" dirty="0"/>
              <a:t>.</a:t>
            </a:r>
          </a:p>
        </p:txBody>
      </p:sp>
    </p:spTree>
    <p:extLst>
      <p:ext uri="{BB962C8B-B14F-4D97-AF65-F5344CB8AC3E}">
        <p14:creationId xmlns:p14="http://schemas.microsoft.com/office/powerpoint/2010/main" val="20565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What is a business cycle?</a:t>
            </a:r>
          </a:p>
        </p:txBody>
      </p:sp>
      <p:sp>
        <p:nvSpPr>
          <p:cNvPr id="3" name="Content Placeholder 2"/>
          <p:cNvSpPr>
            <a:spLocks noGrp="1"/>
          </p:cNvSpPr>
          <p:nvPr>
            <p:ph idx="1"/>
          </p:nvPr>
        </p:nvSpPr>
        <p:spPr/>
        <p:txBody>
          <a:bodyPr>
            <a:normAutofit/>
          </a:bodyPr>
          <a:lstStyle/>
          <a:p>
            <a:r>
              <a:rPr lang="en-US" dirty="0"/>
              <a:t>What it is </a:t>
            </a:r>
            <a:r>
              <a:rPr lang="en-US" i="1" dirty="0"/>
              <a:t>not</a:t>
            </a:r>
            <a:r>
              <a:rPr lang="en-US" dirty="0"/>
              <a:t>: Business fluctuations</a:t>
            </a:r>
          </a:p>
          <a:p>
            <a:pPr lvl="1"/>
            <a:r>
              <a:rPr lang="en-US" dirty="0"/>
              <a:t>Changes happen all the time in the market economy (production, consumption, preferences, resources)</a:t>
            </a:r>
          </a:p>
          <a:p>
            <a:pPr lvl="1"/>
            <a:r>
              <a:rPr lang="en-US" dirty="0"/>
              <a:t>Entrepreneurs have the task of dealing with and anticipating these changes by putting resources on the line in such a way to satisfy consumer demands.</a:t>
            </a:r>
          </a:p>
          <a:p>
            <a:pPr lvl="1"/>
            <a:endParaRPr lang="en-US" dirty="0"/>
          </a:p>
        </p:txBody>
      </p:sp>
    </p:spTree>
    <p:extLst>
      <p:ext uri="{BB962C8B-B14F-4D97-AF65-F5344CB8AC3E}">
        <p14:creationId xmlns:p14="http://schemas.microsoft.com/office/powerpoint/2010/main" val="3208119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Artificial credit expansion causes overconsumption and </a:t>
            </a:r>
            <a:r>
              <a:rPr lang="en-US" dirty="0" err="1"/>
              <a:t>malinvestment</a:t>
            </a:r>
            <a:endParaRPr lang="en-US" dirty="0"/>
          </a:p>
        </p:txBody>
      </p:sp>
      <p:sp>
        <p:nvSpPr>
          <p:cNvPr id="3" name="Content Placeholder 2"/>
          <p:cNvSpPr>
            <a:spLocks noGrp="1"/>
          </p:cNvSpPr>
          <p:nvPr>
            <p:ph idx="1"/>
          </p:nvPr>
        </p:nvSpPr>
        <p:spPr/>
        <p:txBody>
          <a:bodyPr>
            <a:normAutofit/>
          </a:bodyPr>
          <a:lstStyle/>
          <a:p>
            <a:r>
              <a:rPr lang="en-US" dirty="0"/>
              <a:t>Consumers did not show they preferred future output to present output, in fact, they </a:t>
            </a:r>
            <a:r>
              <a:rPr lang="en-US" i="1" dirty="0"/>
              <a:t>decreased</a:t>
            </a:r>
            <a:r>
              <a:rPr lang="en-US" dirty="0"/>
              <a:t> saving at the lower interest rate.</a:t>
            </a:r>
          </a:p>
          <a:p>
            <a:r>
              <a:rPr lang="en-US" dirty="0"/>
              <a:t>The credit expansion does not represent an increase in real resources available for consumption or investment.</a:t>
            </a:r>
          </a:p>
          <a:p>
            <a:pPr lvl="1"/>
            <a:r>
              <a:rPr lang="en-US" dirty="0"/>
              <a:t>Factors of production become increasingly scarce</a:t>
            </a:r>
          </a:p>
          <a:p>
            <a:pPr lvl="1"/>
            <a:r>
              <a:rPr lang="en-US" dirty="0"/>
              <a:t>Prices are bid up higher than entrepreneurs expected</a:t>
            </a:r>
          </a:p>
          <a:p>
            <a:pPr lvl="1"/>
            <a:r>
              <a:rPr lang="en-US" dirty="0"/>
              <a:t>Costs </a:t>
            </a:r>
            <a:r>
              <a:rPr lang="en-US" dirty="0">
                <a:ea typeface="Wingdings"/>
                <a:cs typeface="Wingdings"/>
                <a:sym typeface="Wingdings"/>
              </a:rPr>
              <a:t>increase: expected profits turn into losses</a:t>
            </a:r>
          </a:p>
          <a:p>
            <a:pPr lvl="1"/>
            <a:r>
              <a:rPr lang="en-US" dirty="0">
                <a:ea typeface="Wingdings"/>
                <a:cs typeface="Wingdings"/>
                <a:sym typeface="Wingdings"/>
              </a:rPr>
              <a:t>Projects are abandoned</a:t>
            </a:r>
          </a:p>
          <a:p>
            <a:r>
              <a:rPr lang="en-US" dirty="0">
                <a:ea typeface="Wingdings"/>
                <a:cs typeface="Wingdings"/>
                <a:sym typeface="Wingdings"/>
              </a:rPr>
              <a:t>Entrepreneurs were led to believe consumers had saved, real resources were available for production, and that longer, more capital-intensive production would be profitable.</a:t>
            </a:r>
            <a:endParaRPr lang="en-US" dirty="0"/>
          </a:p>
          <a:p>
            <a:pPr lvl="1"/>
            <a:endParaRPr lang="en-US" dirty="0"/>
          </a:p>
        </p:txBody>
      </p:sp>
    </p:spTree>
    <p:extLst>
      <p:ext uri="{BB962C8B-B14F-4D97-AF65-F5344CB8AC3E}">
        <p14:creationId xmlns:p14="http://schemas.microsoft.com/office/powerpoint/2010/main" val="3454814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7" name="Straight Connector 26"/>
          <p:cNvCxnSpPr>
            <a:cxnSpLocks/>
          </p:cNvCxnSpPr>
          <p:nvPr/>
        </p:nvCxnSpPr>
        <p:spPr>
          <a:xfrm flipH="1">
            <a:off x="6532587" y="4979160"/>
            <a:ext cx="1198374"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683914" y="4920801"/>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D254B18-28A3-4004-AA8E-DA22947997BA}"/>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54" name="TextBox 53">
            <a:extLst>
              <a:ext uri="{FF2B5EF4-FFF2-40B4-BE49-F238E27FC236}">
                <a16:creationId xmlns:a16="http://schemas.microsoft.com/office/drawing/2014/main" id="{9471330D-2EE5-42EC-BD71-BDE1300CF20E}"/>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55" name="TextBox 54">
            <a:extLst>
              <a:ext uri="{FF2B5EF4-FFF2-40B4-BE49-F238E27FC236}">
                <a16:creationId xmlns:a16="http://schemas.microsoft.com/office/drawing/2014/main" id="{954BD6DA-E923-44ED-B80B-0B1BE218A01D}"/>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61" name="TextBox 60">
            <a:extLst>
              <a:ext uri="{FF2B5EF4-FFF2-40B4-BE49-F238E27FC236}">
                <a16:creationId xmlns:a16="http://schemas.microsoft.com/office/drawing/2014/main" id="{5118E7D1-FC50-4675-8950-25F7154783B9}"/>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2409875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5195326"/>
            <a:ext cx="0" cy="72939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5181600"/>
            <a:ext cx="0" cy="72939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sp>
        <p:nvSpPr>
          <p:cNvPr id="68" name="TextBox 67">
            <a:extLst>
              <a:ext uri="{FF2B5EF4-FFF2-40B4-BE49-F238E27FC236}">
                <a16:creationId xmlns:a16="http://schemas.microsoft.com/office/drawing/2014/main" id="{EFCCC9F9-87E2-419B-8124-9309A92F94E1}"/>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69" name="TextBox 68">
            <a:extLst>
              <a:ext uri="{FF2B5EF4-FFF2-40B4-BE49-F238E27FC236}">
                <a16:creationId xmlns:a16="http://schemas.microsoft.com/office/drawing/2014/main" id="{F65274DC-7FBB-440B-8B94-EA88D00DC52D}"/>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70" name="TextBox 69">
            <a:extLst>
              <a:ext uri="{FF2B5EF4-FFF2-40B4-BE49-F238E27FC236}">
                <a16:creationId xmlns:a16="http://schemas.microsoft.com/office/drawing/2014/main" id="{3C865634-99F2-4AD9-AE51-974D9659C3A2}"/>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71" name="TextBox 70">
            <a:extLst>
              <a:ext uri="{FF2B5EF4-FFF2-40B4-BE49-F238E27FC236}">
                <a16:creationId xmlns:a16="http://schemas.microsoft.com/office/drawing/2014/main" id="{3C267BA5-A837-4685-8002-2A1537F85048}"/>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3380152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2028825"/>
            <a:ext cx="0" cy="389589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1466850"/>
            <a:ext cx="0" cy="44441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cxnSp>
        <p:nvCxnSpPr>
          <p:cNvPr id="68" name="Straight Arrow Connector 67">
            <a:extLst>
              <a:ext uri="{FF2B5EF4-FFF2-40B4-BE49-F238E27FC236}">
                <a16:creationId xmlns:a16="http://schemas.microsoft.com/office/drawing/2014/main" id="{5C69DD0B-FE97-4386-8054-AA6874F46617}"/>
              </a:ext>
            </a:extLst>
          </p:cNvPr>
          <p:cNvCxnSpPr>
            <a:cxnSpLocks/>
          </p:cNvCxnSpPr>
          <p:nvPr/>
        </p:nvCxnSpPr>
        <p:spPr>
          <a:xfrm flipH="1" flipV="1">
            <a:off x="7504161" y="1433718"/>
            <a:ext cx="189418" cy="118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DA4D6D3-860C-48E8-9466-E859F9FB722F}"/>
              </a:ext>
            </a:extLst>
          </p:cNvPr>
          <p:cNvCxnSpPr>
            <a:cxnSpLocks/>
          </p:cNvCxnSpPr>
          <p:nvPr/>
        </p:nvCxnSpPr>
        <p:spPr>
          <a:xfrm>
            <a:off x="7891414" y="1695281"/>
            <a:ext cx="209493" cy="19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846E55BD-3D63-42BA-88BD-CE6BB4C9D9F1}"/>
              </a:ext>
            </a:extLst>
          </p:cNvPr>
          <p:cNvSpPr/>
          <p:nvPr/>
        </p:nvSpPr>
        <p:spPr>
          <a:xfrm>
            <a:off x="7383283" y="1428750"/>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ED0C5A8-C8E6-4F17-BA2B-3782B35F6952}"/>
              </a:ext>
            </a:extLst>
          </p:cNvPr>
          <p:cNvSpPr/>
          <p:nvPr/>
        </p:nvSpPr>
        <p:spPr>
          <a:xfrm>
            <a:off x="8051347" y="1971609"/>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AE4C2947-912C-4501-A036-7D10DAD5AAF3}"/>
              </a:ext>
            </a:extLst>
          </p:cNvPr>
          <p:cNvCxnSpPr>
            <a:cxnSpLocks/>
          </p:cNvCxnSpPr>
          <p:nvPr/>
        </p:nvCxnSpPr>
        <p:spPr>
          <a:xfrm flipH="1">
            <a:off x="6513398" y="1474097"/>
            <a:ext cx="85310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4" name="TextBox 73">
            <a:extLst>
              <a:ext uri="{FF2B5EF4-FFF2-40B4-BE49-F238E27FC236}">
                <a16:creationId xmlns:a16="http://schemas.microsoft.com/office/drawing/2014/main" id="{0DE1E8FB-2AC9-4D9C-969B-16D6C658AC46}"/>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75" name="TextBox 74">
            <a:extLst>
              <a:ext uri="{FF2B5EF4-FFF2-40B4-BE49-F238E27FC236}">
                <a16:creationId xmlns:a16="http://schemas.microsoft.com/office/drawing/2014/main" id="{6F03C4AF-964C-4AE7-8AD2-C71506087E72}"/>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76" name="TextBox 75">
            <a:extLst>
              <a:ext uri="{FF2B5EF4-FFF2-40B4-BE49-F238E27FC236}">
                <a16:creationId xmlns:a16="http://schemas.microsoft.com/office/drawing/2014/main" id="{41185EAE-576B-4115-A974-C3D0208E1DD0}"/>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77" name="TextBox 76">
            <a:extLst>
              <a:ext uri="{FF2B5EF4-FFF2-40B4-BE49-F238E27FC236}">
                <a16:creationId xmlns:a16="http://schemas.microsoft.com/office/drawing/2014/main" id="{76E7C6D8-FBED-46C9-835F-E079BC616E25}"/>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3077269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AE4C2947-912C-4501-A036-7D10DAD5AAF3}"/>
              </a:ext>
            </a:extLst>
          </p:cNvPr>
          <p:cNvCxnSpPr>
            <a:cxnSpLocks/>
          </p:cNvCxnSpPr>
          <p:nvPr/>
        </p:nvCxnSpPr>
        <p:spPr>
          <a:xfrm flipH="1">
            <a:off x="6503064" y="1464507"/>
            <a:ext cx="1576048"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1474097"/>
            <a:ext cx="0" cy="445062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1466850"/>
            <a:ext cx="0" cy="44441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cxnSp>
        <p:nvCxnSpPr>
          <p:cNvPr id="68" name="Straight Arrow Connector 67">
            <a:extLst>
              <a:ext uri="{FF2B5EF4-FFF2-40B4-BE49-F238E27FC236}">
                <a16:creationId xmlns:a16="http://schemas.microsoft.com/office/drawing/2014/main" id="{5C69DD0B-FE97-4386-8054-AA6874F46617}"/>
              </a:ext>
            </a:extLst>
          </p:cNvPr>
          <p:cNvCxnSpPr>
            <a:cxnSpLocks/>
          </p:cNvCxnSpPr>
          <p:nvPr/>
        </p:nvCxnSpPr>
        <p:spPr>
          <a:xfrm flipH="1" flipV="1">
            <a:off x="7504161" y="1433718"/>
            <a:ext cx="189418" cy="118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DA4D6D3-860C-48E8-9466-E859F9FB722F}"/>
              </a:ext>
            </a:extLst>
          </p:cNvPr>
          <p:cNvCxnSpPr>
            <a:cxnSpLocks/>
          </p:cNvCxnSpPr>
          <p:nvPr/>
        </p:nvCxnSpPr>
        <p:spPr>
          <a:xfrm>
            <a:off x="7891414" y="1695281"/>
            <a:ext cx="209493" cy="19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5ED0C5A8-C8E6-4F17-BA2B-3782B35F6952}"/>
              </a:ext>
            </a:extLst>
          </p:cNvPr>
          <p:cNvSpPr/>
          <p:nvPr/>
        </p:nvSpPr>
        <p:spPr>
          <a:xfrm>
            <a:off x="8043294" y="1438209"/>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179618F0-6197-4AB1-A958-647F7AAA3A7F}"/>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74" name="TextBox 73">
            <a:extLst>
              <a:ext uri="{FF2B5EF4-FFF2-40B4-BE49-F238E27FC236}">
                <a16:creationId xmlns:a16="http://schemas.microsoft.com/office/drawing/2014/main" id="{0CB636D6-7C79-4AD1-A217-E2A0F4F6C0D6}"/>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75" name="TextBox 74">
            <a:extLst>
              <a:ext uri="{FF2B5EF4-FFF2-40B4-BE49-F238E27FC236}">
                <a16:creationId xmlns:a16="http://schemas.microsoft.com/office/drawing/2014/main" id="{78AF9F8E-5339-4319-AAF6-74C9D71857F7}"/>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76" name="TextBox 75">
            <a:extLst>
              <a:ext uri="{FF2B5EF4-FFF2-40B4-BE49-F238E27FC236}">
                <a16:creationId xmlns:a16="http://schemas.microsoft.com/office/drawing/2014/main" id="{6655A6CE-07B8-4184-8674-79A48D9833FD}"/>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835152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AE4C2947-912C-4501-A036-7D10DAD5AAF3}"/>
              </a:ext>
            </a:extLst>
          </p:cNvPr>
          <p:cNvCxnSpPr>
            <a:cxnSpLocks/>
          </p:cNvCxnSpPr>
          <p:nvPr/>
        </p:nvCxnSpPr>
        <p:spPr>
          <a:xfrm flipH="1">
            <a:off x="5275166" y="1464507"/>
            <a:ext cx="280394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1474097"/>
            <a:ext cx="0" cy="445062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416383" y="4657725"/>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BA82E786-C493-437D-A538-D357F59586DF}"/>
              </a:ext>
            </a:extLst>
          </p:cNvPr>
          <p:cNvSpPr/>
          <p:nvPr/>
        </p:nvSpPr>
        <p:spPr>
          <a:xfrm>
            <a:off x="4700957" y="466655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1466850"/>
            <a:ext cx="0" cy="44441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cxnSp>
        <p:nvCxnSpPr>
          <p:cNvPr id="68" name="Straight Arrow Connector 67">
            <a:extLst>
              <a:ext uri="{FF2B5EF4-FFF2-40B4-BE49-F238E27FC236}">
                <a16:creationId xmlns:a16="http://schemas.microsoft.com/office/drawing/2014/main" id="{5C69DD0B-FE97-4386-8054-AA6874F46617}"/>
              </a:ext>
            </a:extLst>
          </p:cNvPr>
          <p:cNvCxnSpPr>
            <a:cxnSpLocks/>
          </p:cNvCxnSpPr>
          <p:nvPr/>
        </p:nvCxnSpPr>
        <p:spPr>
          <a:xfrm flipH="1" flipV="1">
            <a:off x="7504161" y="1433718"/>
            <a:ext cx="189418" cy="118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DA4D6D3-860C-48E8-9466-E859F9FB722F}"/>
              </a:ext>
            </a:extLst>
          </p:cNvPr>
          <p:cNvCxnSpPr>
            <a:cxnSpLocks/>
          </p:cNvCxnSpPr>
          <p:nvPr/>
        </p:nvCxnSpPr>
        <p:spPr>
          <a:xfrm>
            <a:off x="7891414" y="1695281"/>
            <a:ext cx="209493" cy="19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5ED0C5A8-C8E6-4F17-BA2B-3782B35F6952}"/>
              </a:ext>
            </a:extLst>
          </p:cNvPr>
          <p:cNvSpPr/>
          <p:nvPr/>
        </p:nvSpPr>
        <p:spPr>
          <a:xfrm>
            <a:off x="8043294" y="1438209"/>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C6654B29-5946-4B5B-8977-ABBCDFFE3065}"/>
              </a:ext>
            </a:extLst>
          </p:cNvPr>
          <p:cNvSpPr/>
          <p:nvPr/>
        </p:nvSpPr>
        <p:spPr>
          <a:xfrm flipH="1">
            <a:off x="2743199" y="1474098"/>
            <a:ext cx="2531965" cy="1566936"/>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D113A0A3-C026-41B2-92B7-1D32DD34F2B0}"/>
              </a:ext>
            </a:extLst>
          </p:cNvPr>
          <p:cNvCxnSpPr>
            <a:cxnSpLocks/>
          </p:cNvCxnSpPr>
          <p:nvPr/>
        </p:nvCxnSpPr>
        <p:spPr>
          <a:xfrm flipV="1">
            <a:off x="5363663" y="1485901"/>
            <a:ext cx="1" cy="16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ight Triangle 73">
            <a:extLst>
              <a:ext uri="{FF2B5EF4-FFF2-40B4-BE49-F238E27FC236}">
                <a16:creationId xmlns:a16="http://schemas.microsoft.com/office/drawing/2014/main" id="{371CB1EF-999E-481C-BE59-5D4BD9662ABC}"/>
              </a:ext>
            </a:extLst>
          </p:cNvPr>
          <p:cNvSpPr/>
          <p:nvPr/>
        </p:nvSpPr>
        <p:spPr>
          <a:xfrm flipH="1">
            <a:off x="1078533" y="1899085"/>
            <a:ext cx="4196631" cy="1141948"/>
          </a:xfrm>
          <a:prstGeom prst="rtTriangl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572844C6-4A5F-4C59-ACF8-978DB1BAACD7}"/>
              </a:ext>
            </a:extLst>
          </p:cNvPr>
          <p:cNvCxnSpPr>
            <a:cxnSpLocks/>
          </p:cNvCxnSpPr>
          <p:nvPr/>
        </p:nvCxnSpPr>
        <p:spPr>
          <a:xfrm flipH="1">
            <a:off x="1397391" y="3218276"/>
            <a:ext cx="2923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EC1CC3EB-BBEB-4330-AACE-2C7DC705AC1E}"/>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77" name="TextBox 76">
            <a:extLst>
              <a:ext uri="{FF2B5EF4-FFF2-40B4-BE49-F238E27FC236}">
                <a16:creationId xmlns:a16="http://schemas.microsoft.com/office/drawing/2014/main" id="{8DCC8F93-288D-4FE4-B95F-1292BC9E71C4}"/>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78" name="TextBox 77">
            <a:extLst>
              <a:ext uri="{FF2B5EF4-FFF2-40B4-BE49-F238E27FC236}">
                <a16:creationId xmlns:a16="http://schemas.microsoft.com/office/drawing/2014/main" id="{608D7D4C-D319-499C-8221-1F9D0B0352E6}"/>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79" name="TextBox 78">
            <a:extLst>
              <a:ext uri="{FF2B5EF4-FFF2-40B4-BE49-F238E27FC236}">
                <a16:creationId xmlns:a16="http://schemas.microsoft.com/office/drawing/2014/main" id="{3F3F815A-C968-40B9-8D1E-162B62A7DE5A}"/>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Tree>
    <p:extLst>
      <p:ext uri="{BB962C8B-B14F-4D97-AF65-F5344CB8AC3E}">
        <p14:creationId xmlns:p14="http://schemas.microsoft.com/office/powerpoint/2010/main" val="1222690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AE4C2947-912C-4501-A036-7D10DAD5AAF3}"/>
              </a:ext>
            </a:extLst>
          </p:cNvPr>
          <p:cNvCxnSpPr>
            <a:cxnSpLocks/>
          </p:cNvCxnSpPr>
          <p:nvPr/>
        </p:nvCxnSpPr>
        <p:spPr>
          <a:xfrm flipH="1">
            <a:off x="5275166" y="1464507"/>
            <a:ext cx="280394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1474097"/>
            <a:ext cx="0" cy="445062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607375" y="448669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1466850"/>
            <a:ext cx="0" cy="44441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cxnSp>
        <p:nvCxnSpPr>
          <p:cNvPr id="68" name="Straight Arrow Connector 67">
            <a:extLst>
              <a:ext uri="{FF2B5EF4-FFF2-40B4-BE49-F238E27FC236}">
                <a16:creationId xmlns:a16="http://schemas.microsoft.com/office/drawing/2014/main" id="{5C69DD0B-FE97-4386-8054-AA6874F46617}"/>
              </a:ext>
            </a:extLst>
          </p:cNvPr>
          <p:cNvCxnSpPr>
            <a:cxnSpLocks/>
          </p:cNvCxnSpPr>
          <p:nvPr/>
        </p:nvCxnSpPr>
        <p:spPr>
          <a:xfrm flipH="1" flipV="1">
            <a:off x="7504161" y="1433718"/>
            <a:ext cx="189418" cy="1188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DA4D6D3-860C-48E8-9466-E859F9FB722F}"/>
              </a:ext>
            </a:extLst>
          </p:cNvPr>
          <p:cNvCxnSpPr>
            <a:cxnSpLocks/>
          </p:cNvCxnSpPr>
          <p:nvPr/>
        </p:nvCxnSpPr>
        <p:spPr>
          <a:xfrm>
            <a:off x="7891414" y="1695281"/>
            <a:ext cx="209493" cy="1923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5ED0C5A8-C8E6-4F17-BA2B-3782B35F6952}"/>
              </a:ext>
            </a:extLst>
          </p:cNvPr>
          <p:cNvSpPr/>
          <p:nvPr/>
        </p:nvSpPr>
        <p:spPr>
          <a:xfrm>
            <a:off x="8043294" y="1438209"/>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C6654B29-5946-4B5B-8977-ABBCDFFE3065}"/>
              </a:ext>
            </a:extLst>
          </p:cNvPr>
          <p:cNvSpPr/>
          <p:nvPr/>
        </p:nvSpPr>
        <p:spPr>
          <a:xfrm flipH="1">
            <a:off x="2743199" y="1474098"/>
            <a:ext cx="2531965" cy="1566936"/>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D113A0A3-C026-41B2-92B7-1D32DD34F2B0}"/>
              </a:ext>
            </a:extLst>
          </p:cNvPr>
          <p:cNvCxnSpPr>
            <a:cxnSpLocks/>
          </p:cNvCxnSpPr>
          <p:nvPr/>
        </p:nvCxnSpPr>
        <p:spPr>
          <a:xfrm flipV="1">
            <a:off x="5363663" y="1485901"/>
            <a:ext cx="1" cy="16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ight Triangle 73">
            <a:extLst>
              <a:ext uri="{FF2B5EF4-FFF2-40B4-BE49-F238E27FC236}">
                <a16:creationId xmlns:a16="http://schemas.microsoft.com/office/drawing/2014/main" id="{371CB1EF-999E-481C-BE59-5D4BD9662ABC}"/>
              </a:ext>
            </a:extLst>
          </p:cNvPr>
          <p:cNvSpPr/>
          <p:nvPr/>
        </p:nvSpPr>
        <p:spPr>
          <a:xfrm flipH="1">
            <a:off x="1078533" y="1899085"/>
            <a:ext cx="4196631" cy="1141948"/>
          </a:xfrm>
          <a:prstGeom prst="rtTriangl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572844C6-4A5F-4C59-ACF8-978DB1BAACD7}"/>
              </a:ext>
            </a:extLst>
          </p:cNvPr>
          <p:cNvCxnSpPr>
            <a:cxnSpLocks/>
          </p:cNvCxnSpPr>
          <p:nvPr/>
        </p:nvCxnSpPr>
        <p:spPr>
          <a:xfrm flipH="1">
            <a:off x="1397391" y="3218276"/>
            <a:ext cx="2923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35B4C0C-2A7A-4914-8C77-C7B108628EFD}"/>
              </a:ext>
            </a:extLst>
          </p:cNvPr>
          <p:cNvCxnSpPr>
            <a:cxnSpLocks/>
          </p:cNvCxnSpPr>
          <p:nvPr/>
        </p:nvCxnSpPr>
        <p:spPr>
          <a:xfrm>
            <a:off x="1708890" y="451459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traight Connector 76">
            <a:extLst>
              <a:ext uri="{FF2B5EF4-FFF2-40B4-BE49-F238E27FC236}">
                <a16:creationId xmlns:a16="http://schemas.microsoft.com/office/drawing/2014/main" id="{EACE1B23-9647-4292-9344-3CA94712C227}"/>
              </a:ext>
            </a:extLst>
          </p:cNvPr>
          <p:cNvCxnSpPr>
            <a:cxnSpLocks/>
          </p:cNvCxnSpPr>
          <p:nvPr/>
        </p:nvCxnSpPr>
        <p:spPr>
          <a:xfrm>
            <a:off x="2645856" y="451459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a:extLst>
              <a:ext uri="{FF2B5EF4-FFF2-40B4-BE49-F238E27FC236}">
                <a16:creationId xmlns:a16="http://schemas.microsoft.com/office/drawing/2014/main" id="{62B873B1-9937-402E-A26F-DFDF22A8C78F}"/>
              </a:ext>
            </a:extLst>
          </p:cNvPr>
          <p:cNvCxnSpPr>
            <a:cxnSpLocks/>
          </p:cNvCxnSpPr>
          <p:nvPr/>
        </p:nvCxnSpPr>
        <p:spPr>
          <a:xfrm>
            <a:off x="2325946" y="419111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7786FF6-E26C-4905-841A-10407A6D13E7}"/>
              </a:ext>
            </a:extLst>
          </p:cNvPr>
          <p:cNvSpPr txBox="1"/>
          <p:nvPr/>
        </p:nvSpPr>
        <p:spPr>
          <a:xfrm>
            <a:off x="3221588" y="4916904"/>
            <a:ext cx="428280" cy="307777"/>
          </a:xfrm>
          <a:prstGeom prst="rect">
            <a:avLst/>
          </a:prstGeom>
          <a:noFill/>
        </p:spPr>
        <p:txBody>
          <a:bodyPr wrap="square" rtlCol="0">
            <a:spAutoFit/>
          </a:bodyPr>
          <a:lstStyle/>
          <a:p>
            <a:r>
              <a:rPr lang="en-US" sz="1400" dirty="0"/>
              <a:t>D’</a:t>
            </a:r>
          </a:p>
        </p:txBody>
      </p:sp>
      <p:cxnSp>
        <p:nvCxnSpPr>
          <p:cNvPr id="80" name="Straight Arrow Connector 79">
            <a:extLst>
              <a:ext uri="{FF2B5EF4-FFF2-40B4-BE49-F238E27FC236}">
                <a16:creationId xmlns:a16="http://schemas.microsoft.com/office/drawing/2014/main" id="{D0809AB1-BE54-4325-A027-E87E9F8B3DF4}"/>
              </a:ext>
            </a:extLst>
          </p:cNvPr>
          <p:cNvCxnSpPr>
            <a:cxnSpLocks/>
          </p:cNvCxnSpPr>
          <p:nvPr/>
        </p:nvCxnSpPr>
        <p:spPr>
          <a:xfrm flipV="1">
            <a:off x="1551553" y="453376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4DA72F1-4CEF-4D95-BA71-F6B03127F7E5}"/>
              </a:ext>
            </a:extLst>
          </p:cNvPr>
          <p:cNvCxnSpPr/>
          <p:nvPr/>
        </p:nvCxnSpPr>
        <p:spPr>
          <a:xfrm>
            <a:off x="2436118" y="561738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C7E09CD-0533-4B11-BE01-19F83AE2A903}"/>
              </a:ext>
            </a:extLst>
          </p:cNvPr>
          <p:cNvCxnSpPr>
            <a:cxnSpLocks/>
          </p:cNvCxnSpPr>
          <p:nvPr/>
        </p:nvCxnSpPr>
        <p:spPr>
          <a:xfrm>
            <a:off x="4013786" y="453364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Straight Connector 82">
            <a:extLst>
              <a:ext uri="{FF2B5EF4-FFF2-40B4-BE49-F238E27FC236}">
                <a16:creationId xmlns:a16="http://schemas.microsoft.com/office/drawing/2014/main" id="{FEEFB113-6FEA-42AB-95E8-A196D4E7ADB8}"/>
              </a:ext>
            </a:extLst>
          </p:cNvPr>
          <p:cNvCxnSpPr>
            <a:cxnSpLocks/>
          </p:cNvCxnSpPr>
          <p:nvPr/>
        </p:nvCxnSpPr>
        <p:spPr>
          <a:xfrm>
            <a:off x="4950752" y="453364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Straight Connector 83">
            <a:extLst>
              <a:ext uri="{FF2B5EF4-FFF2-40B4-BE49-F238E27FC236}">
                <a16:creationId xmlns:a16="http://schemas.microsoft.com/office/drawing/2014/main" id="{2C93CEC7-C441-49CD-AEBA-F15A05F68C0E}"/>
              </a:ext>
            </a:extLst>
          </p:cNvPr>
          <p:cNvCxnSpPr>
            <a:cxnSpLocks/>
          </p:cNvCxnSpPr>
          <p:nvPr/>
        </p:nvCxnSpPr>
        <p:spPr>
          <a:xfrm>
            <a:off x="4630842" y="421016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85" name="TextBox 84">
            <a:extLst>
              <a:ext uri="{FF2B5EF4-FFF2-40B4-BE49-F238E27FC236}">
                <a16:creationId xmlns:a16="http://schemas.microsoft.com/office/drawing/2014/main" id="{CA8DB729-260F-49DA-8D9F-8C416ECA6AB4}"/>
              </a:ext>
            </a:extLst>
          </p:cNvPr>
          <p:cNvSpPr txBox="1"/>
          <p:nvPr/>
        </p:nvSpPr>
        <p:spPr>
          <a:xfrm>
            <a:off x="5526484" y="4935954"/>
            <a:ext cx="428280" cy="307777"/>
          </a:xfrm>
          <a:prstGeom prst="rect">
            <a:avLst/>
          </a:prstGeom>
          <a:noFill/>
        </p:spPr>
        <p:txBody>
          <a:bodyPr wrap="square" rtlCol="0">
            <a:spAutoFit/>
          </a:bodyPr>
          <a:lstStyle/>
          <a:p>
            <a:r>
              <a:rPr lang="en-US" sz="1400" dirty="0"/>
              <a:t>D’</a:t>
            </a:r>
          </a:p>
        </p:txBody>
      </p:sp>
      <p:cxnSp>
        <p:nvCxnSpPr>
          <p:cNvPr id="86" name="Straight Arrow Connector 85">
            <a:extLst>
              <a:ext uri="{FF2B5EF4-FFF2-40B4-BE49-F238E27FC236}">
                <a16:creationId xmlns:a16="http://schemas.microsoft.com/office/drawing/2014/main" id="{4158F9FE-C35F-4840-ABF9-C599068FC799}"/>
              </a:ext>
            </a:extLst>
          </p:cNvPr>
          <p:cNvCxnSpPr>
            <a:cxnSpLocks/>
          </p:cNvCxnSpPr>
          <p:nvPr/>
        </p:nvCxnSpPr>
        <p:spPr>
          <a:xfrm flipV="1">
            <a:off x="3856449" y="455281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96A51F23-3D89-46F3-8DCB-080DE5D64237}"/>
              </a:ext>
            </a:extLst>
          </p:cNvPr>
          <p:cNvCxnSpPr/>
          <p:nvPr/>
        </p:nvCxnSpPr>
        <p:spPr>
          <a:xfrm>
            <a:off x="4741014" y="563643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02D64C2-F027-4D02-94DD-63A74ECFC437}"/>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89" name="TextBox 88">
            <a:extLst>
              <a:ext uri="{FF2B5EF4-FFF2-40B4-BE49-F238E27FC236}">
                <a16:creationId xmlns:a16="http://schemas.microsoft.com/office/drawing/2014/main" id="{9A37929A-6BCD-416C-8E85-545B7D9123B2}"/>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90" name="TextBox 89">
            <a:extLst>
              <a:ext uri="{FF2B5EF4-FFF2-40B4-BE49-F238E27FC236}">
                <a16:creationId xmlns:a16="http://schemas.microsoft.com/office/drawing/2014/main" id="{E5C82724-6168-407E-AC56-94203A0C422C}"/>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91" name="TextBox 90">
            <a:extLst>
              <a:ext uri="{FF2B5EF4-FFF2-40B4-BE49-F238E27FC236}">
                <a16:creationId xmlns:a16="http://schemas.microsoft.com/office/drawing/2014/main" id="{5349435C-52EC-4364-A283-656FD0DA15D6}"/>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
        <p:nvSpPr>
          <p:cNvPr id="92" name="Oval 91">
            <a:extLst>
              <a:ext uri="{FF2B5EF4-FFF2-40B4-BE49-F238E27FC236}">
                <a16:creationId xmlns:a16="http://schemas.microsoft.com/office/drawing/2014/main" id="{4B2E5833-3FA5-4C89-BB23-BD1E220489CA}"/>
              </a:ext>
            </a:extLst>
          </p:cNvPr>
          <p:cNvSpPr/>
          <p:nvPr/>
        </p:nvSpPr>
        <p:spPr>
          <a:xfrm>
            <a:off x="4890266" y="447692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0583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U-Turn 3">
            <a:extLst>
              <a:ext uri="{FF2B5EF4-FFF2-40B4-BE49-F238E27FC236}">
                <a16:creationId xmlns:a16="http://schemas.microsoft.com/office/drawing/2014/main" id="{EF9C110B-6B8E-4139-9E3A-CDE01454167B}"/>
              </a:ext>
            </a:extLst>
          </p:cNvPr>
          <p:cNvSpPr/>
          <p:nvPr/>
        </p:nvSpPr>
        <p:spPr>
          <a:xfrm rot="3220622">
            <a:off x="7486955" y="1296002"/>
            <a:ext cx="413245" cy="1060316"/>
          </a:xfrm>
          <a:prstGeom prst="uturnArrow">
            <a:avLst>
              <a:gd name="adj1" fmla="val 20683"/>
              <a:gd name="adj2" fmla="val 25000"/>
              <a:gd name="adj3" fmla="val 40831"/>
              <a:gd name="adj4" fmla="val 37155"/>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288BAACC-06E2-432D-B076-F889274F1E77}"/>
              </a:ext>
            </a:extLst>
          </p:cNvPr>
          <p:cNvSpPr/>
          <p:nvPr/>
        </p:nvSpPr>
        <p:spPr>
          <a:xfrm rot="19934741">
            <a:off x="6917040" y="1524607"/>
            <a:ext cx="1460062" cy="265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AE4C2947-912C-4501-A036-7D10DAD5AAF3}"/>
              </a:ext>
            </a:extLst>
          </p:cNvPr>
          <p:cNvCxnSpPr>
            <a:cxnSpLocks/>
          </p:cNvCxnSpPr>
          <p:nvPr/>
        </p:nvCxnSpPr>
        <p:spPr>
          <a:xfrm flipH="1">
            <a:off x="5275166" y="1464507"/>
            <a:ext cx="280394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1474097"/>
            <a:ext cx="0" cy="445062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a:ln>
            <a:prstDash val="dash"/>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607375" y="448669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1466850"/>
            <a:ext cx="0" cy="44441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sp>
        <p:nvSpPr>
          <p:cNvPr id="72" name="Oval 71">
            <a:extLst>
              <a:ext uri="{FF2B5EF4-FFF2-40B4-BE49-F238E27FC236}">
                <a16:creationId xmlns:a16="http://schemas.microsoft.com/office/drawing/2014/main" id="{5ED0C5A8-C8E6-4F17-BA2B-3782B35F6952}"/>
              </a:ext>
            </a:extLst>
          </p:cNvPr>
          <p:cNvSpPr/>
          <p:nvPr/>
        </p:nvSpPr>
        <p:spPr>
          <a:xfrm>
            <a:off x="8043294" y="1438209"/>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C6654B29-5946-4B5B-8977-ABBCDFFE3065}"/>
              </a:ext>
            </a:extLst>
          </p:cNvPr>
          <p:cNvSpPr/>
          <p:nvPr/>
        </p:nvSpPr>
        <p:spPr>
          <a:xfrm flipH="1">
            <a:off x="2743199" y="1474098"/>
            <a:ext cx="2531965" cy="1566936"/>
          </a:xfrm>
          <a:prstGeom prst="r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D113A0A3-C026-41B2-92B7-1D32DD34F2B0}"/>
              </a:ext>
            </a:extLst>
          </p:cNvPr>
          <p:cNvCxnSpPr>
            <a:cxnSpLocks/>
          </p:cNvCxnSpPr>
          <p:nvPr/>
        </p:nvCxnSpPr>
        <p:spPr>
          <a:xfrm flipV="1">
            <a:off x="5363663" y="1485901"/>
            <a:ext cx="1" cy="16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ight Triangle 73">
            <a:extLst>
              <a:ext uri="{FF2B5EF4-FFF2-40B4-BE49-F238E27FC236}">
                <a16:creationId xmlns:a16="http://schemas.microsoft.com/office/drawing/2014/main" id="{371CB1EF-999E-481C-BE59-5D4BD9662ABC}"/>
              </a:ext>
            </a:extLst>
          </p:cNvPr>
          <p:cNvSpPr/>
          <p:nvPr/>
        </p:nvSpPr>
        <p:spPr>
          <a:xfrm flipH="1">
            <a:off x="1078533" y="1899085"/>
            <a:ext cx="4196631" cy="1141948"/>
          </a:xfrm>
          <a:prstGeom prst="rtTriangle">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572844C6-4A5F-4C59-ACF8-978DB1BAACD7}"/>
              </a:ext>
            </a:extLst>
          </p:cNvPr>
          <p:cNvCxnSpPr>
            <a:cxnSpLocks/>
          </p:cNvCxnSpPr>
          <p:nvPr/>
        </p:nvCxnSpPr>
        <p:spPr>
          <a:xfrm flipH="1">
            <a:off x="1397391" y="3218276"/>
            <a:ext cx="2923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35B4C0C-2A7A-4914-8C77-C7B108628EFD}"/>
              </a:ext>
            </a:extLst>
          </p:cNvPr>
          <p:cNvCxnSpPr>
            <a:cxnSpLocks/>
          </p:cNvCxnSpPr>
          <p:nvPr/>
        </p:nvCxnSpPr>
        <p:spPr>
          <a:xfrm>
            <a:off x="1708890" y="451459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traight Connector 76">
            <a:extLst>
              <a:ext uri="{FF2B5EF4-FFF2-40B4-BE49-F238E27FC236}">
                <a16:creationId xmlns:a16="http://schemas.microsoft.com/office/drawing/2014/main" id="{EACE1B23-9647-4292-9344-3CA94712C227}"/>
              </a:ext>
            </a:extLst>
          </p:cNvPr>
          <p:cNvCxnSpPr>
            <a:cxnSpLocks/>
          </p:cNvCxnSpPr>
          <p:nvPr/>
        </p:nvCxnSpPr>
        <p:spPr>
          <a:xfrm>
            <a:off x="2645856" y="451459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a:extLst>
              <a:ext uri="{FF2B5EF4-FFF2-40B4-BE49-F238E27FC236}">
                <a16:creationId xmlns:a16="http://schemas.microsoft.com/office/drawing/2014/main" id="{62B873B1-9937-402E-A26F-DFDF22A8C78F}"/>
              </a:ext>
            </a:extLst>
          </p:cNvPr>
          <p:cNvCxnSpPr>
            <a:cxnSpLocks/>
          </p:cNvCxnSpPr>
          <p:nvPr/>
        </p:nvCxnSpPr>
        <p:spPr>
          <a:xfrm>
            <a:off x="2325946" y="419111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7786FF6-E26C-4905-841A-10407A6D13E7}"/>
              </a:ext>
            </a:extLst>
          </p:cNvPr>
          <p:cNvSpPr txBox="1"/>
          <p:nvPr/>
        </p:nvSpPr>
        <p:spPr>
          <a:xfrm>
            <a:off x="3221588" y="4916904"/>
            <a:ext cx="428280" cy="307777"/>
          </a:xfrm>
          <a:prstGeom prst="rect">
            <a:avLst/>
          </a:prstGeom>
          <a:noFill/>
        </p:spPr>
        <p:txBody>
          <a:bodyPr wrap="square" rtlCol="0">
            <a:spAutoFit/>
          </a:bodyPr>
          <a:lstStyle/>
          <a:p>
            <a:r>
              <a:rPr lang="en-US" sz="1400" dirty="0"/>
              <a:t>D’</a:t>
            </a:r>
          </a:p>
        </p:txBody>
      </p:sp>
      <p:cxnSp>
        <p:nvCxnSpPr>
          <p:cNvPr id="80" name="Straight Arrow Connector 79">
            <a:extLst>
              <a:ext uri="{FF2B5EF4-FFF2-40B4-BE49-F238E27FC236}">
                <a16:creationId xmlns:a16="http://schemas.microsoft.com/office/drawing/2014/main" id="{D0809AB1-BE54-4325-A027-E87E9F8B3DF4}"/>
              </a:ext>
            </a:extLst>
          </p:cNvPr>
          <p:cNvCxnSpPr>
            <a:cxnSpLocks/>
          </p:cNvCxnSpPr>
          <p:nvPr/>
        </p:nvCxnSpPr>
        <p:spPr>
          <a:xfrm flipV="1">
            <a:off x="1551553" y="453376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4DA72F1-4CEF-4D95-BA71-F6B03127F7E5}"/>
              </a:ext>
            </a:extLst>
          </p:cNvPr>
          <p:cNvCxnSpPr/>
          <p:nvPr/>
        </p:nvCxnSpPr>
        <p:spPr>
          <a:xfrm>
            <a:off x="2436118" y="561738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C7E09CD-0533-4B11-BE01-19F83AE2A903}"/>
              </a:ext>
            </a:extLst>
          </p:cNvPr>
          <p:cNvCxnSpPr>
            <a:cxnSpLocks/>
          </p:cNvCxnSpPr>
          <p:nvPr/>
        </p:nvCxnSpPr>
        <p:spPr>
          <a:xfrm>
            <a:off x="4013786" y="453364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Straight Connector 82">
            <a:extLst>
              <a:ext uri="{FF2B5EF4-FFF2-40B4-BE49-F238E27FC236}">
                <a16:creationId xmlns:a16="http://schemas.microsoft.com/office/drawing/2014/main" id="{FEEFB113-6FEA-42AB-95E8-A196D4E7ADB8}"/>
              </a:ext>
            </a:extLst>
          </p:cNvPr>
          <p:cNvCxnSpPr>
            <a:cxnSpLocks/>
          </p:cNvCxnSpPr>
          <p:nvPr/>
        </p:nvCxnSpPr>
        <p:spPr>
          <a:xfrm>
            <a:off x="4950752" y="453364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Straight Connector 83">
            <a:extLst>
              <a:ext uri="{FF2B5EF4-FFF2-40B4-BE49-F238E27FC236}">
                <a16:creationId xmlns:a16="http://schemas.microsoft.com/office/drawing/2014/main" id="{2C93CEC7-C441-49CD-AEBA-F15A05F68C0E}"/>
              </a:ext>
            </a:extLst>
          </p:cNvPr>
          <p:cNvCxnSpPr>
            <a:cxnSpLocks/>
          </p:cNvCxnSpPr>
          <p:nvPr/>
        </p:nvCxnSpPr>
        <p:spPr>
          <a:xfrm>
            <a:off x="4630842" y="421016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85" name="TextBox 84">
            <a:extLst>
              <a:ext uri="{FF2B5EF4-FFF2-40B4-BE49-F238E27FC236}">
                <a16:creationId xmlns:a16="http://schemas.microsoft.com/office/drawing/2014/main" id="{CA8DB729-260F-49DA-8D9F-8C416ECA6AB4}"/>
              </a:ext>
            </a:extLst>
          </p:cNvPr>
          <p:cNvSpPr txBox="1"/>
          <p:nvPr/>
        </p:nvSpPr>
        <p:spPr>
          <a:xfrm>
            <a:off x="5526484" y="4935954"/>
            <a:ext cx="428280" cy="307777"/>
          </a:xfrm>
          <a:prstGeom prst="rect">
            <a:avLst/>
          </a:prstGeom>
          <a:noFill/>
        </p:spPr>
        <p:txBody>
          <a:bodyPr wrap="square" rtlCol="0">
            <a:spAutoFit/>
          </a:bodyPr>
          <a:lstStyle/>
          <a:p>
            <a:r>
              <a:rPr lang="en-US" sz="1400" dirty="0"/>
              <a:t>D’</a:t>
            </a:r>
          </a:p>
        </p:txBody>
      </p:sp>
      <p:cxnSp>
        <p:nvCxnSpPr>
          <p:cNvPr id="86" name="Straight Arrow Connector 85">
            <a:extLst>
              <a:ext uri="{FF2B5EF4-FFF2-40B4-BE49-F238E27FC236}">
                <a16:creationId xmlns:a16="http://schemas.microsoft.com/office/drawing/2014/main" id="{4158F9FE-C35F-4840-ABF9-C599068FC799}"/>
              </a:ext>
            </a:extLst>
          </p:cNvPr>
          <p:cNvCxnSpPr>
            <a:cxnSpLocks/>
          </p:cNvCxnSpPr>
          <p:nvPr/>
        </p:nvCxnSpPr>
        <p:spPr>
          <a:xfrm flipV="1">
            <a:off x="3856449" y="455281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96A51F23-3D89-46F3-8DCB-080DE5D64237}"/>
              </a:ext>
            </a:extLst>
          </p:cNvPr>
          <p:cNvCxnSpPr/>
          <p:nvPr/>
        </p:nvCxnSpPr>
        <p:spPr>
          <a:xfrm>
            <a:off x="4741014" y="563643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02D64C2-F027-4D02-94DD-63A74ECFC437}"/>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89" name="TextBox 88">
            <a:extLst>
              <a:ext uri="{FF2B5EF4-FFF2-40B4-BE49-F238E27FC236}">
                <a16:creationId xmlns:a16="http://schemas.microsoft.com/office/drawing/2014/main" id="{9A37929A-6BCD-416C-8E85-545B7D9123B2}"/>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90" name="TextBox 89">
            <a:extLst>
              <a:ext uri="{FF2B5EF4-FFF2-40B4-BE49-F238E27FC236}">
                <a16:creationId xmlns:a16="http://schemas.microsoft.com/office/drawing/2014/main" id="{E5C82724-6168-407E-AC56-94203A0C422C}"/>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91" name="TextBox 90">
            <a:extLst>
              <a:ext uri="{FF2B5EF4-FFF2-40B4-BE49-F238E27FC236}">
                <a16:creationId xmlns:a16="http://schemas.microsoft.com/office/drawing/2014/main" id="{5349435C-52EC-4364-A283-656FD0DA15D6}"/>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
        <p:nvSpPr>
          <p:cNvPr id="92" name="Oval 91">
            <a:extLst>
              <a:ext uri="{FF2B5EF4-FFF2-40B4-BE49-F238E27FC236}">
                <a16:creationId xmlns:a16="http://schemas.microsoft.com/office/drawing/2014/main" id="{4B2E5833-3FA5-4C89-BB23-BD1E220489CA}"/>
              </a:ext>
            </a:extLst>
          </p:cNvPr>
          <p:cNvSpPr/>
          <p:nvPr/>
        </p:nvSpPr>
        <p:spPr>
          <a:xfrm>
            <a:off x="4890266" y="447692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71E81A1A-01F2-4EBC-98D2-A8ECA7369655}"/>
              </a:ext>
            </a:extLst>
          </p:cNvPr>
          <p:cNvSpPr/>
          <p:nvPr/>
        </p:nvSpPr>
        <p:spPr>
          <a:xfrm rot="20237226">
            <a:off x="7737869" y="1450410"/>
            <a:ext cx="272828" cy="140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c 92">
            <a:extLst>
              <a:ext uri="{FF2B5EF4-FFF2-40B4-BE49-F238E27FC236}">
                <a16:creationId xmlns:a16="http://schemas.microsoft.com/office/drawing/2014/main" id="{6A9E96AF-CB67-4075-8C63-9A0F7CB0E942}"/>
              </a:ext>
            </a:extLst>
          </p:cNvPr>
          <p:cNvSpPr/>
          <p:nvPr/>
        </p:nvSpPr>
        <p:spPr>
          <a:xfrm>
            <a:off x="5359547" y="1994878"/>
            <a:ext cx="2292114" cy="2227782"/>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94" name="Straight Arrow Connector 93">
            <a:extLst>
              <a:ext uri="{FF2B5EF4-FFF2-40B4-BE49-F238E27FC236}">
                <a16:creationId xmlns:a16="http://schemas.microsoft.com/office/drawing/2014/main" id="{41C0010F-63FD-4A60-8505-E1A1E94F2E51}"/>
              </a:ext>
            </a:extLst>
          </p:cNvPr>
          <p:cNvCxnSpPr>
            <a:cxnSpLocks/>
          </p:cNvCxnSpPr>
          <p:nvPr/>
        </p:nvCxnSpPr>
        <p:spPr>
          <a:xfrm flipH="1">
            <a:off x="6939152" y="1566863"/>
            <a:ext cx="207436" cy="2592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94A0607-3F23-4917-9366-569E620857CD}"/>
              </a:ext>
            </a:extLst>
          </p:cNvPr>
          <p:cNvCxnSpPr>
            <a:cxnSpLocks/>
          </p:cNvCxnSpPr>
          <p:nvPr/>
        </p:nvCxnSpPr>
        <p:spPr>
          <a:xfrm flipH="1">
            <a:off x="7713832" y="2385625"/>
            <a:ext cx="300091" cy="2414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436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U-Turn 3">
            <a:extLst>
              <a:ext uri="{FF2B5EF4-FFF2-40B4-BE49-F238E27FC236}">
                <a16:creationId xmlns:a16="http://schemas.microsoft.com/office/drawing/2014/main" id="{EF9C110B-6B8E-4139-9E3A-CDE01454167B}"/>
              </a:ext>
            </a:extLst>
          </p:cNvPr>
          <p:cNvSpPr/>
          <p:nvPr/>
        </p:nvSpPr>
        <p:spPr>
          <a:xfrm rot="3220622">
            <a:off x="7486955" y="1296002"/>
            <a:ext cx="413245" cy="1060316"/>
          </a:xfrm>
          <a:prstGeom prst="uturnArrow">
            <a:avLst>
              <a:gd name="adj1" fmla="val 20683"/>
              <a:gd name="adj2" fmla="val 25000"/>
              <a:gd name="adj3" fmla="val 40831"/>
              <a:gd name="adj4" fmla="val 37155"/>
              <a:gd name="adj5" fmla="val 1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288BAACC-06E2-432D-B076-F889274F1E77}"/>
              </a:ext>
            </a:extLst>
          </p:cNvPr>
          <p:cNvSpPr/>
          <p:nvPr/>
        </p:nvSpPr>
        <p:spPr>
          <a:xfrm rot="19934741">
            <a:off x="6917040" y="1524607"/>
            <a:ext cx="1460062" cy="265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AE4C2947-912C-4501-A036-7D10DAD5AAF3}"/>
              </a:ext>
            </a:extLst>
          </p:cNvPr>
          <p:cNvCxnSpPr>
            <a:cxnSpLocks/>
          </p:cNvCxnSpPr>
          <p:nvPr/>
        </p:nvCxnSpPr>
        <p:spPr>
          <a:xfrm flipH="1">
            <a:off x="5275166" y="1464507"/>
            <a:ext cx="280394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2" name="Straight Connector 61">
            <a:extLst>
              <a:ext uri="{FF2B5EF4-FFF2-40B4-BE49-F238E27FC236}">
                <a16:creationId xmlns:a16="http://schemas.microsoft.com/office/drawing/2014/main" id="{618E6788-4589-4E9F-91AA-38DB7D207484}"/>
              </a:ext>
            </a:extLst>
          </p:cNvPr>
          <p:cNvCxnSpPr>
            <a:cxnSpLocks/>
          </p:cNvCxnSpPr>
          <p:nvPr/>
        </p:nvCxnSpPr>
        <p:spPr>
          <a:xfrm>
            <a:off x="8089447" y="1474097"/>
            <a:ext cx="0" cy="4450624"/>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cxnSpLocks/>
          </p:cNvCxnSpPr>
          <p:nvPr/>
        </p:nvCxnSpPr>
        <p:spPr>
          <a:xfrm flipV="1">
            <a:off x="6532587" y="3709209"/>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cxnSpLocks/>
          </p:cNvCxnSpPr>
          <p:nvPr/>
        </p:nvCxnSpPr>
        <p:spPr>
          <a:xfrm>
            <a:off x="6532587" y="5914479"/>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5888980" y="3411298"/>
            <a:ext cx="766518" cy="523220"/>
          </a:xfrm>
          <a:prstGeom prst="rect">
            <a:avLst/>
          </a:prstGeom>
          <a:noFill/>
        </p:spPr>
        <p:txBody>
          <a:bodyPr wrap="square" rtlCol="0">
            <a:spAutoFit/>
          </a:bodyPr>
          <a:lstStyle/>
          <a:p>
            <a:pPr algn="ctr"/>
            <a:r>
              <a:rPr lang="en-US" sz="1400" dirty="0"/>
              <a:t>interest</a:t>
            </a:r>
          </a:p>
          <a:p>
            <a:pPr algn="ctr"/>
            <a:r>
              <a:rPr lang="en-US" sz="1400" dirty="0"/>
              <a:t>rate</a:t>
            </a:r>
          </a:p>
        </p:txBody>
      </p:sp>
      <p:sp>
        <p:nvSpPr>
          <p:cNvPr id="18" name="TextBox 17"/>
          <p:cNvSpPr txBox="1"/>
          <p:nvPr/>
        </p:nvSpPr>
        <p:spPr>
          <a:xfrm>
            <a:off x="8806424" y="5924721"/>
            <a:ext cx="577226" cy="307777"/>
          </a:xfrm>
          <a:prstGeom prst="rect">
            <a:avLst/>
          </a:prstGeom>
          <a:noFill/>
        </p:spPr>
        <p:txBody>
          <a:bodyPr wrap="square" rtlCol="0">
            <a:spAutoFit/>
          </a:bodyPr>
          <a:lstStyle/>
          <a:p>
            <a:r>
              <a:rPr lang="en-US" sz="1400" dirty="0"/>
              <a:t>loans</a:t>
            </a:r>
          </a:p>
        </p:txBody>
      </p:sp>
      <p:sp>
        <p:nvSpPr>
          <p:cNvPr id="22" name="Freeform 21"/>
          <p:cNvSpPr/>
          <p:nvPr/>
        </p:nvSpPr>
        <p:spPr>
          <a:xfrm>
            <a:off x="6819377" y="3873073"/>
            <a:ext cx="1976804" cy="1587440"/>
          </a:xfrm>
          <a:custGeom>
            <a:avLst/>
            <a:gdLst>
              <a:gd name="connsiteX0" fmla="*/ 0 w 1976804"/>
              <a:gd name="connsiteY0" fmla="*/ 0 h 1587440"/>
              <a:gd name="connsiteX1" fmla="*/ 716976 w 1976804"/>
              <a:gd name="connsiteY1" fmla="*/ 972947 h 1587440"/>
              <a:gd name="connsiteX2" fmla="*/ 1976804 w 1976804"/>
              <a:gd name="connsiteY2" fmla="*/ 1587440 h 1587440"/>
            </a:gdLst>
            <a:ahLst/>
            <a:cxnLst>
              <a:cxn ang="0">
                <a:pos x="connsiteX0" y="connsiteY0"/>
              </a:cxn>
              <a:cxn ang="0">
                <a:pos x="connsiteX1" y="connsiteY1"/>
              </a:cxn>
              <a:cxn ang="0">
                <a:pos x="connsiteX2" y="connsiteY2"/>
              </a:cxn>
            </a:cxnLst>
            <a:rect l="l" t="t" r="r" b="b"/>
            <a:pathLst>
              <a:path w="1976804" h="1587440">
                <a:moveTo>
                  <a:pt x="0" y="0"/>
                </a:moveTo>
                <a:cubicBezTo>
                  <a:pt x="193754" y="354187"/>
                  <a:pt x="387509" y="708374"/>
                  <a:pt x="716976" y="972947"/>
                </a:cubicBezTo>
                <a:cubicBezTo>
                  <a:pt x="1046443" y="1237520"/>
                  <a:pt x="1976804" y="1587440"/>
                  <a:pt x="1976804" y="158744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3" name="Freeform 22"/>
          <p:cNvSpPr/>
          <p:nvPr/>
        </p:nvSpPr>
        <p:spPr>
          <a:xfrm>
            <a:off x="6891075" y="3842348"/>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24" name="TextBox 23"/>
          <p:cNvSpPr txBox="1"/>
          <p:nvPr/>
        </p:nvSpPr>
        <p:spPr>
          <a:xfrm>
            <a:off x="8640166" y="3595913"/>
            <a:ext cx="290464" cy="369332"/>
          </a:xfrm>
          <a:prstGeom prst="rect">
            <a:avLst/>
          </a:prstGeom>
          <a:noFill/>
        </p:spPr>
        <p:txBody>
          <a:bodyPr wrap="square" rtlCol="0">
            <a:spAutoFit/>
          </a:bodyPr>
          <a:lstStyle/>
          <a:p>
            <a:r>
              <a:rPr lang="en-US" dirty="0"/>
              <a:t>S</a:t>
            </a:r>
          </a:p>
        </p:txBody>
      </p:sp>
      <p:sp>
        <p:nvSpPr>
          <p:cNvPr id="25" name="TextBox 24"/>
          <p:cNvSpPr txBox="1"/>
          <p:nvPr/>
        </p:nvSpPr>
        <p:spPr>
          <a:xfrm>
            <a:off x="8806425" y="5265606"/>
            <a:ext cx="339531" cy="369332"/>
          </a:xfrm>
          <a:prstGeom prst="rect">
            <a:avLst/>
          </a:prstGeom>
          <a:noFill/>
        </p:spPr>
        <p:txBody>
          <a:bodyPr wrap="square" rtlCol="0">
            <a:spAutoFit/>
          </a:bodyPr>
          <a:lstStyle/>
          <a:p>
            <a:r>
              <a:rPr lang="en-US" dirty="0"/>
              <a:t>D</a:t>
            </a:r>
          </a:p>
        </p:txBody>
      </p:sp>
      <p:cxnSp>
        <p:nvCxnSpPr>
          <p:cNvPr id="29" name="Straight Connector 28"/>
          <p:cNvCxnSpPr>
            <a:cxnSpLocks/>
          </p:cNvCxnSpPr>
          <p:nvPr/>
        </p:nvCxnSpPr>
        <p:spPr>
          <a:xfrm>
            <a:off x="7730961" y="4979161"/>
            <a:ext cx="0" cy="93531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9378DD21-2D4C-4A57-9471-84251ADBFD30}"/>
              </a:ext>
            </a:extLst>
          </p:cNvPr>
          <p:cNvCxnSpPr>
            <a:cxnSpLocks/>
          </p:cNvCxnSpPr>
          <p:nvPr/>
        </p:nvCxnSpPr>
        <p:spPr>
          <a:xfrm flipV="1">
            <a:off x="6513398" y="842184"/>
            <a:ext cx="0" cy="220527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29DF96E8-537E-4AEF-96BE-DE25891FFEDF}"/>
              </a:ext>
            </a:extLst>
          </p:cNvPr>
          <p:cNvCxnSpPr>
            <a:cxnSpLocks/>
          </p:cNvCxnSpPr>
          <p:nvPr/>
        </p:nvCxnSpPr>
        <p:spPr>
          <a:xfrm>
            <a:off x="6513398" y="3047454"/>
            <a:ext cx="241723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Connector 35">
            <a:extLst>
              <a:ext uri="{FF2B5EF4-FFF2-40B4-BE49-F238E27FC236}">
                <a16:creationId xmlns:a16="http://schemas.microsoft.com/office/drawing/2014/main" id="{652D188D-7A44-4455-B288-06290B78859D}"/>
              </a:ext>
            </a:extLst>
          </p:cNvPr>
          <p:cNvCxnSpPr>
            <a:cxnSpLocks/>
          </p:cNvCxnSpPr>
          <p:nvPr/>
        </p:nvCxnSpPr>
        <p:spPr>
          <a:xfrm>
            <a:off x="7737765" y="1651910"/>
            <a:ext cx="0" cy="423807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D96D4935-0D63-40B2-A7D1-6CA966B3BDE5}"/>
              </a:ext>
            </a:extLst>
          </p:cNvPr>
          <p:cNvSpPr txBox="1"/>
          <p:nvPr/>
        </p:nvSpPr>
        <p:spPr>
          <a:xfrm>
            <a:off x="5381679" y="534407"/>
            <a:ext cx="1273819" cy="307777"/>
          </a:xfrm>
          <a:prstGeom prst="rect">
            <a:avLst/>
          </a:prstGeom>
          <a:noFill/>
        </p:spPr>
        <p:txBody>
          <a:bodyPr wrap="square" rtlCol="0">
            <a:spAutoFit/>
          </a:bodyPr>
          <a:lstStyle/>
          <a:p>
            <a:pPr algn="ctr"/>
            <a:r>
              <a:rPr lang="en-US" sz="1400" dirty="0"/>
              <a:t>Consumption</a:t>
            </a:r>
          </a:p>
        </p:txBody>
      </p:sp>
      <p:sp>
        <p:nvSpPr>
          <p:cNvPr id="39" name="TextBox 38">
            <a:extLst>
              <a:ext uri="{FF2B5EF4-FFF2-40B4-BE49-F238E27FC236}">
                <a16:creationId xmlns:a16="http://schemas.microsoft.com/office/drawing/2014/main" id="{87981B78-2519-45D8-BC77-22BE62973901}"/>
              </a:ext>
            </a:extLst>
          </p:cNvPr>
          <p:cNvSpPr txBox="1"/>
          <p:nvPr/>
        </p:nvSpPr>
        <p:spPr>
          <a:xfrm>
            <a:off x="8711777" y="3103628"/>
            <a:ext cx="1128037" cy="307777"/>
          </a:xfrm>
          <a:prstGeom prst="rect">
            <a:avLst/>
          </a:prstGeom>
          <a:noFill/>
        </p:spPr>
        <p:txBody>
          <a:bodyPr wrap="square" rtlCol="0">
            <a:spAutoFit/>
          </a:bodyPr>
          <a:lstStyle/>
          <a:p>
            <a:pPr algn="ctr"/>
            <a:r>
              <a:rPr lang="en-US" sz="1400" dirty="0"/>
              <a:t>Investment</a:t>
            </a:r>
          </a:p>
        </p:txBody>
      </p:sp>
      <p:sp>
        <p:nvSpPr>
          <p:cNvPr id="41" name="Arc 40">
            <a:extLst>
              <a:ext uri="{FF2B5EF4-FFF2-40B4-BE49-F238E27FC236}">
                <a16:creationId xmlns:a16="http://schemas.microsoft.com/office/drawing/2014/main" id="{AAFE6802-DD26-45E6-AC8D-0D250EE0F442}"/>
              </a:ext>
            </a:extLst>
          </p:cNvPr>
          <p:cNvSpPr/>
          <p:nvPr/>
        </p:nvSpPr>
        <p:spPr>
          <a:xfrm>
            <a:off x="4598052" y="1276761"/>
            <a:ext cx="3864958" cy="3692153"/>
          </a:xfrm>
          <a:prstGeom prst="arc">
            <a:avLst>
              <a:gd name="adj1" fmla="val 16200000"/>
              <a:gd name="adj2" fmla="val 21469774"/>
            </a:avLst>
          </a:prstGeom>
          <a:ln>
            <a:prstDash val="dash"/>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21757918-5210-49C5-94A3-2E9379826FEE}"/>
              </a:ext>
            </a:extLst>
          </p:cNvPr>
          <p:cNvCxnSpPr>
            <a:cxnSpLocks/>
            <a:endCxn id="2" idx="0"/>
          </p:cNvCxnSpPr>
          <p:nvPr/>
        </p:nvCxnSpPr>
        <p:spPr>
          <a:xfrm flipH="1">
            <a:off x="5275166" y="1676400"/>
            <a:ext cx="2455796"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Oval 45">
            <a:extLst>
              <a:ext uri="{FF2B5EF4-FFF2-40B4-BE49-F238E27FC236}">
                <a16:creationId xmlns:a16="http://schemas.microsoft.com/office/drawing/2014/main" id="{E4726286-A3F5-425C-9055-84DA3B068D3D}"/>
              </a:ext>
            </a:extLst>
          </p:cNvPr>
          <p:cNvSpPr/>
          <p:nvPr/>
        </p:nvSpPr>
        <p:spPr>
          <a:xfrm>
            <a:off x="7693578" y="16383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BBA6742-F1EC-4749-BC04-E2C71F219156}"/>
              </a:ext>
            </a:extLst>
          </p:cNvPr>
          <p:cNvSpPr/>
          <p:nvPr/>
        </p:nvSpPr>
        <p:spPr>
          <a:xfrm>
            <a:off x="7379278" y="5112222"/>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A6B3523C-4FE2-4ED2-BCC3-440976244F3C}"/>
              </a:ext>
            </a:extLst>
          </p:cNvPr>
          <p:cNvCxnSpPr>
            <a:cxnSpLocks/>
          </p:cNvCxnSpPr>
          <p:nvPr/>
        </p:nvCxnSpPr>
        <p:spPr>
          <a:xfrm flipV="1">
            <a:off x="1708890" y="3964917"/>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1B0744F7-7BDC-4A78-92FD-693553613EF8}"/>
              </a:ext>
            </a:extLst>
          </p:cNvPr>
          <p:cNvCxnSpPr>
            <a:cxnSpLocks/>
          </p:cNvCxnSpPr>
          <p:nvPr/>
        </p:nvCxnSpPr>
        <p:spPr>
          <a:xfrm>
            <a:off x="1708890" y="5450271"/>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a:extLst>
              <a:ext uri="{FF2B5EF4-FFF2-40B4-BE49-F238E27FC236}">
                <a16:creationId xmlns:a16="http://schemas.microsoft.com/office/drawing/2014/main" id="{A7BBAEF5-8E12-4939-B7C0-C28B41148B8F}"/>
              </a:ext>
            </a:extLst>
          </p:cNvPr>
          <p:cNvCxnSpPr>
            <a:cxnSpLocks/>
          </p:cNvCxnSpPr>
          <p:nvPr/>
        </p:nvCxnSpPr>
        <p:spPr>
          <a:xfrm flipV="1">
            <a:off x="3993301" y="3974614"/>
            <a:ext cx="0" cy="1485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Straight Arrow Connector 36">
            <a:extLst>
              <a:ext uri="{FF2B5EF4-FFF2-40B4-BE49-F238E27FC236}">
                <a16:creationId xmlns:a16="http://schemas.microsoft.com/office/drawing/2014/main" id="{62DD1676-8E9D-431B-AD14-C92465ABBDC4}"/>
              </a:ext>
            </a:extLst>
          </p:cNvPr>
          <p:cNvCxnSpPr>
            <a:cxnSpLocks/>
          </p:cNvCxnSpPr>
          <p:nvPr/>
        </p:nvCxnSpPr>
        <p:spPr>
          <a:xfrm>
            <a:off x="3993301" y="5459968"/>
            <a:ext cx="1525563" cy="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A7E2A5D8-7B9D-462E-B3F1-68912E1A1BE2}"/>
              </a:ext>
            </a:extLst>
          </p:cNvPr>
          <p:cNvCxnSpPr>
            <a:cxnSpLocks/>
          </p:cNvCxnSpPr>
          <p:nvPr/>
        </p:nvCxnSpPr>
        <p:spPr>
          <a:xfrm>
            <a:off x="1982513" y="4210050"/>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a:extLst>
              <a:ext uri="{FF2B5EF4-FFF2-40B4-BE49-F238E27FC236}">
                <a16:creationId xmlns:a16="http://schemas.microsoft.com/office/drawing/2014/main" id="{A8DB7254-D605-4759-B11D-1D60547E9500}"/>
              </a:ext>
            </a:extLst>
          </p:cNvPr>
          <p:cNvCxnSpPr>
            <a:cxnSpLocks/>
          </p:cNvCxnSpPr>
          <p:nvPr/>
        </p:nvCxnSpPr>
        <p:spPr>
          <a:xfrm flipH="1">
            <a:off x="1972270" y="4265804"/>
            <a:ext cx="934994" cy="915796"/>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a:extLst>
              <a:ext uri="{FF2B5EF4-FFF2-40B4-BE49-F238E27FC236}">
                <a16:creationId xmlns:a16="http://schemas.microsoft.com/office/drawing/2014/main" id="{76D20D42-42C3-41AE-9AD0-DA0F46A9D9AE}"/>
              </a:ext>
            </a:extLst>
          </p:cNvPr>
          <p:cNvCxnSpPr>
            <a:cxnSpLocks/>
          </p:cNvCxnSpPr>
          <p:nvPr/>
        </p:nvCxnSpPr>
        <p:spPr>
          <a:xfrm>
            <a:off x="4266923" y="4210166"/>
            <a:ext cx="943940" cy="971550"/>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a:extLst>
              <a:ext uri="{FF2B5EF4-FFF2-40B4-BE49-F238E27FC236}">
                <a16:creationId xmlns:a16="http://schemas.microsoft.com/office/drawing/2014/main" id="{32CCA3C2-CEDC-4071-9381-12DEC25C5488}"/>
              </a:ext>
            </a:extLst>
          </p:cNvPr>
          <p:cNvCxnSpPr>
            <a:cxnSpLocks/>
          </p:cNvCxnSpPr>
          <p:nvPr/>
        </p:nvCxnSpPr>
        <p:spPr>
          <a:xfrm flipH="1">
            <a:off x="4256680" y="4265920"/>
            <a:ext cx="934994" cy="915796"/>
          </a:xfrm>
          <a:prstGeom prst="line">
            <a:avLst/>
          </a:prstGeom>
        </p:spPr>
        <p:style>
          <a:lnRef idx="3">
            <a:schemeClr val="dk1"/>
          </a:lnRef>
          <a:fillRef idx="0">
            <a:schemeClr val="dk1"/>
          </a:fillRef>
          <a:effectRef idx="2">
            <a:schemeClr val="dk1"/>
          </a:effectRef>
          <a:fontRef idx="minor">
            <a:schemeClr val="tx1"/>
          </a:fontRef>
        </p:style>
      </p:cxnSp>
      <p:sp>
        <p:nvSpPr>
          <p:cNvPr id="45" name="TextBox 44">
            <a:extLst>
              <a:ext uri="{FF2B5EF4-FFF2-40B4-BE49-F238E27FC236}">
                <a16:creationId xmlns:a16="http://schemas.microsoft.com/office/drawing/2014/main" id="{DE7AF122-F823-4534-AE87-09521C725E86}"/>
              </a:ext>
            </a:extLst>
          </p:cNvPr>
          <p:cNvSpPr txBox="1"/>
          <p:nvPr/>
        </p:nvSpPr>
        <p:spPr>
          <a:xfrm>
            <a:off x="1212495" y="3902906"/>
            <a:ext cx="288613" cy="307777"/>
          </a:xfrm>
          <a:prstGeom prst="rect">
            <a:avLst/>
          </a:prstGeom>
          <a:noFill/>
        </p:spPr>
        <p:txBody>
          <a:bodyPr wrap="square" rtlCol="0">
            <a:spAutoFit/>
          </a:bodyPr>
          <a:lstStyle/>
          <a:p>
            <a:r>
              <a:rPr lang="en-US" sz="1400" dirty="0"/>
              <a:t>w</a:t>
            </a:r>
          </a:p>
        </p:txBody>
      </p:sp>
      <p:sp>
        <p:nvSpPr>
          <p:cNvPr id="48" name="TextBox 47">
            <a:extLst>
              <a:ext uri="{FF2B5EF4-FFF2-40B4-BE49-F238E27FC236}">
                <a16:creationId xmlns:a16="http://schemas.microsoft.com/office/drawing/2014/main" id="{993057F6-2162-49ED-A6D0-D6884329AEC7}"/>
              </a:ext>
            </a:extLst>
          </p:cNvPr>
          <p:cNvSpPr txBox="1"/>
          <p:nvPr/>
        </p:nvSpPr>
        <p:spPr>
          <a:xfrm>
            <a:off x="3538200" y="3902389"/>
            <a:ext cx="288613" cy="307777"/>
          </a:xfrm>
          <a:prstGeom prst="rect">
            <a:avLst/>
          </a:prstGeom>
          <a:noFill/>
        </p:spPr>
        <p:txBody>
          <a:bodyPr wrap="square" rtlCol="0">
            <a:spAutoFit/>
          </a:bodyPr>
          <a:lstStyle/>
          <a:p>
            <a:r>
              <a:rPr lang="en-US" sz="1400" dirty="0"/>
              <a:t>w</a:t>
            </a:r>
          </a:p>
        </p:txBody>
      </p:sp>
      <p:sp>
        <p:nvSpPr>
          <p:cNvPr id="49" name="TextBox 48">
            <a:extLst>
              <a:ext uri="{FF2B5EF4-FFF2-40B4-BE49-F238E27FC236}">
                <a16:creationId xmlns:a16="http://schemas.microsoft.com/office/drawing/2014/main" id="{4710AC24-FB83-4DDF-BB79-FAE187AB5B57}"/>
              </a:ext>
            </a:extLst>
          </p:cNvPr>
          <p:cNvSpPr txBox="1"/>
          <p:nvPr/>
        </p:nvSpPr>
        <p:spPr>
          <a:xfrm>
            <a:off x="3132497" y="5565054"/>
            <a:ext cx="288613" cy="307777"/>
          </a:xfrm>
          <a:prstGeom prst="rect">
            <a:avLst/>
          </a:prstGeom>
          <a:noFill/>
        </p:spPr>
        <p:txBody>
          <a:bodyPr wrap="square" rtlCol="0">
            <a:spAutoFit/>
          </a:bodyPr>
          <a:lstStyle/>
          <a:p>
            <a:r>
              <a:rPr lang="en-US" sz="1400" dirty="0"/>
              <a:t>L</a:t>
            </a:r>
          </a:p>
        </p:txBody>
      </p:sp>
      <p:sp>
        <p:nvSpPr>
          <p:cNvPr id="50" name="TextBox 49">
            <a:extLst>
              <a:ext uri="{FF2B5EF4-FFF2-40B4-BE49-F238E27FC236}">
                <a16:creationId xmlns:a16="http://schemas.microsoft.com/office/drawing/2014/main" id="{EBF69D59-70CB-4681-8923-531111DC7A19}"/>
              </a:ext>
            </a:extLst>
          </p:cNvPr>
          <p:cNvSpPr txBox="1"/>
          <p:nvPr/>
        </p:nvSpPr>
        <p:spPr>
          <a:xfrm>
            <a:off x="5438806" y="5528585"/>
            <a:ext cx="288613" cy="307777"/>
          </a:xfrm>
          <a:prstGeom prst="rect">
            <a:avLst/>
          </a:prstGeom>
          <a:noFill/>
        </p:spPr>
        <p:txBody>
          <a:bodyPr wrap="square" rtlCol="0">
            <a:spAutoFit/>
          </a:bodyPr>
          <a:lstStyle/>
          <a:p>
            <a:r>
              <a:rPr lang="en-US" sz="1400" dirty="0"/>
              <a:t>L</a:t>
            </a:r>
          </a:p>
        </p:txBody>
      </p:sp>
      <p:cxnSp>
        <p:nvCxnSpPr>
          <p:cNvPr id="31" name="Straight Connector 30">
            <a:extLst>
              <a:ext uri="{FF2B5EF4-FFF2-40B4-BE49-F238E27FC236}">
                <a16:creationId xmlns:a16="http://schemas.microsoft.com/office/drawing/2014/main" id="{1EBD1783-9BD1-4ABB-9AC3-5B5C73475F27}"/>
              </a:ext>
            </a:extLst>
          </p:cNvPr>
          <p:cNvCxnSpPr>
            <a:cxnSpLocks/>
          </p:cNvCxnSpPr>
          <p:nvPr/>
        </p:nvCxnSpPr>
        <p:spPr>
          <a:xfrm>
            <a:off x="16897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Straight Connector 50">
            <a:extLst>
              <a:ext uri="{FF2B5EF4-FFF2-40B4-BE49-F238E27FC236}">
                <a16:creationId xmlns:a16="http://schemas.microsoft.com/office/drawing/2014/main" id="{9290F7B4-9504-4E51-B71F-FFF40BE1AC05}"/>
              </a:ext>
            </a:extLst>
          </p:cNvPr>
          <p:cNvCxnSpPr>
            <a:cxnSpLocks/>
          </p:cNvCxnSpPr>
          <p:nvPr/>
        </p:nvCxnSpPr>
        <p:spPr>
          <a:xfrm>
            <a:off x="3993301" y="4693078"/>
            <a:ext cx="781970" cy="274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2" name="Straight Connector 51">
            <a:extLst>
              <a:ext uri="{FF2B5EF4-FFF2-40B4-BE49-F238E27FC236}">
                <a16:creationId xmlns:a16="http://schemas.microsoft.com/office/drawing/2014/main" id="{0480754C-01F6-4206-9E7F-FE3AFAA820C2}"/>
              </a:ext>
            </a:extLst>
          </p:cNvPr>
          <p:cNvCxnSpPr>
            <a:cxnSpLocks/>
          </p:cNvCxnSpPr>
          <p:nvPr/>
        </p:nvCxnSpPr>
        <p:spPr>
          <a:xfrm>
            <a:off x="2454483" y="4693077"/>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Straight Connector 55">
            <a:extLst>
              <a:ext uri="{FF2B5EF4-FFF2-40B4-BE49-F238E27FC236}">
                <a16:creationId xmlns:a16="http://schemas.microsoft.com/office/drawing/2014/main" id="{896E5FB7-BD5E-4CC8-8271-B06F3E871A93}"/>
              </a:ext>
            </a:extLst>
          </p:cNvPr>
          <p:cNvCxnSpPr>
            <a:cxnSpLocks/>
          </p:cNvCxnSpPr>
          <p:nvPr/>
        </p:nvCxnSpPr>
        <p:spPr>
          <a:xfrm>
            <a:off x="4738893" y="4704652"/>
            <a:ext cx="0" cy="75374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Oval 56">
            <a:extLst>
              <a:ext uri="{FF2B5EF4-FFF2-40B4-BE49-F238E27FC236}">
                <a16:creationId xmlns:a16="http://schemas.microsoft.com/office/drawing/2014/main" id="{487F60E1-A3D8-4434-8104-16D22BD41752}"/>
              </a:ext>
            </a:extLst>
          </p:cNvPr>
          <p:cNvSpPr/>
          <p:nvPr/>
        </p:nvSpPr>
        <p:spPr>
          <a:xfrm>
            <a:off x="2607375" y="4486698"/>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Up 58">
            <a:extLst>
              <a:ext uri="{FF2B5EF4-FFF2-40B4-BE49-F238E27FC236}">
                <a16:creationId xmlns:a16="http://schemas.microsoft.com/office/drawing/2014/main" id="{E7FC40CA-5927-4BC5-8F8F-FF16401E630A}"/>
              </a:ext>
            </a:extLst>
          </p:cNvPr>
          <p:cNvSpPr/>
          <p:nvPr/>
        </p:nvSpPr>
        <p:spPr>
          <a:xfrm>
            <a:off x="23963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Arrow: Up 59">
            <a:extLst>
              <a:ext uri="{FF2B5EF4-FFF2-40B4-BE49-F238E27FC236}">
                <a16:creationId xmlns:a16="http://schemas.microsoft.com/office/drawing/2014/main" id="{517DC1FA-F0BA-4A13-8ACB-8360AD7EB320}"/>
              </a:ext>
            </a:extLst>
          </p:cNvPr>
          <p:cNvSpPr/>
          <p:nvPr/>
        </p:nvSpPr>
        <p:spPr>
          <a:xfrm>
            <a:off x="4567173" y="3220164"/>
            <a:ext cx="271500" cy="4708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22">
            <a:extLst>
              <a:ext uri="{FF2B5EF4-FFF2-40B4-BE49-F238E27FC236}">
                <a16:creationId xmlns:a16="http://schemas.microsoft.com/office/drawing/2014/main" id="{F6F74946-202D-4D03-BD25-2E66B929BE8C}"/>
              </a:ext>
            </a:extLst>
          </p:cNvPr>
          <p:cNvSpPr/>
          <p:nvPr/>
        </p:nvSpPr>
        <p:spPr>
          <a:xfrm>
            <a:off x="7218834" y="4056277"/>
            <a:ext cx="1741226" cy="1607924"/>
          </a:xfrm>
          <a:custGeom>
            <a:avLst/>
            <a:gdLst>
              <a:gd name="connsiteX0" fmla="*/ 0 w 1741226"/>
              <a:gd name="connsiteY0" fmla="*/ 1607924 h 1607924"/>
              <a:gd name="connsiteX1" fmla="*/ 1249586 w 1741226"/>
              <a:gd name="connsiteY1" fmla="*/ 829566 h 1607924"/>
              <a:gd name="connsiteX2" fmla="*/ 1741226 w 1741226"/>
              <a:gd name="connsiteY2" fmla="*/ 0 h 1607924"/>
            </a:gdLst>
            <a:ahLst/>
            <a:cxnLst>
              <a:cxn ang="0">
                <a:pos x="connsiteX0" y="connsiteY0"/>
              </a:cxn>
              <a:cxn ang="0">
                <a:pos x="connsiteX1" y="connsiteY1"/>
              </a:cxn>
              <a:cxn ang="0">
                <a:pos x="connsiteX2" y="connsiteY2"/>
              </a:cxn>
            </a:cxnLst>
            <a:rect l="l" t="t" r="r" b="b"/>
            <a:pathLst>
              <a:path w="1741226" h="1607924">
                <a:moveTo>
                  <a:pt x="0" y="1607924"/>
                </a:moveTo>
                <a:cubicBezTo>
                  <a:pt x="479691" y="1352738"/>
                  <a:pt x="959382" y="1097553"/>
                  <a:pt x="1249586" y="829566"/>
                </a:cubicBezTo>
                <a:cubicBezTo>
                  <a:pt x="1539790" y="561579"/>
                  <a:pt x="1741226" y="0"/>
                  <a:pt x="1741226" y="0"/>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54" name="TextBox 53">
            <a:extLst>
              <a:ext uri="{FF2B5EF4-FFF2-40B4-BE49-F238E27FC236}">
                <a16:creationId xmlns:a16="http://schemas.microsoft.com/office/drawing/2014/main" id="{A4A6BB1B-3B0C-4F2B-8B03-CFC51D49A5C0}"/>
              </a:ext>
            </a:extLst>
          </p:cNvPr>
          <p:cNvSpPr txBox="1"/>
          <p:nvPr/>
        </p:nvSpPr>
        <p:spPr>
          <a:xfrm>
            <a:off x="8961384" y="3836769"/>
            <a:ext cx="753183" cy="369332"/>
          </a:xfrm>
          <a:prstGeom prst="rect">
            <a:avLst/>
          </a:prstGeom>
          <a:noFill/>
        </p:spPr>
        <p:txBody>
          <a:bodyPr wrap="square" rtlCol="0">
            <a:spAutoFit/>
          </a:bodyPr>
          <a:lstStyle/>
          <a:p>
            <a:r>
              <a:rPr lang="en-US" dirty="0"/>
              <a:t>S+∆M</a:t>
            </a:r>
          </a:p>
        </p:txBody>
      </p:sp>
      <p:sp>
        <p:nvSpPr>
          <p:cNvPr id="55" name="Oval 54">
            <a:extLst>
              <a:ext uri="{FF2B5EF4-FFF2-40B4-BE49-F238E27FC236}">
                <a16:creationId xmlns:a16="http://schemas.microsoft.com/office/drawing/2014/main" id="{921D5C0F-EEA7-49DE-BCD7-DE88761FC0B2}"/>
              </a:ext>
            </a:extLst>
          </p:cNvPr>
          <p:cNvSpPr/>
          <p:nvPr/>
        </p:nvSpPr>
        <p:spPr>
          <a:xfrm>
            <a:off x="8055484" y="5119126"/>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3A807247-3279-41B3-99AE-FB265520ACA8}"/>
              </a:ext>
            </a:extLst>
          </p:cNvPr>
          <p:cNvCxnSpPr>
            <a:cxnSpLocks/>
          </p:cNvCxnSpPr>
          <p:nvPr/>
        </p:nvCxnSpPr>
        <p:spPr>
          <a:xfrm flipH="1">
            <a:off x="6532587" y="5164336"/>
            <a:ext cx="1494689"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3" name="Straight Connector 62">
            <a:extLst>
              <a:ext uri="{FF2B5EF4-FFF2-40B4-BE49-F238E27FC236}">
                <a16:creationId xmlns:a16="http://schemas.microsoft.com/office/drawing/2014/main" id="{4B41C80B-B5E4-4F29-BB75-4392D619FD44}"/>
              </a:ext>
            </a:extLst>
          </p:cNvPr>
          <p:cNvCxnSpPr>
            <a:cxnSpLocks/>
          </p:cNvCxnSpPr>
          <p:nvPr/>
        </p:nvCxnSpPr>
        <p:spPr>
          <a:xfrm>
            <a:off x="7417378" y="1466850"/>
            <a:ext cx="0" cy="444414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4" name="Straight Arrow Connector 63">
            <a:extLst>
              <a:ext uri="{FF2B5EF4-FFF2-40B4-BE49-F238E27FC236}">
                <a16:creationId xmlns:a16="http://schemas.microsoft.com/office/drawing/2014/main" id="{F8EAB0E5-B018-4494-815D-E92CD9791B16}"/>
              </a:ext>
            </a:extLst>
          </p:cNvPr>
          <p:cNvCxnSpPr>
            <a:cxnSpLocks/>
          </p:cNvCxnSpPr>
          <p:nvPr/>
        </p:nvCxnSpPr>
        <p:spPr>
          <a:xfrm>
            <a:off x="6433225" y="4958420"/>
            <a:ext cx="930" cy="202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2972C545-9BA8-4DD3-B863-B895073E5A00}"/>
              </a:ext>
            </a:extLst>
          </p:cNvPr>
          <p:cNvCxnSpPr/>
          <p:nvPr/>
        </p:nvCxnSpPr>
        <p:spPr>
          <a:xfrm>
            <a:off x="7785996" y="6065537"/>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AFF89FF0-5FBC-47C4-A1CD-009CCD6D21D1}"/>
              </a:ext>
            </a:extLst>
          </p:cNvPr>
          <p:cNvCxnSpPr>
            <a:cxnSpLocks/>
          </p:cNvCxnSpPr>
          <p:nvPr/>
        </p:nvCxnSpPr>
        <p:spPr>
          <a:xfrm flipH="1">
            <a:off x="7455478" y="6065537"/>
            <a:ext cx="207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Left Brace 5">
            <a:extLst>
              <a:ext uri="{FF2B5EF4-FFF2-40B4-BE49-F238E27FC236}">
                <a16:creationId xmlns:a16="http://schemas.microsoft.com/office/drawing/2014/main" id="{D55F8126-F1FA-404E-AE73-91BB16578522}"/>
              </a:ext>
            </a:extLst>
          </p:cNvPr>
          <p:cNvSpPr/>
          <p:nvPr/>
        </p:nvSpPr>
        <p:spPr>
          <a:xfrm rot="16200000">
            <a:off x="7676438" y="5987794"/>
            <a:ext cx="155638" cy="670379"/>
          </a:xfrm>
          <a:prstGeom prst="lef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sp>
        <p:nvSpPr>
          <p:cNvPr id="67" name="TextBox 66">
            <a:extLst>
              <a:ext uri="{FF2B5EF4-FFF2-40B4-BE49-F238E27FC236}">
                <a16:creationId xmlns:a16="http://schemas.microsoft.com/office/drawing/2014/main" id="{0DF0EB49-919D-4C42-8A95-B6EBC28A3C0A}"/>
              </a:ext>
            </a:extLst>
          </p:cNvPr>
          <p:cNvSpPr txBox="1"/>
          <p:nvPr/>
        </p:nvSpPr>
        <p:spPr>
          <a:xfrm>
            <a:off x="7499661" y="6419919"/>
            <a:ext cx="555824" cy="369332"/>
          </a:xfrm>
          <a:prstGeom prst="rect">
            <a:avLst/>
          </a:prstGeom>
          <a:noFill/>
        </p:spPr>
        <p:txBody>
          <a:bodyPr wrap="square" rtlCol="0">
            <a:spAutoFit/>
          </a:bodyPr>
          <a:lstStyle/>
          <a:p>
            <a:r>
              <a:rPr lang="en-US" dirty="0"/>
              <a:t>∆M</a:t>
            </a:r>
          </a:p>
        </p:txBody>
      </p:sp>
      <p:sp>
        <p:nvSpPr>
          <p:cNvPr id="72" name="Oval 71">
            <a:extLst>
              <a:ext uri="{FF2B5EF4-FFF2-40B4-BE49-F238E27FC236}">
                <a16:creationId xmlns:a16="http://schemas.microsoft.com/office/drawing/2014/main" id="{5ED0C5A8-C8E6-4F17-BA2B-3782B35F6952}"/>
              </a:ext>
            </a:extLst>
          </p:cNvPr>
          <p:cNvSpPr/>
          <p:nvPr/>
        </p:nvSpPr>
        <p:spPr>
          <a:xfrm>
            <a:off x="8043294" y="1438209"/>
            <a:ext cx="76200" cy="762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C6654B29-5946-4B5B-8977-ABBCDFFE3065}"/>
              </a:ext>
            </a:extLst>
          </p:cNvPr>
          <p:cNvSpPr/>
          <p:nvPr/>
        </p:nvSpPr>
        <p:spPr>
          <a:xfrm flipH="1">
            <a:off x="2743199" y="1474098"/>
            <a:ext cx="2531965" cy="1566936"/>
          </a:xfrm>
          <a:prstGeom prst="rtTriangl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a:extLst>
              <a:ext uri="{FF2B5EF4-FFF2-40B4-BE49-F238E27FC236}">
                <a16:creationId xmlns:a16="http://schemas.microsoft.com/office/drawing/2014/main" id="{D113A0A3-C026-41B2-92B7-1D32DD34F2B0}"/>
              </a:ext>
            </a:extLst>
          </p:cNvPr>
          <p:cNvCxnSpPr>
            <a:cxnSpLocks/>
          </p:cNvCxnSpPr>
          <p:nvPr/>
        </p:nvCxnSpPr>
        <p:spPr>
          <a:xfrm flipV="1">
            <a:off x="5363663" y="1485901"/>
            <a:ext cx="1" cy="16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4" name="Right Triangle 73">
            <a:extLst>
              <a:ext uri="{FF2B5EF4-FFF2-40B4-BE49-F238E27FC236}">
                <a16:creationId xmlns:a16="http://schemas.microsoft.com/office/drawing/2014/main" id="{371CB1EF-999E-481C-BE59-5D4BD9662ABC}"/>
              </a:ext>
            </a:extLst>
          </p:cNvPr>
          <p:cNvSpPr/>
          <p:nvPr/>
        </p:nvSpPr>
        <p:spPr>
          <a:xfrm flipH="1">
            <a:off x="1078533" y="1899085"/>
            <a:ext cx="4196631" cy="1141948"/>
          </a:xfrm>
          <a:prstGeom prst="rtTriangle">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Triangle 1">
            <a:extLst>
              <a:ext uri="{FF2B5EF4-FFF2-40B4-BE49-F238E27FC236}">
                <a16:creationId xmlns:a16="http://schemas.microsoft.com/office/drawing/2014/main" id="{82EB51D9-C182-47D1-A454-37CD6CC1194E}"/>
              </a:ext>
            </a:extLst>
          </p:cNvPr>
          <p:cNvSpPr/>
          <p:nvPr/>
        </p:nvSpPr>
        <p:spPr>
          <a:xfrm flipH="1">
            <a:off x="1982513" y="1676400"/>
            <a:ext cx="3292653" cy="1364633"/>
          </a:xfrm>
          <a:prstGeom prst="rtTriangle">
            <a:avLst/>
          </a:prstGeom>
          <a:solidFill>
            <a:schemeClr val="bg1"/>
          </a:solid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572844C6-4A5F-4C59-ACF8-978DB1BAACD7}"/>
              </a:ext>
            </a:extLst>
          </p:cNvPr>
          <p:cNvCxnSpPr>
            <a:cxnSpLocks/>
          </p:cNvCxnSpPr>
          <p:nvPr/>
        </p:nvCxnSpPr>
        <p:spPr>
          <a:xfrm flipH="1">
            <a:off x="1397391" y="3218276"/>
            <a:ext cx="2923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35B4C0C-2A7A-4914-8C77-C7B108628EFD}"/>
              </a:ext>
            </a:extLst>
          </p:cNvPr>
          <p:cNvCxnSpPr>
            <a:cxnSpLocks/>
          </p:cNvCxnSpPr>
          <p:nvPr/>
        </p:nvCxnSpPr>
        <p:spPr>
          <a:xfrm>
            <a:off x="1708890" y="451459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 name="Straight Connector 76">
            <a:extLst>
              <a:ext uri="{FF2B5EF4-FFF2-40B4-BE49-F238E27FC236}">
                <a16:creationId xmlns:a16="http://schemas.microsoft.com/office/drawing/2014/main" id="{EACE1B23-9647-4292-9344-3CA94712C227}"/>
              </a:ext>
            </a:extLst>
          </p:cNvPr>
          <p:cNvCxnSpPr>
            <a:cxnSpLocks/>
          </p:cNvCxnSpPr>
          <p:nvPr/>
        </p:nvCxnSpPr>
        <p:spPr>
          <a:xfrm>
            <a:off x="2645856" y="451459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8" name="Straight Connector 77">
            <a:extLst>
              <a:ext uri="{FF2B5EF4-FFF2-40B4-BE49-F238E27FC236}">
                <a16:creationId xmlns:a16="http://schemas.microsoft.com/office/drawing/2014/main" id="{62B873B1-9937-402E-A26F-DFDF22A8C78F}"/>
              </a:ext>
            </a:extLst>
          </p:cNvPr>
          <p:cNvCxnSpPr>
            <a:cxnSpLocks/>
          </p:cNvCxnSpPr>
          <p:nvPr/>
        </p:nvCxnSpPr>
        <p:spPr>
          <a:xfrm>
            <a:off x="2325946" y="419111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79" name="TextBox 78">
            <a:extLst>
              <a:ext uri="{FF2B5EF4-FFF2-40B4-BE49-F238E27FC236}">
                <a16:creationId xmlns:a16="http://schemas.microsoft.com/office/drawing/2014/main" id="{27786FF6-E26C-4905-841A-10407A6D13E7}"/>
              </a:ext>
            </a:extLst>
          </p:cNvPr>
          <p:cNvSpPr txBox="1"/>
          <p:nvPr/>
        </p:nvSpPr>
        <p:spPr>
          <a:xfrm>
            <a:off x="3221588" y="4916904"/>
            <a:ext cx="428280" cy="307777"/>
          </a:xfrm>
          <a:prstGeom prst="rect">
            <a:avLst/>
          </a:prstGeom>
          <a:noFill/>
        </p:spPr>
        <p:txBody>
          <a:bodyPr wrap="square" rtlCol="0">
            <a:spAutoFit/>
          </a:bodyPr>
          <a:lstStyle/>
          <a:p>
            <a:r>
              <a:rPr lang="en-US" sz="1400" dirty="0"/>
              <a:t>D’</a:t>
            </a:r>
          </a:p>
        </p:txBody>
      </p:sp>
      <p:cxnSp>
        <p:nvCxnSpPr>
          <p:cNvPr id="80" name="Straight Arrow Connector 79">
            <a:extLst>
              <a:ext uri="{FF2B5EF4-FFF2-40B4-BE49-F238E27FC236}">
                <a16:creationId xmlns:a16="http://schemas.microsoft.com/office/drawing/2014/main" id="{D0809AB1-BE54-4325-A027-E87E9F8B3DF4}"/>
              </a:ext>
            </a:extLst>
          </p:cNvPr>
          <p:cNvCxnSpPr>
            <a:cxnSpLocks/>
          </p:cNvCxnSpPr>
          <p:nvPr/>
        </p:nvCxnSpPr>
        <p:spPr>
          <a:xfrm flipV="1">
            <a:off x="1551553" y="453376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B4DA72F1-4CEF-4D95-BA71-F6B03127F7E5}"/>
              </a:ext>
            </a:extLst>
          </p:cNvPr>
          <p:cNvCxnSpPr/>
          <p:nvPr/>
        </p:nvCxnSpPr>
        <p:spPr>
          <a:xfrm>
            <a:off x="2436118" y="561738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C7E09CD-0533-4B11-BE01-19F83AE2A903}"/>
              </a:ext>
            </a:extLst>
          </p:cNvPr>
          <p:cNvCxnSpPr>
            <a:cxnSpLocks/>
          </p:cNvCxnSpPr>
          <p:nvPr/>
        </p:nvCxnSpPr>
        <p:spPr>
          <a:xfrm>
            <a:off x="4013786" y="4533648"/>
            <a:ext cx="90580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3" name="Straight Connector 82">
            <a:extLst>
              <a:ext uri="{FF2B5EF4-FFF2-40B4-BE49-F238E27FC236}">
                <a16:creationId xmlns:a16="http://schemas.microsoft.com/office/drawing/2014/main" id="{FEEFB113-6FEA-42AB-95E8-A196D4E7ADB8}"/>
              </a:ext>
            </a:extLst>
          </p:cNvPr>
          <p:cNvCxnSpPr>
            <a:cxnSpLocks/>
          </p:cNvCxnSpPr>
          <p:nvPr/>
        </p:nvCxnSpPr>
        <p:spPr>
          <a:xfrm>
            <a:off x="4950752" y="4533648"/>
            <a:ext cx="0" cy="93222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4" name="Straight Connector 83">
            <a:extLst>
              <a:ext uri="{FF2B5EF4-FFF2-40B4-BE49-F238E27FC236}">
                <a16:creationId xmlns:a16="http://schemas.microsoft.com/office/drawing/2014/main" id="{2C93CEC7-C441-49CD-AEBA-F15A05F68C0E}"/>
              </a:ext>
            </a:extLst>
          </p:cNvPr>
          <p:cNvCxnSpPr>
            <a:cxnSpLocks/>
          </p:cNvCxnSpPr>
          <p:nvPr/>
        </p:nvCxnSpPr>
        <p:spPr>
          <a:xfrm>
            <a:off x="4630842" y="4210166"/>
            <a:ext cx="943940" cy="971550"/>
          </a:xfrm>
          <a:prstGeom prst="line">
            <a:avLst/>
          </a:prstGeom>
        </p:spPr>
        <p:style>
          <a:lnRef idx="3">
            <a:schemeClr val="dk1"/>
          </a:lnRef>
          <a:fillRef idx="0">
            <a:schemeClr val="dk1"/>
          </a:fillRef>
          <a:effectRef idx="2">
            <a:schemeClr val="dk1"/>
          </a:effectRef>
          <a:fontRef idx="minor">
            <a:schemeClr val="tx1"/>
          </a:fontRef>
        </p:style>
      </p:cxnSp>
      <p:sp>
        <p:nvSpPr>
          <p:cNvPr id="85" name="TextBox 84">
            <a:extLst>
              <a:ext uri="{FF2B5EF4-FFF2-40B4-BE49-F238E27FC236}">
                <a16:creationId xmlns:a16="http://schemas.microsoft.com/office/drawing/2014/main" id="{CA8DB729-260F-49DA-8D9F-8C416ECA6AB4}"/>
              </a:ext>
            </a:extLst>
          </p:cNvPr>
          <p:cNvSpPr txBox="1"/>
          <p:nvPr/>
        </p:nvSpPr>
        <p:spPr>
          <a:xfrm>
            <a:off x="5526484" y="4935954"/>
            <a:ext cx="428280" cy="307777"/>
          </a:xfrm>
          <a:prstGeom prst="rect">
            <a:avLst/>
          </a:prstGeom>
          <a:noFill/>
        </p:spPr>
        <p:txBody>
          <a:bodyPr wrap="square" rtlCol="0">
            <a:spAutoFit/>
          </a:bodyPr>
          <a:lstStyle/>
          <a:p>
            <a:r>
              <a:rPr lang="en-US" sz="1400" dirty="0"/>
              <a:t>D’</a:t>
            </a:r>
          </a:p>
        </p:txBody>
      </p:sp>
      <p:cxnSp>
        <p:nvCxnSpPr>
          <p:cNvPr id="86" name="Straight Arrow Connector 85">
            <a:extLst>
              <a:ext uri="{FF2B5EF4-FFF2-40B4-BE49-F238E27FC236}">
                <a16:creationId xmlns:a16="http://schemas.microsoft.com/office/drawing/2014/main" id="{4158F9FE-C35F-4840-ABF9-C599068FC799}"/>
              </a:ext>
            </a:extLst>
          </p:cNvPr>
          <p:cNvCxnSpPr>
            <a:cxnSpLocks/>
          </p:cNvCxnSpPr>
          <p:nvPr/>
        </p:nvCxnSpPr>
        <p:spPr>
          <a:xfrm flipV="1">
            <a:off x="3856449" y="4552814"/>
            <a:ext cx="0" cy="228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96A51F23-3D89-46F3-8DCB-080DE5D64237}"/>
              </a:ext>
            </a:extLst>
          </p:cNvPr>
          <p:cNvCxnSpPr/>
          <p:nvPr/>
        </p:nvCxnSpPr>
        <p:spPr>
          <a:xfrm>
            <a:off x="4741014" y="5636434"/>
            <a:ext cx="2317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702D64C2-F027-4D02-94DD-63A74ECFC437}"/>
              </a:ext>
            </a:extLst>
          </p:cNvPr>
          <p:cNvSpPr txBox="1"/>
          <p:nvPr/>
        </p:nvSpPr>
        <p:spPr>
          <a:xfrm>
            <a:off x="2907264" y="5031686"/>
            <a:ext cx="428280" cy="307777"/>
          </a:xfrm>
          <a:prstGeom prst="rect">
            <a:avLst/>
          </a:prstGeom>
          <a:noFill/>
        </p:spPr>
        <p:txBody>
          <a:bodyPr wrap="square" rtlCol="0">
            <a:spAutoFit/>
          </a:bodyPr>
          <a:lstStyle/>
          <a:p>
            <a:r>
              <a:rPr lang="en-US" sz="1400" dirty="0"/>
              <a:t>D</a:t>
            </a:r>
          </a:p>
        </p:txBody>
      </p:sp>
      <p:sp>
        <p:nvSpPr>
          <p:cNvPr id="89" name="TextBox 88">
            <a:extLst>
              <a:ext uri="{FF2B5EF4-FFF2-40B4-BE49-F238E27FC236}">
                <a16:creationId xmlns:a16="http://schemas.microsoft.com/office/drawing/2014/main" id="{9A37929A-6BCD-416C-8E85-545B7D9123B2}"/>
              </a:ext>
            </a:extLst>
          </p:cNvPr>
          <p:cNvSpPr txBox="1"/>
          <p:nvPr/>
        </p:nvSpPr>
        <p:spPr>
          <a:xfrm>
            <a:off x="5165077" y="5004745"/>
            <a:ext cx="428280" cy="307777"/>
          </a:xfrm>
          <a:prstGeom prst="rect">
            <a:avLst/>
          </a:prstGeom>
          <a:noFill/>
        </p:spPr>
        <p:txBody>
          <a:bodyPr wrap="square" rtlCol="0">
            <a:spAutoFit/>
          </a:bodyPr>
          <a:lstStyle/>
          <a:p>
            <a:r>
              <a:rPr lang="en-US" sz="1400" dirty="0"/>
              <a:t>D</a:t>
            </a:r>
          </a:p>
        </p:txBody>
      </p:sp>
      <p:sp>
        <p:nvSpPr>
          <p:cNvPr id="90" name="TextBox 89">
            <a:extLst>
              <a:ext uri="{FF2B5EF4-FFF2-40B4-BE49-F238E27FC236}">
                <a16:creationId xmlns:a16="http://schemas.microsoft.com/office/drawing/2014/main" id="{E5C82724-6168-407E-AC56-94203A0C422C}"/>
              </a:ext>
            </a:extLst>
          </p:cNvPr>
          <p:cNvSpPr txBox="1"/>
          <p:nvPr/>
        </p:nvSpPr>
        <p:spPr>
          <a:xfrm>
            <a:off x="2677017" y="4022032"/>
            <a:ext cx="428280" cy="307777"/>
          </a:xfrm>
          <a:prstGeom prst="rect">
            <a:avLst/>
          </a:prstGeom>
          <a:noFill/>
        </p:spPr>
        <p:txBody>
          <a:bodyPr wrap="square" rtlCol="0">
            <a:spAutoFit/>
          </a:bodyPr>
          <a:lstStyle/>
          <a:p>
            <a:r>
              <a:rPr lang="en-US" sz="1400" dirty="0"/>
              <a:t>S</a:t>
            </a:r>
          </a:p>
        </p:txBody>
      </p:sp>
      <p:sp>
        <p:nvSpPr>
          <p:cNvPr id="91" name="TextBox 90">
            <a:extLst>
              <a:ext uri="{FF2B5EF4-FFF2-40B4-BE49-F238E27FC236}">
                <a16:creationId xmlns:a16="http://schemas.microsoft.com/office/drawing/2014/main" id="{5349435C-52EC-4364-A283-656FD0DA15D6}"/>
              </a:ext>
            </a:extLst>
          </p:cNvPr>
          <p:cNvSpPr txBox="1"/>
          <p:nvPr/>
        </p:nvSpPr>
        <p:spPr>
          <a:xfrm>
            <a:off x="4934830" y="3995091"/>
            <a:ext cx="428280" cy="307777"/>
          </a:xfrm>
          <a:prstGeom prst="rect">
            <a:avLst/>
          </a:prstGeom>
          <a:noFill/>
        </p:spPr>
        <p:txBody>
          <a:bodyPr wrap="square" rtlCol="0">
            <a:spAutoFit/>
          </a:bodyPr>
          <a:lstStyle/>
          <a:p>
            <a:r>
              <a:rPr lang="en-US" sz="1400" dirty="0"/>
              <a:t>S</a:t>
            </a:r>
          </a:p>
        </p:txBody>
      </p:sp>
      <p:sp>
        <p:nvSpPr>
          <p:cNvPr id="92" name="Oval 91">
            <a:extLst>
              <a:ext uri="{FF2B5EF4-FFF2-40B4-BE49-F238E27FC236}">
                <a16:creationId xmlns:a16="http://schemas.microsoft.com/office/drawing/2014/main" id="{4B2E5833-3FA5-4C89-BB23-BD1E220489CA}"/>
              </a:ext>
            </a:extLst>
          </p:cNvPr>
          <p:cNvSpPr/>
          <p:nvPr/>
        </p:nvSpPr>
        <p:spPr>
          <a:xfrm>
            <a:off x="4890266" y="4476924"/>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71E81A1A-01F2-4EBC-98D2-A8ECA7369655}"/>
              </a:ext>
            </a:extLst>
          </p:cNvPr>
          <p:cNvSpPr/>
          <p:nvPr/>
        </p:nvSpPr>
        <p:spPr>
          <a:xfrm rot="20237226">
            <a:off x="7737869" y="1450410"/>
            <a:ext cx="272828" cy="140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c 92">
            <a:extLst>
              <a:ext uri="{FF2B5EF4-FFF2-40B4-BE49-F238E27FC236}">
                <a16:creationId xmlns:a16="http://schemas.microsoft.com/office/drawing/2014/main" id="{6A9E96AF-CB67-4075-8C63-9A0F7CB0E942}"/>
              </a:ext>
            </a:extLst>
          </p:cNvPr>
          <p:cNvSpPr/>
          <p:nvPr/>
        </p:nvSpPr>
        <p:spPr>
          <a:xfrm>
            <a:off x="5359547" y="1994878"/>
            <a:ext cx="2292114" cy="2227782"/>
          </a:xfrm>
          <a:prstGeom prst="arc">
            <a:avLst>
              <a:gd name="adj1" fmla="val 16200000"/>
              <a:gd name="adj2" fmla="val 2146977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cxnSp>
        <p:nvCxnSpPr>
          <p:cNvPr id="94" name="Straight Arrow Connector 93">
            <a:extLst>
              <a:ext uri="{FF2B5EF4-FFF2-40B4-BE49-F238E27FC236}">
                <a16:creationId xmlns:a16="http://schemas.microsoft.com/office/drawing/2014/main" id="{41C0010F-63FD-4A60-8505-E1A1E94F2E51}"/>
              </a:ext>
            </a:extLst>
          </p:cNvPr>
          <p:cNvCxnSpPr>
            <a:cxnSpLocks/>
          </p:cNvCxnSpPr>
          <p:nvPr/>
        </p:nvCxnSpPr>
        <p:spPr>
          <a:xfrm flipH="1">
            <a:off x="6939152" y="1566863"/>
            <a:ext cx="207436" cy="2592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D94A0607-3F23-4917-9366-569E620857CD}"/>
              </a:ext>
            </a:extLst>
          </p:cNvPr>
          <p:cNvCxnSpPr>
            <a:cxnSpLocks/>
          </p:cNvCxnSpPr>
          <p:nvPr/>
        </p:nvCxnSpPr>
        <p:spPr>
          <a:xfrm flipH="1">
            <a:off x="7713832" y="2385625"/>
            <a:ext cx="300091" cy="2414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 name="Right Triangle 95">
            <a:extLst>
              <a:ext uri="{FF2B5EF4-FFF2-40B4-BE49-F238E27FC236}">
                <a16:creationId xmlns:a16="http://schemas.microsoft.com/office/drawing/2014/main" id="{48E75190-8235-4FD4-9CC1-3023E4ACCB69}"/>
              </a:ext>
            </a:extLst>
          </p:cNvPr>
          <p:cNvSpPr/>
          <p:nvPr/>
        </p:nvSpPr>
        <p:spPr>
          <a:xfrm flipH="1">
            <a:off x="3132496" y="2110978"/>
            <a:ext cx="2142669" cy="930055"/>
          </a:xfrm>
          <a:prstGeom prst="rtTriangle">
            <a:avLst/>
          </a:prstGeom>
          <a:solidFill>
            <a:schemeClr val="bg1"/>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7" name="Straight Arrow Connector 96">
            <a:extLst>
              <a:ext uri="{FF2B5EF4-FFF2-40B4-BE49-F238E27FC236}">
                <a16:creationId xmlns:a16="http://schemas.microsoft.com/office/drawing/2014/main" id="{9C525973-2D4F-475E-9692-4E6DD6CD6FDB}"/>
              </a:ext>
            </a:extLst>
          </p:cNvPr>
          <p:cNvCxnSpPr>
            <a:cxnSpLocks/>
          </p:cNvCxnSpPr>
          <p:nvPr/>
        </p:nvCxnSpPr>
        <p:spPr>
          <a:xfrm>
            <a:off x="4687479" y="2051763"/>
            <a:ext cx="87792" cy="2058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7FB008E1-56E0-4D90-B0C8-56EDCF5C7D8F}"/>
              </a:ext>
            </a:extLst>
          </p:cNvPr>
          <p:cNvCxnSpPr>
            <a:cxnSpLocks/>
          </p:cNvCxnSpPr>
          <p:nvPr/>
        </p:nvCxnSpPr>
        <p:spPr>
          <a:xfrm>
            <a:off x="3291648" y="2627109"/>
            <a:ext cx="87792" cy="2058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F631C9F7-83F9-4B77-BC26-3040D8FF2979}"/>
              </a:ext>
            </a:extLst>
          </p:cNvPr>
          <p:cNvCxnSpPr>
            <a:cxnSpLocks/>
          </p:cNvCxnSpPr>
          <p:nvPr/>
        </p:nvCxnSpPr>
        <p:spPr>
          <a:xfrm>
            <a:off x="4003597" y="2300564"/>
            <a:ext cx="87792" cy="2058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470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Bust</a:t>
            </a:r>
          </a:p>
        </p:txBody>
      </p:sp>
      <p:sp>
        <p:nvSpPr>
          <p:cNvPr id="3" name="Content Placeholder 2"/>
          <p:cNvSpPr>
            <a:spLocks noGrp="1"/>
          </p:cNvSpPr>
          <p:nvPr>
            <p:ph idx="1"/>
          </p:nvPr>
        </p:nvSpPr>
        <p:spPr/>
        <p:txBody>
          <a:bodyPr/>
          <a:lstStyle/>
          <a:p>
            <a:r>
              <a:rPr lang="en-US" dirty="0"/>
              <a:t>Firms attempt to liquidate malinvested capital.</a:t>
            </a:r>
          </a:p>
          <a:p>
            <a:r>
              <a:rPr lang="en-US" dirty="0"/>
              <a:t>Wages decrease and workers are laid off.</a:t>
            </a:r>
          </a:p>
          <a:p>
            <a:r>
              <a:rPr lang="en-US" dirty="0"/>
              <a:t>Credit markets dry up.</a:t>
            </a:r>
          </a:p>
          <a:p>
            <a:r>
              <a:rPr lang="en-US" dirty="0"/>
              <a:t>Prices readjust to reflect consumer demands.</a:t>
            </a:r>
          </a:p>
          <a:p>
            <a:r>
              <a:rPr lang="en-US" dirty="0"/>
              <a:t>The bust is a recovery phase as people try to find profitable uses for land, labor, and capital.</a:t>
            </a:r>
          </a:p>
          <a:p>
            <a:endParaRPr lang="en-US" dirty="0"/>
          </a:p>
          <a:p>
            <a:endParaRPr lang="en-US" dirty="0"/>
          </a:p>
        </p:txBody>
      </p:sp>
    </p:spTree>
    <p:extLst>
      <p:ext uri="{BB962C8B-B14F-4D97-AF65-F5344CB8AC3E}">
        <p14:creationId xmlns:p14="http://schemas.microsoft.com/office/powerpoint/2010/main" val="390551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580172"/>
            <a:ext cx="10058400" cy="1450757"/>
          </a:xfrm>
        </p:spPr>
        <p:txBody>
          <a:bodyPr>
            <a:normAutofit/>
          </a:bodyPr>
          <a:lstStyle/>
          <a:p>
            <a:r>
              <a:rPr lang="en-US" dirty="0"/>
              <a:t>What is a business cycle?</a:t>
            </a:r>
          </a:p>
        </p:txBody>
      </p:sp>
      <p:sp>
        <p:nvSpPr>
          <p:cNvPr id="3" name="Content Placeholder 2"/>
          <p:cNvSpPr>
            <a:spLocks noGrp="1"/>
          </p:cNvSpPr>
          <p:nvPr>
            <p:ph idx="1"/>
          </p:nvPr>
        </p:nvSpPr>
        <p:spPr>
          <a:xfrm>
            <a:off x="1227669" y="811549"/>
            <a:ext cx="10058400" cy="4023360"/>
          </a:xfrm>
        </p:spPr>
        <p:txBody>
          <a:bodyPr>
            <a:normAutofit/>
          </a:bodyPr>
          <a:lstStyle/>
          <a:p>
            <a:r>
              <a:rPr lang="en-US" i="1" dirty="0"/>
              <a:t>General</a:t>
            </a:r>
            <a:r>
              <a:rPr lang="en-US" dirty="0"/>
              <a:t> boom and </a:t>
            </a:r>
            <a:r>
              <a:rPr lang="en-US" i="1" dirty="0"/>
              <a:t>general</a:t>
            </a:r>
            <a:r>
              <a:rPr lang="en-US" dirty="0"/>
              <a:t> bust</a:t>
            </a:r>
          </a:p>
          <a:p>
            <a:r>
              <a:rPr lang="en-US" dirty="0"/>
              <a:t>We see patterns in economic data like this:</a:t>
            </a:r>
          </a:p>
          <a:p>
            <a:endParaRPr lang="en-US" dirty="0"/>
          </a:p>
          <a:p>
            <a:pPr lvl="1"/>
            <a:endParaRPr lang="en-US" dirty="0"/>
          </a:p>
        </p:txBody>
      </p:sp>
      <p:pic>
        <p:nvPicPr>
          <p:cNvPr id="13" name="Picture 12" descr="A screenshot of a cell phone&#10;&#10;Description automatically generated">
            <a:extLst>
              <a:ext uri="{FF2B5EF4-FFF2-40B4-BE49-F238E27FC236}">
                <a16:creationId xmlns:a16="http://schemas.microsoft.com/office/drawing/2014/main" id="{9AB8AD08-78CE-42C4-8964-3EA4C5C2C846}"/>
              </a:ext>
            </a:extLst>
          </p:cNvPr>
          <p:cNvPicPr>
            <a:picLocks noChangeAspect="1"/>
          </p:cNvPicPr>
          <p:nvPr/>
        </p:nvPicPr>
        <p:blipFill>
          <a:blip r:embed="rId2"/>
          <a:stretch>
            <a:fillRect/>
          </a:stretch>
        </p:blipFill>
        <p:spPr>
          <a:xfrm>
            <a:off x="492560" y="1758843"/>
            <a:ext cx="5568726" cy="2227489"/>
          </a:xfrm>
          <a:prstGeom prst="rect">
            <a:avLst/>
          </a:prstGeom>
        </p:spPr>
      </p:pic>
      <p:pic>
        <p:nvPicPr>
          <p:cNvPr id="15" name="Picture 14" descr="A close up of a map&#10;&#10;Description automatically generated">
            <a:extLst>
              <a:ext uri="{FF2B5EF4-FFF2-40B4-BE49-F238E27FC236}">
                <a16:creationId xmlns:a16="http://schemas.microsoft.com/office/drawing/2014/main" id="{20B134B1-A4CF-4212-A563-175E4D3ECD11}"/>
              </a:ext>
            </a:extLst>
          </p:cNvPr>
          <p:cNvPicPr>
            <a:picLocks noChangeAspect="1"/>
          </p:cNvPicPr>
          <p:nvPr/>
        </p:nvPicPr>
        <p:blipFill>
          <a:blip r:embed="rId3"/>
          <a:stretch>
            <a:fillRect/>
          </a:stretch>
        </p:blipFill>
        <p:spPr>
          <a:xfrm>
            <a:off x="6126480" y="1842374"/>
            <a:ext cx="5568726" cy="2143958"/>
          </a:xfrm>
          <a:prstGeom prst="rect">
            <a:avLst/>
          </a:prstGeom>
        </p:spPr>
      </p:pic>
      <p:pic>
        <p:nvPicPr>
          <p:cNvPr id="8" name="Picture 7" descr="A screenshot of a social media post&#10;&#10;Description automatically generated">
            <a:extLst>
              <a:ext uri="{FF2B5EF4-FFF2-40B4-BE49-F238E27FC236}">
                <a16:creationId xmlns:a16="http://schemas.microsoft.com/office/drawing/2014/main" id="{7C5426A1-1C1E-4488-9052-3F7E8E4ABBEA}"/>
              </a:ext>
            </a:extLst>
          </p:cNvPr>
          <p:cNvPicPr>
            <a:picLocks noChangeAspect="1"/>
          </p:cNvPicPr>
          <p:nvPr/>
        </p:nvPicPr>
        <p:blipFill>
          <a:blip r:embed="rId4"/>
          <a:stretch>
            <a:fillRect/>
          </a:stretch>
        </p:blipFill>
        <p:spPr>
          <a:xfrm>
            <a:off x="492563" y="4020412"/>
            <a:ext cx="5568723" cy="2143958"/>
          </a:xfrm>
          <a:prstGeom prst="rect">
            <a:avLst/>
          </a:prstGeom>
        </p:spPr>
      </p:pic>
      <p:pic>
        <p:nvPicPr>
          <p:cNvPr id="17" name="Picture 16" descr="A screenshot of a cell phone&#10;&#10;Description automatically generated">
            <a:extLst>
              <a:ext uri="{FF2B5EF4-FFF2-40B4-BE49-F238E27FC236}">
                <a16:creationId xmlns:a16="http://schemas.microsoft.com/office/drawing/2014/main" id="{C04A5F4E-5ACA-41A1-B189-47FDB6315FDD}"/>
              </a:ext>
            </a:extLst>
          </p:cNvPr>
          <p:cNvPicPr>
            <a:picLocks noChangeAspect="1"/>
          </p:cNvPicPr>
          <p:nvPr/>
        </p:nvPicPr>
        <p:blipFill>
          <a:blip r:embed="rId5"/>
          <a:stretch>
            <a:fillRect/>
          </a:stretch>
        </p:blipFill>
        <p:spPr>
          <a:xfrm>
            <a:off x="6126480" y="4020412"/>
            <a:ext cx="5568726" cy="2143958"/>
          </a:xfrm>
          <a:prstGeom prst="rect">
            <a:avLst/>
          </a:prstGeom>
        </p:spPr>
      </p:pic>
    </p:spTree>
    <p:extLst>
      <p:ext uri="{BB962C8B-B14F-4D97-AF65-F5344CB8AC3E}">
        <p14:creationId xmlns:p14="http://schemas.microsoft.com/office/powerpoint/2010/main" val="615272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B30DC-03B8-4F05-9205-BBB50987E6CF}"/>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145234B1-16DC-4BBD-9C6F-29CF111B5FC0}"/>
              </a:ext>
            </a:extLst>
          </p:cNvPr>
          <p:cNvSpPr>
            <a:spLocks noGrp="1"/>
          </p:cNvSpPr>
          <p:nvPr>
            <p:ph idx="1"/>
          </p:nvPr>
        </p:nvSpPr>
        <p:spPr/>
        <p:txBody>
          <a:bodyPr/>
          <a:lstStyle/>
          <a:p>
            <a:r>
              <a:rPr lang="en-US" dirty="0"/>
              <a:t>If you look at highly aggregated data, you misdiagnose the problem and give bad solutions.</a:t>
            </a:r>
          </a:p>
          <a:p>
            <a:r>
              <a:rPr lang="en-US" dirty="0"/>
              <a:t>“Before we can meaningfully ask what might go wrong, we should first understand how things could ever go right.” – Hayek</a:t>
            </a:r>
          </a:p>
          <a:p>
            <a:r>
              <a:rPr lang="en-US" dirty="0"/>
              <a:t>Sustainable production is based on a real reallocation of resources away from consumption, i.e., real savings.</a:t>
            </a:r>
          </a:p>
          <a:p>
            <a:r>
              <a:rPr lang="en-US" dirty="0"/>
              <a:t>Unsustainable booms are caused by artificial increases in credit. Recessions are the time when we fix the mistakes of the past.</a:t>
            </a:r>
          </a:p>
        </p:txBody>
      </p:sp>
    </p:spTree>
    <p:extLst>
      <p:ext uri="{BB962C8B-B14F-4D97-AF65-F5344CB8AC3E}">
        <p14:creationId xmlns:p14="http://schemas.microsoft.com/office/powerpoint/2010/main" val="4205062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E0291-D143-4759-BB27-A1C4D96FE866}"/>
              </a:ext>
            </a:extLst>
          </p:cNvPr>
          <p:cNvSpPr>
            <a:spLocks noGrp="1"/>
          </p:cNvSpPr>
          <p:nvPr>
            <p:ph type="title"/>
          </p:nvPr>
        </p:nvSpPr>
        <p:spPr/>
        <p:txBody>
          <a:bodyPr/>
          <a:lstStyle/>
          <a:p>
            <a:r>
              <a:rPr lang="en-US" dirty="0"/>
              <a:t>Recommended Reading</a:t>
            </a:r>
          </a:p>
        </p:txBody>
      </p:sp>
      <p:sp>
        <p:nvSpPr>
          <p:cNvPr id="3" name="Content Placeholder 2">
            <a:extLst>
              <a:ext uri="{FF2B5EF4-FFF2-40B4-BE49-F238E27FC236}">
                <a16:creationId xmlns:a16="http://schemas.microsoft.com/office/drawing/2014/main" id="{8DC4E138-D7D9-4170-ACAF-14A5E06A698B}"/>
              </a:ext>
            </a:extLst>
          </p:cNvPr>
          <p:cNvSpPr>
            <a:spLocks noGrp="1"/>
          </p:cNvSpPr>
          <p:nvPr>
            <p:ph idx="1"/>
          </p:nvPr>
        </p:nvSpPr>
        <p:spPr/>
        <p:txBody>
          <a:bodyPr>
            <a:normAutofit/>
          </a:bodyPr>
          <a:lstStyle/>
          <a:p>
            <a:r>
              <a:rPr lang="en-US" dirty="0"/>
              <a:t>Beginner</a:t>
            </a:r>
          </a:p>
          <a:p>
            <a:pPr lvl="1"/>
            <a:r>
              <a:rPr lang="en-US" i="1" dirty="0"/>
              <a:t>Meltdown</a:t>
            </a:r>
            <a:r>
              <a:rPr lang="en-US" dirty="0"/>
              <a:t> – Woods </a:t>
            </a:r>
          </a:p>
          <a:p>
            <a:pPr lvl="1"/>
            <a:r>
              <a:rPr lang="en-US" i="1" dirty="0"/>
              <a:t>The Austrian Theory of the Trade Cycle and Other Essays</a:t>
            </a:r>
            <a:r>
              <a:rPr lang="en-US" dirty="0"/>
              <a:t> – Ebeling (ed.)</a:t>
            </a:r>
          </a:p>
          <a:p>
            <a:r>
              <a:rPr lang="en-US" dirty="0"/>
              <a:t>Intermediate</a:t>
            </a:r>
          </a:p>
          <a:p>
            <a:pPr lvl="1"/>
            <a:r>
              <a:rPr lang="en-US" i="1" dirty="0"/>
              <a:t>America’s Great Depression </a:t>
            </a:r>
            <a:r>
              <a:rPr lang="en-US" dirty="0"/>
              <a:t>– Rothbard</a:t>
            </a:r>
          </a:p>
          <a:p>
            <a:pPr lvl="1"/>
            <a:r>
              <a:rPr lang="en-US" i="1" dirty="0"/>
              <a:t>The Causes of the Economic Crisis</a:t>
            </a:r>
            <a:r>
              <a:rPr lang="en-US" dirty="0"/>
              <a:t> – Mises</a:t>
            </a:r>
          </a:p>
          <a:p>
            <a:r>
              <a:rPr lang="en-US" dirty="0"/>
              <a:t>Advanced</a:t>
            </a:r>
          </a:p>
          <a:p>
            <a:pPr lvl="1"/>
            <a:r>
              <a:rPr lang="en-US" i="1" dirty="0"/>
              <a:t>Time and Money </a:t>
            </a:r>
            <a:r>
              <a:rPr lang="en-US" dirty="0"/>
              <a:t>– Garrison</a:t>
            </a:r>
          </a:p>
          <a:p>
            <a:pPr lvl="1"/>
            <a:r>
              <a:rPr lang="en-US" dirty="0"/>
              <a:t>“A Reformulation of Austrian Business Cycle Theory in Light of the Financial Crisis” (QJAE) – Salerno</a:t>
            </a:r>
          </a:p>
        </p:txBody>
      </p:sp>
    </p:spTree>
    <p:extLst>
      <p:ext uri="{BB962C8B-B14F-4D97-AF65-F5344CB8AC3E}">
        <p14:creationId xmlns:p14="http://schemas.microsoft.com/office/powerpoint/2010/main" val="307790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business cycle?</a:t>
            </a:r>
          </a:p>
        </p:txBody>
      </p:sp>
      <p:sp>
        <p:nvSpPr>
          <p:cNvPr id="3" name="Content Placeholder 2"/>
          <p:cNvSpPr>
            <a:spLocks noGrp="1"/>
          </p:cNvSpPr>
          <p:nvPr>
            <p:ph idx="1"/>
          </p:nvPr>
        </p:nvSpPr>
        <p:spPr/>
        <p:txBody>
          <a:bodyPr/>
          <a:lstStyle/>
          <a:p>
            <a:r>
              <a:rPr lang="en-US" i="1" dirty="0"/>
              <a:t>General</a:t>
            </a:r>
            <a:r>
              <a:rPr lang="en-US" dirty="0"/>
              <a:t> boom and </a:t>
            </a:r>
            <a:r>
              <a:rPr lang="en-US" i="1" dirty="0"/>
              <a:t>general</a:t>
            </a:r>
            <a:r>
              <a:rPr lang="en-US" dirty="0"/>
              <a:t> bust</a:t>
            </a:r>
          </a:p>
          <a:p>
            <a:r>
              <a:rPr lang="en-US" dirty="0"/>
              <a:t>Consumer prices vs. factor prices</a:t>
            </a:r>
          </a:p>
          <a:p>
            <a:pPr lvl="1"/>
            <a:r>
              <a:rPr lang="en-US" dirty="0" err="1"/>
              <a:t>Rothbard</a:t>
            </a:r>
            <a:r>
              <a:rPr lang="en-US" dirty="0"/>
              <a:t>, America’s Great Depression p. 9: “capital-goods industries fluctuate more widely than do the consumer-goods industries”</a:t>
            </a:r>
          </a:p>
          <a:p>
            <a:pPr lvl="1"/>
            <a:endParaRPr lang="en-US" dirty="0"/>
          </a:p>
          <a:p>
            <a:endParaRPr lang="en-US" dirty="0"/>
          </a:p>
          <a:p>
            <a:pPr lvl="1"/>
            <a:endParaRPr lang="en-US" dirty="0"/>
          </a:p>
        </p:txBody>
      </p:sp>
      <p:pic>
        <p:nvPicPr>
          <p:cNvPr id="5" name="Picture 4" descr="fredgraph.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1491" y="3319779"/>
            <a:ext cx="3569367" cy="2370699"/>
          </a:xfrm>
          <a:prstGeom prst="rect">
            <a:avLst/>
          </a:prstGeom>
        </p:spPr>
      </p:pic>
      <p:pic>
        <p:nvPicPr>
          <p:cNvPr id="6" name="Picture 5" descr="fredgraph.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8247" y="3319778"/>
            <a:ext cx="3569366" cy="2370698"/>
          </a:xfrm>
          <a:prstGeom prst="rect">
            <a:avLst/>
          </a:prstGeom>
        </p:spPr>
      </p:pic>
    </p:spTree>
    <p:extLst>
      <p:ext uri="{BB962C8B-B14F-4D97-AF65-F5344CB8AC3E}">
        <p14:creationId xmlns:p14="http://schemas.microsoft.com/office/powerpoint/2010/main" val="3351819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business cycle?</a:t>
            </a:r>
          </a:p>
        </p:txBody>
      </p:sp>
      <p:sp>
        <p:nvSpPr>
          <p:cNvPr id="3" name="Content Placeholder 2"/>
          <p:cNvSpPr>
            <a:spLocks noGrp="1"/>
          </p:cNvSpPr>
          <p:nvPr>
            <p:ph idx="1"/>
          </p:nvPr>
        </p:nvSpPr>
        <p:spPr/>
        <p:txBody>
          <a:bodyPr/>
          <a:lstStyle/>
          <a:p>
            <a:r>
              <a:rPr lang="en-US" i="1" dirty="0"/>
              <a:t>General</a:t>
            </a:r>
            <a:r>
              <a:rPr lang="en-US" dirty="0"/>
              <a:t> boom and </a:t>
            </a:r>
            <a:r>
              <a:rPr lang="en-US" i="1" dirty="0"/>
              <a:t>general</a:t>
            </a:r>
            <a:r>
              <a:rPr lang="en-US" dirty="0"/>
              <a:t> bust</a:t>
            </a:r>
          </a:p>
          <a:p>
            <a:r>
              <a:rPr lang="en-US" dirty="0"/>
              <a:t>Theory must account for these phenomena:</a:t>
            </a:r>
          </a:p>
          <a:p>
            <a:pPr lvl="1"/>
            <a:r>
              <a:rPr lang="en-US" dirty="0"/>
              <a:t>The “shape” or stages of the cycle: boom then bust</a:t>
            </a:r>
          </a:p>
          <a:p>
            <a:pPr lvl="1"/>
            <a:r>
              <a:rPr lang="en-US" dirty="0"/>
              <a:t>The cluster of entrepreneurial errors</a:t>
            </a:r>
          </a:p>
          <a:p>
            <a:pPr lvl="1"/>
            <a:r>
              <a:rPr lang="en-US" dirty="0"/>
              <a:t>The more dramatic fluctuations in capital-goods industries compared to consumer-goods industries</a:t>
            </a:r>
          </a:p>
          <a:p>
            <a:r>
              <a:rPr lang="en-US" dirty="0"/>
              <a:t>Suspects:</a:t>
            </a:r>
          </a:p>
          <a:p>
            <a:pPr lvl="1"/>
            <a:r>
              <a:rPr lang="en-US" dirty="0"/>
              <a:t>Money</a:t>
            </a:r>
          </a:p>
          <a:p>
            <a:pPr lvl="1"/>
            <a:r>
              <a:rPr lang="en-US" dirty="0"/>
              <a:t>Credit</a:t>
            </a:r>
          </a:p>
          <a:p>
            <a:pPr lvl="1"/>
            <a:endParaRPr lang="en-US" dirty="0"/>
          </a:p>
          <a:p>
            <a:pPr lvl="1"/>
            <a:endParaRPr lang="en-US" dirty="0"/>
          </a:p>
          <a:p>
            <a:pPr lvl="1"/>
            <a:endParaRPr lang="en-US" dirty="0"/>
          </a:p>
        </p:txBody>
      </p:sp>
      <p:pic>
        <p:nvPicPr>
          <p:cNvPr id="4" name="Picture 3" descr="fredgraph.jpg">
            <a:extLst>
              <a:ext uri="{FF2B5EF4-FFF2-40B4-BE49-F238E27FC236}">
                <a16:creationId xmlns:a16="http://schemas.microsoft.com/office/drawing/2014/main" id="{7C535416-8F39-44EF-ADB6-64D7BF7605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5353" y="3738879"/>
            <a:ext cx="3569367" cy="2370699"/>
          </a:xfrm>
          <a:prstGeom prst="rect">
            <a:avLst/>
          </a:prstGeom>
        </p:spPr>
      </p:pic>
      <p:pic>
        <p:nvPicPr>
          <p:cNvPr id="5" name="Picture 4" descr="fredgraph.jpg">
            <a:extLst>
              <a:ext uri="{FF2B5EF4-FFF2-40B4-BE49-F238E27FC236}">
                <a16:creationId xmlns:a16="http://schemas.microsoft.com/office/drawing/2014/main" id="{4CF7C35B-074C-438B-BC75-E82DA6AD1C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2109" y="3738878"/>
            <a:ext cx="3569366" cy="2370698"/>
          </a:xfrm>
          <a:prstGeom prst="rect">
            <a:avLst/>
          </a:prstGeom>
        </p:spPr>
      </p:pic>
    </p:spTree>
    <p:extLst>
      <p:ext uri="{BB962C8B-B14F-4D97-AF65-F5344CB8AC3E}">
        <p14:creationId xmlns:p14="http://schemas.microsoft.com/office/powerpoint/2010/main" val="1844946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AAFCE-C367-4753-A909-25887DF8A3B8}"/>
              </a:ext>
            </a:extLst>
          </p:cNvPr>
          <p:cNvSpPr>
            <a:spLocks noGrp="1"/>
          </p:cNvSpPr>
          <p:nvPr>
            <p:ph type="title"/>
          </p:nvPr>
        </p:nvSpPr>
        <p:spPr/>
        <p:txBody>
          <a:bodyPr/>
          <a:lstStyle/>
          <a:p>
            <a:r>
              <a:rPr lang="en-US" dirty="0"/>
              <a:t>Key components</a:t>
            </a:r>
          </a:p>
        </p:txBody>
      </p:sp>
      <p:sp>
        <p:nvSpPr>
          <p:cNvPr id="3" name="Content Placeholder 2">
            <a:extLst>
              <a:ext uri="{FF2B5EF4-FFF2-40B4-BE49-F238E27FC236}">
                <a16:creationId xmlns:a16="http://schemas.microsoft.com/office/drawing/2014/main" id="{DA8591B9-64CA-42E5-8F0C-BD236034E76B}"/>
              </a:ext>
            </a:extLst>
          </p:cNvPr>
          <p:cNvSpPr>
            <a:spLocks noGrp="1"/>
          </p:cNvSpPr>
          <p:nvPr>
            <p:ph idx="1"/>
          </p:nvPr>
        </p:nvSpPr>
        <p:spPr/>
        <p:txBody>
          <a:bodyPr/>
          <a:lstStyle/>
          <a:p>
            <a:pPr marL="457200" indent="-457200">
              <a:buFont typeface="+mj-lt"/>
              <a:buAutoNum type="arabicPeriod"/>
            </a:pPr>
            <a:r>
              <a:rPr lang="en-US" dirty="0"/>
              <a:t>Structure of production</a:t>
            </a:r>
          </a:p>
          <a:p>
            <a:pPr marL="457200" indent="-457200">
              <a:buFont typeface="+mj-lt"/>
              <a:buAutoNum type="arabicPeriod"/>
            </a:pPr>
            <a:r>
              <a:rPr lang="en-US" dirty="0"/>
              <a:t>Time preference and interest</a:t>
            </a:r>
          </a:p>
          <a:p>
            <a:pPr marL="457200" indent="-457200">
              <a:buFont typeface="+mj-lt"/>
              <a:buAutoNum type="arabicPeriod"/>
            </a:pPr>
            <a:r>
              <a:rPr lang="en-US" dirty="0"/>
              <a:t>Sustainable growth</a:t>
            </a:r>
          </a:p>
          <a:p>
            <a:pPr marL="457200" indent="-457200">
              <a:buFont typeface="+mj-lt"/>
              <a:buAutoNum type="arabicPeriod"/>
            </a:pPr>
            <a:r>
              <a:rPr lang="en-US" dirty="0"/>
              <a:t>Unsustainable growth</a:t>
            </a:r>
          </a:p>
          <a:p>
            <a:pPr marL="457200" indent="-457200">
              <a:buFont typeface="+mj-lt"/>
              <a:buAutoNum type="arabicPeriod"/>
            </a:pPr>
            <a:r>
              <a:rPr lang="en-US" dirty="0"/>
              <a:t>Overconsumption and malinvestment</a:t>
            </a:r>
          </a:p>
          <a:p>
            <a:endParaRPr lang="en-US" dirty="0"/>
          </a:p>
        </p:txBody>
      </p:sp>
    </p:spTree>
    <p:extLst>
      <p:ext uri="{BB962C8B-B14F-4D97-AF65-F5344CB8AC3E}">
        <p14:creationId xmlns:p14="http://schemas.microsoft.com/office/powerpoint/2010/main" val="155167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ndianakitchen.com/wp-content/uploads/2015/03/Ham-Sandwich.jpg">
            <a:extLst>
              <a:ext uri="{FF2B5EF4-FFF2-40B4-BE49-F238E27FC236}">
                <a16:creationId xmlns:a16="http://schemas.microsoft.com/office/drawing/2014/main" id="{FE19D570-F6B1-411E-A52C-EC8D47F3DC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6463" y="0"/>
            <a:ext cx="78374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19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663333" y="3075739"/>
            <a:ext cx="2551295" cy="62801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153890" y="3205079"/>
            <a:ext cx="1570183" cy="369332"/>
          </a:xfrm>
          <a:prstGeom prst="rect">
            <a:avLst/>
          </a:prstGeom>
          <a:noFill/>
        </p:spPr>
        <p:txBody>
          <a:bodyPr wrap="square" rtlCol="0">
            <a:spAutoFit/>
          </a:bodyPr>
          <a:lstStyle/>
          <a:p>
            <a:r>
              <a:rPr lang="en-US" dirty="0"/>
              <a:t>Ham Sandwich</a:t>
            </a:r>
          </a:p>
        </p:txBody>
      </p:sp>
      <p:cxnSp>
        <p:nvCxnSpPr>
          <p:cNvPr id="7" name="Straight Connector 6"/>
          <p:cNvCxnSpPr>
            <a:endCxn id="4" idx="1"/>
          </p:cNvCxnSpPr>
          <p:nvPr/>
        </p:nvCxnSpPr>
        <p:spPr>
          <a:xfrm>
            <a:off x="4414982" y="2392218"/>
            <a:ext cx="621980" cy="7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endCxn id="4" idx="0"/>
          </p:cNvCxnSpPr>
          <p:nvPr/>
        </p:nvCxnSpPr>
        <p:spPr>
          <a:xfrm>
            <a:off x="5938980" y="2392218"/>
            <a:ext cx="1" cy="683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38980" y="3703750"/>
            <a:ext cx="1" cy="683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4" idx="5"/>
          </p:cNvCxnSpPr>
          <p:nvPr/>
        </p:nvCxnSpPr>
        <p:spPr>
          <a:xfrm>
            <a:off x="6840999" y="3611780"/>
            <a:ext cx="505054" cy="775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3"/>
          </p:cNvCxnSpPr>
          <p:nvPr/>
        </p:nvCxnSpPr>
        <p:spPr>
          <a:xfrm flipH="1">
            <a:off x="4414982" y="3611780"/>
            <a:ext cx="621980" cy="683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4" idx="7"/>
          </p:cNvCxnSpPr>
          <p:nvPr/>
        </p:nvCxnSpPr>
        <p:spPr>
          <a:xfrm flipH="1">
            <a:off x="6840999" y="2484580"/>
            <a:ext cx="505054" cy="6831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4" idx="6"/>
          </p:cNvCxnSpPr>
          <p:nvPr/>
        </p:nvCxnSpPr>
        <p:spPr>
          <a:xfrm flipH="1">
            <a:off x="7214628" y="3389744"/>
            <a:ext cx="103344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629890" y="3389744"/>
            <a:ext cx="1033443" cy="1"/>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965444" y="2022886"/>
            <a:ext cx="697890" cy="369332"/>
          </a:xfrm>
          <a:prstGeom prst="rect">
            <a:avLst/>
          </a:prstGeom>
          <a:noFill/>
        </p:spPr>
        <p:txBody>
          <a:bodyPr wrap="square" rtlCol="0">
            <a:spAutoFit/>
          </a:bodyPr>
          <a:lstStyle/>
          <a:p>
            <a:r>
              <a:rPr lang="en-US" dirty="0"/>
              <a:t>Ham</a:t>
            </a:r>
          </a:p>
        </p:txBody>
      </p:sp>
      <p:sp>
        <p:nvSpPr>
          <p:cNvPr id="25" name="TextBox 24"/>
          <p:cNvSpPr txBox="1"/>
          <p:nvPr/>
        </p:nvSpPr>
        <p:spPr>
          <a:xfrm>
            <a:off x="5598240" y="2022886"/>
            <a:ext cx="959577" cy="369332"/>
          </a:xfrm>
          <a:prstGeom prst="rect">
            <a:avLst/>
          </a:prstGeom>
          <a:noFill/>
        </p:spPr>
        <p:txBody>
          <a:bodyPr wrap="square" rtlCol="0">
            <a:spAutoFit/>
          </a:bodyPr>
          <a:lstStyle/>
          <a:p>
            <a:r>
              <a:rPr lang="en-US" dirty="0"/>
              <a:t>Bread</a:t>
            </a:r>
          </a:p>
        </p:txBody>
      </p:sp>
      <p:sp>
        <p:nvSpPr>
          <p:cNvPr id="26" name="TextBox 25"/>
          <p:cNvSpPr txBox="1"/>
          <p:nvPr/>
        </p:nvSpPr>
        <p:spPr>
          <a:xfrm>
            <a:off x="7121011" y="2115248"/>
            <a:ext cx="959577" cy="369332"/>
          </a:xfrm>
          <a:prstGeom prst="rect">
            <a:avLst/>
          </a:prstGeom>
          <a:noFill/>
        </p:spPr>
        <p:txBody>
          <a:bodyPr wrap="square" rtlCol="0">
            <a:spAutoFit/>
          </a:bodyPr>
          <a:lstStyle/>
          <a:p>
            <a:r>
              <a:rPr lang="en-US" dirty="0"/>
              <a:t>Lettuce</a:t>
            </a:r>
          </a:p>
        </p:txBody>
      </p:sp>
      <p:sp>
        <p:nvSpPr>
          <p:cNvPr id="27" name="TextBox 26"/>
          <p:cNvSpPr txBox="1"/>
          <p:nvPr/>
        </p:nvSpPr>
        <p:spPr>
          <a:xfrm>
            <a:off x="8248071" y="3186484"/>
            <a:ext cx="959577" cy="369332"/>
          </a:xfrm>
          <a:prstGeom prst="rect">
            <a:avLst/>
          </a:prstGeom>
          <a:noFill/>
        </p:spPr>
        <p:txBody>
          <a:bodyPr wrap="square" rtlCol="0">
            <a:spAutoFit/>
          </a:bodyPr>
          <a:lstStyle/>
          <a:p>
            <a:r>
              <a:rPr lang="en-US" dirty="0"/>
              <a:t>Tomato</a:t>
            </a:r>
          </a:p>
        </p:txBody>
      </p:sp>
      <p:sp>
        <p:nvSpPr>
          <p:cNvPr id="28" name="TextBox 27"/>
          <p:cNvSpPr txBox="1"/>
          <p:nvPr/>
        </p:nvSpPr>
        <p:spPr>
          <a:xfrm>
            <a:off x="5622903" y="4387271"/>
            <a:ext cx="959577" cy="369332"/>
          </a:xfrm>
          <a:prstGeom prst="rect">
            <a:avLst/>
          </a:prstGeom>
          <a:noFill/>
        </p:spPr>
        <p:txBody>
          <a:bodyPr wrap="square" rtlCol="0">
            <a:spAutoFit/>
          </a:bodyPr>
          <a:lstStyle/>
          <a:p>
            <a:r>
              <a:rPr lang="en-US" dirty="0"/>
              <a:t>Plate</a:t>
            </a:r>
          </a:p>
        </p:txBody>
      </p:sp>
      <p:sp>
        <p:nvSpPr>
          <p:cNvPr id="29" name="TextBox 28"/>
          <p:cNvSpPr txBox="1"/>
          <p:nvPr/>
        </p:nvSpPr>
        <p:spPr>
          <a:xfrm>
            <a:off x="7093526" y="4387271"/>
            <a:ext cx="959577" cy="369332"/>
          </a:xfrm>
          <a:prstGeom prst="rect">
            <a:avLst/>
          </a:prstGeom>
          <a:noFill/>
        </p:spPr>
        <p:txBody>
          <a:bodyPr wrap="square" rtlCol="0">
            <a:spAutoFit/>
          </a:bodyPr>
          <a:lstStyle/>
          <a:p>
            <a:r>
              <a:rPr lang="en-US" dirty="0"/>
              <a:t>Mayo</a:t>
            </a:r>
          </a:p>
        </p:txBody>
      </p:sp>
      <p:sp>
        <p:nvSpPr>
          <p:cNvPr id="30" name="TextBox 29"/>
          <p:cNvSpPr txBox="1"/>
          <p:nvPr/>
        </p:nvSpPr>
        <p:spPr>
          <a:xfrm>
            <a:off x="3956206" y="4294909"/>
            <a:ext cx="959577" cy="369332"/>
          </a:xfrm>
          <a:prstGeom prst="rect">
            <a:avLst/>
          </a:prstGeom>
          <a:noFill/>
        </p:spPr>
        <p:txBody>
          <a:bodyPr wrap="square" rtlCol="0">
            <a:spAutoFit/>
          </a:bodyPr>
          <a:lstStyle/>
          <a:p>
            <a:r>
              <a:rPr lang="en-US" dirty="0"/>
              <a:t>Land</a:t>
            </a:r>
          </a:p>
        </p:txBody>
      </p:sp>
      <p:sp>
        <p:nvSpPr>
          <p:cNvPr id="31" name="TextBox 30"/>
          <p:cNvSpPr txBox="1"/>
          <p:nvPr/>
        </p:nvSpPr>
        <p:spPr>
          <a:xfrm>
            <a:off x="2942771" y="3205109"/>
            <a:ext cx="959577" cy="369332"/>
          </a:xfrm>
          <a:prstGeom prst="rect">
            <a:avLst/>
          </a:prstGeom>
          <a:noFill/>
        </p:spPr>
        <p:txBody>
          <a:bodyPr wrap="square" rtlCol="0">
            <a:spAutoFit/>
          </a:bodyPr>
          <a:lstStyle/>
          <a:p>
            <a:r>
              <a:rPr lang="en-US" dirty="0"/>
              <a:t>Labor</a:t>
            </a:r>
          </a:p>
        </p:txBody>
      </p:sp>
      <p:cxnSp>
        <p:nvCxnSpPr>
          <p:cNvPr id="33" name="Straight Connector 32"/>
          <p:cNvCxnSpPr/>
          <p:nvPr/>
        </p:nvCxnSpPr>
        <p:spPr>
          <a:xfrm flipH="1">
            <a:off x="5153890" y="3703750"/>
            <a:ext cx="378692" cy="1052853"/>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463701" y="4738980"/>
            <a:ext cx="1414739" cy="369332"/>
          </a:xfrm>
          <a:prstGeom prst="rect">
            <a:avLst/>
          </a:prstGeom>
          <a:noFill/>
        </p:spPr>
        <p:txBody>
          <a:bodyPr wrap="square" rtlCol="0">
            <a:spAutoFit/>
          </a:bodyPr>
          <a:lstStyle/>
          <a:p>
            <a:r>
              <a:rPr lang="en-US" dirty="0"/>
              <a:t>Table/chairs</a:t>
            </a:r>
          </a:p>
        </p:txBody>
      </p:sp>
      <p:cxnSp>
        <p:nvCxnSpPr>
          <p:cNvPr id="36" name="Straight Connector 35"/>
          <p:cNvCxnSpPr>
            <a:stCxn id="24" idx="0"/>
          </p:cNvCxnSpPr>
          <p:nvPr/>
        </p:nvCxnSpPr>
        <p:spPr>
          <a:xfrm flipH="1" flipV="1">
            <a:off x="3500582" y="1505527"/>
            <a:ext cx="813807" cy="517359"/>
          </a:xfrm>
          <a:prstGeom prst="line">
            <a:avLst/>
          </a:prstGeom>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40673" y="1173309"/>
            <a:ext cx="1323894" cy="369332"/>
          </a:xfrm>
          <a:prstGeom prst="rect">
            <a:avLst/>
          </a:prstGeom>
          <a:noFill/>
        </p:spPr>
        <p:txBody>
          <a:bodyPr wrap="square" rtlCol="0">
            <a:spAutoFit/>
          </a:bodyPr>
          <a:lstStyle/>
          <a:p>
            <a:r>
              <a:rPr lang="en-US" dirty="0"/>
              <a:t>Butcher</a:t>
            </a:r>
          </a:p>
        </p:txBody>
      </p:sp>
      <p:cxnSp>
        <p:nvCxnSpPr>
          <p:cNvPr id="38" name="Straight Connector 37"/>
          <p:cNvCxnSpPr>
            <a:endCxn id="39" idx="2"/>
          </p:cNvCxnSpPr>
          <p:nvPr/>
        </p:nvCxnSpPr>
        <p:spPr>
          <a:xfrm flipH="1" flipV="1">
            <a:off x="5936966" y="1413011"/>
            <a:ext cx="1" cy="563618"/>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275019" y="1043679"/>
            <a:ext cx="1323894" cy="369332"/>
          </a:xfrm>
          <a:prstGeom prst="rect">
            <a:avLst/>
          </a:prstGeom>
          <a:noFill/>
        </p:spPr>
        <p:txBody>
          <a:bodyPr wrap="square" rtlCol="0">
            <a:spAutoFit/>
          </a:bodyPr>
          <a:lstStyle/>
          <a:p>
            <a:r>
              <a:rPr lang="en-US" dirty="0"/>
              <a:t>Bakery</a:t>
            </a:r>
          </a:p>
        </p:txBody>
      </p:sp>
      <p:cxnSp>
        <p:nvCxnSpPr>
          <p:cNvPr id="41" name="Straight Connector 40"/>
          <p:cNvCxnSpPr>
            <a:stCxn id="26" idx="0"/>
          </p:cNvCxnSpPr>
          <p:nvPr/>
        </p:nvCxnSpPr>
        <p:spPr>
          <a:xfrm flipV="1">
            <a:off x="7600800" y="1413118"/>
            <a:ext cx="645234" cy="70213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84087" y="1062381"/>
            <a:ext cx="1323894" cy="369332"/>
          </a:xfrm>
          <a:prstGeom prst="rect">
            <a:avLst/>
          </a:prstGeom>
          <a:noFill/>
        </p:spPr>
        <p:txBody>
          <a:bodyPr wrap="square" rtlCol="0">
            <a:spAutoFit/>
          </a:bodyPr>
          <a:lstStyle/>
          <a:p>
            <a:r>
              <a:rPr lang="en-US" dirty="0"/>
              <a:t>  Farming</a:t>
            </a:r>
          </a:p>
        </p:txBody>
      </p:sp>
      <p:cxnSp>
        <p:nvCxnSpPr>
          <p:cNvPr id="46" name="Straight Connector 45"/>
          <p:cNvCxnSpPr>
            <a:stCxn id="27" idx="0"/>
            <a:endCxn id="42" idx="2"/>
          </p:cNvCxnSpPr>
          <p:nvPr/>
        </p:nvCxnSpPr>
        <p:spPr>
          <a:xfrm flipH="1" flipV="1">
            <a:off x="8246034" y="1431713"/>
            <a:ext cx="481826" cy="175477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9" idx="0"/>
            <a:endCxn id="42" idx="2"/>
          </p:cNvCxnSpPr>
          <p:nvPr/>
        </p:nvCxnSpPr>
        <p:spPr>
          <a:xfrm flipV="1">
            <a:off x="7573315" y="1431713"/>
            <a:ext cx="672719" cy="2955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9" idx="2"/>
          </p:cNvCxnSpPr>
          <p:nvPr/>
        </p:nvCxnSpPr>
        <p:spPr>
          <a:xfrm>
            <a:off x="7573315" y="4756603"/>
            <a:ext cx="1496794" cy="54507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9070109" y="5135989"/>
            <a:ext cx="959577" cy="646331"/>
          </a:xfrm>
          <a:prstGeom prst="rect">
            <a:avLst/>
          </a:prstGeom>
          <a:noFill/>
        </p:spPr>
        <p:txBody>
          <a:bodyPr wrap="square" rtlCol="0">
            <a:spAutoFit/>
          </a:bodyPr>
          <a:lstStyle/>
          <a:p>
            <a:r>
              <a:rPr lang="en-US" dirty="0"/>
              <a:t>Chicken Farm</a:t>
            </a:r>
          </a:p>
        </p:txBody>
      </p:sp>
      <p:cxnSp>
        <p:nvCxnSpPr>
          <p:cNvPr id="55" name="Straight Connector 54"/>
          <p:cNvCxnSpPr>
            <a:stCxn id="28" idx="2"/>
          </p:cNvCxnSpPr>
          <p:nvPr/>
        </p:nvCxnSpPr>
        <p:spPr>
          <a:xfrm>
            <a:off x="6102692" y="4756603"/>
            <a:ext cx="621381" cy="637433"/>
          </a:xfrm>
          <a:prstGeom prst="line">
            <a:avLst/>
          </a:prstGeom>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219318" y="5394036"/>
            <a:ext cx="1243362" cy="369332"/>
          </a:xfrm>
          <a:prstGeom prst="rect">
            <a:avLst/>
          </a:prstGeom>
          <a:noFill/>
        </p:spPr>
        <p:txBody>
          <a:bodyPr wrap="square" rtlCol="0">
            <a:spAutoFit/>
          </a:bodyPr>
          <a:lstStyle/>
          <a:p>
            <a:r>
              <a:rPr lang="en-US" dirty="0"/>
              <a:t>Paper Mill</a:t>
            </a:r>
          </a:p>
        </p:txBody>
      </p:sp>
      <p:cxnSp>
        <p:nvCxnSpPr>
          <p:cNvPr id="58" name="Straight Connector 57"/>
          <p:cNvCxnSpPr>
            <a:stCxn id="34" idx="2"/>
          </p:cNvCxnSpPr>
          <p:nvPr/>
        </p:nvCxnSpPr>
        <p:spPr>
          <a:xfrm flipH="1">
            <a:off x="3500582" y="5108312"/>
            <a:ext cx="1670489" cy="239464"/>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290618" y="5366218"/>
            <a:ext cx="2625165" cy="369332"/>
          </a:xfrm>
          <a:prstGeom prst="rect">
            <a:avLst/>
          </a:prstGeom>
          <a:noFill/>
        </p:spPr>
        <p:txBody>
          <a:bodyPr wrap="square" rtlCol="0">
            <a:spAutoFit/>
          </a:bodyPr>
          <a:lstStyle/>
          <a:p>
            <a:r>
              <a:rPr lang="en-US" dirty="0"/>
              <a:t>Furniture Manufacturer</a:t>
            </a:r>
          </a:p>
        </p:txBody>
      </p:sp>
      <p:sp>
        <p:nvSpPr>
          <p:cNvPr id="60" name="TextBox 59"/>
          <p:cNvSpPr txBox="1"/>
          <p:nvPr/>
        </p:nvSpPr>
        <p:spPr>
          <a:xfrm>
            <a:off x="3661119" y="443457"/>
            <a:ext cx="802582" cy="369332"/>
          </a:xfrm>
          <a:prstGeom prst="rect">
            <a:avLst/>
          </a:prstGeom>
          <a:noFill/>
        </p:spPr>
        <p:txBody>
          <a:bodyPr wrap="square" rtlCol="0">
            <a:spAutoFit/>
          </a:bodyPr>
          <a:lstStyle/>
          <a:p>
            <a:r>
              <a:rPr lang="en-US" dirty="0"/>
              <a:t>Knives</a:t>
            </a:r>
          </a:p>
        </p:txBody>
      </p:sp>
      <p:sp>
        <p:nvSpPr>
          <p:cNvPr id="61" name="TextBox 60"/>
          <p:cNvSpPr txBox="1"/>
          <p:nvPr/>
        </p:nvSpPr>
        <p:spPr>
          <a:xfrm flipH="1">
            <a:off x="2101285" y="536061"/>
            <a:ext cx="1902121" cy="369332"/>
          </a:xfrm>
          <a:prstGeom prst="rect">
            <a:avLst/>
          </a:prstGeom>
          <a:noFill/>
        </p:spPr>
        <p:txBody>
          <a:bodyPr wrap="square" rtlCol="0">
            <a:spAutoFit/>
          </a:bodyPr>
          <a:lstStyle/>
          <a:p>
            <a:r>
              <a:rPr lang="en-US" dirty="0"/>
              <a:t>Refrigerator</a:t>
            </a:r>
          </a:p>
        </p:txBody>
      </p:sp>
      <p:sp>
        <p:nvSpPr>
          <p:cNvPr id="62" name="TextBox 61"/>
          <p:cNvSpPr txBox="1"/>
          <p:nvPr/>
        </p:nvSpPr>
        <p:spPr>
          <a:xfrm>
            <a:off x="1523428" y="1062381"/>
            <a:ext cx="655298" cy="369332"/>
          </a:xfrm>
          <a:prstGeom prst="rect">
            <a:avLst/>
          </a:prstGeom>
          <a:noFill/>
        </p:spPr>
        <p:txBody>
          <a:bodyPr wrap="square" rtlCol="0">
            <a:spAutoFit/>
          </a:bodyPr>
          <a:lstStyle/>
          <a:p>
            <a:r>
              <a:rPr lang="en-US" dirty="0"/>
              <a:t>Land</a:t>
            </a:r>
          </a:p>
        </p:txBody>
      </p:sp>
      <p:sp>
        <p:nvSpPr>
          <p:cNvPr id="63" name="TextBox 62"/>
          <p:cNvSpPr txBox="1"/>
          <p:nvPr/>
        </p:nvSpPr>
        <p:spPr>
          <a:xfrm>
            <a:off x="1875473" y="1607297"/>
            <a:ext cx="738909" cy="369332"/>
          </a:xfrm>
          <a:prstGeom prst="rect">
            <a:avLst/>
          </a:prstGeom>
          <a:noFill/>
        </p:spPr>
        <p:txBody>
          <a:bodyPr wrap="square" rtlCol="0">
            <a:spAutoFit/>
          </a:bodyPr>
          <a:lstStyle/>
          <a:p>
            <a:r>
              <a:rPr lang="en-US" dirty="0"/>
              <a:t>Labor</a:t>
            </a:r>
          </a:p>
        </p:txBody>
      </p:sp>
      <p:cxnSp>
        <p:nvCxnSpPr>
          <p:cNvPr id="65" name="Straight Connector 64"/>
          <p:cNvCxnSpPr>
            <a:stCxn id="61" idx="1"/>
            <a:endCxn id="37" idx="0"/>
          </p:cNvCxnSpPr>
          <p:nvPr/>
        </p:nvCxnSpPr>
        <p:spPr>
          <a:xfrm flipH="1">
            <a:off x="3502620" y="720727"/>
            <a:ext cx="500786" cy="45258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814532" y="900707"/>
            <a:ext cx="349368" cy="244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2" idx="3"/>
            <a:endCxn id="37" idx="1"/>
          </p:cNvCxnSpPr>
          <p:nvPr/>
        </p:nvCxnSpPr>
        <p:spPr>
          <a:xfrm>
            <a:off x="2178726" y="1247047"/>
            <a:ext cx="661947" cy="11092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63" idx="3"/>
          </p:cNvCxnSpPr>
          <p:nvPr/>
        </p:nvCxnSpPr>
        <p:spPr>
          <a:xfrm flipV="1">
            <a:off x="2614382" y="1570943"/>
            <a:ext cx="549518" cy="22102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flipV="1">
            <a:off x="5275019" y="812789"/>
            <a:ext cx="323221" cy="23089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4915783" y="443457"/>
            <a:ext cx="1162245" cy="369332"/>
          </a:xfrm>
          <a:prstGeom prst="rect">
            <a:avLst/>
          </a:prstGeom>
          <a:noFill/>
        </p:spPr>
        <p:txBody>
          <a:bodyPr wrap="square" rtlCol="0">
            <a:spAutoFit/>
          </a:bodyPr>
          <a:lstStyle/>
          <a:p>
            <a:r>
              <a:rPr lang="en-US" dirty="0"/>
              <a:t>Oven</a:t>
            </a:r>
          </a:p>
        </p:txBody>
      </p:sp>
      <p:cxnSp>
        <p:nvCxnSpPr>
          <p:cNvPr id="76" name="Straight Connector 75"/>
          <p:cNvCxnSpPr>
            <a:stCxn id="39" idx="0"/>
          </p:cNvCxnSpPr>
          <p:nvPr/>
        </p:nvCxnSpPr>
        <p:spPr>
          <a:xfrm flipV="1">
            <a:off x="5936966" y="720727"/>
            <a:ext cx="282352" cy="322952"/>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957400" y="420171"/>
            <a:ext cx="1000673" cy="369332"/>
          </a:xfrm>
          <a:prstGeom prst="rect">
            <a:avLst/>
          </a:prstGeom>
          <a:noFill/>
        </p:spPr>
        <p:txBody>
          <a:bodyPr wrap="square" rtlCol="0">
            <a:spAutoFit/>
          </a:bodyPr>
          <a:lstStyle/>
          <a:p>
            <a:r>
              <a:rPr lang="en-US" dirty="0"/>
              <a:t>Land</a:t>
            </a:r>
          </a:p>
        </p:txBody>
      </p:sp>
      <p:sp>
        <p:nvSpPr>
          <p:cNvPr id="78" name="TextBox 77"/>
          <p:cNvSpPr txBox="1"/>
          <p:nvPr/>
        </p:nvSpPr>
        <p:spPr>
          <a:xfrm>
            <a:off x="6557817" y="840951"/>
            <a:ext cx="756892" cy="369332"/>
          </a:xfrm>
          <a:prstGeom prst="rect">
            <a:avLst/>
          </a:prstGeom>
          <a:noFill/>
        </p:spPr>
        <p:txBody>
          <a:bodyPr wrap="square" rtlCol="0">
            <a:spAutoFit/>
          </a:bodyPr>
          <a:lstStyle/>
          <a:p>
            <a:r>
              <a:rPr lang="en-US" dirty="0"/>
              <a:t>Labor</a:t>
            </a:r>
          </a:p>
        </p:txBody>
      </p:sp>
      <p:cxnSp>
        <p:nvCxnSpPr>
          <p:cNvPr id="80" name="Straight Connector 79"/>
          <p:cNvCxnSpPr/>
          <p:nvPr/>
        </p:nvCxnSpPr>
        <p:spPr>
          <a:xfrm flipV="1">
            <a:off x="6210250" y="1145007"/>
            <a:ext cx="372230" cy="102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7573314" y="720727"/>
            <a:ext cx="350103" cy="341654"/>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978508" y="415592"/>
            <a:ext cx="734510" cy="369332"/>
          </a:xfrm>
          <a:prstGeom prst="rect">
            <a:avLst/>
          </a:prstGeom>
          <a:noFill/>
        </p:spPr>
        <p:txBody>
          <a:bodyPr wrap="square" rtlCol="0">
            <a:spAutoFit/>
          </a:bodyPr>
          <a:lstStyle/>
          <a:p>
            <a:r>
              <a:rPr lang="en-US" dirty="0"/>
              <a:t>Land</a:t>
            </a:r>
          </a:p>
        </p:txBody>
      </p:sp>
      <p:cxnSp>
        <p:nvCxnSpPr>
          <p:cNvPr id="85" name="Straight Connector 84"/>
          <p:cNvCxnSpPr>
            <a:stCxn id="42" idx="0"/>
          </p:cNvCxnSpPr>
          <p:nvPr/>
        </p:nvCxnSpPr>
        <p:spPr>
          <a:xfrm flipV="1">
            <a:off x="8246034" y="720727"/>
            <a:ext cx="196002" cy="341654"/>
          </a:xfrm>
          <a:prstGeom prst="line">
            <a:avLst/>
          </a:prstGeom>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8092612" y="415592"/>
            <a:ext cx="974402" cy="369332"/>
          </a:xfrm>
          <a:prstGeom prst="rect">
            <a:avLst/>
          </a:prstGeom>
          <a:noFill/>
        </p:spPr>
        <p:txBody>
          <a:bodyPr wrap="square" rtlCol="0">
            <a:spAutoFit/>
          </a:bodyPr>
          <a:lstStyle/>
          <a:p>
            <a:r>
              <a:rPr lang="en-US" dirty="0"/>
              <a:t>Labor</a:t>
            </a:r>
          </a:p>
        </p:txBody>
      </p:sp>
      <p:sp>
        <p:nvSpPr>
          <p:cNvPr id="87" name="TextBox 86"/>
          <p:cNvSpPr txBox="1"/>
          <p:nvPr/>
        </p:nvSpPr>
        <p:spPr>
          <a:xfrm>
            <a:off x="8965272" y="674347"/>
            <a:ext cx="962672" cy="369332"/>
          </a:xfrm>
          <a:prstGeom prst="rect">
            <a:avLst/>
          </a:prstGeom>
          <a:noFill/>
        </p:spPr>
        <p:txBody>
          <a:bodyPr wrap="square" rtlCol="0">
            <a:spAutoFit/>
          </a:bodyPr>
          <a:lstStyle/>
          <a:p>
            <a:r>
              <a:rPr lang="en-US" dirty="0"/>
              <a:t>Fencing</a:t>
            </a:r>
          </a:p>
        </p:txBody>
      </p:sp>
      <p:sp>
        <p:nvSpPr>
          <p:cNvPr id="88" name="TextBox 87"/>
          <p:cNvSpPr txBox="1"/>
          <p:nvPr/>
        </p:nvSpPr>
        <p:spPr>
          <a:xfrm>
            <a:off x="4357736" y="1228345"/>
            <a:ext cx="756122" cy="369332"/>
          </a:xfrm>
          <a:prstGeom prst="rect">
            <a:avLst/>
          </a:prstGeom>
          <a:noFill/>
        </p:spPr>
        <p:txBody>
          <a:bodyPr wrap="square" rtlCol="0">
            <a:spAutoFit/>
          </a:bodyPr>
          <a:lstStyle/>
          <a:p>
            <a:r>
              <a:rPr lang="en-US" dirty="0"/>
              <a:t>Flour</a:t>
            </a:r>
          </a:p>
        </p:txBody>
      </p:sp>
      <p:cxnSp>
        <p:nvCxnSpPr>
          <p:cNvPr id="90" name="Straight Connector 89"/>
          <p:cNvCxnSpPr/>
          <p:nvPr/>
        </p:nvCxnSpPr>
        <p:spPr>
          <a:xfrm flipH="1">
            <a:off x="5036962" y="1357975"/>
            <a:ext cx="238057" cy="73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915783" y="1395388"/>
            <a:ext cx="2874863" cy="211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698338" y="1015517"/>
            <a:ext cx="479021" cy="180510"/>
          </a:xfrm>
          <a:prstGeom prst="line">
            <a:avLst/>
          </a:prstGeom>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9413571" y="4571937"/>
            <a:ext cx="1011559" cy="369332"/>
          </a:xfrm>
          <a:prstGeom prst="rect">
            <a:avLst/>
          </a:prstGeom>
          <a:noFill/>
        </p:spPr>
        <p:txBody>
          <a:bodyPr wrap="square" rtlCol="0">
            <a:spAutoFit/>
          </a:bodyPr>
          <a:lstStyle/>
          <a:p>
            <a:r>
              <a:rPr lang="en-US" dirty="0"/>
              <a:t>Coops</a:t>
            </a:r>
          </a:p>
        </p:txBody>
      </p:sp>
      <p:sp>
        <p:nvSpPr>
          <p:cNvPr id="96" name="TextBox 95"/>
          <p:cNvSpPr txBox="1"/>
          <p:nvPr/>
        </p:nvSpPr>
        <p:spPr>
          <a:xfrm>
            <a:off x="10307782" y="5459154"/>
            <a:ext cx="738909" cy="369332"/>
          </a:xfrm>
          <a:prstGeom prst="rect">
            <a:avLst/>
          </a:prstGeom>
          <a:noFill/>
        </p:spPr>
        <p:txBody>
          <a:bodyPr wrap="square" rtlCol="0">
            <a:spAutoFit/>
          </a:bodyPr>
          <a:lstStyle/>
          <a:p>
            <a:r>
              <a:rPr lang="en-US" dirty="0"/>
              <a:t>Land</a:t>
            </a:r>
          </a:p>
        </p:txBody>
      </p:sp>
      <p:sp>
        <p:nvSpPr>
          <p:cNvPr id="97" name="TextBox 96"/>
          <p:cNvSpPr txBox="1"/>
          <p:nvPr/>
        </p:nvSpPr>
        <p:spPr>
          <a:xfrm>
            <a:off x="9177359" y="5985164"/>
            <a:ext cx="1130423" cy="369332"/>
          </a:xfrm>
          <a:prstGeom prst="rect">
            <a:avLst/>
          </a:prstGeom>
          <a:noFill/>
        </p:spPr>
        <p:txBody>
          <a:bodyPr wrap="square" rtlCol="0">
            <a:spAutoFit/>
          </a:bodyPr>
          <a:lstStyle/>
          <a:p>
            <a:r>
              <a:rPr lang="en-US" dirty="0"/>
              <a:t>Labor</a:t>
            </a:r>
          </a:p>
        </p:txBody>
      </p:sp>
      <p:cxnSp>
        <p:nvCxnSpPr>
          <p:cNvPr id="99" name="Straight Connector 98"/>
          <p:cNvCxnSpPr/>
          <p:nvPr/>
        </p:nvCxnSpPr>
        <p:spPr>
          <a:xfrm flipV="1">
            <a:off x="9413571" y="4941269"/>
            <a:ext cx="340029" cy="194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a:endCxn id="96" idx="1"/>
          </p:cNvCxnSpPr>
          <p:nvPr/>
        </p:nvCxnSpPr>
        <p:spPr>
          <a:xfrm>
            <a:off x="9762836" y="5560291"/>
            <a:ext cx="544946" cy="83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9413571" y="5735550"/>
            <a:ext cx="0" cy="249614"/>
          </a:xfrm>
          <a:prstGeom prst="line">
            <a:avLst/>
          </a:prstGeom>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775855" y="4294909"/>
            <a:ext cx="1616363" cy="369332"/>
          </a:xfrm>
          <a:prstGeom prst="rect">
            <a:avLst/>
          </a:prstGeom>
          <a:noFill/>
        </p:spPr>
        <p:txBody>
          <a:bodyPr wrap="square" rtlCol="0">
            <a:spAutoFit/>
          </a:bodyPr>
          <a:lstStyle/>
          <a:p>
            <a:r>
              <a:rPr lang="en-US" dirty="0"/>
              <a:t>Lumberyard</a:t>
            </a:r>
          </a:p>
        </p:txBody>
      </p:sp>
      <p:sp>
        <p:nvSpPr>
          <p:cNvPr id="105" name="TextBox 104"/>
          <p:cNvSpPr txBox="1"/>
          <p:nvPr/>
        </p:nvSpPr>
        <p:spPr>
          <a:xfrm>
            <a:off x="1559318" y="5860357"/>
            <a:ext cx="655298" cy="369332"/>
          </a:xfrm>
          <a:prstGeom prst="rect">
            <a:avLst/>
          </a:prstGeom>
          <a:noFill/>
        </p:spPr>
        <p:txBody>
          <a:bodyPr wrap="square" rtlCol="0">
            <a:spAutoFit/>
          </a:bodyPr>
          <a:lstStyle/>
          <a:p>
            <a:r>
              <a:rPr lang="en-US" dirty="0"/>
              <a:t>Land</a:t>
            </a:r>
          </a:p>
        </p:txBody>
      </p:sp>
      <p:sp>
        <p:nvSpPr>
          <p:cNvPr id="106" name="TextBox 105"/>
          <p:cNvSpPr txBox="1"/>
          <p:nvPr/>
        </p:nvSpPr>
        <p:spPr>
          <a:xfrm>
            <a:off x="2619761" y="5985164"/>
            <a:ext cx="738909" cy="369332"/>
          </a:xfrm>
          <a:prstGeom prst="rect">
            <a:avLst/>
          </a:prstGeom>
          <a:noFill/>
        </p:spPr>
        <p:txBody>
          <a:bodyPr wrap="square" rtlCol="0">
            <a:spAutoFit/>
          </a:bodyPr>
          <a:lstStyle/>
          <a:p>
            <a:r>
              <a:rPr lang="en-US" dirty="0"/>
              <a:t>Labor</a:t>
            </a:r>
          </a:p>
        </p:txBody>
      </p:sp>
      <p:sp>
        <p:nvSpPr>
          <p:cNvPr id="107" name="TextBox 106"/>
          <p:cNvSpPr txBox="1"/>
          <p:nvPr/>
        </p:nvSpPr>
        <p:spPr>
          <a:xfrm>
            <a:off x="7608430" y="5888005"/>
            <a:ext cx="738909" cy="369332"/>
          </a:xfrm>
          <a:prstGeom prst="rect">
            <a:avLst/>
          </a:prstGeom>
          <a:noFill/>
        </p:spPr>
        <p:txBody>
          <a:bodyPr wrap="square" rtlCol="0">
            <a:spAutoFit/>
          </a:bodyPr>
          <a:lstStyle/>
          <a:p>
            <a:r>
              <a:rPr lang="en-US" dirty="0"/>
              <a:t>Labor</a:t>
            </a:r>
          </a:p>
        </p:txBody>
      </p:sp>
      <p:sp>
        <p:nvSpPr>
          <p:cNvPr id="108" name="TextBox 107"/>
          <p:cNvSpPr txBox="1"/>
          <p:nvPr/>
        </p:nvSpPr>
        <p:spPr>
          <a:xfrm>
            <a:off x="213688" y="3860783"/>
            <a:ext cx="738909" cy="369332"/>
          </a:xfrm>
          <a:prstGeom prst="rect">
            <a:avLst/>
          </a:prstGeom>
          <a:noFill/>
        </p:spPr>
        <p:txBody>
          <a:bodyPr wrap="square" rtlCol="0">
            <a:spAutoFit/>
          </a:bodyPr>
          <a:lstStyle/>
          <a:p>
            <a:r>
              <a:rPr lang="en-US" dirty="0"/>
              <a:t>Labor</a:t>
            </a:r>
          </a:p>
        </p:txBody>
      </p:sp>
      <p:sp>
        <p:nvSpPr>
          <p:cNvPr id="109" name="TextBox 108"/>
          <p:cNvSpPr txBox="1"/>
          <p:nvPr/>
        </p:nvSpPr>
        <p:spPr>
          <a:xfrm>
            <a:off x="255493" y="4756603"/>
            <a:ext cx="655298" cy="369332"/>
          </a:xfrm>
          <a:prstGeom prst="rect">
            <a:avLst/>
          </a:prstGeom>
          <a:noFill/>
        </p:spPr>
        <p:txBody>
          <a:bodyPr wrap="square" rtlCol="0">
            <a:spAutoFit/>
          </a:bodyPr>
          <a:lstStyle/>
          <a:p>
            <a:r>
              <a:rPr lang="en-US" dirty="0"/>
              <a:t>Land</a:t>
            </a:r>
          </a:p>
        </p:txBody>
      </p:sp>
      <p:sp>
        <p:nvSpPr>
          <p:cNvPr id="110" name="TextBox 109"/>
          <p:cNvSpPr txBox="1"/>
          <p:nvPr/>
        </p:nvSpPr>
        <p:spPr>
          <a:xfrm>
            <a:off x="6559330" y="5985164"/>
            <a:ext cx="655298" cy="369332"/>
          </a:xfrm>
          <a:prstGeom prst="rect">
            <a:avLst/>
          </a:prstGeom>
          <a:noFill/>
        </p:spPr>
        <p:txBody>
          <a:bodyPr wrap="square" rtlCol="0">
            <a:spAutoFit/>
          </a:bodyPr>
          <a:lstStyle/>
          <a:p>
            <a:r>
              <a:rPr lang="en-US" dirty="0"/>
              <a:t>Land</a:t>
            </a:r>
          </a:p>
        </p:txBody>
      </p:sp>
      <p:sp>
        <p:nvSpPr>
          <p:cNvPr id="111" name="TextBox 110"/>
          <p:cNvSpPr txBox="1"/>
          <p:nvPr/>
        </p:nvSpPr>
        <p:spPr>
          <a:xfrm>
            <a:off x="1222494" y="4894902"/>
            <a:ext cx="1302831" cy="369332"/>
          </a:xfrm>
          <a:prstGeom prst="rect">
            <a:avLst/>
          </a:prstGeom>
          <a:noFill/>
        </p:spPr>
        <p:txBody>
          <a:bodyPr wrap="square" rtlCol="0">
            <a:spAutoFit/>
          </a:bodyPr>
          <a:lstStyle/>
          <a:p>
            <a:r>
              <a:rPr lang="en-US" dirty="0"/>
              <a:t>Chainsaws</a:t>
            </a:r>
          </a:p>
        </p:txBody>
      </p:sp>
      <p:cxnSp>
        <p:nvCxnSpPr>
          <p:cNvPr id="113" name="Straight Connector 112"/>
          <p:cNvCxnSpPr>
            <a:stCxn id="108" idx="2"/>
          </p:cNvCxnSpPr>
          <p:nvPr/>
        </p:nvCxnSpPr>
        <p:spPr>
          <a:xfrm>
            <a:off x="583143" y="4230115"/>
            <a:ext cx="551900" cy="157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V="1">
            <a:off x="735111" y="4700993"/>
            <a:ext cx="470013" cy="1939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a:endCxn id="104" idx="2"/>
          </p:cNvCxnSpPr>
          <p:nvPr/>
        </p:nvCxnSpPr>
        <p:spPr>
          <a:xfrm flipH="1" flipV="1">
            <a:off x="1584037" y="4664241"/>
            <a:ext cx="175996" cy="259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054366" y="4649869"/>
            <a:ext cx="692048" cy="697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a:endCxn id="56" idx="1"/>
          </p:cNvCxnSpPr>
          <p:nvPr/>
        </p:nvCxnSpPr>
        <p:spPr>
          <a:xfrm>
            <a:off x="2230921" y="4571937"/>
            <a:ext cx="3988397" cy="1006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2121576" y="5763368"/>
            <a:ext cx="388123" cy="175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163900" y="5747209"/>
            <a:ext cx="164450" cy="297814"/>
          </a:xfrm>
          <a:prstGeom prst="line">
            <a:avLst/>
          </a:prstGeom>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3927740" y="6045023"/>
            <a:ext cx="1243330" cy="369332"/>
          </a:xfrm>
          <a:prstGeom prst="rect">
            <a:avLst/>
          </a:prstGeom>
          <a:noFill/>
        </p:spPr>
        <p:txBody>
          <a:bodyPr wrap="square" rtlCol="0">
            <a:spAutoFit/>
          </a:bodyPr>
          <a:lstStyle/>
          <a:p>
            <a:r>
              <a:rPr lang="en-US" dirty="0"/>
              <a:t>Tools</a:t>
            </a:r>
          </a:p>
        </p:txBody>
      </p:sp>
      <p:cxnSp>
        <p:nvCxnSpPr>
          <p:cNvPr id="128" name="Straight Connector 127"/>
          <p:cNvCxnSpPr/>
          <p:nvPr/>
        </p:nvCxnSpPr>
        <p:spPr>
          <a:xfrm>
            <a:off x="4062410" y="5717108"/>
            <a:ext cx="162709" cy="397969"/>
          </a:xfrm>
          <a:prstGeom prst="line">
            <a:avLst/>
          </a:prstGeom>
        </p:spPr>
        <p:style>
          <a:lnRef idx="1">
            <a:schemeClr val="accent1"/>
          </a:lnRef>
          <a:fillRef idx="0">
            <a:schemeClr val="accent1"/>
          </a:fillRef>
          <a:effectRef idx="0">
            <a:schemeClr val="accent1"/>
          </a:effectRef>
          <a:fontRef idx="minor">
            <a:schemeClr val="tx1"/>
          </a:fontRef>
        </p:style>
      </p:cxnSp>
      <p:sp>
        <p:nvSpPr>
          <p:cNvPr id="129" name="TextBox 128"/>
          <p:cNvSpPr txBox="1"/>
          <p:nvPr/>
        </p:nvSpPr>
        <p:spPr>
          <a:xfrm>
            <a:off x="902357" y="2466957"/>
            <a:ext cx="1558587" cy="646331"/>
          </a:xfrm>
          <a:prstGeom prst="rect">
            <a:avLst/>
          </a:prstGeom>
          <a:noFill/>
        </p:spPr>
        <p:txBody>
          <a:bodyPr wrap="square" rtlCol="0">
            <a:spAutoFit/>
          </a:bodyPr>
          <a:lstStyle/>
          <a:p>
            <a:pPr algn="ctr"/>
            <a:r>
              <a:rPr lang="en-US" dirty="0"/>
              <a:t>Metal manufacturing</a:t>
            </a:r>
          </a:p>
        </p:txBody>
      </p:sp>
      <p:sp>
        <p:nvSpPr>
          <p:cNvPr id="130" name="TextBox 129"/>
          <p:cNvSpPr txBox="1"/>
          <p:nvPr/>
        </p:nvSpPr>
        <p:spPr>
          <a:xfrm>
            <a:off x="9845964" y="1597677"/>
            <a:ext cx="1653309" cy="646331"/>
          </a:xfrm>
          <a:prstGeom prst="rect">
            <a:avLst/>
          </a:prstGeom>
          <a:noFill/>
        </p:spPr>
        <p:txBody>
          <a:bodyPr wrap="square" rtlCol="0">
            <a:spAutoFit/>
          </a:bodyPr>
          <a:lstStyle/>
          <a:p>
            <a:pPr algn="ctr"/>
            <a:r>
              <a:rPr lang="en-US" dirty="0"/>
              <a:t>Plastic</a:t>
            </a:r>
          </a:p>
          <a:p>
            <a:pPr algn="ctr"/>
            <a:r>
              <a:rPr lang="en-US" dirty="0"/>
              <a:t>Manufacturing</a:t>
            </a:r>
          </a:p>
        </p:txBody>
      </p:sp>
      <p:cxnSp>
        <p:nvCxnSpPr>
          <p:cNvPr id="132" name="Straight Connector 131"/>
          <p:cNvCxnSpPr/>
          <p:nvPr/>
        </p:nvCxnSpPr>
        <p:spPr>
          <a:xfrm flipH="1">
            <a:off x="2392218" y="900707"/>
            <a:ext cx="354196" cy="15838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2312428" y="720727"/>
            <a:ext cx="1786379" cy="1967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2565676" y="812789"/>
            <a:ext cx="2436157" cy="21151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2092232" y="3172826"/>
            <a:ext cx="68983" cy="1732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flipV="1">
            <a:off x="1912773" y="3205079"/>
            <a:ext cx="2060373" cy="2830845"/>
          </a:xfrm>
          <a:prstGeom prst="line">
            <a:avLst/>
          </a:prstGeom>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5075278" y="5809456"/>
            <a:ext cx="1235205" cy="646331"/>
          </a:xfrm>
          <a:prstGeom prst="rect">
            <a:avLst/>
          </a:prstGeom>
          <a:noFill/>
        </p:spPr>
        <p:txBody>
          <a:bodyPr wrap="square" rtlCol="0">
            <a:spAutoFit/>
          </a:bodyPr>
          <a:lstStyle/>
          <a:p>
            <a:r>
              <a:rPr lang="en-US" dirty="0"/>
              <a:t>Big metal machines</a:t>
            </a:r>
          </a:p>
        </p:txBody>
      </p:sp>
      <p:cxnSp>
        <p:nvCxnSpPr>
          <p:cNvPr id="148" name="Straight Connector 147"/>
          <p:cNvCxnSpPr/>
          <p:nvPr/>
        </p:nvCxnSpPr>
        <p:spPr>
          <a:xfrm flipV="1">
            <a:off x="6065280" y="5754099"/>
            <a:ext cx="476918" cy="1300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6936263" y="5717108"/>
            <a:ext cx="42245" cy="397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flipV="1">
            <a:off x="7204693" y="5735550"/>
            <a:ext cx="536083" cy="203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2331242" y="3205079"/>
            <a:ext cx="3172930" cy="2679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1921165" y="4349894"/>
            <a:ext cx="7455959" cy="555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982854" y="1031603"/>
            <a:ext cx="7600731" cy="3256911"/>
          </a:xfrm>
          <a:prstGeom prst="line">
            <a:avLst/>
          </a:prstGeom>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524799" y="1635035"/>
            <a:ext cx="1077488" cy="646331"/>
          </a:xfrm>
          <a:prstGeom prst="rect">
            <a:avLst/>
          </a:prstGeom>
          <a:noFill/>
        </p:spPr>
        <p:txBody>
          <a:bodyPr wrap="square" rtlCol="0">
            <a:spAutoFit/>
          </a:bodyPr>
          <a:lstStyle/>
          <a:p>
            <a:r>
              <a:rPr lang="en-US" dirty="0"/>
              <a:t>Metal refining</a:t>
            </a:r>
          </a:p>
        </p:txBody>
      </p:sp>
      <p:sp>
        <p:nvSpPr>
          <p:cNvPr id="160" name="TextBox 159"/>
          <p:cNvSpPr txBox="1"/>
          <p:nvPr/>
        </p:nvSpPr>
        <p:spPr>
          <a:xfrm>
            <a:off x="518555" y="221594"/>
            <a:ext cx="1208295" cy="646331"/>
          </a:xfrm>
          <a:prstGeom prst="rect">
            <a:avLst/>
          </a:prstGeom>
          <a:noFill/>
        </p:spPr>
        <p:txBody>
          <a:bodyPr wrap="square" rtlCol="0">
            <a:spAutoFit/>
          </a:bodyPr>
          <a:lstStyle/>
          <a:p>
            <a:r>
              <a:rPr lang="en-US" dirty="0"/>
              <a:t>Metal mining</a:t>
            </a:r>
          </a:p>
        </p:txBody>
      </p:sp>
      <p:cxnSp>
        <p:nvCxnSpPr>
          <p:cNvPr id="162" name="Straight Connector 161"/>
          <p:cNvCxnSpPr>
            <a:endCxn id="159" idx="2"/>
          </p:cNvCxnSpPr>
          <p:nvPr/>
        </p:nvCxnSpPr>
        <p:spPr>
          <a:xfrm flipH="1" flipV="1">
            <a:off x="1063543" y="2281366"/>
            <a:ext cx="243798" cy="36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67228" y="840120"/>
            <a:ext cx="0" cy="851361"/>
          </a:xfrm>
          <a:prstGeom prst="line">
            <a:avLst/>
          </a:prstGeom>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220654" y="2900641"/>
            <a:ext cx="655298" cy="369332"/>
          </a:xfrm>
          <a:prstGeom prst="rect">
            <a:avLst/>
          </a:prstGeom>
          <a:noFill/>
        </p:spPr>
        <p:txBody>
          <a:bodyPr wrap="square" rtlCol="0">
            <a:spAutoFit/>
          </a:bodyPr>
          <a:lstStyle/>
          <a:p>
            <a:r>
              <a:rPr lang="en-US" dirty="0"/>
              <a:t>Land</a:t>
            </a:r>
          </a:p>
        </p:txBody>
      </p:sp>
      <p:sp>
        <p:nvSpPr>
          <p:cNvPr id="166" name="TextBox 165"/>
          <p:cNvSpPr txBox="1"/>
          <p:nvPr/>
        </p:nvSpPr>
        <p:spPr>
          <a:xfrm>
            <a:off x="1067472" y="1368044"/>
            <a:ext cx="738909" cy="369332"/>
          </a:xfrm>
          <a:prstGeom prst="rect">
            <a:avLst/>
          </a:prstGeom>
          <a:noFill/>
        </p:spPr>
        <p:txBody>
          <a:bodyPr wrap="square" rtlCol="0">
            <a:spAutoFit/>
          </a:bodyPr>
          <a:lstStyle/>
          <a:p>
            <a:r>
              <a:rPr lang="en-US" dirty="0"/>
              <a:t>Labor</a:t>
            </a:r>
          </a:p>
        </p:txBody>
      </p:sp>
      <p:sp>
        <p:nvSpPr>
          <p:cNvPr id="167" name="TextBox 166"/>
          <p:cNvSpPr txBox="1"/>
          <p:nvPr/>
        </p:nvSpPr>
        <p:spPr>
          <a:xfrm>
            <a:off x="-5806" y="1270892"/>
            <a:ext cx="655298" cy="369332"/>
          </a:xfrm>
          <a:prstGeom prst="rect">
            <a:avLst/>
          </a:prstGeom>
          <a:noFill/>
        </p:spPr>
        <p:txBody>
          <a:bodyPr wrap="square" rtlCol="0">
            <a:spAutoFit/>
          </a:bodyPr>
          <a:lstStyle/>
          <a:p>
            <a:r>
              <a:rPr lang="en-US" dirty="0"/>
              <a:t>Land</a:t>
            </a:r>
          </a:p>
        </p:txBody>
      </p:sp>
      <p:sp>
        <p:nvSpPr>
          <p:cNvPr id="168" name="TextBox 167"/>
          <p:cNvSpPr txBox="1"/>
          <p:nvPr/>
        </p:nvSpPr>
        <p:spPr>
          <a:xfrm>
            <a:off x="1240747" y="73774"/>
            <a:ext cx="655298" cy="369332"/>
          </a:xfrm>
          <a:prstGeom prst="rect">
            <a:avLst/>
          </a:prstGeom>
          <a:noFill/>
        </p:spPr>
        <p:txBody>
          <a:bodyPr wrap="square" rtlCol="0">
            <a:spAutoFit/>
          </a:bodyPr>
          <a:lstStyle/>
          <a:p>
            <a:r>
              <a:rPr lang="en-US" dirty="0"/>
              <a:t>Land</a:t>
            </a:r>
          </a:p>
        </p:txBody>
      </p:sp>
      <p:sp>
        <p:nvSpPr>
          <p:cNvPr id="169" name="TextBox 168"/>
          <p:cNvSpPr txBox="1"/>
          <p:nvPr/>
        </p:nvSpPr>
        <p:spPr>
          <a:xfrm>
            <a:off x="1154610" y="3293566"/>
            <a:ext cx="738909" cy="369332"/>
          </a:xfrm>
          <a:prstGeom prst="rect">
            <a:avLst/>
          </a:prstGeom>
          <a:noFill/>
        </p:spPr>
        <p:txBody>
          <a:bodyPr wrap="square" rtlCol="0">
            <a:spAutoFit/>
          </a:bodyPr>
          <a:lstStyle/>
          <a:p>
            <a:r>
              <a:rPr lang="en-US" dirty="0"/>
              <a:t>Labor</a:t>
            </a:r>
          </a:p>
        </p:txBody>
      </p:sp>
      <p:sp>
        <p:nvSpPr>
          <p:cNvPr id="170" name="TextBox 169"/>
          <p:cNvSpPr txBox="1"/>
          <p:nvPr/>
        </p:nvSpPr>
        <p:spPr>
          <a:xfrm>
            <a:off x="119940" y="-23613"/>
            <a:ext cx="738909" cy="369332"/>
          </a:xfrm>
          <a:prstGeom prst="rect">
            <a:avLst/>
          </a:prstGeom>
          <a:noFill/>
        </p:spPr>
        <p:txBody>
          <a:bodyPr wrap="square" rtlCol="0">
            <a:spAutoFit/>
          </a:bodyPr>
          <a:lstStyle/>
          <a:p>
            <a:r>
              <a:rPr lang="en-US" dirty="0"/>
              <a:t>Labor</a:t>
            </a:r>
          </a:p>
        </p:txBody>
      </p:sp>
      <p:cxnSp>
        <p:nvCxnSpPr>
          <p:cNvPr id="172" name="Straight Connector 171"/>
          <p:cNvCxnSpPr>
            <a:stCxn id="126" idx="0"/>
          </p:cNvCxnSpPr>
          <p:nvPr/>
        </p:nvCxnSpPr>
        <p:spPr>
          <a:xfrm flipV="1">
            <a:off x="4549405" y="2253561"/>
            <a:ext cx="5961577" cy="3791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2209694" y="2238330"/>
            <a:ext cx="8098088" cy="2760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4281709" y="809807"/>
            <a:ext cx="5546013" cy="12666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294351" y="877409"/>
            <a:ext cx="6735335" cy="876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a:endCxn id="130" idx="1"/>
          </p:cNvCxnSpPr>
          <p:nvPr/>
        </p:nvCxnSpPr>
        <p:spPr>
          <a:xfrm>
            <a:off x="5622903" y="751358"/>
            <a:ext cx="4223061" cy="1169485"/>
          </a:xfrm>
          <a:prstGeom prst="line">
            <a:avLst/>
          </a:prstGeom>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10652368" y="536218"/>
            <a:ext cx="1298826" cy="369332"/>
          </a:xfrm>
          <a:prstGeom prst="rect">
            <a:avLst/>
          </a:prstGeom>
          <a:noFill/>
        </p:spPr>
        <p:txBody>
          <a:bodyPr wrap="square" rtlCol="0">
            <a:spAutoFit/>
          </a:bodyPr>
          <a:lstStyle/>
          <a:p>
            <a:r>
              <a:rPr lang="en-US" dirty="0"/>
              <a:t>Oil refining</a:t>
            </a:r>
          </a:p>
        </p:txBody>
      </p:sp>
      <p:cxnSp>
        <p:nvCxnSpPr>
          <p:cNvPr id="184" name="Straight Connector 183"/>
          <p:cNvCxnSpPr/>
          <p:nvPr/>
        </p:nvCxnSpPr>
        <p:spPr>
          <a:xfrm flipV="1">
            <a:off x="1393301" y="3085307"/>
            <a:ext cx="104927" cy="2858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770932" y="3060507"/>
            <a:ext cx="381641" cy="70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a:endCxn id="167" idx="2"/>
          </p:cNvCxnSpPr>
          <p:nvPr/>
        </p:nvCxnSpPr>
        <p:spPr>
          <a:xfrm flipH="1" flipV="1">
            <a:off x="321843" y="1640224"/>
            <a:ext cx="276063" cy="194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1" name="Straight Connector 190"/>
          <p:cNvCxnSpPr>
            <a:endCxn id="166" idx="2"/>
          </p:cNvCxnSpPr>
          <p:nvPr/>
        </p:nvCxnSpPr>
        <p:spPr>
          <a:xfrm flipV="1">
            <a:off x="1213526" y="1737376"/>
            <a:ext cx="223401" cy="1260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160" idx="1"/>
          </p:cNvCxnSpPr>
          <p:nvPr/>
        </p:nvCxnSpPr>
        <p:spPr>
          <a:xfrm flipH="1" flipV="1">
            <a:off x="278496" y="345719"/>
            <a:ext cx="240059" cy="199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5" name="Straight Connector 194"/>
          <p:cNvCxnSpPr>
            <a:endCxn id="168" idx="2"/>
          </p:cNvCxnSpPr>
          <p:nvPr/>
        </p:nvCxnSpPr>
        <p:spPr>
          <a:xfrm flipV="1">
            <a:off x="1306910" y="443106"/>
            <a:ext cx="261486" cy="157152"/>
          </a:xfrm>
          <a:prstGeom prst="line">
            <a:avLst/>
          </a:prstGeom>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10517448" y="3376571"/>
            <a:ext cx="1366982" cy="369332"/>
          </a:xfrm>
          <a:prstGeom prst="rect">
            <a:avLst/>
          </a:prstGeom>
          <a:noFill/>
        </p:spPr>
        <p:txBody>
          <a:bodyPr wrap="square" rtlCol="0">
            <a:spAutoFit/>
          </a:bodyPr>
          <a:lstStyle/>
          <a:p>
            <a:r>
              <a:rPr lang="en-US" dirty="0"/>
              <a:t>Oil drilling</a:t>
            </a:r>
          </a:p>
        </p:txBody>
      </p:sp>
      <p:cxnSp>
        <p:nvCxnSpPr>
          <p:cNvPr id="198" name="Straight Connector 197"/>
          <p:cNvCxnSpPr>
            <a:endCxn id="182" idx="2"/>
          </p:cNvCxnSpPr>
          <p:nvPr/>
        </p:nvCxnSpPr>
        <p:spPr>
          <a:xfrm flipV="1">
            <a:off x="11001537" y="905550"/>
            <a:ext cx="300244" cy="729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11474842" y="867925"/>
            <a:ext cx="62781" cy="2591575"/>
          </a:xfrm>
          <a:prstGeom prst="line">
            <a:avLst/>
          </a:prstGeom>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11623545" y="135015"/>
            <a:ext cx="655298" cy="369332"/>
          </a:xfrm>
          <a:prstGeom prst="rect">
            <a:avLst/>
          </a:prstGeom>
          <a:noFill/>
        </p:spPr>
        <p:txBody>
          <a:bodyPr wrap="square" rtlCol="0">
            <a:spAutoFit/>
          </a:bodyPr>
          <a:lstStyle/>
          <a:p>
            <a:r>
              <a:rPr lang="en-US" dirty="0"/>
              <a:t>Land</a:t>
            </a:r>
          </a:p>
        </p:txBody>
      </p:sp>
      <p:sp>
        <p:nvSpPr>
          <p:cNvPr id="203" name="TextBox 202"/>
          <p:cNvSpPr txBox="1"/>
          <p:nvPr/>
        </p:nvSpPr>
        <p:spPr>
          <a:xfrm>
            <a:off x="10502738" y="37628"/>
            <a:ext cx="738909" cy="369332"/>
          </a:xfrm>
          <a:prstGeom prst="rect">
            <a:avLst/>
          </a:prstGeom>
          <a:noFill/>
        </p:spPr>
        <p:txBody>
          <a:bodyPr wrap="square" rtlCol="0">
            <a:spAutoFit/>
          </a:bodyPr>
          <a:lstStyle/>
          <a:p>
            <a:r>
              <a:rPr lang="en-US" dirty="0"/>
              <a:t>Labor</a:t>
            </a:r>
          </a:p>
        </p:txBody>
      </p:sp>
      <p:sp>
        <p:nvSpPr>
          <p:cNvPr id="204" name="TextBox 203"/>
          <p:cNvSpPr txBox="1"/>
          <p:nvPr/>
        </p:nvSpPr>
        <p:spPr>
          <a:xfrm>
            <a:off x="11209974" y="4064105"/>
            <a:ext cx="655298" cy="369332"/>
          </a:xfrm>
          <a:prstGeom prst="rect">
            <a:avLst/>
          </a:prstGeom>
          <a:noFill/>
        </p:spPr>
        <p:txBody>
          <a:bodyPr wrap="square" rtlCol="0">
            <a:spAutoFit/>
          </a:bodyPr>
          <a:lstStyle/>
          <a:p>
            <a:r>
              <a:rPr lang="en-US" dirty="0"/>
              <a:t>Land</a:t>
            </a:r>
          </a:p>
        </p:txBody>
      </p:sp>
      <p:sp>
        <p:nvSpPr>
          <p:cNvPr id="205" name="TextBox 204"/>
          <p:cNvSpPr txBox="1"/>
          <p:nvPr/>
        </p:nvSpPr>
        <p:spPr>
          <a:xfrm>
            <a:off x="10089167" y="3966718"/>
            <a:ext cx="738909" cy="369332"/>
          </a:xfrm>
          <a:prstGeom prst="rect">
            <a:avLst/>
          </a:prstGeom>
          <a:noFill/>
        </p:spPr>
        <p:txBody>
          <a:bodyPr wrap="square" rtlCol="0">
            <a:spAutoFit/>
          </a:bodyPr>
          <a:lstStyle/>
          <a:p>
            <a:r>
              <a:rPr lang="en-US" dirty="0"/>
              <a:t>Labor</a:t>
            </a:r>
          </a:p>
        </p:txBody>
      </p:sp>
      <p:cxnSp>
        <p:nvCxnSpPr>
          <p:cNvPr id="207" name="Straight Connector 206"/>
          <p:cNvCxnSpPr>
            <a:endCxn id="203" idx="2"/>
          </p:cNvCxnSpPr>
          <p:nvPr/>
        </p:nvCxnSpPr>
        <p:spPr>
          <a:xfrm flipH="1" flipV="1">
            <a:off x="10872193" y="406960"/>
            <a:ext cx="174498" cy="1932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a:endCxn id="202" idx="2"/>
          </p:cNvCxnSpPr>
          <p:nvPr/>
        </p:nvCxnSpPr>
        <p:spPr>
          <a:xfrm flipV="1">
            <a:off x="11702473" y="504347"/>
            <a:ext cx="248721" cy="110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flipH="1">
            <a:off x="10637920" y="3703750"/>
            <a:ext cx="234273" cy="36035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11413000" y="3724827"/>
            <a:ext cx="11719" cy="402450"/>
          </a:xfrm>
          <a:prstGeom prst="line">
            <a:avLst/>
          </a:prstGeom>
        </p:spPr>
        <p:style>
          <a:lnRef idx="1">
            <a:schemeClr val="accent1"/>
          </a:lnRef>
          <a:fillRef idx="0">
            <a:schemeClr val="accent1"/>
          </a:fillRef>
          <a:effectRef idx="0">
            <a:schemeClr val="accent1"/>
          </a:effectRef>
          <a:fontRef idx="minor">
            <a:schemeClr val="tx1"/>
          </a:fontRef>
        </p:style>
      </p:cxnSp>
      <p:sp>
        <p:nvSpPr>
          <p:cNvPr id="214" name="TextBox 213"/>
          <p:cNvSpPr txBox="1"/>
          <p:nvPr/>
        </p:nvSpPr>
        <p:spPr>
          <a:xfrm>
            <a:off x="9458680" y="3394389"/>
            <a:ext cx="1235205" cy="646331"/>
          </a:xfrm>
          <a:prstGeom prst="rect">
            <a:avLst/>
          </a:prstGeom>
          <a:noFill/>
        </p:spPr>
        <p:txBody>
          <a:bodyPr wrap="square" rtlCol="0">
            <a:spAutoFit/>
          </a:bodyPr>
          <a:lstStyle/>
          <a:p>
            <a:r>
              <a:rPr lang="en-US" dirty="0"/>
              <a:t>Big metal machines</a:t>
            </a:r>
          </a:p>
        </p:txBody>
      </p:sp>
      <p:cxnSp>
        <p:nvCxnSpPr>
          <p:cNvPr id="216" name="Straight Connector 215"/>
          <p:cNvCxnSpPr/>
          <p:nvPr/>
        </p:nvCxnSpPr>
        <p:spPr>
          <a:xfrm flipV="1">
            <a:off x="10332163" y="3722518"/>
            <a:ext cx="384429" cy="1232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5860398" y="6280727"/>
            <a:ext cx="4693" cy="183"/>
          </a:xfrm>
          <a:prstGeom prst="line">
            <a:avLst/>
          </a:prstGeom>
        </p:spPr>
        <p:style>
          <a:lnRef idx="1">
            <a:schemeClr val="accent1"/>
          </a:lnRef>
          <a:fillRef idx="0">
            <a:schemeClr val="accent1"/>
          </a:fillRef>
          <a:effectRef idx="0">
            <a:schemeClr val="accent1"/>
          </a:effectRef>
          <a:fontRef idx="minor">
            <a:schemeClr val="tx1"/>
          </a:fontRef>
        </p:style>
      </p:cxnSp>
      <p:sp>
        <p:nvSpPr>
          <p:cNvPr id="220" name="TextBox 219"/>
          <p:cNvSpPr txBox="1"/>
          <p:nvPr/>
        </p:nvSpPr>
        <p:spPr>
          <a:xfrm>
            <a:off x="9938052" y="781477"/>
            <a:ext cx="1235205" cy="646331"/>
          </a:xfrm>
          <a:prstGeom prst="rect">
            <a:avLst/>
          </a:prstGeom>
          <a:noFill/>
        </p:spPr>
        <p:txBody>
          <a:bodyPr wrap="square" rtlCol="0">
            <a:spAutoFit/>
          </a:bodyPr>
          <a:lstStyle/>
          <a:p>
            <a:r>
              <a:rPr lang="en-US" dirty="0"/>
              <a:t>Big metal machines</a:t>
            </a:r>
          </a:p>
        </p:txBody>
      </p:sp>
      <p:cxnSp>
        <p:nvCxnSpPr>
          <p:cNvPr id="222" name="Straight Connector 221"/>
          <p:cNvCxnSpPr/>
          <p:nvPr/>
        </p:nvCxnSpPr>
        <p:spPr>
          <a:xfrm flipH="1">
            <a:off x="10899795" y="866347"/>
            <a:ext cx="193629" cy="26411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H="1">
            <a:off x="2355199" y="1292385"/>
            <a:ext cx="7484688" cy="1585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H="1" flipV="1">
            <a:off x="2209694" y="3102464"/>
            <a:ext cx="7248986" cy="773643"/>
          </a:xfrm>
          <a:prstGeom prst="line">
            <a:avLst/>
          </a:prstGeom>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1934909" y="-62770"/>
            <a:ext cx="1235205" cy="646331"/>
          </a:xfrm>
          <a:prstGeom prst="rect">
            <a:avLst/>
          </a:prstGeom>
          <a:noFill/>
        </p:spPr>
        <p:txBody>
          <a:bodyPr wrap="square" rtlCol="0">
            <a:spAutoFit/>
          </a:bodyPr>
          <a:lstStyle/>
          <a:p>
            <a:r>
              <a:rPr lang="en-US" dirty="0"/>
              <a:t>Big metal machines</a:t>
            </a:r>
          </a:p>
        </p:txBody>
      </p:sp>
      <p:cxnSp>
        <p:nvCxnSpPr>
          <p:cNvPr id="229" name="Straight Connector 228"/>
          <p:cNvCxnSpPr/>
          <p:nvPr/>
        </p:nvCxnSpPr>
        <p:spPr>
          <a:xfrm flipV="1">
            <a:off x="1373770" y="462131"/>
            <a:ext cx="601203" cy="252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917170" y="566953"/>
            <a:ext cx="1191578" cy="108609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18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5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8"/>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71"/>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6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3"/>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1"/>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6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6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7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80"/>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7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77"/>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7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73"/>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90"/>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8"/>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92"/>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82"/>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8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8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83"/>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94"/>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87"/>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9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95"/>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103"/>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101"/>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97"/>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96"/>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150"/>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52"/>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10"/>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07"/>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14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46"/>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nodeType="clickEffect">
                                  <p:stCondLst>
                                    <p:cond delay="0"/>
                                  </p:stCondLst>
                                  <p:childTnLst>
                                    <p:set>
                                      <p:cBhvr>
                                        <p:cTn id="200" dur="1" fill="hold">
                                          <p:stCondLst>
                                            <p:cond delay="0"/>
                                          </p:stCondLst>
                                        </p:cTn>
                                        <p:tgtEl>
                                          <p:spTgt spid="123"/>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25"/>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06"/>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05"/>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126"/>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28"/>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nodeType="clickEffect">
                                  <p:stCondLst>
                                    <p:cond delay="0"/>
                                  </p:stCondLst>
                                  <p:childTnLst>
                                    <p:set>
                                      <p:cBhvr>
                                        <p:cTn id="216" dur="1" fill="hold">
                                          <p:stCondLst>
                                            <p:cond delay="0"/>
                                          </p:stCondLst>
                                        </p:cTn>
                                        <p:tgtEl>
                                          <p:spTgt spid="119"/>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04"/>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nodeType="clickEffect">
                                  <p:stCondLst>
                                    <p:cond delay="0"/>
                                  </p:stCondLst>
                                  <p:childTnLst>
                                    <p:set>
                                      <p:cBhvr>
                                        <p:cTn id="222" dur="1" fill="hold">
                                          <p:stCondLst>
                                            <p:cond delay="0"/>
                                          </p:stCondLst>
                                        </p:cTn>
                                        <p:tgtEl>
                                          <p:spTgt spid="121"/>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nodeType="clickEffect">
                                  <p:stCondLst>
                                    <p:cond delay="0"/>
                                  </p:stCondLst>
                                  <p:childTnLst>
                                    <p:set>
                                      <p:cBhvr>
                                        <p:cTn id="226" dur="1" fill="hold">
                                          <p:stCondLst>
                                            <p:cond delay="0"/>
                                          </p:stCondLst>
                                        </p:cTn>
                                        <p:tgtEl>
                                          <p:spTgt spid="156"/>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117"/>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115"/>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113"/>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08"/>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09"/>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11"/>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nodeType="clickEffect">
                                  <p:stCondLst>
                                    <p:cond delay="0"/>
                                  </p:stCondLst>
                                  <p:childTnLst>
                                    <p:set>
                                      <p:cBhvr>
                                        <p:cTn id="244" dur="1" fill="hold">
                                          <p:stCondLst>
                                            <p:cond delay="0"/>
                                          </p:stCondLst>
                                        </p:cTn>
                                        <p:tgtEl>
                                          <p:spTgt spid="142"/>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154"/>
                                        </p:tgtEl>
                                        <p:attrNameLst>
                                          <p:attrName>style.visibility</p:attrName>
                                        </p:attrNameLst>
                                      </p:cBhvr>
                                      <p:to>
                                        <p:strVal val="visible"/>
                                      </p:to>
                                    </p:set>
                                  </p:childTnLst>
                                </p:cTn>
                              </p:par>
                              <p:par>
                                <p:cTn id="247" presetID="1" presetClass="entr" presetSubtype="0" fill="hold" nodeType="withEffect">
                                  <p:stCondLst>
                                    <p:cond delay="0"/>
                                  </p:stCondLst>
                                  <p:childTnLst>
                                    <p:set>
                                      <p:cBhvr>
                                        <p:cTn id="248" dur="1" fill="hold">
                                          <p:stCondLst>
                                            <p:cond delay="0"/>
                                          </p:stCondLst>
                                        </p:cTn>
                                        <p:tgtEl>
                                          <p:spTgt spid="132"/>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34"/>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139"/>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129"/>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nodeType="clickEffect">
                                  <p:stCondLst>
                                    <p:cond delay="0"/>
                                  </p:stCondLst>
                                  <p:childTnLst>
                                    <p:set>
                                      <p:cBhvr>
                                        <p:cTn id="258" dur="1" fill="hold">
                                          <p:stCondLst>
                                            <p:cond delay="0"/>
                                          </p:stCondLst>
                                        </p:cTn>
                                        <p:tgtEl>
                                          <p:spTgt spid="184"/>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86"/>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65"/>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169"/>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nodeType="clickEffect">
                                  <p:stCondLst>
                                    <p:cond delay="0"/>
                                  </p:stCondLst>
                                  <p:childTnLst>
                                    <p:set>
                                      <p:cBhvr>
                                        <p:cTn id="268" dur="1" fill="hold">
                                          <p:stCondLst>
                                            <p:cond delay="0"/>
                                          </p:stCondLst>
                                        </p:cTn>
                                        <p:tgtEl>
                                          <p:spTgt spid="162"/>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159"/>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89"/>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191"/>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166"/>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67"/>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nodeType="clickEffect">
                                  <p:stCondLst>
                                    <p:cond delay="0"/>
                                  </p:stCondLst>
                                  <p:childTnLst>
                                    <p:set>
                                      <p:cBhvr>
                                        <p:cTn id="282" dur="1" fill="hold">
                                          <p:stCondLst>
                                            <p:cond delay="0"/>
                                          </p:stCondLst>
                                        </p:cTn>
                                        <p:tgtEl>
                                          <p:spTgt spid="164"/>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160"/>
                                        </p:tgtEl>
                                        <p:attrNameLst>
                                          <p:attrName>style.visibility</p:attrName>
                                        </p:attrNameLst>
                                      </p:cBhvr>
                                      <p:to>
                                        <p:strVal val="visible"/>
                                      </p:to>
                                    </p:set>
                                  </p:childTnLst>
                                </p:cTn>
                              </p:par>
                              <p:par>
                                <p:cTn id="285" presetID="1" presetClass="entr" presetSubtype="0" fill="hold" nodeType="withEffect">
                                  <p:stCondLst>
                                    <p:cond delay="0"/>
                                  </p:stCondLst>
                                  <p:childTnLst>
                                    <p:set>
                                      <p:cBhvr>
                                        <p:cTn id="286" dur="1" fill="hold">
                                          <p:stCondLst>
                                            <p:cond delay="0"/>
                                          </p:stCondLst>
                                        </p:cTn>
                                        <p:tgtEl>
                                          <p:spTgt spid="193"/>
                                        </p:tgtEl>
                                        <p:attrNameLst>
                                          <p:attrName>style.visibility</p:attrName>
                                        </p:attrNameLst>
                                      </p:cBhvr>
                                      <p:to>
                                        <p:strVal val="visible"/>
                                      </p:to>
                                    </p:set>
                                  </p:childTnLst>
                                </p:cTn>
                              </p:par>
                              <p:par>
                                <p:cTn id="287" presetID="1" presetClass="entr" presetSubtype="0" fill="hold" nodeType="withEffect">
                                  <p:stCondLst>
                                    <p:cond delay="0"/>
                                  </p:stCondLst>
                                  <p:childTnLst>
                                    <p:set>
                                      <p:cBhvr>
                                        <p:cTn id="288" dur="1" fill="hold">
                                          <p:stCondLst>
                                            <p:cond delay="0"/>
                                          </p:stCondLst>
                                        </p:cTn>
                                        <p:tgtEl>
                                          <p:spTgt spid="195"/>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170"/>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168"/>
                                        </p:tgtEl>
                                        <p:attrNameLst>
                                          <p:attrName>style.visibility</p:attrName>
                                        </p:attrNameLst>
                                      </p:cBhvr>
                                      <p:to>
                                        <p:strVal val="visible"/>
                                      </p:to>
                                    </p:set>
                                  </p:childTnLst>
                                </p:cTn>
                              </p:par>
                            </p:childTnLst>
                          </p:cTn>
                        </p:par>
                      </p:childTnLst>
                    </p:cTn>
                  </p:par>
                  <p:par>
                    <p:cTn id="293" fill="hold">
                      <p:stCondLst>
                        <p:cond delay="indefinite"/>
                      </p:stCondLst>
                      <p:childTnLst>
                        <p:par>
                          <p:cTn id="294" fill="hold">
                            <p:stCondLst>
                              <p:cond delay="0"/>
                            </p:stCondLst>
                            <p:childTnLst>
                              <p:par>
                                <p:cTn id="295" presetID="1" presetClass="entr" presetSubtype="0" fill="hold" nodeType="clickEffect">
                                  <p:stCondLst>
                                    <p:cond delay="0"/>
                                  </p:stCondLst>
                                  <p:childTnLst>
                                    <p:set>
                                      <p:cBhvr>
                                        <p:cTn id="296" dur="1" fill="hold">
                                          <p:stCondLst>
                                            <p:cond delay="0"/>
                                          </p:stCondLst>
                                        </p:cTn>
                                        <p:tgtEl>
                                          <p:spTgt spid="229"/>
                                        </p:tgtEl>
                                        <p:attrNameLst>
                                          <p:attrName>style.visibility</p:attrName>
                                        </p:attrNameLst>
                                      </p:cBhvr>
                                      <p:to>
                                        <p:strVal val="visible"/>
                                      </p:to>
                                    </p:set>
                                  </p:childTnLst>
                                </p:cTn>
                              </p:par>
                              <p:par>
                                <p:cTn id="297" presetID="1" presetClass="entr" presetSubtype="0" fill="hold" nodeType="withEffect">
                                  <p:stCondLst>
                                    <p:cond delay="0"/>
                                  </p:stCondLst>
                                  <p:childTnLst>
                                    <p:set>
                                      <p:cBhvr>
                                        <p:cTn id="298" dur="1" fill="hold">
                                          <p:stCondLst>
                                            <p:cond delay="0"/>
                                          </p:stCondLst>
                                        </p:cTn>
                                        <p:tgtEl>
                                          <p:spTgt spid="231"/>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227"/>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ntr" presetSubtype="0" fill="hold" nodeType="clickEffect">
                                  <p:stCondLst>
                                    <p:cond delay="0"/>
                                  </p:stCondLst>
                                  <p:childTnLst>
                                    <p:set>
                                      <p:cBhvr>
                                        <p:cTn id="304" dur="1" fill="hold">
                                          <p:stCondLst>
                                            <p:cond delay="0"/>
                                          </p:stCondLst>
                                        </p:cTn>
                                        <p:tgtEl>
                                          <p:spTgt spid="179"/>
                                        </p:tgtEl>
                                        <p:attrNameLst>
                                          <p:attrName>style.visibility</p:attrName>
                                        </p:attrNameLst>
                                      </p:cBhvr>
                                      <p:to>
                                        <p:strVal val="visible"/>
                                      </p:to>
                                    </p:set>
                                  </p:childTnLst>
                                </p:cTn>
                              </p:par>
                              <p:par>
                                <p:cTn id="305" presetID="1" presetClass="entr" presetSubtype="0" fill="hold" nodeType="withEffect">
                                  <p:stCondLst>
                                    <p:cond delay="0"/>
                                  </p:stCondLst>
                                  <p:childTnLst>
                                    <p:set>
                                      <p:cBhvr>
                                        <p:cTn id="306" dur="1" fill="hold">
                                          <p:stCondLst>
                                            <p:cond delay="0"/>
                                          </p:stCondLst>
                                        </p:cTn>
                                        <p:tgtEl>
                                          <p:spTgt spid="177"/>
                                        </p:tgtEl>
                                        <p:attrNameLst>
                                          <p:attrName>style.visibility</p:attrName>
                                        </p:attrNameLst>
                                      </p:cBhvr>
                                      <p:to>
                                        <p:strVal val="visible"/>
                                      </p:to>
                                    </p:set>
                                  </p:childTnLst>
                                </p:cTn>
                              </p:par>
                              <p:par>
                                <p:cTn id="307" presetID="1" presetClass="entr" presetSubtype="0" fill="hold" nodeType="withEffect">
                                  <p:stCondLst>
                                    <p:cond delay="0"/>
                                  </p:stCondLst>
                                  <p:childTnLst>
                                    <p:set>
                                      <p:cBhvr>
                                        <p:cTn id="308" dur="1" fill="hold">
                                          <p:stCondLst>
                                            <p:cond delay="0"/>
                                          </p:stCondLst>
                                        </p:cTn>
                                        <p:tgtEl>
                                          <p:spTgt spid="181"/>
                                        </p:tgtEl>
                                        <p:attrNameLst>
                                          <p:attrName>style.visibility</p:attrName>
                                        </p:attrNameLst>
                                      </p:cBhvr>
                                      <p:to>
                                        <p:strVal val="visible"/>
                                      </p:to>
                                    </p:set>
                                  </p:childTnLst>
                                </p:cTn>
                              </p:par>
                              <p:par>
                                <p:cTn id="309" presetID="1" presetClass="entr" presetSubtype="0" fill="hold" nodeType="withEffect">
                                  <p:stCondLst>
                                    <p:cond delay="0"/>
                                  </p:stCondLst>
                                  <p:childTnLst>
                                    <p:set>
                                      <p:cBhvr>
                                        <p:cTn id="310" dur="1" fill="hold">
                                          <p:stCondLst>
                                            <p:cond delay="0"/>
                                          </p:stCondLst>
                                        </p:cTn>
                                        <p:tgtEl>
                                          <p:spTgt spid="174"/>
                                        </p:tgtEl>
                                        <p:attrNameLst>
                                          <p:attrName>style.visibility</p:attrName>
                                        </p:attrNameLst>
                                      </p:cBhvr>
                                      <p:to>
                                        <p:strVal val="visible"/>
                                      </p:to>
                                    </p:set>
                                  </p:childTnLst>
                                </p:cTn>
                              </p:par>
                              <p:par>
                                <p:cTn id="311" presetID="1" presetClass="entr" presetSubtype="0" fill="hold" nodeType="withEffect">
                                  <p:stCondLst>
                                    <p:cond delay="0"/>
                                  </p:stCondLst>
                                  <p:childTnLst>
                                    <p:set>
                                      <p:cBhvr>
                                        <p:cTn id="312" dur="1" fill="hold">
                                          <p:stCondLst>
                                            <p:cond delay="0"/>
                                          </p:stCondLst>
                                        </p:cTn>
                                        <p:tgtEl>
                                          <p:spTgt spid="172"/>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130"/>
                                        </p:tgtEl>
                                        <p:attrNameLst>
                                          <p:attrName>style.visibility</p:attrName>
                                        </p:attrNameLst>
                                      </p:cBhvr>
                                      <p:to>
                                        <p:strVal val="visible"/>
                                      </p:to>
                                    </p:set>
                                  </p:childTnLst>
                                </p:cTn>
                              </p:par>
                            </p:childTnLst>
                          </p:cTn>
                        </p:par>
                      </p:childTnLst>
                    </p:cTn>
                  </p:par>
                  <p:par>
                    <p:cTn id="315" fill="hold">
                      <p:stCondLst>
                        <p:cond delay="indefinite"/>
                      </p:stCondLst>
                      <p:childTnLst>
                        <p:par>
                          <p:cTn id="316" fill="hold">
                            <p:stCondLst>
                              <p:cond delay="0"/>
                            </p:stCondLst>
                            <p:childTnLst>
                              <p:par>
                                <p:cTn id="317" presetID="1" presetClass="entr" presetSubtype="0" fill="hold" grpId="0" nodeType="clickEffect">
                                  <p:stCondLst>
                                    <p:cond delay="0"/>
                                  </p:stCondLst>
                                  <p:childTnLst>
                                    <p:set>
                                      <p:cBhvr>
                                        <p:cTn id="318" dur="1" fill="hold">
                                          <p:stCondLst>
                                            <p:cond delay="0"/>
                                          </p:stCondLst>
                                        </p:cTn>
                                        <p:tgtEl>
                                          <p:spTgt spid="220"/>
                                        </p:tgtEl>
                                        <p:attrNameLst>
                                          <p:attrName>style.visibility</p:attrName>
                                        </p:attrNameLst>
                                      </p:cBhvr>
                                      <p:to>
                                        <p:strVal val="visible"/>
                                      </p:to>
                                    </p:set>
                                  </p:childTnLst>
                                </p:cTn>
                              </p:par>
                              <p:par>
                                <p:cTn id="319" presetID="1" presetClass="entr" presetSubtype="0" fill="hold" nodeType="withEffect">
                                  <p:stCondLst>
                                    <p:cond delay="0"/>
                                  </p:stCondLst>
                                  <p:childTnLst>
                                    <p:set>
                                      <p:cBhvr>
                                        <p:cTn id="320" dur="1" fill="hold">
                                          <p:stCondLst>
                                            <p:cond delay="0"/>
                                          </p:stCondLst>
                                        </p:cTn>
                                        <p:tgtEl>
                                          <p:spTgt spid="198"/>
                                        </p:tgtEl>
                                        <p:attrNameLst>
                                          <p:attrName>style.visibility</p:attrName>
                                        </p:attrNameLst>
                                      </p:cBhvr>
                                      <p:to>
                                        <p:strVal val="visible"/>
                                      </p:to>
                                    </p:set>
                                  </p:childTnLst>
                                </p:cTn>
                              </p:par>
                              <p:par>
                                <p:cTn id="321" presetID="1" presetClass="entr" presetSubtype="0" fill="hold" nodeType="withEffect">
                                  <p:stCondLst>
                                    <p:cond delay="0"/>
                                  </p:stCondLst>
                                  <p:childTnLst>
                                    <p:set>
                                      <p:cBhvr>
                                        <p:cTn id="322" dur="1" fill="hold">
                                          <p:stCondLst>
                                            <p:cond delay="0"/>
                                          </p:stCondLst>
                                        </p:cTn>
                                        <p:tgtEl>
                                          <p:spTgt spid="222"/>
                                        </p:tgtEl>
                                        <p:attrNameLst>
                                          <p:attrName>style.visibility</p:attrName>
                                        </p:attrNameLst>
                                      </p:cBhvr>
                                      <p:to>
                                        <p:strVal val="visible"/>
                                      </p:to>
                                    </p:set>
                                  </p:childTnLst>
                                </p:cTn>
                              </p:par>
                              <p:par>
                                <p:cTn id="323" presetID="1" presetClass="entr" presetSubtype="0" fill="hold" nodeType="withEffect">
                                  <p:stCondLst>
                                    <p:cond delay="0"/>
                                  </p:stCondLst>
                                  <p:childTnLst>
                                    <p:set>
                                      <p:cBhvr>
                                        <p:cTn id="324" dur="1" fill="hold">
                                          <p:stCondLst>
                                            <p:cond delay="0"/>
                                          </p:stCondLst>
                                        </p:cTn>
                                        <p:tgtEl>
                                          <p:spTgt spid="207"/>
                                        </p:tgtEl>
                                        <p:attrNameLst>
                                          <p:attrName>style.visibility</p:attrName>
                                        </p:attrNameLst>
                                      </p:cBhvr>
                                      <p:to>
                                        <p:strVal val="visible"/>
                                      </p:to>
                                    </p:set>
                                  </p:childTnLst>
                                </p:cTn>
                              </p:par>
                              <p:par>
                                <p:cTn id="325" presetID="1" presetClass="entr" presetSubtype="0" fill="hold" nodeType="withEffect">
                                  <p:stCondLst>
                                    <p:cond delay="0"/>
                                  </p:stCondLst>
                                  <p:childTnLst>
                                    <p:set>
                                      <p:cBhvr>
                                        <p:cTn id="326" dur="1" fill="hold">
                                          <p:stCondLst>
                                            <p:cond delay="0"/>
                                          </p:stCondLst>
                                        </p:cTn>
                                        <p:tgtEl>
                                          <p:spTgt spid="209"/>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202"/>
                                        </p:tgtEl>
                                        <p:attrNameLst>
                                          <p:attrName>style.visibility</p:attrName>
                                        </p:attrNameLst>
                                      </p:cBhvr>
                                      <p:to>
                                        <p:strVal val="visible"/>
                                      </p:to>
                                    </p:set>
                                  </p:childTnLst>
                                </p:cTn>
                              </p:par>
                              <p:par>
                                <p:cTn id="329" presetID="1" presetClass="entr" presetSubtype="0" fill="hold" grpId="0" nodeType="withEffect">
                                  <p:stCondLst>
                                    <p:cond delay="0"/>
                                  </p:stCondLst>
                                  <p:childTnLst>
                                    <p:set>
                                      <p:cBhvr>
                                        <p:cTn id="330" dur="1" fill="hold">
                                          <p:stCondLst>
                                            <p:cond delay="0"/>
                                          </p:stCondLst>
                                        </p:cTn>
                                        <p:tgtEl>
                                          <p:spTgt spid="182"/>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203"/>
                                        </p:tgtEl>
                                        <p:attrNameLst>
                                          <p:attrName>style.visibility</p:attrName>
                                        </p:attrNameLst>
                                      </p:cBhvr>
                                      <p:to>
                                        <p:strVal val="visible"/>
                                      </p:to>
                                    </p:set>
                                  </p:childTnLst>
                                </p:cTn>
                              </p:par>
                            </p:childTnLst>
                          </p:cTn>
                        </p:par>
                      </p:childTnLst>
                    </p:cTn>
                  </p:par>
                  <p:par>
                    <p:cTn id="333" fill="hold">
                      <p:stCondLst>
                        <p:cond delay="indefinite"/>
                      </p:stCondLst>
                      <p:childTnLst>
                        <p:par>
                          <p:cTn id="334" fill="hold">
                            <p:stCondLst>
                              <p:cond delay="0"/>
                            </p:stCondLst>
                            <p:childTnLst>
                              <p:par>
                                <p:cTn id="335" presetID="1" presetClass="entr" presetSubtype="0" fill="hold" nodeType="clickEffect">
                                  <p:stCondLst>
                                    <p:cond delay="0"/>
                                  </p:stCondLst>
                                  <p:childTnLst>
                                    <p:set>
                                      <p:cBhvr>
                                        <p:cTn id="336" dur="1" fill="hold">
                                          <p:stCondLst>
                                            <p:cond delay="0"/>
                                          </p:stCondLst>
                                        </p:cTn>
                                        <p:tgtEl>
                                          <p:spTgt spid="200"/>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196"/>
                                        </p:tgtEl>
                                        <p:attrNameLst>
                                          <p:attrName>style.visibility</p:attrName>
                                        </p:attrNameLst>
                                      </p:cBhvr>
                                      <p:to>
                                        <p:strVal val="visible"/>
                                      </p:to>
                                    </p:set>
                                  </p:childTnLst>
                                </p:cTn>
                              </p:par>
                              <p:par>
                                <p:cTn id="339" presetID="1" presetClass="entr" presetSubtype="0" fill="hold" nodeType="withEffect">
                                  <p:stCondLst>
                                    <p:cond delay="0"/>
                                  </p:stCondLst>
                                  <p:childTnLst>
                                    <p:set>
                                      <p:cBhvr>
                                        <p:cTn id="340" dur="1" fill="hold">
                                          <p:stCondLst>
                                            <p:cond delay="0"/>
                                          </p:stCondLst>
                                        </p:cTn>
                                        <p:tgtEl>
                                          <p:spTgt spid="216"/>
                                        </p:tgtEl>
                                        <p:attrNameLst>
                                          <p:attrName>style.visibility</p:attrName>
                                        </p:attrNameLst>
                                      </p:cBhvr>
                                      <p:to>
                                        <p:strVal val="visible"/>
                                      </p:to>
                                    </p:set>
                                  </p:childTnLst>
                                </p:cTn>
                              </p:par>
                              <p:par>
                                <p:cTn id="341" presetID="1" presetClass="entr" presetSubtype="0" fill="hold" nodeType="withEffect">
                                  <p:stCondLst>
                                    <p:cond delay="0"/>
                                  </p:stCondLst>
                                  <p:childTnLst>
                                    <p:set>
                                      <p:cBhvr>
                                        <p:cTn id="342" dur="1" fill="hold">
                                          <p:stCondLst>
                                            <p:cond delay="0"/>
                                          </p:stCondLst>
                                        </p:cTn>
                                        <p:tgtEl>
                                          <p:spTgt spid="211"/>
                                        </p:tgtEl>
                                        <p:attrNameLst>
                                          <p:attrName>style.visibility</p:attrName>
                                        </p:attrNameLst>
                                      </p:cBhvr>
                                      <p:to>
                                        <p:strVal val="visible"/>
                                      </p:to>
                                    </p:set>
                                  </p:childTnLst>
                                </p:cTn>
                              </p:par>
                              <p:par>
                                <p:cTn id="343" presetID="1" presetClass="entr" presetSubtype="0" fill="hold" nodeType="withEffect">
                                  <p:stCondLst>
                                    <p:cond delay="0"/>
                                  </p:stCondLst>
                                  <p:childTnLst>
                                    <p:set>
                                      <p:cBhvr>
                                        <p:cTn id="344" dur="1" fill="hold">
                                          <p:stCondLst>
                                            <p:cond delay="0"/>
                                          </p:stCondLst>
                                        </p:cTn>
                                        <p:tgtEl>
                                          <p:spTgt spid="213"/>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204"/>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205"/>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214"/>
                                        </p:tgtEl>
                                        <p:attrNameLst>
                                          <p:attrName>style.visibility</p:attrName>
                                        </p:attrNameLst>
                                      </p:cBhvr>
                                      <p:to>
                                        <p:strVal val="visible"/>
                                      </p:to>
                                    </p:set>
                                  </p:childTnLst>
                                </p:cTn>
                              </p:par>
                              <p:par>
                                <p:cTn id="351" presetID="1" presetClass="entr" presetSubtype="0" fill="hold" nodeType="withEffect">
                                  <p:stCondLst>
                                    <p:cond delay="0"/>
                                  </p:stCondLst>
                                  <p:childTnLst>
                                    <p:set>
                                      <p:cBhvr>
                                        <p:cTn id="352" dur="1" fill="hold">
                                          <p:stCondLst>
                                            <p:cond delay="0"/>
                                          </p:stCondLst>
                                        </p:cTn>
                                        <p:tgtEl>
                                          <p:spTgt spid="226"/>
                                        </p:tgtEl>
                                        <p:attrNameLst>
                                          <p:attrName>style.visibility</p:attrName>
                                        </p:attrNameLst>
                                      </p:cBhvr>
                                      <p:to>
                                        <p:strVal val="visible"/>
                                      </p:to>
                                    </p:set>
                                  </p:childTnLst>
                                </p:cTn>
                              </p:par>
                            </p:childTnLst>
                          </p:cTn>
                        </p:par>
                      </p:childTnLst>
                    </p:cTn>
                  </p:par>
                  <p:par>
                    <p:cTn id="353" fill="hold">
                      <p:stCondLst>
                        <p:cond delay="indefinite"/>
                      </p:stCondLst>
                      <p:childTnLst>
                        <p:par>
                          <p:cTn id="354" fill="hold">
                            <p:stCondLst>
                              <p:cond delay="0"/>
                            </p:stCondLst>
                            <p:childTnLst>
                              <p:par>
                                <p:cTn id="355" presetID="1" presetClass="entr" presetSubtype="0" fill="hold" nodeType="clickEffect">
                                  <p:stCondLst>
                                    <p:cond delay="0"/>
                                  </p:stCondLst>
                                  <p:childTnLst>
                                    <p:set>
                                      <p:cBhvr>
                                        <p:cTn id="356" dur="1" fill="hold">
                                          <p:stCondLst>
                                            <p:cond delay="0"/>
                                          </p:stCondLst>
                                        </p:cTn>
                                        <p:tgtEl>
                                          <p:spTgt spid="158"/>
                                        </p:tgtEl>
                                        <p:attrNameLst>
                                          <p:attrName>style.visibility</p:attrName>
                                        </p:attrNameLst>
                                      </p:cBhvr>
                                      <p:to>
                                        <p:strVal val="visible"/>
                                      </p:to>
                                    </p:set>
                                  </p:childTnLst>
                                </p:cTn>
                              </p:par>
                            </p:childTnLst>
                          </p:cTn>
                        </p:par>
                      </p:childTnLst>
                    </p:cTn>
                  </p:par>
                  <p:par>
                    <p:cTn id="357" fill="hold">
                      <p:stCondLst>
                        <p:cond delay="indefinite"/>
                      </p:stCondLst>
                      <p:childTnLst>
                        <p:par>
                          <p:cTn id="358" fill="hold">
                            <p:stCondLst>
                              <p:cond delay="0"/>
                            </p:stCondLst>
                            <p:childTnLst>
                              <p:par>
                                <p:cTn id="359" presetID="1" presetClass="entr" presetSubtype="0" fill="hold" nodeType="clickEffect">
                                  <p:stCondLst>
                                    <p:cond delay="0"/>
                                  </p:stCondLst>
                                  <p:childTnLst>
                                    <p:set>
                                      <p:cBhvr>
                                        <p:cTn id="360" dur="1" fill="hold">
                                          <p:stCondLst>
                                            <p:cond delay="0"/>
                                          </p:stCondLst>
                                        </p:cTn>
                                        <p:tgtEl>
                                          <p:spTgt spid="224"/>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ntr" presetSubtype="0" fill="hold" nodeType="clickEffect">
                                  <p:stCondLst>
                                    <p:cond delay="0"/>
                                  </p:stCondLst>
                                  <p:childTnLst>
                                    <p:set>
                                      <p:cBhvr>
                                        <p:cTn id="364"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4" grpId="0"/>
      <p:bldP spid="37" grpId="0"/>
      <p:bldP spid="39" grpId="0"/>
      <p:bldP spid="42" grpId="0"/>
      <p:bldP spid="51" grpId="0"/>
      <p:bldP spid="56" grpId="0"/>
      <p:bldP spid="59" grpId="0"/>
      <p:bldP spid="60" grpId="0"/>
      <p:bldP spid="61" grpId="0"/>
      <p:bldP spid="62" grpId="0"/>
      <p:bldP spid="63" grpId="0"/>
      <p:bldP spid="74" grpId="0"/>
      <p:bldP spid="77" grpId="0"/>
      <p:bldP spid="78" grpId="0"/>
      <p:bldP spid="83" grpId="0"/>
      <p:bldP spid="86" grpId="0"/>
      <p:bldP spid="87" grpId="0"/>
      <p:bldP spid="88" grpId="0"/>
      <p:bldP spid="95" grpId="0"/>
      <p:bldP spid="96" grpId="0"/>
      <p:bldP spid="97" grpId="0"/>
      <p:bldP spid="104" grpId="0"/>
      <p:bldP spid="105" grpId="0"/>
      <p:bldP spid="106" grpId="0"/>
      <p:bldP spid="107" grpId="0"/>
      <p:bldP spid="108" grpId="0"/>
      <p:bldP spid="109" grpId="0"/>
      <p:bldP spid="110" grpId="0"/>
      <p:bldP spid="111" grpId="0"/>
      <p:bldP spid="126" grpId="0"/>
      <p:bldP spid="129" grpId="0"/>
      <p:bldP spid="130" grpId="0"/>
      <p:bldP spid="146" grpId="0"/>
      <p:bldP spid="159" grpId="0"/>
      <p:bldP spid="160" grpId="0"/>
      <p:bldP spid="165" grpId="0"/>
      <p:bldP spid="166" grpId="0"/>
      <p:bldP spid="167" grpId="0"/>
      <p:bldP spid="168" grpId="0"/>
      <p:bldP spid="169" grpId="0"/>
      <p:bldP spid="170" grpId="0"/>
      <p:bldP spid="182" grpId="0"/>
      <p:bldP spid="196" grpId="0"/>
      <p:bldP spid="202" grpId="0"/>
      <p:bldP spid="203" grpId="0"/>
      <p:bldP spid="204" grpId="0"/>
      <p:bldP spid="205" grpId="0"/>
      <p:bldP spid="214" grpId="0"/>
      <p:bldP spid="220" grpId="0"/>
      <p:bldP spid="227"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7816</TotalTime>
  <Words>1429</Words>
  <Application>Microsoft Office PowerPoint</Application>
  <PresentationFormat>Widescreen</PresentationFormat>
  <Paragraphs>544</Paragraphs>
  <Slides>41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Calibri</vt:lpstr>
      <vt:lpstr>Calibri Light</vt:lpstr>
      <vt:lpstr>Retrospect</vt:lpstr>
      <vt:lpstr>Office Theme</vt:lpstr>
      <vt:lpstr>The Austrian Theory of the Business Cycle</vt:lpstr>
      <vt:lpstr>Mises’s analogy</vt:lpstr>
      <vt:lpstr>What is a business cycle?</vt:lpstr>
      <vt:lpstr>What is a business cycle?</vt:lpstr>
      <vt:lpstr>What is a business cycle?</vt:lpstr>
      <vt:lpstr>What is a business cycle?</vt:lpstr>
      <vt:lpstr>Key components</vt:lpstr>
      <vt:lpstr>PowerPoint Presentation</vt:lpstr>
      <vt:lpstr>PowerPoint Presentation</vt:lpstr>
      <vt:lpstr>PowerPoint Presentation</vt:lpstr>
      <vt:lpstr>PowerPoint Presentation</vt:lpstr>
      <vt:lpstr>PowerPoint Presentation</vt:lpstr>
      <vt:lpstr>PowerPoint Presentation</vt:lpstr>
      <vt:lpstr>Structure of Production</vt:lpstr>
      <vt:lpstr>Time preference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Increase in savings, summary</vt:lpstr>
      <vt:lpstr>Artificial credit expansion</vt:lpstr>
      <vt:lpstr>Artificial credit expansion causes overconsumption and malinvestment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Bust</vt:lpstr>
      <vt:lpstr>Lessons learned</vt:lpstr>
      <vt:lpstr>Recommended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Austrian Theory of the Business Cycle</dc:title>
  <dc:creator>Jonathan Newman</dc:creator>
  <cp:lastModifiedBy>Jonathan Newman</cp:lastModifiedBy>
  <cp:revision>31</cp:revision>
  <dcterms:created xsi:type="dcterms:W3CDTF">2020-07-08T19:38:16Z</dcterms:created>
  <dcterms:modified xsi:type="dcterms:W3CDTF">2020-07-14T15:56:21Z</dcterms:modified>
</cp:coreProperties>
</file>