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Source Sans Pro Regular"/>
        <a:ea typeface="Source Sans Pro Regular"/>
        <a:cs typeface="Source Sans Pro Regular"/>
        <a:sym typeface="Source Sans Pro Regular"/>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Source Sans Pro Regular"/>
        <a:ea typeface="Source Sans Pro Regular"/>
        <a:cs typeface="Source Sans Pro Regular"/>
        <a:sym typeface="Source Sans Pro Regular"/>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Source Sans Pro Regular"/>
        <a:ea typeface="Source Sans Pro Regular"/>
        <a:cs typeface="Source Sans Pro Regular"/>
        <a:sym typeface="Source Sans Pro Regular"/>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Source Sans Pro Regular"/>
        <a:ea typeface="Source Sans Pro Regular"/>
        <a:cs typeface="Source Sans Pro Regular"/>
        <a:sym typeface="Source Sans Pro Regular"/>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Source Sans Pro Regular"/>
        <a:ea typeface="Source Sans Pro Regular"/>
        <a:cs typeface="Source Sans Pro Regular"/>
        <a:sym typeface="Source Sans Pro Regular"/>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Source Sans Pro Regular"/>
        <a:ea typeface="Source Sans Pro Regular"/>
        <a:cs typeface="Source Sans Pro Regular"/>
        <a:sym typeface="Source Sans Pro Regular"/>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Source Sans Pro Regular"/>
        <a:ea typeface="Source Sans Pro Regular"/>
        <a:cs typeface="Source Sans Pro Regular"/>
        <a:sym typeface="Source Sans Pro Regular"/>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Source Sans Pro Regular"/>
        <a:ea typeface="Source Sans Pro Regular"/>
        <a:cs typeface="Source Sans Pro Regular"/>
        <a:sym typeface="Source Sans Pro Regular"/>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Source Sans Pro Regular"/>
        <a:ea typeface="Source Sans Pro Regular"/>
        <a:cs typeface="Source Sans Pro Regular"/>
        <a:sym typeface="Source Sans Pro Regular"/>
      </a:defRPr>
    </a:lvl9pPr>
  </p:defaultTextStyle>
  <p:extLst>
    <p:ext uri="{EFAFB233-063F-42B5-8137-9DF3F51BA10A}">
      <p15:sldGuideLst xmlns:p15="http://schemas.microsoft.com/office/powerpoint/2012/main">
        <p15:guide id="1" orient="horz" pos="4320" userDrawn="1">
          <p15:clr>
            <a:srgbClr val="A4A3A4"/>
          </p15:clr>
        </p15:guide>
        <p15:guide id="2" pos="7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Source Sans Pro Regular"/>
          <a:ea typeface="Source Sans Pro Regular"/>
          <a:cs typeface="Source Sans Pro Regular"/>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aj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
          <a:latin typeface="Source Sans Pro Regular"/>
          <a:ea typeface="Source Sans Pro Regular"/>
          <a:cs typeface="Source Sans Pro Regular"/>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aj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
          <a:latin typeface="Source Sans Pro Regular"/>
          <a:ea typeface="Source Sans Pro Regular"/>
          <a:cs typeface="Source Sans Pro Regular"/>
        </a:font>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aj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
          <a:latin typeface="Source Sans Pro Regular"/>
          <a:ea typeface="Source Sans Pro Regular"/>
          <a:cs typeface="Source Sans Pro Regular"/>
        </a:font>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n" i="off">
        <a:font>
          <a:latin typeface="Source Sans Pro Semibold"/>
          <a:ea typeface="Source Sans Pro Semibold"/>
          <a:cs typeface="Source Sans Pro Semibold"/>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
          <a:latin typeface="Source Sans Pro Regular"/>
          <a:ea typeface="Source Sans Pro Regular"/>
          <a:cs typeface="Source Sans Pro Regular"/>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
          <a:latin typeface="Source Sans Pro Semibold"/>
          <a:ea typeface="Source Sans Pro Semibold"/>
          <a:cs typeface="Source Sans Pro Semibold"/>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
          <a:latin typeface="Source Sans Pro Regular"/>
          <a:ea typeface="Source Sans Pro Regular"/>
          <a:cs typeface="Source Sans Pro Regular"/>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n" i="off">
        <a:font>
          <a:latin typeface="Source Sans Pro Semibold"/>
          <a:ea typeface="Source Sans Pro Semibold"/>
          <a:cs typeface="Source Sans Pro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n" i="off">
        <a:font>
          <a:latin typeface="Source Sans Pro Semibold"/>
          <a:ea typeface="Source Sans Pro Semibold"/>
          <a:cs typeface="Source Sans Pro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n" i="off">
        <a:font>
          <a:latin typeface="Source Sans Pro Semibold"/>
          <a:ea typeface="Source Sans Pro Semibold"/>
          <a:cs typeface="Source Sans Pro Semibold"/>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
          <a:latin typeface="Source Sans Pro Regular"/>
          <a:ea typeface="Source Sans Pro Regular"/>
          <a:cs typeface="Source Sans Pro Regular"/>
        </a:font>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aj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aj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aj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
          <a:latin typeface="Source Sans Pro Regular"/>
          <a:ea typeface="Source Sans Pro Regular"/>
          <a:cs typeface="Source Sans Pro Regular"/>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aj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57823"/>
  </p:normalViewPr>
  <p:slideViewPr>
    <p:cSldViewPr snapToGrid="0" snapToObjects="1" showGuides="1">
      <p:cViewPr varScale="1">
        <p:scale>
          <a:sx n="33" d="100"/>
          <a:sy n="33" d="100"/>
        </p:scale>
        <p:origin x="2840" y="224"/>
      </p:cViewPr>
      <p:guideLst>
        <p:guide orient="horz" pos="4320"/>
        <p:guide pos="76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0" name="Shape 90"/>
          <p:cNvSpPr>
            <a:spLocks noGrp="1" noRot="1" noChangeAspect="1"/>
          </p:cNvSpPr>
          <p:nvPr>
            <p:ph type="sldImg"/>
          </p:nvPr>
        </p:nvSpPr>
        <p:spPr>
          <a:xfrm>
            <a:off x="1143000" y="685800"/>
            <a:ext cx="4572000" cy="3429000"/>
          </a:xfrm>
          <a:prstGeom prst="rect">
            <a:avLst/>
          </a:prstGeom>
        </p:spPr>
        <p:txBody>
          <a:bodyPr/>
          <a:lstStyle/>
          <a:p>
            <a:endParaRPr/>
          </a:p>
        </p:txBody>
      </p:sp>
      <p:sp>
        <p:nvSpPr>
          <p:cNvPr id="91" name="Shape 9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Source Sans Pro Regular"/>
        <a:ea typeface="Source Sans Pro Regular"/>
        <a:cs typeface="Source Sans Pro Regular"/>
        <a:sym typeface="Source Sans Pro Regular"/>
      </a:defRPr>
    </a:lvl1pPr>
    <a:lvl2pPr indent="228600" defTabSz="457200" latinLnBrk="0">
      <a:lnSpc>
        <a:spcPct val="117999"/>
      </a:lnSpc>
      <a:defRPr sz="2200">
        <a:latin typeface="Source Sans Pro Regular"/>
        <a:ea typeface="Source Sans Pro Regular"/>
        <a:cs typeface="Source Sans Pro Regular"/>
        <a:sym typeface="Source Sans Pro Regular"/>
      </a:defRPr>
    </a:lvl2pPr>
    <a:lvl3pPr indent="457200" defTabSz="457200" latinLnBrk="0">
      <a:lnSpc>
        <a:spcPct val="117999"/>
      </a:lnSpc>
      <a:defRPr sz="2200">
        <a:latin typeface="Source Sans Pro Regular"/>
        <a:ea typeface="Source Sans Pro Regular"/>
        <a:cs typeface="Source Sans Pro Regular"/>
        <a:sym typeface="Source Sans Pro Regular"/>
      </a:defRPr>
    </a:lvl3pPr>
    <a:lvl4pPr indent="685800" defTabSz="457200" latinLnBrk="0">
      <a:lnSpc>
        <a:spcPct val="117999"/>
      </a:lnSpc>
      <a:defRPr sz="2200">
        <a:latin typeface="Source Sans Pro Regular"/>
        <a:ea typeface="Source Sans Pro Regular"/>
        <a:cs typeface="Source Sans Pro Regular"/>
        <a:sym typeface="Source Sans Pro Regular"/>
      </a:defRPr>
    </a:lvl4pPr>
    <a:lvl5pPr indent="914400" defTabSz="457200" latinLnBrk="0">
      <a:lnSpc>
        <a:spcPct val="117999"/>
      </a:lnSpc>
      <a:defRPr sz="2200">
        <a:latin typeface="Source Sans Pro Regular"/>
        <a:ea typeface="Source Sans Pro Regular"/>
        <a:cs typeface="Source Sans Pro Regular"/>
        <a:sym typeface="Source Sans Pro Regular"/>
      </a:defRPr>
    </a:lvl5pPr>
    <a:lvl6pPr indent="1143000" defTabSz="457200" latinLnBrk="0">
      <a:lnSpc>
        <a:spcPct val="117999"/>
      </a:lnSpc>
      <a:defRPr sz="2200">
        <a:latin typeface="Source Sans Pro Regular"/>
        <a:ea typeface="Source Sans Pro Regular"/>
        <a:cs typeface="Source Sans Pro Regular"/>
        <a:sym typeface="Source Sans Pro Regular"/>
      </a:defRPr>
    </a:lvl6pPr>
    <a:lvl7pPr indent="1371600" defTabSz="457200" latinLnBrk="0">
      <a:lnSpc>
        <a:spcPct val="117999"/>
      </a:lnSpc>
      <a:defRPr sz="2200">
        <a:latin typeface="Source Sans Pro Regular"/>
        <a:ea typeface="Source Sans Pro Regular"/>
        <a:cs typeface="Source Sans Pro Regular"/>
        <a:sym typeface="Source Sans Pro Regular"/>
      </a:defRPr>
    </a:lvl7pPr>
    <a:lvl8pPr indent="1600200" defTabSz="457200" latinLnBrk="0">
      <a:lnSpc>
        <a:spcPct val="117999"/>
      </a:lnSpc>
      <a:defRPr sz="2200">
        <a:latin typeface="Source Sans Pro Regular"/>
        <a:ea typeface="Source Sans Pro Regular"/>
        <a:cs typeface="Source Sans Pro Regular"/>
        <a:sym typeface="Source Sans Pro Regular"/>
      </a:defRPr>
    </a:lvl8pPr>
    <a:lvl9pPr indent="1828800" defTabSz="457200" latinLnBrk="0">
      <a:lnSpc>
        <a:spcPct val="117999"/>
      </a:lnSpc>
      <a:defRPr sz="2200">
        <a:latin typeface="Source Sans Pro Regular"/>
        <a:ea typeface="Source Sans Pro Regular"/>
        <a:cs typeface="Source Sans Pro Regular"/>
        <a:sym typeface="Source Sans Pro Regular"/>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lang="en-US" sz="2200" b="1" dirty="0">
                <a:effectLst/>
                <a:latin typeface="Source Sans Pro Regular"/>
                <a:ea typeface="Source Sans Pro Regular"/>
                <a:cs typeface="Source Sans Pro Regular"/>
                <a:sym typeface="Source Sans Pro Regular"/>
              </a:rPr>
              <a:t>The OODA Loop </a:t>
            </a:r>
            <a:r>
              <a:rPr lang="en-US" sz="2200" dirty="0">
                <a:effectLst/>
                <a:latin typeface="Source Sans Pro Regular"/>
                <a:ea typeface="Source Sans Pro Regular"/>
                <a:cs typeface="Source Sans Pro Regular"/>
                <a:sym typeface="Source Sans Pro Regular"/>
              </a:rPr>
              <a:t>is the continuous cycle of </a:t>
            </a:r>
            <a:r>
              <a:rPr lang="en-US" sz="2200" b="1" dirty="0">
                <a:effectLst/>
                <a:latin typeface="Source Sans Pro Regular"/>
                <a:ea typeface="Source Sans Pro Regular"/>
                <a:cs typeface="Source Sans Pro Regular"/>
                <a:sym typeface="Source Sans Pro Regular"/>
              </a:rPr>
              <a:t>Observe</a:t>
            </a:r>
            <a:r>
              <a:rPr lang="en-US" sz="2200" dirty="0">
                <a:effectLst/>
                <a:latin typeface="Source Sans Pro Regular"/>
                <a:ea typeface="Source Sans Pro Regular"/>
                <a:cs typeface="Source Sans Pro Regular"/>
                <a:sym typeface="Source Sans Pro Regular"/>
              </a:rPr>
              <a:t>, </a:t>
            </a:r>
            <a:r>
              <a:rPr lang="en-US" sz="2200" b="1" dirty="0">
                <a:effectLst/>
                <a:latin typeface="Source Sans Pro Regular"/>
                <a:ea typeface="Source Sans Pro Regular"/>
                <a:cs typeface="Source Sans Pro Regular"/>
                <a:sym typeface="Source Sans Pro Regular"/>
              </a:rPr>
              <a:t>Orient, Decide</a:t>
            </a:r>
            <a:r>
              <a:rPr lang="en-US" sz="2200" dirty="0">
                <a:effectLst/>
                <a:latin typeface="Source Sans Pro Regular"/>
                <a:ea typeface="Source Sans Pro Regular"/>
                <a:cs typeface="Source Sans Pro Regular"/>
                <a:sym typeface="Source Sans Pro Regular"/>
              </a:rPr>
              <a:t>, and </a:t>
            </a:r>
            <a:r>
              <a:rPr lang="en-US" sz="2200" b="1" dirty="0">
                <a:effectLst/>
                <a:latin typeface="Source Sans Pro Regular"/>
                <a:ea typeface="Source Sans Pro Regular"/>
                <a:cs typeface="Source Sans Pro Regular"/>
                <a:sym typeface="Source Sans Pro Regular"/>
              </a:rPr>
              <a:t>Act, </a:t>
            </a:r>
            <a:r>
              <a:rPr lang="en-US" sz="2200" dirty="0">
                <a:effectLst/>
                <a:latin typeface="Source Sans Pro Regular"/>
                <a:ea typeface="Source Sans Pro Regular"/>
                <a:cs typeface="Source Sans Pro Regular"/>
                <a:sym typeface="Source Sans Pro Regular"/>
              </a:rPr>
              <a:t>or</a:t>
            </a:r>
            <a:r>
              <a:rPr lang="en-US" sz="2200" b="1" dirty="0">
                <a:effectLst/>
                <a:latin typeface="Source Sans Pro Regular"/>
                <a:ea typeface="Source Sans Pro Regular"/>
                <a:cs typeface="Source Sans Pro Regular"/>
                <a:sym typeface="Source Sans Pro Regular"/>
              </a:rPr>
              <a:t>, Observation, Orientation, Decision, </a:t>
            </a:r>
            <a:r>
              <a:rPr lang="en-US" sz="2200" dirty="0">
                <a:effectLst/>
                <a:latin typeface="Source Sans Pro Regular"/>
                <a:ea typeface="Source Sans Pro Regular"/>
                <a:cs typeface="Source Sans Pro Regular"/>
                <a:sym typeface="Source Sans Pro Regular"/>
              </a:rPr>
              <a:t>and </a:t>
            </a:r>
            <a:r>
              <a:rPr lang="en-US" sz="2200" b="1" dirty="0">
                <a:effectLst/>
                <a:latin typeface="Source Sans Pro Regular"/>
                <a:ea typeface="Source Sans Pro Regular"/>
                <a:cs typeface="Source Sans Pro Regular"/>
                <a:sym typeface="Source Sans Pro Regular"/>
              </a:rPr>
              <a:t>Action. </a:t>
            </a:r>
          </a:p>
          <a:p>
            <a:pPr marL="0" marR="0" lvl="0" indent="0" defTabSz="457200" eaLnBrk="1" fontAlgn="auto" latinLnBrk="0" hangingPunct="1">
              <a:lnSpc>
                <a:spcPct val="117999"/>
              </a:lnSpc>
              <a:spcBef>
                <a:spcPts val="0"/>
              </a:spcBef>
              <a:spcAft>
                <a:spcPts val="0"/>
              </a:spcAft>
              <a:buClrTx/>
              <a:buSzTx/>
              <a:buFontTx/>
              <a:buNone/>
              <a:tabLst/>
              <a:defRPr/>
            </a:pPr>
            <a:endParaRPr lang="en-US" sz="2200" b="1" dirty="0">
              <a:effectLst/>
              <a:latin typeface="Source Sans Pro Regular"/>
              <a:ea typeface="Source Sans Pro Regular"/>
              <a:cs typeface="Source Sans Pro Regular"/>
              <a:sym typeface="Source Sans Pro Regular"/>
            </a:endParaRPr>
          </a:p>
          <a:p>
            <a:r>
              <a:rPr lang="en-US" sz="2200" b="1" dirty="0">
                <a:effectLst/>
                <a:latin typeface="Source Sans Pro Regular"/>
                <a:ea typeface="Source Sans Pro Regular"/>
                <a:cs typeface="Source Sans Pro Regular"/>
                <a:sym typeface="Source Sans Pro Regular"/>
              </a:rPr>
              <a:t>Observe - </a:t>
            </a:r>
            <a:r>
              <a:rPr lang="en-US" sz="2200" dirty="0">
                <a:effectLst/>
                <a:latin typeface="Source Sans Pro Regular"/>
                <a:ea typeface="Source Sans Pro Regular"/>
                <a:cs typeface="Source Sans Pro Regular"/>
                <a:sym typeface="Source Sans Pro Regular"/>
              </a:rPr>
              <a:t>Using our senses, we see unfolding circumstances, acquire information, and interact with our environment. These observations feed forward into our... </a:t>
            </a:r>
          </a:p>
          <a:p>
            <a:r>
              <a:rPr lang="en-US" sz="2200" b="1" dirty="0">
                <a:effectLst/>
                <a:latin typeface="Source Sans Pro Regular"/>
                <a:ea typeface="Source Sans Pro Regular"/>
                <a:cs typeface="Source Sans Pro Regular"/>
                <a:sym typeface="Source Sans Pro Regular"/>
              </a:rPr>
              <a:t>Orientation - </a:t>
            </a:r>
            <a:r>
              <a:rPr lang="en-US" sz="2200" dirty="0">
                <a:effectLst/>
                <a:latin typeface="Source Sans Pro Regular"/>
                <a:ea typeface="Source Sans Pro Regular"/>
                <a:cs typeface="Source Sans Pro Regular"/>
                <a:sym typeface="Source Sans Pro Regular"/>
              </a:rPr>
              <a:t>This is our filter of how we interpret and make sense of the world. It is made up our cultural traditions, our genetic heritage, our ability (and willingness) to learn, new information, and our previous experiences. Our Orientation, like an internal processor, determines how we see the world, and how we operate in it. As observations process and feed forward through it, we then... </a:t>
            </a:r>
          </a:p>
          <a:p>
            <a:pPr marL="0" marR="0" lvl="0" indent="0" defTabSz="457200" eaLnBrk="1" fontAlgn="auto" latinLnBrk="0" hangingPunct="1">
              <a:lnSpc>
                <a:spcPct val="117999"/>
              </a:lnSpc>
              <a:spcBef>
                <a:spcPts val="0"/>
              </a:spcBef>
              <a:spcAft>
                <a:spcPts val="0"/>
              </a:spcAft>
              <a:buClrTx/>
              <a:buSzTx/>
              <a:buFontTx/>
              <a:buNone/>
              <a:tabLst/>
              <a:defRPr/>
            </a:pPr>
            <a:endParaRPr lang="en-US" sz="2200" b="1" dirty="0">
              <a:effectLst/>
              <a:latin typeface="Source Sans Pro Regular"/>
              <a:ea typeface="Source Sans Pro Regular"/>
              <a:cs typeface="Source Sans Pro Regular"/>
              <a:sym typeface="Source Sans Pro Regular"/>
            </a:endParaRPr>
          </a:p>
          <a:p>
            <a:r>
              <a:rPr lang="en-US" sz="2200" b="1" dirty="0">
                <a:effectLst/>
                <a:latin typeface="Source Sans Pro Regular"/>
                <a:ea typeface="Source Sans Pro Regular"/>
                <a:cs typeface="Source Sans Pro Regular"/>
                <a:sym typeface="Source Sans Pro Regular"/>
              </a:rPr>
              <a:t>Decide - </a:t>
            </a:r>
            <a:r>
              <a:rPr lang="en-US" sz="2200" dirty="0">
                <a:effectLst/>
                <a:latin typeface="Source Sans Pro Regular"/>
                <a:ea typeface="Source Sans Pro Regular"/>
                <a:cs typeface="Source Sans Pro Regular"/>
                <a:sym typeface="Source Sans Pro Regular"/>
              </a:rPr>
              <a:t>We now form a hypothesis about what we think will happen given our understanding of what we see. We then.... </a:t>
            </a:r>
          </a:p>
          <a:p>
            <a:r>
              <a:rPr lang="en-US" sz="2200" b="1" dirty="0">
                <a:effectLst/>
                <a:latin typeface="Source Sans Pro Regular"/>
                <a:ea typeface="Source Sans Pro Regular"/>
                <a:cs typeface="Source Sans Pro Regular"/>
                <a:sym typeface="Source Sans Pro Regular"/>
              </a:rPr>
              <a:t>Act - </a:t>
            </a:r>
            <a:r>
              <a:rPr lang="en-US" sz="2200" dirty="0">
                <a:effectLst/>
                <a:latin typeface="Source Sans Pro Regular"/>
                <a:ea typeface="Source Sans Pro Regular"/>
                <a:cs typeface="Source Sans Pro Regular"/>
                <a:sym typeface="Source Sans Pro Regular"/>
              </a:rPr>
              <a:t>We test our hypothesis by acting on it. The effects are immediately observed, and the whole process begins again at the beginning with a new set of observations. </a:t>
            </a:r>
          </a:p>
          <a:p>
            <a:r>
              <a:rPr lang="en-US" sz="2200" dirty="0">
                <a:effectLst/>
                <a:latin typeface="Source Sans Pro Regular"/>
                <a:ea typeface="Source Sans Pro Regular"/>
                <a:cs typeface="Source Sans Pro Regular"/>
                <a:sym typeface="Source Sans Pro Regular"/>
              </a:rPr>
              <a:t>This process continues as time moves forward. The agile individual or team continuously learns and builds their orientation in order to make faster decisions and act on them quicker than their opponents act. This continuous learning is called “</a:t>
            </a:r>
            <a:r>
              <a:rPr lang="en-US" sz="2200" b="1" dirty="0">
                <a:effectLst/>
                <a:latin typeface="Source Sans Pro Regular"/>
                <a:ea typeface="Source Sans Pro Regular"/>
                <a:cs typeface="Source Sans Pro Regular"/>
                <a:sym typeface="Source Sans Pro Regular"/>
              </a:rPr>
              <a:t>reorienting</a:t>
            </a:r>
            <a:r>
              <a:rPr lang="en-US" sz="2200" dirty="0">
                <a:effectLst/>
                <a:latin typeface="Source Sans Pro Regular"/>
                <a:ea typeface="Source Sans Pro Regular"/>
                <a:cs typeface="Source Sans Pro Regular"/>
                <a:sym typeface="Source Sans Pro Regular"/>
              </a:rPr>
              <a:t>.” In other words, the </a:t>
            </a:r>
            <a:r>
              <a:rPr lang="en-US" sz="2200" b="1" dirty="0">
                <a:effectLst/>
                <a:latin typeface="Source Sans Pro Regular"/>
                <a:ea typeface="Source Sans Pro Regular"/>
                <a:cs typeface="Source Sans Pro Regular"/>
                <a:sym typeface="Source Sans Pro Regular"/>
              </a:rPr>
              <a:t>Orientation </a:t>
            </a:r>
            <a:r>
              <a:rPr lang="en-US" sz="2200" dirty="0">
                <a:effectLst/>
                <a:latin typeface="Source Sans Pro Regular"/>
                <a:ea typeface="Source Sans Pro Regular"/>
                <a:cs typeface="Source Sans Pro Regular"/>
                <a:sym typeface="Source Sans Pro Regular"/>
              </a:rPr>
              <a:t>remains dynamic by being open and flexible, thus allowing rapid adaptation to changing environments where chaos and disorder constantly increase. On the other hand, a static </a:t>
            </a:r>
            <a:r>
              <a:rPr lang="en-US" sz="2200" b="1" dirty="0">
                <a:effectLst/>
                <a:latin typeface="Source Sans Pro Regular"/>
                <a:ea typeface="Source Sans Pro Regular"/>
                <a:cs typeface="Source Sans Pro Regular"/>
                <a:sym typeface="Source Sans Pro Regular"/>
              </a:rPr>
              <a:t>Orientation</a:t>
            </a:r>
            <a:r>
              <a:rPr lang="en-US" sz="2200" dirty="0">
                <a:effectLst/>
                <a:latin typeface="Source Sans Pro Regular"/>
                <a:ea typeface="Source Sans Pro Regular"/>
                <a:cs typeface="Source Sans Pro Regular"/>
                <a:sym typeface="Source Sans Pro Regular"/>
              </a:rPr>
              <a:t>, or one that does not reorient and learn, begins to slow in its decisions and actions. Ultimately, a slowing </a:t>
            </a:r>
            <a:r>
              <a:rPr lang="en-US" sz="2200" b="1" dirty="0">
                <a:effectLst/>
                <a:latin typeface="Source Sans Pro Regular"/>
                <a:ea typeface="Source Sans Pro Regular"/>
                <a:cs typeface="Source Sans Pro Regular"/>
                <a:sym typeface="Source Sans Pro Regular"/>
              </a:rPr>
              <a:t>OODA Loop </a:t>
            </a:r>
            <a:r>
              <a:rPr lang="en-US" sz="2200" dirty="0">
                <a:effectLst/>
                <a:latin typeface="Source Sans Pro Regular"/>
                <a:ea typeface="Source Sans Pro Regular"/>
                <a:cs typeface="Source Sans Pro Regular"/>
                <a:sym typeface="Source Sans Pro Regular"/>
              </a:rPr>
              <a:t>will freeze and be shattered, no longer able to function, thus it will be defeated by the more agile individual or team. </a:t>
            </a:r>
          </a:p>
          <a:p>
            <a:r>
              <a:rPr lang="en-US" sz="2200" dirty="0">
                <a:effectLst/>
                <a:latin typeface="Source Sans Pro Regular"/>
                <a:ea typeface="Source Sans Pro Regular"/>
                <a:cs typeface="Source Sans Pro Regular"/>
                <a:sym typeface="Source Sans Pro Regular"/>
              </a:rPr>
              <a:t>There are three key reasons, rooted in science, why Boyd thought that </a:t>
            </a:r>
            <a:r>
              <a:rPr lang="en-US" sz="2200" b="1" dirty="0">
                <a:effectLst/>
                <a:latin typeface="Source Sans Pro Regular"/>
                <a:ea typeface="Source Sans Pro Regular"/>
                <a:cs typeface="Source Sans Pro Regular"/>
                <a:sym typeface="Source Sans Pro Regular"/>
              </a:rPr>
              <a:t>OODA Loop </a:t>
            </a:r>
            <a:r>
              <a:rPr lang="en-US" sz="2200" dirty="0">
                <a:effectLst/>
                <a:latin typeface="Source Sans Pro Regular"/>
                <a:ea typeface="Source Sans Pro Regular"/>
                <a:cs typeface="Source Sans Pro Regular"/>
                <a:sym typeface="Source Sans Pro Regular"/>
              </a:rPr>
              <a:t>was necessary, and why </a:t>
            </a:r>
            <a:r>
              <a:rPr lang="en-US" sz="2200" b="1" dirty="0">
                <a:effectLst/>
                <a:latin typeface="Source Sans Pro Regular"/>
                <a:ea typeface="Source Sans Pro Regular"/>
                <a:cs typeface="Source Sans Pro Regular"/>
                <a:sym typeface="Source Sans Pro Regular"/>
              </a:rPr>
              <a:t>Orientation </a:t>
            </a:r>
            <a:r>
              <a:rPr lang="en-US" sz="2200" dirty="0">
                <a:effectLst/>
                <a:latin typeface="Source Sans Pro Regular"/>
                <a:ea typeface="Source Sans Pro Regular"/>
                <a:cs typeface="Source Sans Pro Regular"/>
                <a:sym typeface="Source Sans Pro Regular"/>
              </a:rPr>
              <a:t>needed to be constantly “reorienting” to remain competitive. </a:t>
            </a:r>
          </a:p>
          <a:p>
            <a:r>
              <a:rPr lang="en-US" sz="2200" dirty="0">
                <a:effectLst/>
                <a:latin typeface="Source Sans Pro Regular"/>
                <a:ea typeface="Source Sans Pro Regular"/>
                <a:cs typeface="Source Sans Pro Regular"/>
                <a:sym typeface="Source Sans Pro Regular"/>
              </a:rPr>
              <a:t>The three reasons were: </a:t>
            </a:r>
          </a:p>
          <a:p>
            <a:r>
              <a:rPr lang="en-US" sz="2200" dirty="0">
                <a:effectLst/>
                <a:latin typeface="Source Sans Pro Regular"/>
                <a:ea typeface="Source Sans Pro Regular"/>
                <a:cs typeface="Source Sans Pro Regular"/>
                <a:sym typeface="Source Sans Pro Regular"/>
              </a:rPr>
              <a:t>1. </a:t>
            </a:r>
            <a:r>
              <a:rPr lang="en-US" sz="2200" b="1" dirty="0">
                <a:effectLst/>
                <a:latin typeface="Source Sans Pro Regular"/>
                <a:ea typeface="Source Sans Pro Regular"/>
                <a:cs typeface="Source Sans Pro Regular"/>
                <a:sym typeface="Source Sans Pro Regular"/>
              </a:rPr>
              <a:t>Uncertainty―</a:t>
            </a:r>
            <a:r>
              <a:rPr lang="en-US" sz="2200" dirty="0">
                <a:effectLst/>
                <a:latin typeface="Source Sans Pro Regular"/>
                <a:ea typeface="Source Sans Pro Regular"/>
                <a:cs typeface="Source Sans Pro Regular"/>
                <a:sym typeface="Source Sans Pro Regular"/>
              </a:rPr>
              <a:t>As explained by Heisenberg’s Uncertainty Principle, basically saying that we are not able to determine both the speed and location of a body or particle at the same time. Precision in determining one increases uncertainty in the other. </a:t>
            </a:r>
          </a:p>
          <a:p>
            <a:r>
              <a:rPr lang="en-US" sz="2200" dirty="0">
                <a:effectLst/>
                <a:latin typeface="Source Sans Pro Regular"/>
                <a:ea typeface="Source Sans Pro Regular"/>
                <a:cs typeface="Source Sans Pro Regular"/>
                <a:sym typeface="Source Sans Pro Regular"/>
              </a:rPr>
              <a:t>2. </a:t>
            </a:r>
            <a:r>
              <a:rPr lang="en-US" sz="2200" b="1" dirty="0">
                <a:effectLst/>
                <a:latin typeface="Source Sans Pro Regular"/>
                <a:ea typeface="Source Sans Pro Regular"/>
                <a:cs typeface="Source Sans Pro Regular"/>
                <a:sym typeface="Source Sans Pro Regular"/>
              </a:rPr>
              <a:t>Incompleteness―</a:t>
            </a:r>
            <a:r>
              <a:rPr lang="en-US" sz="2200" dirty="0">
                <a:effectLst/>
                <a:latin typeface="Source Sans Pro Regular"/>
                <a:ea typeface="Source Sans Pro Regular"/>
                <a:cs typeface="Source Sans Pro Regular"/>
                <a:sym typeface="Source Sans Pro Regular"/>
              </a:rPr>
              <a:t>As explained by Gödel’s Incompleteness Theorem, basically saying that any model of what we see or perceive must be continuously refined and adjusted in light of new information and observations. </a:t>
            </a:r>
          </a:p>
          <a:p>
            <a:r>
              <a:rPr lang="en-US" sz="2200" dirty="0">
                <a:effectLst/>
                <a:latin typeface="Source Sans Pro Regular"/>
                <a:ea typeface="Source Sans Pro Regular"/>
                <a:cs typeface="Source Sans Pro Regular"/>
                <a:sym typeface="Source Sans Pro Regular"/>
              </a:rPr>
              <a:t>3. </a:t>
            </a:r>
            <a:r>
              <a:rPr lang="en-US" sz="2200" b="1" dirty="0">
                <a:effectLst/>
                <a:latin typeface="Source Sans Pro Regular"/>
                <a:ea typeface="Source Sans Pro Regular"/>
                <a:cs typeface="Source Sans Pro Regular"/>
                <a:sym typeface="Source Sans Pro Regular"/>
              </a:rPr>
              <a:t>Entropy – </a:t>
            </a:r>
            <a:r>
              <a:rPr lang="en-US" sz="2200" dirty="0">
                <a:effectLst/>
                <a:latin typeface="Source Sans Pro Regular"/>
                <a:ea typeface="Source Sans Pro Regular"/>
                <a:cs typeface="Source Sans Pro Regular"/>
                <a:sym typeface="Source Sans Pro Regular"/>
              </a:rPr>
              <a:t>As explained by the Second Law of Thermodynamics, basically stating that in closed systems, entropy, that is to say disorder, will continuously increase. </a:t>
            </a:r>
          </a:p>
          <a:p>
            <a:br>
              <a:rPr lang="en-US" sz="2200" dirty="0">
                <a:effectLst/>
                <a:latin typeface="Source Sans Pro Regular"/>
                <a:ea typeface="Source Sans Pro Regular"/>
                <a:cs typeface="Source Sans Pro Regular"/>
                <a:sym typeface="Source Sans Pro Regular"/>
              </a:rPr>
            </a:br>
            <a:endParaRPr lang="en-US" sz="2200" dirty="0">
              <a:effectLst/>
              <a:latin typeface="Source Sans Pro Regular"/>
              <a:ea typeface="Source Sans Pro Regular"/>
              <a:cs typeface="Source Sans Pro Regular"/>
              <a:sym typeface="Source Sans Pro Regular"/>
            </a:endParaRPr>
          </a:p>
          <a:p>
            <a:r>
              <a:rPr lang="en-US" sz="2200" dirty="0">
                <a:effectLst/>
                <a:latin typeface="Source Sans Pro Regular"/>
                <a:ea typeface="Source Sans Pro Regular"/>
                <a:cs typeface="Source Sans Pro Regular"/>
                <a:sym typeface="Source Sans Pro Regular"/>
              </a:rPr>
              <a:t>Without going into the scientific details of each, it all may be summed up as follows: </a:t>
            </a:r>
          </a:p>
          <a:p>
            <a:r>
              <a:rPr lang="en-US" sz="2200" i="1" dirty="0">
                <a:effectLst/>
                <a:latin typeface="Source Sans Pro Regular"/>
                <a:ea typeface="Source Sans Pro Regular"/>
                <a:cs typeface="Source Sans Pro Regular"/>
                <a:sym typeface="Source Sans Pro Regular"/>
              </a:rPr>
              <a:t>“Given that </a:t>
            </a:r>
            <a:r>
              <a:rPr lang="en-US" sz="2200" b="1" i="1" dirty="0">
                <a:effectLst/>
                <a:latin typeface="Source Sans Pro Regular"/>
                <a:ea typeface="Source Sans Pro Regular"/>
                <a:cs typeface="Source Sans Pro Regular"/>
                <a:sym typeface="Source Sans Pro Regular"/>
              </a:rPr>
              <a:t>VUCA </a:t>
            </a:r>
            <a:r>
              <a:rPr lang="en-US" sz="2200" i="1" dirty="0">
                <a:effectLst/>
                <a:latin typeface="Source Sans Pro Regular"/>
                <a:ea typeface="Source Sans Pro Regular"/>
                <a:cs typeface="Source Sans Pro Regular"/>
                <a:sym typeface="Source Sans Pro Regular"/>
              </a:rPr>
              <a:t>is constant, and that we can never have perfect information to formulate our decisions and actions, we must maintain an open and flexible (agile) approach (orientation) in order to avoid the imminent defeat brought on by a closed mindset and its resulting entropy.” </a:t>
            </a:r>
            <a:endParaRPr lang="en-US" sz="2200" dirty="0">
              <a:effectLst/>
              <a:latin typeface="Source Sans Pro Regular"/>
              <a:ea typeface="Source Sans Pro Regular"/>
              <a:cs typeface="Source Sans Pro Regular"/>
              <a:sym typeface="Source Sans Pro Regular"/>
            </a:endParaRPr>
          </a:p>
          <a:p>
            <a:r>
              <a:rPr lang="en-US" sz="2200" dirty="0">
                <a:effectLst/>
                <a:latin typeface="Source Sans Pro Regular"/>
                <a:ea typeface="Source Sans Pro Regular"/>
                <a:cs typeface="Source Sans Pro Regular"/>
                <a:sym typeface="Source Sans Pro Regular"/>
              </a:rPr>
              <a:t>In other words, paraphrasing John Boyd, if we are able to keep pace with the rate of change, and continuously learn from our decisions, actions and experiences, we can survive and thrive in </a:t>
            </a:r>
            <a:r>
              <a:rPr lang="en-US" sz="2200" b="1" dirty="0">
                <a:effectLst/>
                <a:latin typeface="Source Sans Pro Regular"/>
                <a:ea typeface="Source Sans Pro Regular"/>
                <a:cs typeface="Source Sans Pro Regular"/>
                <a:sym typeface="Source Sans Pro Regular"/>
              </a:rPr>
              <a:t>VUCA </a:t>
            </a:r>
            <a:r>
              <a:rPr lang="en-US" sz="2200" dirty="0">
                <a:effectLst/>
                <a:latin typeface="Source Sans Pro Regular"/>
                <a:ea typeface="Source Sans Pro Regular"/>
                <a:cs typeface="Source Sans Pro Regular"/>
                <a:sym typeface="Source Sans Pro Regular"/>
              </a:rPr>
              <a:t>rather than be consumed by it. </a:t>
            </a:r>
          </a:p>
          <a:p>
            <a:r>
              <a:rPr lang="en-US" sz="2200" b="1" dirty="0">
                <a:effectLst/>
                <a:latin typeface="Source Sans Pro Regular"/>
                <a:ea typeface="Source Sans Pro Regular"/>
                <a:cs typeface="Source Sans Pro Regular"/>
                <a:sym typeface="Source Sans Pro Regular"/>
              </a:rPr>
              <a:t>VUCA </a:t>
            </a:r>
            <a:r>
              <a:rPr lang="en-US" sz="2200" dirty="0">
                <a:effectLst/>
                <a:latin typeface="Source Sans Pro Regular"/>
                <a:ea typeface="Source Sans Pro Regular"/>
                <a:cs typeface="Source Sans Pro Regular"/>
                <a:sym typeface="Source Sans Pro Regular"/>
              </a:rPr>
              <a:t>is nothing to be afraid of. It is not going to go away. Adopting the </a:t>
            </a:r>
            <a:r>
              <a:rPr lang="en-US" sz="2200" b="1" dirty="0">
                <a:effectLst/>
                <a:latin typeface="Source Sans Pro Regular"/>
                <a:ea typeface="Source Sans Pro Regular"/>
                <a:cs typeface="Source Sans Pro Regular"/>
                <a:sym typeface="Source Sans Pro Regular"/>
              </a:rPr>
              <a:t>OODA Loop </a:t>
            </a:r>
            <a:r>
              <a:rPr lang="en-US" sz="2200" dirty="0">
                <a:effectLst/>
                <a:latin typeface="Source Sans Pro Regular"/>
                <a:ea typeface="Source Sans Pro Regular"/>
                <a:cs typeface="Source Sans Pro Regular"/>
                <a:sym typeface="Source Sans Pro Regular"/>
              </a:rPr>
              <a:t>as a model creates an adaptive mindset that empowers us to better deal with rapid change. Thus, we are able to thrive in </a:t>
            </a:r>
            <a:r>
              <a:rPr lang="en-US" sz="2200" b="1" dirty="0">
                <a:effectLst/>
                <a:latin typeface="Source Sans Pro Regular"/>
                <a:ea typeface="Source Sans Pro Regular"/>
                <a:cs typeface="Source Sans Pro Regular"/>
                <a:sym typeface="Source Sans Pro Regular"/>
              </a:rPr>
              <a:t>VUCA</a:t>
            </a:r>
            <a:r>
              <a:rPr lang="en-US" sz="2200" dirty="0">
                <a:effectLst/>
                <a:latin typeface="Source Sans Pro Regular"/>
                <a:ea typeface="Source Sans Pro Regular"/>
                <a:cs typeface="Source Sans Pro Regular"/>
                <a:sym typeface="Source Sans Pro Regular"/>
              </a:rPr>
              <a:t>. </a:t>
            </a:r>
          </a:p>
          <a:p>
            <a:pPr marL="0" marR="0" lvl="0" indent="0" defTabSz="457200" eaLnBrk="1" fontAlgn="auto" latinLnBrk="0" hangingPunct="1">
              <a:lnSpc>
                <a:spcPct val="117999"/>
              </a:lnSpc>
              <a:spcBef>
                <a:spcPts val="0"/>
              </a:spcBef>
              <a:spcAft>
                <a:spcPts val="0"/>
              </a:spcAft>
              <a:buClrTx/>
              <a:buSzTx/>
              <a:buFontTx/>
              <a:buNone/>
              <a:tabLst/>
              <a:defRPr/>
            </a:pPr>
            <a:endParaRPr lang="en-US" sz="2200" b="1" dirty="0">
              <a:effectLst/>
              <a:latin typeface="Source Sans Pro Regular"/>
              <a:ea typeface="Source Sans Pro Regular"/>
              <a:cs typeface="Source Sans Pro Regular"/>
              <a:sym typeface="Source Sans Pro Regular"/>
            </a:endParaRPr>
          </a:p>
          <a:p>
            <a:pPr marL="0" marR="0" lvl="0" indent="0" defTabSz="457200" eaLnBrk="1" fontAlgn="auto" latinLnBrk="0" hangingPunct="1">
              <a:lnSpc>
                <a:spcPct val="117999"/>
              </a:lnSpc>
              <a:spcBef>
                <a:spcPts val="0"/>
              </a:spcBef>
              <a:spcAft>
                <a:spcPts val="0"/>
              </a:spcAft>
              <a:buClrTx/>
              <a:buSzTx/>
              <a:buFontTx/>
              <a:buNone/>
              <a:tabLst/>
              <a:defRPr/>
            </a:pPr>
            <a:endParaRPr lang="en-US" sz="2200" b="1" dirty="0">
              <a:effectLst/>
              <a:latin typeface="Source Sans Pro Regular"/>
              <a:ea typeface="Source Sans Pro Regular"/>
              <a:cs typeface="Source Sans Pro Regular"/>
              <a:sym typeface="Source Sans Pro Regular"/>
            </a:endParaRPr>
          </a:p>
          <a:p>
            <a:pPr marL="0" marR="0" lvl="0" indent="0" defTabSz="457200" eaLnBrk="1" fontAlgn="auto" latinLnBrk="0" hangingPunct="1">
              <a:lnSpc>
                <a:spcPct val="117999"/>
              </a:lnSpc>
              <a:spcBef>
                <a:spcPts val="0"/>
              </a:spcBef>
              <a:spcAft>
                <a:spcPts val="0"/>
              </a:spcAft>
              <a:buClrTx/>
              <a:buSzTx/>
              <a:buFontTx/>
              <a:buNone/>
              <a:tabLst/>
              <a:defRPr/>
            </a:pPr>
            <a:endParaRPr lang="en-US" sz="2200" dirty="0">
              <a:effectLst/>
              <a:latin typeface="Source Sans Pro Regular"/>
              <a:ea typeface="Source Sans Pro Regular"/>
              <a:cs typeface="Source Sans Pro Regular"/>
              <a:sym typeface="Source Sans Pro Regular"/>
            </a:endParaRPr>
          </a:p>
          <a:p>
            <a:endParaRPr lang="en-US" dirty="0"/>
          </a:p>
        </p:txBody>
      </p:sp>
    </p:spTree>
    <p:extLst>
      <p:ext uri="{BB962C8B-B14F-4D97-AF65-F5344CB8AC3E}">
        <p14:creationId xmlns:p14="http://schemas.microsoft.com/office/powerpoint/2010/main" val="202085097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Photo Alt">
    <p:spTree>
      <p:nvGrpSpPr>
        <p:cNvPr id="1" name=""/>
        <p:cNvGrpSpPr/>
        <p:nvPr/>
      </p:nvGrpSpPr>
      <p:grpSpPr>
        <a:xfrm>
          <a:off x="0" y="0"/>
          <a:ext cx="0" cy="0"/>
          <a:chOff x="0" y="0"/>
          <a:chExt cx="0" cy="0"/>
        </a:xfrm>
      </p:grpSpPr>
      <p:sp>
        <p:nvSpPr>
          <p:cNvPr id="11" name="910457886_1434x1669.jpg"/>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12"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13" name="Body Level One…"/>
          <p:cNvSpPr txBox="1">
            <a:spLocks noGrp="1"/>
          </p:cNvSpPr>
          <p:nvPr>
            <p:ph type="body" sz="quarter" idx="1" hasCustomPrompt="1"/>
          </p:nvPr>
        </p:nvSpPr>
        <p:spPr>
          <a:xfrm>
            <a:off x="1206499" y="7060576"/>
            <a:ext cx="9779001" cy="752055"/>
          </a:xfrm>
          <a:prstGeom prst="rect">
            <a:avLst/>
          </a:prstGeom>
        </p:spPr>
        <p:txBody>
          <a:bodyPr>
            <a:noAutofit/>
          </a:bodyPr>
          <a:lstStyle>
            <a:lvl1pPr marL="0" indent="0" defTabSz="825500">
              <a:lnSpc>
                <a:spcPct val="100000"/>
              </a:lnSpc>
              <a:spcBef>
                <a:spcPts val="0"/>
              </a:spcBef>
              <a:buSzTx/>
              <a:buNone/>
              <a:defRPr sz="3600">
                <a:latin typeface="Source Sans Pro Semibold"/>
                <a:ea typeface="Source Sans Pro Semibold"/>
                <a:cs typeface="Source Sans Pro Semibold"/>
                <a:sym typeface="Source Sans Pro Semibold"/>
              </a:defRPr>
            </a:lvl1pPr>
            <a:lvl2pPr marL="0" indent="457200" defTabSz="825500">
              <a:lnSpc>
                <a:spcPct val="100000"/>
              </a:lnSpc>
              <a:spcBef>
                <a:spcPts val="0"/>
              </a:spcBef>
              <a:buSzTx/>
              <a:buNone/>
              <a:defRPr sz="3600">
                <a:latin typeface="Source Sans Pro Semibold"/>
                <a:ea typeface="Source Sans Pro Semibold"/>
                <a:cs typeface="Source Sans Pro Semibold"/>
                <a:sym typeface="Source Sans Pro Semibold"/>
              </a:defRPr>
            </a:lvl2pPr>
            <a:lvl3pPr marL="0" indent="914400" defTabSz="825500">
              <a:lnSpc>
                <a:spcPct val="100000"/>
              </a:lnSpc>
              <a:spcBef>
                <a:spcPts val="0"/>
              </a:spcBef>
              <a:buSzTx/>
              <a:buNone/>
              <a:defRPr sz="3600">
                <a:latin typeface="Source Sans Pro Semibold"/>
                <a:ea typeface="Source Sans Pro Semibold"/>
                <a:cs typeface="Source Sans Pro Semibold"/>
                <a:sym typeface="Source Sans Pro Semibold"/>
              </a:defRPr>
            </a:lvl3pPr>
            <a:lvl4pPr marL="0" indent="1371600" defTabSz="825500">
              <a:lnSpc>
                <a:spcPct val="100000"/>
              </a:lnSpc>
              <a:spcBef>
                <a:spcPts val="0"/>
              </a:spcBef>
              <a:buSzTx/>
              <a:buNone/>
              <a:defRPr sz="3600">
                <a:latin typeface="Source Sans Pro Semibold"/>
                <a:ea typeface="Source Sans Pro Semibold"/>
                <a:cs typeface="Source Sans Pro Semibold"/>
                <a:sym typeface="Source Sans Pro Semibold"/>
              </a:defRPr>
            </a:lvl4pPr>
            <a:lvl5pPr marL="0" indent="1828800" defTabSz="825500">
              <a:lnSpc>
                <a:spcPct val="100000"/>
              </a:lnSpc>
              <a:spcBef>
                <a:spcPts val="0"/>
              </a:spcBef>
              <a:buSzTx/>
              <a:buNone/>
              <a:defRPr sz="3600">
                <a:latin typeface="Source Sans Pro Semibold"/>
                <a:ea typeface="Source Sans Pro Semibold"/>
                <a:cs typeface="Source Sans Pro Semibold"/>
                <a:sym typeface="Source Sans Pro Semibold"/>
              </a:defRPr>
            </a:lvl5pPr>
          </a:lstStyle>
          <a:p>
            <a:r>
              <a:t>Slide Subtitle</a:t>
            </a:r>
          </a:p>
          <a:p>
            <a:pPr lvl="1"/>
            <a:endParaRPr/>
          </a:p>
          <a:p>
            <a:pPr lvl="2"/>
            <a:endParaRPr/>
          </a:p>
          <a:p>
            <a:pPr lvl="3"/>
            <a:endParaRPr/>
          </a:p>
          <a:p>
            <a:pPr lvl="4"/>
            <a:endParaRPr/>
          </a:p>
        </p:txBody>
      </p:sp>
      <p:pic>
        <p:nvPicPr>
          <p:cNvPr id="14" name="e4b-logo-w.jpg" descr="e4b-logo-w.jpg"/>
          <p:cNvPicPr>
            <a:picLocks noChangeAspect="1"/>
          </p:cNvPicPr>
          <p:nvPr/>
        </p:nvPicPr>
        <p:blipFill>
          <a:blip r:embed="rId2"/>
          <a:stretch>
            <a:fillRect/>
          </a:stretch>
        </p:blipFill>
        <p:spPr>
          <a:xfrm>
            <a:off x="888009" y="11734393"/>
            <a:ext cx="3981552" cy="1433360"/>
          </a:xfrm>
          <a:prstGeom prst="rect">
            <a:avLst/>
          </a:prstGeom>
          <a:ln w="12700">
            <a:miter lim="400000"/>
          </a:ln>
        </p:spPr>
      </p:pic>
      <p:pic>
        <p:nvPicPr>
          <p:cNvPr id="15" name="misesinstitute_noshield.jpg" descr="misesinstitute_noshield.jpg"/>
          <p:cNvPicPr>
            <a:picLocks noChangeAspect="1"/>
          </p:cNvPicPr>
          <p:nvPr/>
        </p:nvPicPr>
        <p:blipFill>
          <a:blip r:embed="rId3"/>
          <a:stretch>
            <a:fillRect/>
          </a:stretch>
        </p:blipFill>
        <p:spPr>
          <a:xfrm>
            <a:off x="5091491" y="12213483"/>
            <a:ext cx="4726111" cy="551380"/>
          </a:xfrm>
          <a:prstGeom prst="rect">
            <a:avLst/>
          </a:prstGeom>
          <a:ln w="12700">
            <a:miter lim="400000"/>
          </a:ln>
        </p:spPr>
      </p:pic>
      <p:sp>
        <p:nvSpPr>
          <p:cNvPr id="16" name="Slide Number"/>
          <p:cNvSpPr txBox="1">
            <a:spLocks noGrp="1"/>
          </p:cNvSpPr>
          <p:nvPr>
            <p:ph type="sldNum" sz="quarter" idx="2"/>
          </p:nvPr>
        </p:nvSpPr>
        <p:spPr>
          <a:xfrm>
            <a:off x="11970804" y="12951832"/>
            <a:ext cx="429896" cy="5080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aragraph">
    <p:spTree>
      <p:nvGrpSpPr>
        <p:cNvPr id="1" name=""/>
        <p:cNvGrpSpPr/>
        <p:nvPr/>
      </p:nvGrpSpPr>
      <p:grpSpPr>
        <a:xfrm>
          <a:off x="0" y="0"/>
          <a:ext cx="0" cy="0"/>
          <a:chOff x="0" y="0"/>
          <a:chExt cx="0" cy="0"/>
        </a:xfrm>
      </p:grpSpPr>
      <p:sp>
        <p:nvSpPr>
          <p:cNvPr id="35" name="Slide Title"/>
          <p:cNvSpPr txBox="1">
            <a:spLocks noGrp="1"/>
          </p:cNvSpPr>
          <p:nvPr>
            <p:ph type="title" hasCustomPrompt="1"/>
          </p:nvPr>
        </p:nvSpPr>
        <p:spPr>
          <a:xfrm>
            <a:off x="1206500" y="1079500"/>
            <a:ext cx="21971000" cy="1433163"/>
          </a:xfrm>
          <a:prstGeom prst="rect">
            <a:avLst/>
          </a:prstGeom>
        </p:spPr>
        <p:txBody>
          <a:bodyPr/>
          <a:lstStyle/>
          <a:p>
            <a:r>
              <a:t>Slide Title</a:t>
            </a:r>
          </a:p>
        </p:txBody>
      </p:sp>
      <p:sp>
        <p:nvSpPr>
          <p:cNvPr id="36"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i="1">
                <a:solidFill>
                  <a:srgbClr val="1F468B"/>
                </a:solidFill>
              </a:defRPr>
            </a:lvl1pPr>
          </a:lstStyle>
          <a:p>
            <a:r>
              <a:t>Slide Subtitle</a:t>
            </a:r>
          </a:p>
        </p:txBody>
      </p:sp>
      <p:sp>
        <p:nvSpPr>
          <p:cNvPr id="37" name="Body Level One…"/>
          <p:cNvSpPr txBox="1">
            <a:spLocks noGrp="1"/>
          </p:cNvSpPr>
          <p:nvPr>
            <p:ph type="body" idx="1" hasCustomPrompt="1"/>
          </p:nvPr>
        </p:nvSpPr>
        <p:spPr>
          <a:xfrm>
            <a:off x="1206500" y="3994504"/>
            <a:ext cx="21971000" cy="7760370"/>
          </a:xfrm>
          <a:prstGeom prst="rect">
            <a:avLst/>
          </a:prstGeom>
        </p:spPr>
        <p:txBody>
          <a:bodyPr/>
          <a:lstStyle>
            <a:lvl1pPr marL="0" indent="0">
              <a:buSzTx/>
              <a:buNone/>
            </a:lvl1pPr>
            <a:lvl2pPr marL="0" indent="457200">
              <a:buSzTx/>
              <a:buNone/>
            </a:lvl2pPr>
            <a:lvl3pPr marL="0" indent="914400">
              <a:buSzTx/>
              <a:buNone/>
            </a:lvl3pPr>
            <a:lvl4pPr marL="0" indent="1371600">
              <a:buSzTx/>
              <a:buNone/>
            </a:lvl4pPr>
            <a:lvl5pPr marL="0" indent="1828800">
              <a:buSzTx/>
              <a:buNone/>
            </a:lvl5pPr>
          </a:lstStyle>
          <a:p>
            <a:r>
              <a:t>Slide bullet text</a:t>
            </a:r>
          </a:p>
          <a:p>
            <a:pPr lvl="1"/>
            <a:endParaRPr/>
          </a:p>
          <a:p>
            <a:pPr lvl="2"/>
            <a:endParaRPr/>
          </a:p>
          <a:p>
            <a:pPr lvl="3"/>
            <a:endParaRPr/>
          </a:p>
          <a:p>
            <a:pPr lvl="4"/>
            <a:endParaRPr/>
          </a:p>
        </p:txBody>
      </p:sp>
      <p:pic>
        <p:nvPicPr>
          <p:cNvPr id="38" name="e4b-logo-w.jpg" descr="e4b-logo-w.jpg"/>
          <p:cNvPicPr>
            <a:picLocks noChangeAspect="1"/>
          </p:cNvPicPr>
          <p:nvPr/>
        </p:nvPicPr>
        <p:blipFill>
          <a:blip r:embed="rId2"/>
          <a:stretch>
            <a:fillRect/>
          </a:stretch>
        </p:blipFill>
        <p:spPr>
          <a:xfrm>
            <a:off x="1131736" y="12251994"/>
            <a:ext cx="2596608" cy="934779"/>
          </a:xfrm>
          <a:prstGeom prst="rect">
            <a:avLst/>
          </a:prstGeom>
          <a:ln w="12700">
            <a:miter lim="400000"/>
          </a:ln>
        </p:spPr>
      </p:pic>
      <p:pic>
        <p:nvPicPr>
          <p:cNvPr id="39" name="misesinstitute_noshield.jpg" descr="misesinstitute_noshield.jpg"/>
          <p:cNvPicPr>
            <a:picLocks noChangeAspect="1"/>
          </p:cNvPicPr>
          <p:nvPr/>
        </p:nvPicPr>
        <p:blipFill>
          <a:blip r:embed="rId3"/>
          <a:stretch>
            <a:fillRect/>
          </a:stretch>
        </p:blipFill>
        <p:spPr>
          <a:xfrm>
            <a:off x="3938797" y="12553975"/>
            <a:ext cx="2835560" cy="330816"/>
          </a:xfrm>
          <a:prstGeom prst="rect">
            <a:avLst/>
          </a:prstGeom>
          <a:ln w="12700">
            <a:miter lim="400000"/>
          </a:ln>
        </p:spPr>
      </p:pic>
      <p:sp>
        <p:nvSpPr>
          <p:cNvPr id="40" name="Slide Number"/>
          <p:cNvSpPr txBox="1">
            <a:spLocks noGrp="1"/>
          </p:cNvSpPr>
          <p:nvPr>
            <p:ph type="sldNum" sz="quarter" idx="2"/>
          </p:nvPr>
        </p:nvSpPr>
        <p:spPr>
          <a:xfrm>
            <a:off x="22476141" y="12433633"/>
            <a:ext cx="443540" cy="508001"/>
          </a:xfrm>
          <a:prstGeom prst="rect">
            <a:avLst/>
          </a:prstGeom>
        </p:spPr>
        <p:txBody>
          <a:bodyPr wrap="square"/>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1079500"/>
            <a:ext cx="21971000" cy="1435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54500"/>
            <a:ext cx="21971000" cy="8255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1970804" y="12947598"/>
            <a:ext cx="429896" cy="508001"/>
          </a:xfrm>
          <a:prstGeom prst="rect">
            <a:avLst/>
          </a:prstGeom>
          <a:ln w="12700">
            <a:miter lim="400000"/>
          </a:ln>
        </p:spPr>
        <p:txBody>
          <a:bodyPr wrap="none" lIns="50800" tIns="50800" rIns="50800" bIns="50800" anchor="b">
            <a:spAutoFit/>
          </a:bodyPr>
          <a:lstStyle>
            <a:lvl1pPr defTabSz="584200">
              <a:defRPr sz="2500">
                <a:solidFill>
                  <a:srgbClr val="0C436B"/>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transition spd="med"/>
  <p:txStyles>
    <p:titleStyle>
      <a:lvl1pPr marL="0" marR="0" indent="0" algn="l" defTabSz="2438338" rtl="0" latinLnBrk="0">
        <a:lnSpc>
          <a:spcPct val="80000"/>
        </a:lnSpc>
        <a:spcBef>
          <a:spcPts val="0"/>
        </a:spcBef>
        <a:spcAft>
          <a:spcPts val="0"/>
        </a:spcAft>
        <a:buClrTx/>
        <a:buSzTx/>
        <a:buFontTx/>
        <a:buNone/>
        <a:tabLst/>
        <a:defRPr sz="8500" b="0" i="0" u="none" strike="noStrike" cap="none" spc="-170" baseline="0">
          <a:solidFill>
            <a:srgbClr val="0C436B"/>
          </a:solidFill>
          <a:uFillTx/>
          <a:latin typeface="+mn-lt"/>
          <a:ea typeface="+mn-ea"/>
          <a:cs typeface="+mn-cs"/>
          <a:sym typeface="Source Sans Pro Black"/>
        </a:defRPr>
      </a:lvl1pPr>
      <a:lvl2pPr marL="0" marR="0" indent="457200" algn="l" defTabSz="2438338" rtl="0" latinLnBrk="0">
        <a:lnSpc>
          <a:spcPct val="80000"/>
        </a:lnSpc>
        <a:spcBef>
          <a:spcPts val="0"/>
        </a:spcBef>
        <a:spcAft>
          <a:spcPts val="0"/>
        </a:spcAft>
        <a:buClrTx/>
        <a:buSzTx/>
        <a:buFontTx/>
        <a:buNone/>
        <a:tabLst/>
        <a:defRPr sz="8500" b="0" i="0" u="none" strike="noStrike" cap="none" spc="-170" baseline="0">
          <a:solidFill>
            <a:srgbClr val="0C436B"/>
          </a:solidFill>
          <a:uFillTx/>
          <a:latin typeface="+mn-lt"/>
          <a:ea typeface="+mn-ea"/>
          <a:cs typeface="+mn-cs"/>
          <a:sym typeface="Source Sans Pro Black"/>
        </a:defRPr>
      </a:lvl2pPr>
      <a:lvl3pPr marL="0" marR="0" indent="914400" algn="l" defTabSz="2438338" rtl="0" latinLnBrk="0">
        <a:lnSpc>
          <a:spcPct val="80000"/>
        </a:lnSpc>
        <a:spcBef>
          <a:spcPts val="0"/>
        </a:spcBef>
        <a:spcAft>
          <a:spcPts val="0"/>
        </a:spcAft>
        <a:buClrTx/>
        <a:buSzTx/>
        <a:buFontTx/>
        <a:buNone/>
        <a:tabLst/>
        <a:defRPr sz="8500" b="0" i="0" u="none" strike="noStrike" cap="none" spc="-170" baseline="0">
          <a:solidFill>
            <a:srgbClr val="0C436B"/>
          </a:solidFill>
          <a:uFillTx/>
          <a:latin typeface="+mn-lt"/>
          <a:ea typeface="+mn-ea"/>
          <a:cs typeface="+mn-cs"/>
          <a:sym typeface="Source Sans Pro Black"/>
        </a:defRPr>
      </a:lvl3pPr>
      <a:lvl4pPr marL="0" marR="0" indent="1371600" algn="l" defTabSz="2438338" rtl="0" latinLnBrk="0">
        <a:lnSpc>
          <a:spcPct val="80000"/>
        </a:lnSpc>
        <a:spcBef>
          <a:spcPts val="0"/>
        </a:spcBef>
        <a:spcAft>
          <a:spcPts val="0"/>
        </a:spcAft>
        <a:buClrTx/>
        <a:buSzTx/>
        <a:buFontTx/>
        <a:buNone/>
        <a:tabLst/>
        <a:defRPr sz="8500" b="0" i="0" u="none" strike="noStrike" cap="none" spc="-170" baseline="0">
          <a:solidFill>
            <a:srgbClr val="0C436B"/>
          </a:solidFill>
          <a:uFillTx/>
          <a:latin typeface="+mn-lt"/>
          <a:ea typeface="+mn-ea"/>
          <a:cs typeface="+mn-cs"/>
          <a:sym typeface="Source Sans Pro Black"/>
        </a:defRPr>
      </a:lvl4pPr>
      <a:lvl5pPr marL="0" marR="0" indent="1828800" algn="l" defTabSz="2438338" rtl="0" latinLnBrk="0">
        <a:lnSpc>
          <a:spcPct val="80000"/>
        </a:lnSpc>
        <a:spcBef>
          <a:spcPts val="0"/>
        </a:spcBef>
        <a:spcAft>
          <a:spcPts val="0"/>
        </a:spcAft>
        <a:buClrTx/>
        <a:buSzTx/>
        <a:buFontTx/>
        <a:buNone/>
        <a:tabLst/>
        <a:defRPr sz="8500" b="0" i="0" u="none" strike="noStrike" cap="none" spc="-170" baseline="0">
          <a:solidFill>
            <a:srgbClr val="0C436B"/>
          </a:solidFill>
          <a:uFillTx/>
          <a:latin typeface="+mn-lt"/>
          <a:ea typeface="+mn-ea"/>
          <a:cs typeface="+mn-cs"/>
          <a:sym typeface="Source Sans Pro Black"/>
        </a:defRPr>
      </a:lvl5pPr>
      <a:lvl6pPr marL="0" marR="0" indent="2286000" algn="l" defTabSz="2438338" rtl="0" latinLnBrk="0">
        <a:lnSpc>
          <a:spcPct val="80000"/>
        </a:lnSpc>
        <a:spcBef>
          <a:spcPts val="0"/>
        </a:spcBef>
        <a:spcAft>
          <a:spcPts val="0"/>
        </a:spcAft>
        <a:buClrTx/>
        <a:buSzTx/>
        <a:buFontTx/>
        <a:buNone/>
        <a:tabLst/>
        <a:defRPr sz="8500" b="0" i="0" u="none" strike="noStrike" cap="none" spc="-170" baseline="0">
          <a:solidFill>
            <a:srgbClr val="0C436B"/>
          </a:solidFill>
          <a:uFillTx/>
          <a:latin typeface="+mn-lt"/>
          <a:ea typeface="+mn-ea"/>
          <a:cs typeface="+mn-cs"/>
          <a:sym typeface="Source Sans Pro Black"/>
        </a:defRPr>
      </a:lvl6pPr>
      <a:lvl7pPr marL="0" marR="0" indent="2743200" algn="l" defTabSz="2438338" rtl="0" latinLnBrk="0">
        <a:lnSpc>
          <a:spcPct val="80000"/>
        </a:lnSpc>
        <a:spcBef>
          <a:spcPts val="0"/>
        </a:spcBef>
        <a:spcAft>
          <a:spcPts val="0"/>
        </a:spcAft>
        <a:buClrTx/>
        <a:buSzTx/>
        <a:buFontTx/>
        <a:buNone/>
        <a:tabLst/>
        <a:defRPr sz="8500" b="0" i="0" u="none" strike="noStrike" cap="none" spc="-170" baseline="0">
          <a:solidFill>
            <a:srgbClr val="0C436B"/>
          </a:solidFill>
          <a:uFillTx/>
          <a:latin typeface="+mn-lt"/>
          <a:ea typeface="+mn-ea"/>
          <a:cs typeface="+mn-cs"/>
          <a:sym typeface="Source Sans Pro Black"/>
        </a:defRPr>
      </a:lvl7pPr>
      <a:lvl8pPr marL="0" marR="0" indent="3200400" algn="l" defTabSz="2438338" rtl="0" latinLnBrk="0">
        <a:lnSpc>
          <a:spcPct val="80000"/>
        </a:lnSpc>
        <a:spcBef>
          <a:spcPts val="0"/>
        </a:spcBef>
        <a:spcAft>
          <a:spcPts val="0"/>
        </a:spcAft>
        <a:buClrTx/>
        <a:buSzTx/>
        <a:buFontTx/>
        <a:buNone/>
        <a:tabLst/>
        <a:defRPr sz="8500" b="0" i="0" u="none" strike="noStrike" cap="none" spc="-170" baseline="0">
          <a:solidFill>
            <a:srgbClr val="0C436B"/>
          </a:solidFill>
          <a:uFillTx/>
          <a:latin typeface="+mn-lt"/>
          <a:ea typeface="+mn-ea"/>
          <a:cs typeface="+mn-cs"/>
          <a:sym typeface="Source Sans Pro Black"/>
        </a:defRPr>
      </a:lvl8pPr>
      <a:lvl9pPr marL="0" marR="0" indent="3657600" algn="l" defTabSz="2438338" rtl="0" latinLnBrk="0">
        <a:lnSpc>
          <a:spcPct val="80000"/>
        </a:lnSpc>
        <a:spcBef>
          <a:spcPts val="0"/>
        </a:spcBef>
        <a:spcAft>
          <a:spcPts val="0"/>
        </a:spcAft>
        <a:buClrTx/>
        <a:buSzTx/>
        <a:buFontTx/>
        <a:buNone/>
        <a:tabLst/>
        <a:defRPr sz="8500" b="0" i="0" u="none" strike="noStrike" cap="none" spc="-170" baseline="0">
          <a:solidFill>
            <a:srgbClr val="0C436B"/>
          </a:solidFill>
          <a:uFillTx/>
          <a:latin typeface="+mn-lt"/>
          <a:ea typeface="+mn-ea"/>
          <a:cs typeface="+mn-cs"/>
          <a:sym typeface="Source Sans Pro Black"/>
        </a:defRPr>
      </a:lvl9pPr>
    </p:titleStyle>
    <p:bodyStyle>
      <a:lvl1pPr marL="508000" marR="0" indent="-508000" algn="l" defTabSz="2438338" rtl="0" latinLnBrk="0">
        <a:lnSpc>
          <a:spcPct val="90000"/>
        </a:lnSpc>
        <a:spcBef>
          <a:spcPts val="4500"/>
        </a:spcBef>
        <a:spcAft>
          <a:spcPts val="0"/>
        </a:spcAft>
        <a:buClrTx/>
        <a:buSzPct val="123000"/>
        <a:buFontTx/>
        <a:buChar char="•"/>
        <a:tabLst/>
        <a:defRPr sz="4000" b="0" i="0" u="none" strike="noStrike" cap="none" spc="0" baseline="0">
          <a:solidFill>
            <a:srgbClr val="0C436B"/>
          </a:solidFill>
          <a:uFillTx/>
          <a:latin typeface="Source Sans Pro Regular"/>
          <a:ea typeface="Source Sans Pro Regular"/>
          <a:cs typeface="Source Sans Pro Regular"/>
          <a:sym typeface="Source Sans Pro Regular"/>
        </a:defRPr>
      </a:lvl1pPr>
      <a:lvl2pPr marL="1117600" marR="0" indent="-508000" algn="l" defTabSz="2438338" rtl="0" latinLnBrk="0">
        <a:lnSpc>
          <a:spcPct val="90000"/>
        </a:lnSpc>
        <a:spcBef>
          <a:spcPts val="4500"/>
        </a:spcBef>
        <a:spcAft>
          <a:spcPts val="0"/>
        </a:spcAft>
        <a:buClrTx/>
        <a:buSzPct val="123000"/>
        <a:buFontTx/>
        <a:buChar char="•"/>
        <a:tabLst/>
        <a:defRPr sz="4000" b="0" i="0" u="none" strike="noStrike" cap="none" spc="0" baseline="0">
          <a:solidFill>
            <a:srgbClr val="0C436B"/>
          </a:solidFill>
          <a:uFillTx/>
          <a:latin typeface="Source Sans Pro Regular"/>
          <a:ea typeface="Source Sans Pro Regular"/>
          <a:cs typeface="Source Sans Pro Regular"/>
          <a:sym typeface="Source Sans Pro Regular"/>
        </a:defRPr>
      </a:lvl2pPr>
      <a:lvl3pPr marL="1727200" marR="0" indent="-508000" algn="l" defTabSz="2438338" rtl="0" latinLnBrk="0">
        <a:lnSpc>
          <a:spcPct val="90000"/>
        </a:lnSpc>
        <a:spcBef>
          <a:spcPts val="4500"/>
        </a:spcBef>
        <a:spcAft>
          <a:spcPts val="0"/>
        </a:spcAft>
        <a:buClrTx/>
        <a:buSzPct val="123000"/>
        <a:buFontTx/>
        <a:buChar char="•"/>
        <a:tabLst/>
        <a:defRPr sz="4000" b="0" i="0" u="none" strike="noStrike" cap="none" spc="0" baseline="0">
          <a:solidFill>
            <a:srgbClr val="0C436B"/>
          </a:solidFill>
          <a:uFillTx/>
          <a:latin typeface="Source Sans Pro Regular"/>
          <a:ea typeface="Source Sans Pro Regular"/>
          <a:cs typeface="Source Sans Pro Regular"/>
          <a:sym typeface="Source Sans Pro Regular"/>
        </a:defRPr>
      </a:lvl3pPr>
      <a:lvl4pPr marL="2336800" marR="0" indent="-508000" algn="l" defTabSz="2438338" rtl="0" latinLnBrk="0">
        <a:lnSpc>
          <a:spcPct val="90000"/>
        </a:lnSpc>
        <a:spcBef>
          <a:spcPts val="4500"/>
        </a:spcBef>
        <a:spcAft>
          <a:spcPts val="0"/>
        </a:spcAft>
        <a:buClrTx/>
        <a:buSzPct val="123000"/>
        <a:buFontTx/>
        <a:buChar char="•"/>
        <a:tabLst/>
        <a:defRPr sz="4000" b="0" i="0" u="none" strike="noStrike" cap="none" spc="0" baseline="0">
          <a:solidFill>
            <a:srgbClr val="0C436B"/>
          </a:solidFill>
          <a:uFillTx/>
          <a:latin typeface="Source Sans Pro Regular"/>
          <a:ea typeface="Source Sans Pro Regular"/>
          <a:cs typeface="Source Sans Pro Regular"/>
          <a:sym typeface="Source Sans Pro Regular"/>
        </a:defRPr>
      </a:lvl4pPr>
      <a:lvl5pPr marL="2946400" marR="0" indent="-508000" algn="l" defTabSz="2438338" rtl="0" latinLnBrk="0">
        <a:lnSpc>
          <a:spcPct val="90000"/>
        </a:lnSpc>
        <a:spcBef>
          <a:spcPts val="4500"/>
        </a:spcBef>
        <a:spcAft>
          <a:spcPts val="0"/>
        </a:spcAft>
        <a:buClrTx/>
        <a:buSzPct val="123000"/>
        <a:buFontTx/>
        <a:buChar char="•"/>
        <a:tabLst/>
        <a:defRPr sz="4000" b="0" i="0" u="none" strike="noStrike" cap="none" spc="0" baseline="0">
          <a:solidFill>
            <a:srgbClr val="0C436B"/>
          </a:solidFill>
          <a:uFillTx/>
          <a:latin typeface="Source Sans Pro Regular"/>
          <a:ea typeface="Source Sans Pro Regular"/>
          <a:cs typeface="Source Sans Pro Regular"/>
          <a:sym typeface="Source Sans Pro Regular"/>
        </a:defRPr>
      </a:lvl5pPr>
      <a:lvl6pPr marL="3556000" marR="0" indent="-508000" algn="l" defTabSz="2438338" rtl="0" latinLnBrk="0">
        <a:lnSpc>
          <a:spcPct val="90000"/>
        </a:lnSpc>
        <a:spcBef>
          <a:spcPts val="4500"/>
        </a:spcBef>
        <a:spcAft>
          <a:spcPts val="0"/>
        </a:spcAft>
        <a:buClrTx/>
        <a:buSzPct val="123000"/>
        <a:buFontTx/>
        <a:buChar char="•"/>
        <a:tabLst/>
        <a:defRPr sz="4000" b="0" i="0" u="none" strike="noStrike" cap="none" spc="0" baseline="0">
          <a:solidFill>
            <a:srgbClr val="0C436B"/>
          </a:solidFill>
          <a:uFillTx/>
          <a:latin typeface="Source Sans Pro Regular"/>
          <a:ea typeface="Source Sans Pro Regular"/>
          <a:cs typeface="Source Sans Pro Regular"/>
          <a:sym typeface="Source Sans Pro Regular"/>
        </a:defRPr>
      </a:lvl6pPr>
      <a:lvl7pPr marL="4165600" marR="0" indent="-508000" algn="l" defTabSz="2438338" rtl="0" latinLnBrk="0">
        <a:lnSpc>
          <a:spcPct val="90000"/>
        </a:lnSpc>
        <a:spcBef>
          <a:spcPts val="4500"/>
        </a:spcBef>
        <a:spcAft>
          <a:spcPts val="0"/>
        </a:spcAft>
        <a:buClrTx/>
        <a:buSzPct val="123000"/>
        <a:buFontTx/>
        <a:buChar char="•"/>
        <a:tabLst/>
        <a:defRPr sz="4000" b="0" i="0" u="none" strike="noStrike" cap="none" spc="0" baseline="0">
          <a:solidFill>
            <a:srgbClr val="0C436B"/>
          </a:solidFill>
          <a:uFillTx/>
          <a:latin typeface="Source Sans Pro Regular"/>
          <a:ea typeface="Source Sans Pro Regular"/>
          <a:cs typeface="Source Sans Pro Regular"/>
          <a:sym typeface="Source Sans Pro Regular"/>
        </a:defRPr>
      </a:lvl7pPr>
      <a:lvl8pPr marL="4775200" marR="0" indent="-508000" algn="l" defTabSz="2438338" rtl="0" latinLnBrk="0">
        <a:lnSpc>
          <a:spcPct val="90000"/>
        </a:lnSpc>
        <a:spcBef>
          <a:spcPts val="4500"/>
        </a:spcBef>
        <a:spcAft>
          <a:spcPts val="0"/>
        </a:spcAft>
        <a:buClrTx/>
        <a:buSzPct val="123000"/>
        <a:buFontTx/>
        <a:buChar char="•"/>
        <a:tabLst/>
        <a:defRPr sz="4000" b="0" i="0" u="none" strike="noStrike" cap="none" spc="0" baseline="0">
          <a:solidFill>
            <a:srgbClr val="0C436B"/>
          </a:solidFill>
          <a:uFillTx/>
          <a:latin typeface="Source Sans Pro Regular"/>
          <a:ea typeface="Source Sans Pro Regular"/>
          <a:cs typeface="Source Sans Pro Regular"/>
          <a:sym typeface="Source Sans Pro Regular"/>
        </a:defRPr>
      </a:lvl8pPr>
      <a:lvl9pPr marL="5384800" marR="0" indent="-508000" algn="l" defTabSz="2438338" rtl="0" latinLnBrk="0">
        <a:lnSpc>
          <a:spcPct val="90000"/>
        </a:lnSpc>
        <a:spcBef>
          <a:spcPts val="4500"/>
        </a:spcBef>
        <a:spcAft>
          <a:spcPts val="0"/>
        </a:spcAft>
        <a:buClrTx/>
        <a:buSzPct val="123000"/>
        <a:buFontTx/>
        <a:buChar char="•"/>
        <a:tabLst/>
        <a:defRPr sz="4000" b="0" i="0" u="none" strike="noStrike" cap="none" spc="0" baseline="0">
          <a:solidFill>
            <a:srgbClr val="0C436B"/>
          </a:solidFill>
          <a:uFillTx/>
          <a:latin typeface="Source Sans Pro Regular"/>
          <a:ea typeface="Source Sans Pro Regular"/>
          <a:cs typeface="Source Sans Pro Regular"/>
          <a:sym typeface="Source Sans Pro Regular"/>
        </a:defRPr>
      </a:lvl9pPr>
    </p:bodyStyle>
    <p:otherStyle>
      <a:lvl1pPr marL="0" marR="0" indent="0" algn="ctr" defTabSz="5842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Source Sans Pro Regular"/>
        </a:defRPr>
      </a:lvl1pPr>
      <a:lvl2pPr marL="0" marR="0" indent="457200" algn="ctr" defTabSz="5842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Source Sans Pro Regular"/>
        </a:defRPr>
      </a:lvl2pPr>
      <a:lvl3pPr marL="0" marR="0" indent="914400" algn="ctr" defTabSz="5842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Source Sans Pro Regular"/>
        </a:defRPr>
      </a:lvl3pPr>
      <a:lvl4pPr marL="0" marR="0" indent="1371600" algn="ctr" defTabSz="5842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Source Sans Pro Regular"/>
        </a:defRPr>
      </a:lvl4pPr>
      <a:lvl5pPr marL="0" marR="0" indent="1828800" algn="ctr" defTabSz="5842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Source Sans Pro Regular"/>
        </a:defRPr>
      </a:lvl5pPr>
      <a:lvl6pPr marL="0" marR="0" indent="2286000" algn="ctr" defTabSz="5842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Source Sans Pro Regular"/>
        </a:defRPr>
      </a:lvl6pPr>
      <a:lvl7pPr marL="0" marR="0" indent="2743200" algn="ctr" defTabSz="5842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Source Sans Pro Regular"/>
        </a:defRPr>
      </a:lvl7pPr>
      <a:lvl8pPr marL="0" marR="0" indent="3200400" algn="ctr" defTabSz="5842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Source Sans Pro Regular"/>
        </a:defRPr>
      </a:lvl8pPr>
      <a:lvl9pPr marL="0" marR="0" indent="3657600" algn="ctr" defTabSz="584200" rtl="0" latinLnBrk="0">
        <a:lnSpc>
          <a:spcPct val="100000"/>
        </a:lnSpc>
        <a:spcBef>
          <a:spcPts val="0"/>
        </a:spcBef>
        <a:spcAft>
          <a:spcPts val="0"/>
        </a:spcAft>
        <a:buClrTx/>
        <a:buSzTx/>
        <a:buFontTx/>
        <a:buNone/>
        <a:tabLst/>
        <a:defRPr sz="2500" b="0" i="0" u="none" strike="noStrike" cap="none" spc="0" baseline="0">
          <a:solidFill>
            <a:schemeClr val="tx1"/>
          </a:solidFill>
          <a:uFillTx/>
          <a:latin typeface="+mn-lt"/>
          <a:ea typeface="+mn-ea"/>
          <a:cs typeface="+mn-cs"/>
          <a:sym typeface="Source Sans Pro Regular"/>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The Customer’s…"/>
          <p:cNvSpPr txBox="1">
            <a:spLocks noGrp="1"/>
          </p:cNvSpPr>
          <p:nvPr>
            <p:ph type="ctrTitle"/>
          </p:nvPr>
        </p:nvSpPr>
        <p:spPr>
          <a:prstGeom prst="rect">
            <a:avLst/>
          </a:prstGeom>
        </p:spPr>
        <p:txBody>
          <a:bodyPr/>
          <a:lstStyle/>
          <a:p>
            <a:r>
              <a:rPr lang="en-US" dirty="0"/>
              <a:t>The OODA Loop</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OOD Loop">
            <a:extLst>
              <a:ext uri="{FF2B5EF4-FFF2-40B4-BE49-F238E27FC236}">
                <a16:creationId xmlns:a16="http://schemas.microsoft.com/office/drawing/2014/main" id="{312364D3-6268-E144-BA88-3278DAE41C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6500" y="1430684"/>
            <a:ext cx="18986500" cy="10708849"/>
          </a:xfrm>
          <a:prstGeom prst="rect">
            <a:avLst/>
          </a:prstGeom>
        </p:spPr>
      </p:pic>
      <p:sp>
        <p:nvSpPr>
          <p:cNvPr id="98" name="Slide Title"/>
          <p:cNvSpPr txBox="1">
            <a:spLocks noGrp="1"/>
          </p:cNvSpPr>
          <p:nvPr>
            <p:ph type="title"/>
          </p:nvPr>
        </p:nvSpPr>
        <p:spPr>
          <a:prstGeom prst="rect">
            <a:avLst/>
          </a:prstGeom>
        </p:spPr>
        <p:txBody>
          <a:bodyPr/>
          <a:lstStyle/>
          <a:p>
            <a:pPr defTabSz="2389572">
              <a:defRPr sz="8330" spc="-166"/>
            </a:pPr>
            <a:r>
              <a:rPr lang="en-US" dirty="0"/>
              <a:t>OODA Loop</a:t>
            </a:r>
            <a:endParaRPr dirty="0"/>
          </a:p>
        </p:txBody>
      </p:sp>
      <p:sp>
        <p:nvSpPr>
          <p:cNvPr id="101"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a:t>
            </a:fld>
            <a:endParaRPr/>
          </a:p>
        </p:txBody>
      </p:sp>
    </p:spTree>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005E00"/>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Source Sans Pro Bold"/>
        <a:ea typeface="Source Sans Pro Bold"/>
        <a:cs typeface="Source Sans Pro Bold"/>
      </a:majorFont>
      <a:minorFont>
        <a:latin typeface="Source Sans Pro Black"/>
        <a:ea typeface="Source Sans Pro Black"/>
        <a:cs typeface="Source Sans Pro Black"/>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Source Sans Pro Semibold"/>
            <a:ea typeface="Source Sans Pro Semibold"/>
            <a:cs typeface="Source Sans Pro Semibold"/>
            <a:sym typeface="Source Sans Pro Semi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Source Sans Pro Regular"/>
            <a:ea typeface="Source Sans Pro Regular"/>
            <a:cs typeface="Source Sans Pro Regular"/>
            <a:sym typeface="Source Sans Pro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Source Sans Pro Bold"/>
        <a:ea typeface="Source Sans Pro Bold"/>
        <a:cs typeface="Source Sans Pro Bold"/>
      </a:majorFont>
      <a:minorFont>
        <a:latin typeface="Source Sans Pro Black"/>
        <a:ea typeface="Source Sans Pro Black"/>
        <a:cs typeface="Source Sans Pro Black"/>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Source Sans Pro Semibold"/>
            <a:ea typeface="Source Sans Pro Semibold"/>
            <a:cs typeface="Source Sans Pro Semibold"/>
            <a:sym typeface="Source Sans Pro Semi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Source Sans Pro Regular"/>
            <a:ea typeface="Source Sans Pro Regular"/>
            <a:cs typeface="Source Sans Pro Regular"/>
            <a:sym typeface="Source Sans Pro Regular"/>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24396</TotalTime>
  <Words>644</Words>
  <Application>Microsoft Macintosh PowerPoint</Application>
  <PresentationFormat>Custom</PresentationFormat>
  <Paragraphs>23</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Source Sans Pro Black</vt:lpstr>
      <vt:lpstr>Source Sans Pro Regular</vt:lpstr>
      <vt:lpstr>Source Sans Pro Semibold</vt:lpstr>
      <vt:lpstr>21_BasicWhite</vt:lpstr>
      <vt:lpstr>The OODA Loop</vt:lpstr>
      <vt:lpstr>OODA Loop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Customer’s  Value Learning Process</dc:title>
  <cp:lastModifiedBy>Hunter Hastings</cp:lastModifiedBy>
  <cp:revision>3</cp:revision>
  <dcterms:modified xsi:type="dcterms:W3CDTF">2021-10-01T16:03:56Z</dcterms:modified>
</cp:coreProperties>
</file>