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25"/>
  </p:notesMasterIdLst>
  <p:sldIdLst>
    <p:sldId id="511" r:id="rId4"/>
    <p:sldId id="537" r:id="rId5"/>
    <p:sldId id="551" r:id="rId6"/>
    <p:sldId id="538" r:id="rId7"/>
    <p:sldId id="539" r:id="rId8"/>
    <p:sldId id="540" r:id="rId9"/>
    <p:sldId id="541" r:id="rId10"/>
    <p:sldId id="542" r:id="rId11"/>
    <p:sldId id="305" r:id="rId12"/>
    <p:sldId id="306" r:id="rId13"/>
    <p:sldId id="307" r:id="rId14"/>
    <p:sldId id="545" r:id="rId15"/>
    <p:sldId id="544" r:id="rId16"/>
    <p:sldId id="543" r:id="rId17"/>
    <p:sldId id="546" r:id="rId18"/>
    <p:sldId id="552" r:id="rId19"/>
    <p:sldId id="501" r:id="rId20"/>
    <p:sldId id="547" r:id="rId21"/>
    <p:sldId id="548" r:id="rId22"/>
    <p:sldId id="550" r:id="rId23"/>
    <p:sldId id="549" r:id="rId24"/>
  </p:sldIdLst>
  <p:sldSz cx="12192000" cy="6858000"/>
  <p:notesSz cx="6858000" cy="9144000"/>
  <p:embeddedFontLst>
    <p:embeddedFont>
      <p:font typeface="Yu Gothic UI Light" panose="020B0300000000000000" pitchFamily="34" charset="-128"/>
      <p:regular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Slate Pro Light" panose="02000306040000020004" pitchFamily="2"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D522D"/>
    <a:srgbClr val="BB4545"/>
    <a:srgbClr val="FF5050"/>
    <a:srgbClr val="E8E8E8"/>
    <a:srgbClr val="DAD8C8"/>
    <a:srgbClr val="ECECEC"/>
    <a:srgbClr val="F9E805"/>
    <a:srgbClr val="EDDC05"/>
    <a:srgbClr val="D8C5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484" y="3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471969-07D7-4623-A834-DC41D91542E9}" type="datetimeFigureOut">
              <a:rPr lang="en-US" smtClean="0"/>
              <a:t>10/13/2023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C2DEC-7E05-4035-BAD2-A96D26F649A0}" type="slidenum">
              <a:rPr lang="en-US" smtClean="0"/>
              <a:t>‹#›</a:t>
            </a:fld>
            <a:endParaRPr lang="en-US"/>
          </a:p>
        </p:txBody>
      </p:sp>
    </p:spTree>
    <p:extLst>
      <p:ext uri="{BB962C8B-B14F-4D97-AF65-F5344CB8AC3E}">
        <p14:creationId xmlns:p14="http://schemas.microsoft.com/office/powerpoint/2010/main" val="820350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1</a:t>
            </a:fld>
            <a:endParaRPr lang="en-US"/>
          </a:p>
        </p:txBody>
      </p:sp>
    </p:spTree>
    <p:extLst>
      <p:ext uri="{BB962C8B-B14F-4D97-AF65-F5344CB8AC3E}">
        <p14:creationId xmlns:p14="http://schemas.microsoft.com/office/powerpoint/2010/main" val="3884856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9C2DEC-7E05-4035-BAD2-A96D26F649A0}" type="slidenum">
              <a:rPr lang="en-US" smtClean="0"/>
              <a:t>12</a:t>
            </a:fld>
            <a:endParaRPr lang="en-US"/>
          </a:p>
        </p:txBody>
      </p:sp>
    </p:spTree>
    <p:extLst>
      <p:ext uri="{BB962C8B-B14F-4D97-AF65-F5344CB8AC3E}">
        <p14:creationId xmlns:p14="http://schemas.microsoft.com/office/powerpoint/2010/main" val="2376930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D3BF3-D352-46FC-8343-31F56E6730EA}"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0183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D3BF3-D352-46FC-8343-31F56E6730EA}"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1953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D3BF3-D352-46FC-8343-31F56E6730EA}"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5122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D3BF3-D352-46FC-8343-31F56E6730EA}"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8426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D3BF3-D352-46FC-8343-31F56E6730EA}"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7598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CDAE2-BBD7-42C7-9F0C-E2F38FE18A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140A3B-23D5-41C2-B9DB-6191D4FFFE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77190F-2446-4267-B0A3-3E04D4752495}"/>
              </a:ext>
            </a:extLst>
          </p:cNvPr>
          <p:cNvSpPr>
            <a:spLocks noGrp="1"/>
          </p:cNvSpPr>
          <p:nvPr>
            <p:ph type="dt" sz="half" idx="10"/>
          </p:nvPr>
        </p:nvSpPr>
        <p:spPr/>
        <p:txBody>
          <a:bodyPr/>
          <a:lstStyle/>
          <a:p>
            <a:fld id="{7F71A921-51D6-4135-B9AA-1C2532A3459D}" type="datetimeFigureOut">
              <a:rPr lang="en-US" smtClean="0"/>
              <a:t>10/13/2023</a:t>
            </a:fld>
            <a:endParaRPr lang="en-US"/>
          </a:p>
        </p:txBody>
      </p:sp>
      <p:sp>
        <p:nvSpPr>
          <p:cNvPr id="5" name="Footer Placeholder 4">
            <a:extLst>
              <a:ext uri="{FF2B5EF4-FFF2-40B4-BE49-F238E27FC236}">
                <a16:creationId xmlns:a16="http://schemas.microsoft.com/office/drawing/2014/main" id="{1246D88D-EC3F-4812-B59A-B8AE175CA2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1C999-088D-4FA3-8961-82FD5360CC46}"/>
              </a:ext>
            </a:extLst>
          </p:cNvPr>
          <p:cNvSpPr>
            <a:spLocks noGrp="1"/>
          </p:cNvSpPr>
          <p:nvPr>
            <p:ph type="sldNum" sz="quarter" idx="12"/>
          </p:nvPr>
        </p:nvSpPr>
        <p:spPr/>
        <p:txBody>
          <a:bodyPr/>
          <a:lstStyle/>
          <a:p>
            <a:fld id="{D0CE4A84-EA5F-48C3-A4A5-DE118436687D}" type="slidenum">
              <a:rPr lang="en-US" smtClean="0"/>
              <a:t>‹#›</a:t>
            </a:fld>
            <a:endParaRPr lang="en-US"/>
          </a:p>
        </p:txBody>
      </p:sp>
    </p:spTree>
    <p:extLst>
      <p:ext uri="{BB962C8B-B14F-4D97-AF65-F5344CB8AC3E}">
        <p14:creationId xmlns:p14="http://schemas.microsoft.com/office/powerpoint/2010/main" val="2701230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9E34D-EB78-41FC-8D49-CC0FCDED95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E38970-DFF8-43EA-BFE7-F9FC05FD9A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BA221-0803-4B50-9916-AEADC23E4771}"/>
              </a:ext>
            </a:extLst>
          </p:cNvPr>
          <p:cNvSpPr>
            <a:spLocks noGrp="1"/>
          </p:cNvSpPr>
          <p:nvPr>
            <p:ph type="dt" sz="half" idx="10"/>
          </p:nvPr>
        </p:nvSpPr>
        <p:spPr/>
        <p:txBody>
          <a:bodyPr/>
          <a:lstStyle/>
          <a:p>
            <a:fld id="{7F71A921-51D6-4135-B9AA-1C2532A3459D}" type="datetimeFigureOut">
              <a:rPr lang="en-US" smtClean="0"/>
              <a:t>10/13/2023</a:t>
            </a:fld>
            <a:endParaRPr lang="en-US"/>
          </a:p>
        </p:txBody>
      </p:sp>
      <p:sp>
        <p:nvSpPr>
          <p:cNvPr id="5" name="Footer Placeholder 4">
            <a:extLst>
              <a:ext uri="{FF2B5EF4-FFF2-40B4-BE49-F238E27FC236}">
                <a16:creationId xmlns:a16="http://schemas.microsoft.com/office/drawing/2014/main" id="{5CD71BFA-7EA1-4DE5-9152-1939443B37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75AE4B-0893-4B73-8C3B-4270ECB83E64}"/>
              </a:ext>
            </a:extLst>
          </p:cNvPr>
          <p:cNvSpPr>
            <a:spLocks noGrp="1"/>
          </p:cNvSpPr>
          <p:nvPr>
            <p:ph type="sldNum" sz="quarter" idx="12"/>
          </p:nvPr>
        </p:nvSpPr>
        <p:spPr/>
        <p:txBody>
          <a:bodyPr/>
          <a:lstStyle/>
          <a:p>
            <a:fld id="{D0CE4A84-EA5F-48C3-A4A5-DE118436687D}" type="slidenum">
              <a:rPr lang="en-US" smtClean="0"/>
              <a:t>‹#›</a:t>
            </a:fld>
            <a:endParaRPr lang="en-US"/>
          </a:p>
        </p:txBody>
      </p:sp>
    </p:spTree>
    <p:extLst>
      <p:ext uri="{BB962C8B-B14F-4D97-AF65-F5344CB8AC3E}">
        <p14:creationId xmlns:p14="http://schemas.microsoft.com/office/powerpoint/2010/main" val="3639433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17C689-D491-461B-8242-08E5D69CEF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03C95D-ACC2-47FB-8629-4381D0DA23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4757F-6112-4846-81F0-2692914652E6}"/>
              </a:ext>
            </a:extLst>
          </p:cNvPr>
          <p:cNvSpPr>
            <a:spLocks noGrp="1"/>
          </p:cNvSpPr>
          <p:nvPr>
            <p:ph type="dt" sz="half" idx="10"/>
          </p:nvPr>
        </p:nvSpPr>
        <p:spPr/>
        <p:txBody>
          <a:bodyPr/>
          <a:lstStyle/>
          <a:p>
            <a:fld id="{7F71A921-51D6-4135-B9AA-1C2532A3459D}" type="datetimeFigureOut">
              <a:rPr lang="en-US" smtClean="0"/>
              <a:t>10/13/2023</a:t>
            </a:fld>
            <a:endParaRPr lang="en-US"/>
          </a:p>
        </p:txBody>
      </p:sp>
      <p:sp>
        <p:nvSpPr>
          <p:cNvPr id="5" name="Footer Placeholder 4">
            <a:extLst>
              <a:ext uri="{FF2B5EF4-FFF2-40B4-BE49-F238E27FC236}">
                <a16:creationId xmlns:a16="http://schemas.microsoft.com/office/drawing/2014/main" id="{C50EFA26-C833-4E9B-B605-C6C050CDC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0ACD22-6103-4085-8362-65958B6007DA}"/>
              </a:ext>
            </a:extLst>
          </p:cNvPr>
          <p:cNvSpPr>
            <a:spLocks noGrp="1"/>
          </p:cNvSpPr>
          <p:nvPr>
            <p:ph type="sldNum" sz="quarter" idx="12"/>
          </p:nvPr>
        </p:nvSpPr>
        <p:spPr/>
        <p:txBody>
          <a:bodyPr/>
          <a:lstStyle/>
          <a:p>
            <a:fld id="{D0CE4A84-EA5F-48C3-A4A5-DE118436687D}" type="slidenum">
              <a:rPr lang="en-US" smtClean="0"/>
              <a:t>‹#›</a:t>
            </a:fld>
            <a:endParaRPr lang="en-US"/>
          </a:p>
        </p:txBody>
      </p:sp>
    </p:spTree>
    <p:extLst>
      <p:ext uri="{BB962C8B-B14F-4D97-AF65-F5344CB8AC3E}">
        <p14:creationId xmlns:p14="http://schemas.microsoft.com/office/powerpoint/2010/main" val="1040622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pPr algn="ctr"/>
            <a:fld id="{F0685A0F-ECE6-4DFA-98AA-F6554665D5BD}" type="datetime1">
              <a:rPr lang="en-US" smtClean="0">
                <a:solidFill>
                  <a:srgbClr val="FFFFFF"/>
                </a:solidFill>
              </a:rPr>
              <a:t>10/13/2023</a:t>
            </a:fld>
            <a:endParaRPr lang="en-US" sz="2667" dirty="0">
              <a:solidFill>
                <a:srgbClr val="FFFFFF"/>
              </a:solidFill>
            </a:endParaRPr>
          </a:p>
        </p:txBody>
      </p:sp>
      <p:sp>
        <p:nvSpPr>
          <p:cNvPr id="5" name="Footer Placeholder 4"/>
          <p:cNvSpPr>
            <a:spLocks noGrp="1"/>
          </p:cNvSpPr>
          <p:nvPr>
            <p:ph type="ftr" sz="quarter" idx="11"/>
          </p:nvPr>
        </p:nvSpPr>
        <p:spPr/>
        <p:txBody>
          <a:bodyPr/>
          <a:lstStyle/>
          <a:p>
            <a:pPr algn="r"/>
            <a:endParaRPr lang="en-US" dirty="0">
              <a:solidFill>
                <a:schemeClr val="tx2"/>
              </a:solidFill>
            </a:endParaRPr>
          </a:p>
        </p:txBody>
      </p:sp>
      <p:sp>
        <p:nvSpPr>
          <p:cNvPr id="6" name="Slide Number Placeholder 5"/>
          <p:cNvSpPr>
            <a:spLocks noGrp="1"/>
          </p:cNvSpPr>
          <p:nvPr>
            <p:ph type="sldNum" sz="quarter" idx="12"/>
          </p:nvPr>
        </p:nvSpPr>
        <p:spPr/>
        <p:txBody>
          <a:bodyPr/>
          <a:lstStyle/>
          <a:p>
            <a:fld id="{8F82E0A0-C266-4798-8C8F-B9F91E9DA37E}"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148626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F646ED9-D244-4260-8C0B-80FA56AC612E}" type="datetime1">
              <a:rPr lang="en-US" smtClean="0"/>
              <a:t>10/13/2023</a:t>
            </a:fld>
            <a:endParaRPr lang="en-US" sz="1867" dirty="0">
              <a:solidFill>
                <a:schemeClr val="tx2"/>
              </a:solidFill>
            </a:endParaRPr>
          </a:p>
        </p:txBody>
      </p:sp>
      <p:sp>
        <p:nvSpPr>
          <p:cNvPr id="8" name="Footer Placeholder 7"/>
          <p:cNvSpPr>
            <a:spLocks noGrp="1"/>
          </p:cNvSpPr>
          <p:nvPr>
            <p:ph type="ftr" sz="quarter" idx="11"/>
          </p:nvPr>
        </p:nvSpPr>
        <p:spPr/>
        <p:txBody>
          <a:bodyPr/>
          <a:lstStyle/>
          <a:p>
            <a:pPr algn="r"/>
            <a:endParaRPr lang="en-US" sz="1867" dirty="0">
              <a:solidFill>
                <a:schemeClr val="tx2"/>
              </a:solidFill>
            </a:endParaRPr>
          </a:p>
        </p:txBody>
      </p:sp>
      <p:sp>
        <p:nvSpPr>
          <p:cNvPr id="9" name="Slide Number Placeholder 8"/>
          <p:cNvSpPr>
            <a:spLocks noGrp="1"/>
          </p:cNvSpPr>
          <p:nvPr>
            <p:ph type="sldNum" sz="quarter" idx="12"/>
          </p:nvPr>
        </p:nvSpPr>
        <p:spPr/>
        <p:txBody>
          <a:bodyPr/>
          <a:lstStyle>
            <a:lvl1pPr algn="r">
              <a:defRPr/>
            </a:lvl1pPr>
          </a:lstStyle>
          <a:p>
            <a:fld id="{8F82E0A0-C266-4798-8C8F-B9F91E9DA37E}" type="slidenum">
              <a:rPr lang="en-US" sz="1867" b="1" smtClean="0"/>
              <a:pPr/>
              <a:t>‹#›</a:t>
            </a:fld>
            <a:endParaRPr lang="en-US" sz="1867" b="1" dirty="0"/>
          </a:p>
        </p:txBody>
      </p:sp>
    </p:spTree>
    <p:extLst>
      <p:ext uri="{BB962C8B-B14F-4D97-AF65-F5344CB8AC3E}">
        <p14:creationId xmlns:p14="http://schemas.microsoft.com/office/powerpoint/2010/main" val="214281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7FB2FF-0EC9-46B0-A1C6-7F184EC81630}" type="datetime1">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8F82E0A0-C266-4798-8C8F-B9F91E9DA37E}" type="slidenum">
              <a:rPr lang="en-US" sz="3200" b="1" smtClean="0">
                <a:solidFill>
                  <a:srgbClr val="FFFFFF"/>
                </a:solidFill>
              </a:rPr>
              <a:pPr algn="ctr"/>
              <a:t>‹#›</a:t>
            </a:fld>
            <a:endParaRPr lang="en-US" sz="3200" dirty="0">
              <a:solidFill>
                <a:srgbClr val="FFFFFF"/>
              </a:solidFill>
            </a:endParaRPr>
          </a:p>
        </p:txBody>
      </p:sp>
    </p:spTree>
    <p:extLst>
      <p:ext uri="{BB962C8B-B14F-4D97-AF65-F5344CB8AC3E}">
        <p14:creationId xmlns:p14="http://schemas.microsoft.com/office/powerpoint/2010/main" val="6647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00152"/>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53FFC5-4E75-41C2-B23C-47F26DE6AA00}" type="datetime1">
              <a:rPr lang="en-US" smtClean="0"/>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ctr"/>
            <a:fld id="{8F82E0A0-C266-4798-8C8F-B9F91E9DA37E}" type="slidenum">
              <a:rPr lang="en-US" sz="1867" b="1" smtClean="0">
                <a:solidFill>
                  <a:srgbClr val="FFFFFF"/>
                </a:solidFill>
              </a:rPr>
              <a:pPr algn="ctr"/>
              <a:t>‹#›</a:t>
            </a:fld>
            <a:endParaRPr lang="en-US"/>
          </a:p>
        </p:txBody>
      </p:sp>
    </p:spTree>
    <p:extLst>
      <p:ext uri="{BB962C8B-B14F-4D97-AF65-F5344CB8AC3E}">
        <p14:creationId xmlns:p14="http://schemas.microsoft.com/office/powerpoint/2010/main" val="412102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CE5916-D70E-41A9-87B3-79D816EF874D}" type="datetime1">
              <a:rPr lang="en-US" smtClean="0"/>
              <a:t>10/13/2023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lgn="ctr"/>
            <a:fld id="{8F82E0A0-C266-4798-8C8F-B9F91E9DA37E}" type="slidenum">
              <a:rPr lang="en-US" sz="1867" b="1" smtClean="0">
                <a:solidFill>
                  <a:srgbClr val="FFFFFF"/>
                </a:solidFill>
              </a:rPr>
              <a:pPr algn="ctr"/>
              <a:t>‹#›</a:t>
            </a:fld>
            <a:endParaRPr lang="en-US"/>
          </a:p>
        </p:txBody>
      </p:sp>
    </p:spTree>
    <p:extLst>
      <p:ext uri="{BB962C8B-B14F-4D97-AF65-F5344CB8AC3E}">
        <p14:creationId xmlns:p14="http://schemas.microsoft.com/office/powerpoint/2010/main" val="58304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3C83EBB2-BCEC-4D26-86E3-61A10CB4F416}" type="datetime1">
              <a:rPr lang="en-US" smtClean="0"/>
              <a:t>10/13/2023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2542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774D5-7CF8-46C3-AE05-ADE5C78BFAC9}" type="datetime1">
              <a:rPr lang="en-US" smtClean="0"/>
              <a:t>10/13/2023</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210375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dirty="0"/>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8A4E8F4-D7B5-468D-ACDF-C581BAC1E2E2}" type="datetime1">
              <a:rPr lang="en-US" smtClean="0"/>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83034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CA78C-B4BB-413A-A8BC-B3C3547B0E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99E2D1-1ACD-4573-A902-24A121A162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ED75F2-009F-4DEB-9E93-39B031B87D64}"/>
              </a:ext>
            </a:extLst>
          </p:cNvPr>
          <p:cNvSpPr>
            <a:spLocks noGrp="1"/>
          </p:cNvSpPr>
          <p:nvPr>
            <p:ph type="dt" sz="half" idx="10"/>
          </p:nvPr>
        </p:nvSpPr>
        <p:spPr/>
        <p:txBody>
          <a:bodyPr/>
          <a:lstStyle/>
          <a:p>
            <a:fld id="{7F71A921-51D6-4135-B9AA-1C2532A3459D}" type="datetimeFigureOut">
              <a:rPr lang="en-US" smtClean="0"/>
              <a:t>10/13/2023</a:t>
            </a:fld>
            <a:endParaRPr lang="en-US"/>
          </a:p>
        </p:txBody>
      </p:sp>
      <p:sp>
        <p:nvSpPr>
          <p:cNvPr id="5" name="Footer Placeholder 4">
            <a:extLst>
              <a:ext uri="{FF2B5EF4-FFF2-40B4-BE49-F238E27FC236}">
                <a16:creationId xmlns:a16="http://schemas.microsoft.com/office/drawing/2014/main" id="{63D74BBA-6A36-4767-8FE8-0EF5DF6435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1A1A0-2F27-46DF-A3B9-76BA23745743}"/>
              </a:ext>
            </a:extLst>
          </p:cNvPr>
          <p:cNvSpPr>
            <a:spLocks noGrp="1"/>
          </p:cNvSpPr>
          <p:nvPr>
            <p:ph type="sldNum" sz="quarter" idx="12"/>
          </p:nvPr>
        </p:nvSpPr>
        <p:spPr/>
        <p:txBody>
          <a:bodyPr/>
          <a:lstStyle/>
          <a:p>
            <a:fld id="{D0CE4A84-EA5F-48C3-A4A5-DE118436687D}" type="slidenum">
              <a:rPr lang="en-US" smtClean="0"/>
              <a:t>‹#›</a:t>
            </a:fld>
            <a:endParaRPr lang="en-US"/>
          </a:p>
        </p:txBody>
      </p:sp>
    </p:spTree>
    <p:extLst>
      <p:ext uri="{BB962C8B-B14F-4D97-AF65-F5344CB8AC3E}">
        <p14:creationId xmlns:p14="http://schemas.microsoft.com/office/powerpoint/2010/main" val="2901566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43"/>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07C94B6-7C0C-49CF-A9CC-36A58B4E7AF9}" type="datetime1">
              <a:rPr lang="en-US" smtClean="0"/>
              <a:t>10/13/2023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ctr"/>
            <a:fld id="{8F82E0A0-C266-4798-8C8F-B9F91E9DA37E}" type="slidenum">
              <a:rPr lang="en-US" sz="3733" b="1" smtClean="0">
                <a:solidFill>
                  <a:srgbClr val="FFFFFF"/>
                </a:solidFill>
              </a:rPr>
              <a:pPr algn="ctr"/>
              <a:t>‹#›</a:t>
            </a:fld>
            <a:endParaRPr lang="en-US" sz="3733" dirty="0"/>
          </a:p>
        </p:txBody>
      </p:sp>
    </p:spTree>
    <p:extLst>
      <p:ext uri="{BB962C8B-B14F-4D97-AF65-F5344CB8AC3E}">
        <p14:creationId xmlns:p14="http://schemas.microsoft.com/office/powerpoint/2010/main" val="102982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0FD6D2-D2EA-49B0-BAB8-42E168CE2E52}" type="datetime1">
              <a:rPr lang="en-US" smtClean="0"/>
              <a:t>10/13/2023</a:t>
            </a:fld>
            <a:endParaRPr lang="en-US" sz="1867" dirty="0">
              <a:solidFill>
                <a:schemeClr val="tx2"/>
              </a:solidFill>
            </a:endParaRPr>
          </a:p>
        </p:txBody>
      </p:sp>
      <p:sp>
        <p:nvSpPr>
          <p:cNvPr id="5" name="Footer Placeholder 4"/>
          <p:cNvSpPr>
            <a:spLocks noGrp="1"/>
          </p:cNvSpPr>
          <p:nvPr>
            <p:ph type="ftr" sz="quarter" idx="11"/>
          </p:nvPr>
        </p:nvSpPr>
        <p:spPr/>
        <p:txBody>
          <a:bodyPr/>
          <a:lstStyle/>
          <a:p>
            <a:pPr algn="r"/>
            <a:endParaRPr lang="en-US" sz="1867"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867" b="1" smtClean="0">
                <a:solidFill>
                  <a:srgbClr val="FFFFFF"/>
                </a:solidFill>
              </a:rPr>
              <a:pPr algn="ctr"/>
              <a:t>‹#›</a:t>
            </a:fld>
            <a:endParaRPr lang="en-US" sz="1867" b="1" dirty="0">
              <a:solidFill>
                <a:srgbClr val="FFFFFF"/>
              </a:solidFill>
            </a:endParaRPr>
          </a:p>
        </p:txBody>
      </p:sp>
    </p:spTree>
    <p:extLst>
      <p:ext uri="{BB962C8B-B14F-4D97-AF65-F5344CB8AC3E}">
        <p14:creationId xmlns:p14="http://schemas.microsoft.com/office/powerpoint/2010/main" val="271918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DBAA4E-39DE-41F6-9DD4-692C44392FEA}" type="datetime1">
              <a:rPr lang="en-US" smtClean="0"/>
              <a:t>10/13/2023</a:t>
            </a:fld>
            <a:endParaRPr lang="en-US" sz="1867" dirty="0">
              <a:solidFill>
                <a:schemeClr val="tx2"/>
              </a:solidFill>
            </a:endParaRPr>
          </a:p>
        </p:txBody>
      </p:sp>
      <p:sp>
        <p:nvSpPr>
          <p:cNvPr id="5" name="Footer Placeholder 4"/>
          <p:cNvSpPr>
            <a:spLocks noGrp="1"/>
          </p:cNvSpPr>
          <p:nvPr>
            <p:ph type="ftr" sz="quarter" idx="11"/>
          </p:nvPr>
        </p:nvSpPr>
        <p:spPr/>
        <p:txBody>
          <a:bodyPr/>
          <a:lstStyle/>
          <a:p>
            <a:pPr algn="r"/>
            <a:endParaRPr lang="en-US" sz="1867"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867" b="1" smtClean="0">
                <a:solidFill>
                  <a:srgbClr val="FFFFFF"/>
                </a:solidFill>
              </a:rPr>
              <a:pPr algn="ctr"/>
              <a:t>‹#›</a:t>
            </a:fld>
            <a:endParaRPr lang="en-US" sz="1867" b="1" dirty="0">
              <a:solidFill>
                <a:srgbClr val="FFFFFF"/>
              </a:solidFill>
            </a:endParaRPr>
          </a:p>
        </p:txBody>
      </p:sp>
    </p:spTree>
    <p:extLst>
      <p:ext uri="{BB962C8B-B14F-4D97-AF65-F5344CB8AC3E}">
        <p14:creationId xmlns:p14="http://schemas.microsoft.com/office/powerpoint/2010/main" val="418063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pPr algn="ctr"/>
            <a:fld id="{F0685A0F-ECE6-4DFA-98AA-F6554665D5BD}" type="datetime1">
              <a:rPr lang="en-US" smtClean="0">
                <a:solidFill>
                  <a:srgbClr val="FFFFFF"/>
                </a:solidFill>
              </a:rPr>
              <a:t>10/13/2023</a:t>
            </a:fld>
            <a:endParaRPr lang="en-US" sz="2667" dirty="0">
              <a:solidFill>
                <a:srgbClr val="FFFFFF"/>
              </a:solidFill>
            </a:endParaRPr>
          </a:p>
        </p:txBody>
      </p:sp>
      <p:sp>
        <p:nvSpPr>
          <p:cNvPr id="5" name="Footer Placeholder 4"/>
          <p:cNvSpPr>
            <a:spLocks noGrp="1"/>
          </p:cNvSpPr>
          <p:nvPr>
            <p:ph type="ftr" sz="quarter" idx="11"/>
          </p:nvPr>
        </p:nvSpPr>
        <p:spPr/>
        <p:txBody>
          <a:bodyPr/>
          <a:lstStyle/>
          <a:p>
            <a:pPr algn="r"/>
            <a:endParaRPr lang="en-US" dirty="0">
              <a:solidFill>
                <a:schemeClr val="tx2"/>
              </a:solidFill>
            </a:endParaRPr>
          </a:p>
        </p:txBody>
      </p:sp>
      <p:sp>
        <p:nvSpPr>
          <p:cNvPr id="6" name="Slide Number Placeholder 5"/>
          <p:cNvSpPr>
            <a:spLocks noGrp="1"/>
          </p:cNvSpPr>
          <p:nvPr>
            <p:ph type="sldNum" sz="quarter" idx="12"/>
          </p:nvPr>
        </p:nvSpPr>
        <p:spPr/>
        <p:txBody>
          <a:bodyPr/>
          <a:lstStyle/>
          <a:p>
            <a:fld id="{8F82E0A0-C266-4798-8C8F-B9F91E9DA37E}"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235797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F646ED9-D244-4260-8C0B-80FA56AC612E}" type="datetime1">
              <a:rPr lang="en-US" smtClean="0"/>
              <a:t>10/13/2023</a:t>
            </a:fld>
            <a:endParaRPr lang="en-US" sz="1867" dirty="0">
              <a:solidFill>
                <a:schemeClr val="tx2"/>
              </a:solidFill>
            </a:endParaRPr>
          </a:p>
        </p:txBody>
      </p:sp>
      <p:sp>
        <p:nvSpPr>
          <p:cNvPr id="8" name="Footer Placeholder 7"/>
          <p:cNvSpPr>
            <a:spLocks noGrp="1"/>
          </p:cNvSpPr>
          <p:nvPr>
            <p:ph type="ftr" sz="quarter" idx="11"/>
          </p:nvPr>
        </p:nvSpPr>
        <p:spPr/>
        <p:txBody>
          <a:bodyPr/>
          <a:lstStyle/>
          <a:p>
            <a:pPr algn="r"/>
            <a:endParaRPr lang="en-US" sz="1867" dirty="0">
              <a:solidFill>
                <a:schemeClr val="tx2"/>
              </a:solidFill>
            </a:endParaRPr>
          </a:p>
        </p:txBody>
      </p:sp>
      <p:sp>
        <p:nvSpPr>
          <p:cNvPr id="9" name="Slide Number Placeholder 8"/>
          <p:cNvSpPr>
            <a:spLocks noGrp="1"/>
          </p:cNvSpPr>
          <p:nvPr>
            <p:ph type="sldNum" sz="quarter" idx="12"/>
          </p:nvPr>
        </p:nvSpPr>
        <p:spPr/>
        <p:txBody>
          <a:bodyPr/>
          <a:lstStyle>
            <a:lvl1pPr algn="r">
              <a:defRPr/>
            </a:lvl1pPr>
          </a:lstStyle>
          <a:p>
            <a:fld id="{8F82E0A0-C266-4798-8C8F-B9F91E9DA37E}" type="slidenum">
              <a:rPr lang="en-US" sz="1867" b="1" smtClean="0"/>
              <a:pPr/>
              <a:t>‹#›</a:t>
            </a:fld>
            <a:endParaRPr lang="en-US" sz="1867" b="1" dirty="0"/>
          </a:p>
        </p:txBody>
      </p:sp>
    </p:spTree>
    <p:extLst>
      <p:ext uri="{BB962C8B-B14F-4D97-AF65-F5344CB8AC3E}">
        <p14:creationId xmlns:p14="http://schemas.microsoft.com/office/powerpoint/2010/main" val="386501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7FB2FF-0EC9-46B0-A1C6-7F184EC81630}" type="datetime1">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8F82E0A0-C266-4798-8C8F-B9F91E9DA37E}" type="slidenum">
              <a:rPr lang="en-US" sz="3200" b="1" smtClean="0">
                <a:solidFill>
                  <a:srgbClr val="FFFFFF"/>
                </a:solidFill>
              </a:rPr>
              <a:pPr algn="ctr"/>
              <a:t>‹#›</a:t>
            </a:fld>
            <a:endParaRPr lang="en-US" sz="3200" dirty="0">
              <a:solidFill>
                <a:srgbClr val="FFFFFF"/>
              </a:solidFill>
            </a:endParaRPr>
          </a:p>
        </p:txBody>
      </p:sp>
    </p:spTree>
    <p:extLst>
      <p:ext uri="{BB962C8B-B14F-4D97-AF65-F5344CB8AC3E}">
        <p14:creationId xmlns:p14="http://schemas.microsoft.com/office/powerpoint/2010/main" val="416232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00152"/>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53FFC5-4E75-41C2-B23C-47F26DE6AA00}" type="datetime1">
              <a:rPr lang="en-US" smtClean="0"/>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ctr"/>
            <a:fld id="{8F82E0A0-C266-4798-8C8F-B9F91E9DA37E}" type="slidenum">
              <a:rPr lang="en-US" sz="1867" b="1" smtClean="0">
                <a:solidFill>
                  <a:srgbClr val="FFFFFF"/>
                </a:solidFill>
              </a:rPr>
              <a:pPr algn="ctr"/>
              <a:t>‹#›</a:t>
            </a:fld>
            <a:endParaRPr lang="en-US"/>
          </a:p>
        </p:txBody>
      </p:sp>
    </p:spTree>
    <p:extLst>
      <p:ext uri="{BB962C8B-B14F-4D97-AF65-F5344CB8AC3E}">
        <p14:creationId xmlns:p14="http://schemas.microsoft.com/office/powerpoint/2010/main" val="74512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CE5916-D70E-41A9-87B3-79D816EF874D}" type="datetime1">
              <a:rPr lang="en-US" smtClean="0"/>
              <a:t>10/13/2023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lgn="ctr"/>
            <a:fld id="{8F82E0A0-C266-4798-8C8F-B9F91E9DA37E}" type="slidenum">
              <a:rPr lang="en-US" sz="1867" b="1" smtClean="0">
                <a:solidFill>
                  <a:srgbClr val="FFFFFF"/>
                </a:solidFill>
              </a:rPr>
              <a:pPr algn="ctr"/>
              <a:t>‹#›</a:t>
            </a:fld>
            <a:endParaRPr lang="en-US"/>
          </a:p>
        </p:txBody>
      </p:sp>
    </p:spTree>
    <p:extLst>
      <p:ext uri="{BB962C8B-B14F-4D97-AF65-F5344CB8AC3E}">
        <p14:creationId xmlns:p14="http://schemas.microsoft.com/office/powerpoint/2010/main" val="350487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3C83EBB2-BCEC-4D26-86E3-61A10CB4F416}" type="datetime1">
              <a:rPr lang="en-US" smtClean="0"/>
              <a:t>10/13/2023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8070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774D5-7CF8-46C3-AE05-ADE5C78BFAC9}" type="datetime1">
              <a:rPr lang="en-US" smtClean="0"/>
              <a:t>10/13/2023</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80971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949A9-3484-49EB-8F4C-9A119EB95E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A7C611-E964-4725-91A7-CE38F623E5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F8A7B1-DB80-4DA3-8422-BA30600F0159}"/>
              </a:ext>
            </a:extLst>
          </p:cNvPr>
          <p:cNvSpPr>
            <a:spLocks noGrp="1"/>
          </p:cNvSpPr>
          <p:nvPr>
            <p:ph type="dt" sz="half" idx="10"/>
          </p:nvPr>
        </p:nvSpPr>
        <p:spPr/>
        <p:txBody>
          <a:bodyPr/>
          <a:lstStyle/>
          <a:p>
            <a:fld id="{7F71A921-51D6-4135-B9AA-1C2532A3459D}" type="datetimeFigureOut">
              <a:rPr lang="en-US" smtClean="0"/>
              <a:t>10/13/2023</a:t>
            </a:fld>
            <a:endParaRPr lang="en-US"/>
          </a:p>
        </p:txBody>
      </p:sp>
      <p:sp>
        <p:nvSpPr>
          <p:cNvPr id="5" name="Footer Placeholder 4">
            <a:extLst>
              <a:ext uri="{FF2B5EF4-FFF2-40B4-BE49-F238E27FC236}">
                <a16:creationId xmlns:a16="http://schemas.microsoft.com/office/drawing/2014/main" id="{8B9CE4A1-9F92-4401-A900-1678444DC5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90E9C0-7F94-486D-B0BB-612C0E9661CE}"/>
              </a:ext>
            </a:extLst>
          </p:cNvPr>
          <p:cNvSpPr>
            <a:spLocks noGrp="1"/>
          </p:cNvSpPr>
          <p:nvPr>
            <p:ph type="sldNum" sz="quarter" idx="12"/>
          </p:nvPr>
        </p:nvSpPr>
        <p:spPr/>
        <p:txBody>
          <a:bodyPr/>
          <a:lstStyle/>
          <a:p>
            <a:fld id="{D0CE4A84-EA5F-48C3-A4A5-DE118436687D}" type="slidenum">
              <a:rPr lang="en-US" smtClean="0"/>
              <a:t>‹#›</a:t>
            </a:fld>
            <a:endParaRPr lang="en-US"/>
          </a:p>
        </p:txBody>
      </p:sp>
    </p:spTree>
    <p:extLst>
      <p:ext uri="{BB962C8B-B14F-4D97-AF65-F5344CB8AC3E}">
        <p14:creationId xmlns:p14="http://schemas.microsoft.com/office/powerpoint/2010/main" val="231732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dirty="0"/>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8A4E8F4-D7B5-468D-ACDF-C581BAC1E2E2}" type="datetime1">
              <a:rPr lang="en-US" smtClean="0"/>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1141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43"/>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07C94B6-7C0C-49CF-A9CC-36A58B4E7AF9}" type="datetime1">
              <a:rPr lang="en-US" smtClean="0"/>
              <a:t>10/13/2023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ctr"/>
            <a:fld id="{8F82E0A0-C266-4798-8C8F-B9F91E9DA37E}" type="slidenum">
              <a:rPr lang="en-US" sz="3733" b="1" smtClean="0">
                <a:solidFill>
                  <a:srgbClr val="FFFFFF"/>
                </a:solidFill>
              </a:rPr>
              <a:pPr algn="ctr"/>
              <a:t>‹#›</a:t>
            </a:fld>
            <a:endParaRPr lang="en-US" sz="3733" dirty="0"/>
          </a:p>
        </p:txBody>
      </p:sp>
    </p:spTree>
    <p:extLst>
      <p:ext uri="{BB962C8B-B14F-4D97-AF65-F5344CB8AC3E}">
        <p14:creationId xmlns:p14="http://schemas.microsoft.com/office/powerpoint/2010/main" val="138733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0FD6D2-D2EA-49B0-BAB8-42E168CE2E52}" type="datetime1">
              <a:rPr lang="en-US" smtClean="0"/>
              <a:t>10/13/2023</a:t>
            </a:fld>
            <a:endParaRPr lang="en-US" sz="1867" dirty="0">
              <a:solidFill>
                <a:schemeClr val="tx2"/>
              </a:solidFill>
            </a:endParaRPr>
          </a:p>
        </p:txBody>
      </p:sp>
      <p:sp>
        <p:nvSpPr>
          <p:cNvPr id="5" name="Footer Placeholder 4"/>
          <p:cNvSpPr>
            <a:spLocks noGrp="1"/>
          </p:cNvSpPr>
          <p:nvPr>
            <p:ph type="ftr" sz="quarter" idx="11"/>
          </p:nvPr>
        </p:nvSpPr>
        <p:spPr/>
        <p:txBody>
          <a:bodyPr/>
          <a:lstStyle/>
          <a:p>
            <a:pPr algn="r"/>
            <a:endParaRPr lang="en-US" sz="1867"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867" b="1" smtClean="0">
                <a:solidFill>
                  <a:srgbClr val="FFFFFF"/>
                </a:solidFill>
              </a:rPr>
              <a:pPr algn="ctr"/>
              <a:t>‹#›</a:t>
            </a:fld>
            <a:endParaRPr lang="en-US" sz="1867" b="1" dirty="0">
              <a:solidFill>
                <a:srgbClr val="FFFFFF"/>
              </a:solidFill>
            </a:endParaRPr>
          </a:p>
        </p:txBody>
      </p:sp>
    </p:spTree>
    <p:extLst>
      <p:ext uri="{BB962C8B-B14F-4D97-AF65-F5344CB8AC3E}">
        <p14:creationId xmlns:p14="http://schemas.microsoft.com/office/powerpoint/2010/main" val="383462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DBAA4E-39DE-41F6-9DD4-692C44392FEA}" type="datetime1">
              <a:rPr lang="en-US" smtClean="0"/>
              <a:t>10/13/2023</a:t>
            </a:fld>
            <a:endParaRPr lang="en-US" sz="1867" dirty="0">
              <a:solidFill>
                <a:schemeClr val="tx2"/>
              </a:solidFill>
            </a:endParaRPr>
          </a:p>
        </p:txBody>
      </p:sp>
      <p:sp>
        <p:nvSpPr>
          <p:cNvPr id="5" name="Footer Placeholder 4"/>
          <p:cNvSpPr>
            <a:spLocks noGrp="1"/>
          </p:cNvSpPr>
          <p:nvPr>
            <p:ph type="ftr" sz="quarter" idx="11"/>
          </p:nvPr>
        </p:nvSpPr>
        <p:spPr/>
        <p:txBody>
          <a:bodyPr/>
          <a:lstStyle/>
          <a:p>
            <a:pPr algn="r"/>
            <a:endParaRPr lang="en-US" sz="1867"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867" b="1" smtClean="0">
                <a:solidFill>
                  <a:srgbClr val="FFFFFF"/>
                </a:solidFill>
              </a:rPr>
              <a:pPr algn="ctr"/>
              <a:t>‹#›</a:t>
            </a:fld>
            <a:endParaRPr lang="en-US" sz="1867" b="1" dirty="0">
              <a:solidFill>
                <a:srgbClr val="FFFFFF"/>
              </a:solidFill>
            </a:endParaRPr>
          </a:p>
        </p:txBody>
      </p:sp>
    </p:spTree>
    <p:extLst>
      <p:ext uri="{BB962C8B-B14F-4D97-AF65-F5344CB8AC3E}">
        <p14:creationId xmlns:p14="http://schemas.microsoft.com/office/powerpoint/2010/main" val="48861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08B03-6CCF-40A1-9354-AC2F875062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3C6893-67FE-4BD9-8644-7663D190A3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99901A-6BBB-43BF-946E-2E6292126C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B101E0-28CF-478A-B77E-054F1816F26D}"/>
              </a:ext>
            </a:extLst>
          </p:cNvPr>
          <p:cNvSpPr>
            <a:spLocks noGrp="1"/>
          </p:cNvSpPr>
          <p:nvPr>
            <p:ph type="dt" sz="half" idx="10"/>
          </p:nvPr>
        </p:nvSpPr>
        <p:spPr/>
        <p:txBody>
          <a:bodyPr/>
          <a:lstStyle/>
          <a:p>
            <a:fld id="{7F71A921-51D6-4135-B9AA-1C2532A3459D}" type="datetimeFigureOut">
              <a:rPr lang="en-US" smtClean="0"/>
              <a:t>10/13/2023</a:t>
            </a:fld>
            <a:endParaRPr lang="en-US"/>
          </a:p>
        </p:txBody>
      </p:sp>
      <p:sp>
        <p:nvSpPr>
          <p:cNvPr id="6" name="Footer Placeholder 5">
            <a:extLst>
              <a:ext uri="{FF2B5EF4-FFF2-40B4-BE49-F238E27FC236}">
                <a16:creationId xmlns:a16="http://schemas.microsoft.com/office/drawing/2014/main" id="{EA30C703-A9AE-4285-925B-776F2B5083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76F5F0-0983-4180-B296-D51C718C9D0E}"/>
              </a:ext>
            </a:extLst>
          </p:cNvPr>
          <p:cNvSpPr>
            <a:spLocks noGrp="1"/>
          </p:cNvSpPr>
          <p:nvPr>
            <p:ph type="sldNum" sz="quarter" idx="12"/>
          </p:nvPr>
        </p:nvSpPr>
        <p:spPr/>
        <p:txBody>
          <a:bodyPr/>
          <a:lstStyle/>
          <a:p>
            <a:fld id="{D0CE4A84-EA5F-48C3-A4A5-DE118436687D}" type="slidenum">
              <a:rPr lang="en-US" smtClean="0"/>
              <a:t>‹#›</a:t>
            </a:fld>
            <a:endParaRPr lang="en-US"/>
          </a:p>
        </p:txBody>
      </p:sp>
    </p:spTree>
    <p:extLst>
      <p:ext uri="{BB962C8B-B14F-4D97-AF65-F5344CB8AC3E}">
        <p14:creationId xmlns:p14="http://schemas.microsoft.com/office/powerpoint/2010/main" val="337050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4D9A8-5794-49E4-9FC9-680CFF18CF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0E343E-8DC7-4611-BA6D-ACB180F46C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391B7C-E9DC-425B-A98C-7AE072B673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67389E-FADE-4935-A517-2944C8DFB3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3BD916-A4FB-4B3A-9502-F6BD1E4D3E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292E27-D5DF-48F8-BFC5-2F7B409E3705}"/>
              </a:ext>
            </a:extLst>
          </p:cNvPr>
          <p:cNvSpPr>
            <a:spLocks noGrp="1"/>
          </p:cNvSpPr>
          <p:nvPr>
            <p:ph type="dt" sz="half" idx="10"/>
          </p:nvPr>
        </p:nvSpPr>
        <p:spPr/>
        <p:txBody>
          <a:bodyPr/>
          <a:lstStyle/>
          <a:p>
            <a:fld id="{7F71A921-51D6-4135-B9AA-1C2532A3459D}" type="datetimeFigureOut">
              <a:rPr lang="en-US" smtClean="0"/>
              <a:t>10/13/2023</a:t>
            </a:fld>
            <a:endParaRPr lang="en-US"/>
          </a:p>
        </p:txBody>
      </p:sp>
      <p:sp>
        <p:nvSpPr>
          <p:cNvPr id="8" name="Footer Placeholder 7">
            <a:extLst>
              <a:ext uri="{FF2B5EF4-FFF2-40B4-BE49-F238E27FC236}">
                <a16:creationId xmlns:a16="http://schemas.microsoft.com/office/drawing/2014/main" id="{738023E8-445D-44EF-8951-DA18CDB983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58AE44-E48D-4915-85EF-FCC266A2EFCF}"/>
              </a:ext>
            </a:extLst>
          </p:cNvPr>
          <p:cNvSpPr>
            <a:spLocks noGrp="1"/>
          </p:cNvSpPr>
          <p:nvPr>
            <p:ph type="sldNum" sz="quarter" idx="12"/>
          </p:nvPr>
        </p:nvSpPr>
        <p:spPr/>
        <p:txBody>
          <a:bodyPr/>
          <a:lstStyle/>
          <a:p>
            <a:fld id="{D0CE4A84-EA5F-48C3-A4A5-DE118436687D}" type="slidenum">
              <a:rPr lang="en-US" smtClean="0"/>
              <a:t>‹#›</a:t>
            </a:fld>
            <a:endParaRPr lang="en-US"/>
          </a:p>
        </p:txBody>
      </p:sp>
    </p:spTree>
    <p:extLst>
      <p:ext uri="{BB962C8B-B14F-4D97-AF65-F5344CB8AC3E}">
        <p14:creationId xmlns:p14="http://schemas.microsoft.com/office/powerpoint/2010/main" val="4262078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F53A7-9095-486C-BDE0-3DB392FAC1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602177-0D93-4ACD-988A-6CB88110216D}"/>
              </a:ext>
            </a:extLst>
          </p:cNvPr>
          <p:cNvSpPr>
            <a:spLocks noGrp="1"/>
          </p:cNvSpPr>
          <p:nvPr>
            <p:ph type="dt" sz="half" idx="10"/>
          </p:nvPr>
        </p:nvSpPr>
        <p:spPr/>
        <p:txBody>
          <a:bodyPr/>
          <a:lstStyle/>
          <a:p>
            <a:fld id="{7F71A921-51D6-4135-B9AA-1C2532A3459D}" type="datetimeFigureOut">
              <a:rPr lang="en-US" smtClean="0"/>
              <a:t>10/13/2023</a:t>
            </a:fld>
            <a:endParaRPr lang="en-US"/>
          </a:p>
        </p:txBody>
      </p:sp>
      <p:sp>
        <p:nvSpPr>
          <p:cNvPr id="4" name="Footer Placeholder 3">
            <a:extLst>
              <a:ext uri="{FF2B5EF4-FFF2-40B4-BE49-F238E27FC236}">
                <a16:creationId xmlns:a16="http://schemas.microsoft.com/office/drawing/2014/main" id="{DDA8134A-2A70-4A65-B75B-F50B20C309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A0643E-73D1-4602-B1B9-180D050F00BF}"/>
              </a:ext>
            </a:extLst>
          </p:cNvPr>
          <p:cNvSpPr>
            <a:spLocks noGrp="1"/>
          </p:cNvSpPr>
          <p:nvPr>
            <p:ph type="sldNum" sz="quarter" idx="12"/>
          </p:nvPr>
        </p:nvSpPr>
        <p:spPr/>
        <p:txBody>
          <a:bodyPr/>
          <a:lstStyle/>
          <a:p>
            <a:fld id="{D0CE4A84-EA5F-48C3-A4A5-DE118436687D}" type="slidenum">
              <a:rPr lang="en-US" smtClean="0"/>
              <a:t>‹#›</a:t>
            </a:fld>
            <a:endParaRPr lang="en-US"/>
          </a:p>
        </p:txBody>
      </p:sp>
    </p:spTree>
    <p:extLst>
      <p:ext uri="{BB962C8B-B14F-4D97-AF65-F5344CB8AC3E}">
        <p14:creationId xmlns:p14="http://schemas.microsoft.com/office/powerpoint/2010/main" val="253727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07BD71-4FE6-4393-BA94-744043CB116A}"/>
              </a:ext>
            </a:extLst>
          </p:cNvPr>
          <p:cNvSpPr>
            <a:spLocks noGrp="1"/>
          </p:cNvSpPr>
          <p:nvPr>
            <p:ph type="dt" sz="half" idx="10"/>
          </p:nvPr>
        </p:nvSpPr>
        <p:spPr/>
        <p:txBody>
          <a:bodyPr/>
          <a:lstStyle/>
          <a:p>
            <a:fld id="{7F71A921-51D6-4135-B9AA-1C2532A3459D}" type="datetimeFigureOut">
              <a:rPr lang="en-US" smtClean="0"/>
              <a:t>10/13/2023</a:t>
            </a:fld>
            <a:endParaRPr lang="en-US"/>
          </a:p>
        </p:txBody>
      </p:sp>
      <p:sp>
        <p:nvSpPr>
          <p:cNvPr id="3" name="Footer Placeholder 2">
            <a:extLst>
              <a:ext uri="{FF2B5EF4-FFF2-40B4-BE49-F238E27FC236}">
                <a16:creationId xmlns:a16="http://schemas.microsoft.com/office/drawing/2014/main" id="{34E9D700-2E9A-462D-B507-3B49C966EF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615826-CD8F-41DA-B6C2-ABCCB9F854CF}"/>
              </a:ext>
            </a:extLst>
          </p:cNvPr>
          <p:cNvSpPr>
            <a:spLocks noGrp="1"/>
          </p:cNvSpPr>
          <p:nvPr>
            <p:ph type="sldNum" sz="quarter" idx="12"/>
          </p:nvPr>
        </p:nvSpPr>
        <p:spPr/>
        <p:txBody>
          <a:bodyPr/>
          <a:lstStyle/>
          <a:p>
            <a:fld id="{D0CE4A84-EA5F-48C3-A4A5-DE118436687D}" type="slidenum">
              <a:rPr lang="en-US" smtClean="0"/>
              <a:t>‹#›</a:t>
            </a:fld>
            <a:endParaRPr lang="en-US"/>
          </a:p>
        </p:txBody>
      </p:sp>
    </p:spTree>
    <p:extLst>
      <p:ext uri="{BB962C8B-B14F-4D97-AF65-F5344CB8AC3E}">
        <p14:creationId xmlns:p14="http://schemas.microsoft.com/office/powerpoint/2010/main" val="2269302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B0877-6851-4FEA-B471-21C82C986D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6BEDE3-0180-485B-8FAC-BF8D81CE57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B69ED-0A89-493D-BA84-B7C45A36BF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7A56B-AE8A-4B01-81C9-ECC3CF7466A6}"/>
              </a:ext>
            </a:extLst>
          </p:cNvPr>
          <p:cNvSpPr>
            <a:spLocks noGrp="1"/>
          </p:cNvSpPr>
          <p:nvPr>
            <p:ph type="dt" sz="half" idx="10"/>
          </p:nvPr>
        </p:nvSpPr>
        <p:spPr/>
        <p:txBody>
          <a:bodyPr/>
          <a:lstStyle/>
          <a:p>
            <a:fld id="{7F71A921-51D6-4135-B9AA-1C2532A3459D}" type="datetimeFigureOut">
              <a:rPr lang="en-US" smtClean="0"/>
              <a:t>10/13/2023</a:t>
            </a:fld>
            <a:endParaRPr lang="en-US"/>
          </a:p>
        </p:txBody>
      </p:sp>
      <p:sp>
        <p:nvSpPr>
          <p:cNvPr id="6" name="Footer Placeholder 5">
            <a:extLst>
              <a:ext uri="{FF2B5EF4-FFF2-40B4-BE49-F238E27FC236}">
                <a16:creationId xmlns:a16="http://schemas.microsoft.com/office/drawing/2014/main" id="{56DF116C-BDFE-47AC-ADE9-51D9DC8851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175B6B-438B-4365-82C4-75455A870DE2}"/>
              </a:ext>
            </a:extLst>
          </p:cNvPr>
          <p:cNvSpPr>
            <a:spLocks noGrp="1"/>
          </p:cNvSpPr>
          <p:nvPr>
            <p:ph type="sldNum" sz="quarter" idx="12"/>
          </p:nvPr>
        </p:nvSpPr>
        <p:spPr/>
        <p:txBody>
          <a:bodyPr/>
          <a:lstStyle/>
          <a:p>
            <a:fld id="{D0CE4A84-EA5F-48C3-A4A5-DE118436687D}" type="slidenum">
              <a:rPr lang="en-US" smtClean="0"/>
              <a:t>‹#›</a:t>
            </a:fld>
            <a:endParaRPr lang="en-US"/>
          </a:p>
        </p:txBody>
      </p:sp>
    </p:spTree>
    <p:extLst>
      <p:ext uri="{BB962C8B-B14F-4D97-AF65-F5344CB8AC3E}">
        <p14:creationId xmlns:p14="http://schemas.microsoft.com/office/powerpoint/2010/main" val="203159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297F-3A51-4060-8258-121462361D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A3FE9D-931A-4048-87A2-53C6A0BDC7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FF622D-1F13-4E8C-938E-259282E78C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25FECB-E00E-4623-9A1C-BAE1C4655A60}"/>
              </a:ext>
            </a:extLst>
          </p:cNvPr>
          <p:cNvSpPr>
            <a:spLocks noGrp="1"/>
          </p:cNvSpPr>
          <p:nvPr>
            <p:ph type="dt" sz="half" idx="10"/>
          </p:nvPr>
        </p:nvSpPr>
        <p:spPr/>
        <p:txBody>
          <a:bodyPr/>
          <a:lstStyle/>
          <a:p>
            <a:fld id="{7F71A921-51D6-4135-B9AA-1C2532A3459D}" type="datetimeFigureOut">
              <a:rPr lang="en-US" smtClean="0"/>
              <a:t>10/13/2023</a:t>
            </a:fld>
            <a:endParaRPr lang="en-US"/>
          </a:p>
        </p:txBody>
      </p:sp>
      <p:sp>
        <p:nvSpPr>
          <p:cNvPr id="6" name="Footer Placeholder 5">
            <a:extLst>
              <a:ext uri="{FF2B5EF4-FFF2-40B4-BE49-F238E27FC236}">
                <a16:creationId xmlns:a16="http://schemas.microsoft.com/office/drawing/2014/main" id="{0E2880B4-F7CF-4EB0-AA0A-7B5E529D3E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45DF75-503D-4BC1-9F25-4DF358ABDE7D}"/>
              </a:ext>
            </a:extLst>
          </p:cNvPr>
          <p:cNvSpPr>
            <a:spLocks noGrp="1"/>
          </p:cNvSpPr>
          <p:nvPr>
            <p:ph type="sldNum" sz="quarter" idx="12"/>
          </p:nvPr>
        </p:nvSpPr>
        <p:spPr/>
        <p:txBody>
          <a:bodyPr/>
          <a:lstStyle/>
          <a:p>
            <a:fld id="{D0CE4A84-EA5F-48C3-A4A5-DE118436687D}" type="slidenum">
              <a:rPr lang="en-US" smtClean="0"/>
              <a:t>‹#›</a:t>
            </a:fld>
            <a:endParaRPr lang="en-US"/>
          </a:p>
        </p:txBody>
      </p:sp>
    </p:spTree>
    <p:extLst>
      <p:ext uri="{BB962C8B-B14F-4D97-AF65-F5344CB8AC3E}">
        <p14:creationId xmlns:p14="http://schemas.microsoft.com/office/powerpoint/2010/main" val="2032035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FE86DF-0347-43EA-A9D4-3FA48AEE55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B46E7C-B690-468E-BBEF-F417AEA468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5DDBE-A1AB-40F6-8CB7-C5AD6DA5DA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71A921-51D6-4135-B9AA-1C2532A3459D}" type="datetimeFigureOut">
              <a:rPr lang="en-US" smtClean="0"/>
              <a:t>10/13/2023</a:t>
            </a:fld>
            <a:endParaRPr lang="en-US"/>
          </a:p>
        </p:txBody>
      </p:sp>
      <p:sp>
        <p:nvSpPr>
          <p:cNvPr id="5" name="Footer Placeholder 4">
            <a:extLst>
              <a:ext uri="{FF2B5EF4-FFF2-40B4-BE49-F238E27FC236}">
                <a16:creationId xmlns:a16="http://schemas.microsoft.com/office/drawing/2014/main" id="{13C1D1EB-7D58-4D0F-9076-39CD537540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4D422E-A2B0-4F9D-B99D-199B8B1E79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E4A84-EA5F-48C3-A4A5-DE118436687D}" type="slidenum">
              <a:rPr lang="en-US" smtClean="0"/>
              <a:t>‹#›</a:t>
            </a:fld>
            <a:endParaRPr lang="en-US"/>
          </a:p>
        </p:txBody>
      </p:sp>
    </p:spTree>
    <p:extLst>
      <p:ext uri="{BB962C8B-B14F-4D97-AF65-F5344CB8AC3E}">
        <p14:creationId xmlns:p14="http://schemas.microsoft.com/office/powerpoint/2010/main" val="2795088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sz="1867" dirty="0">
              <a:solidFill>
                <a:schemeClr val="tx2"/>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algn="r"/>
            <a:endParaRPr lang="en-US" sz="1867" dirty="0">
              <a:solidFill>
                <a:schemeClr val="tx2"/>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bg1">
                    <a:lumMod val="75000"/>
                  </a:schemeClr>
                </a:solidFill>
                <a:latin typeface="Arial" panose="02040503050201020203" pitchFamily="18" charset="0"/>
                <a:cs typeface="Arial" panose="02040503050201020203" pitchFamily="18" charset="0"/>
              </a:defRPr>
            </a:lvl1pPr>
          </a:lstStyle>
          <a:p>
            <a:fld id="{8F82E0A0-C266-4798-8C8F-B9F91E9DA37E}" type="slidenum">
              <a:rPr lang="en-US" sz="1867" b="1" smtClean="0"/>
              <a:pPr/>
              <a:t>‹#›</a:t>
            </a:fld>
            <a:endParaRPr lang="en-US" sz="1867" b="1" dirty="0"/>
          </a:p>
        </p:txBody>
      </p:sp>
    </p:spTree>
    <p:extLst>
      <p:ext uri="{BB962C8B-B14F-4D97-AF65-F5344CB8AC3E}">
        <p14:creationId xmlns:p14="http://schemas.microsoft.com/office/powerpoint/2010/main" val="3531624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9170" rtl="0" eaLnBrk="1" latinLnBrk="0" hangingPunct="1">
        <a:spcBef>
          <a:spcPct val="0"/>
        </a:spcBef>
        <a:buNone/>
        <a:defRPr sz="2667" kern="1200">
          <a:solidFill>
            <a:schemeClr val="tx1"/>
          </a:solidFill>
          <a:latin typeface="Yu Gothic UI Light" panose="020B0300000000000000" pitchFamily="34" charset="-128"/>
          <a:ea typeface="Yu Gothic UI Light" panose="020B0300000000000000" pitchFamily="34" charset="-128"/>
          <a:cs typeface="Arial" panose="02040503050201020203" pitchFamily="18" charset="0"/>
        </a:defRPr>
      </a:lvl1pPr>
    </p:titleStyle>
    <p:bodyStyle>
      <a:lvl1pPr marL="457189" indent="-457189" algn="l" defTabSz="1219170" rtl="0" eaLnBrk="1" latinLnBrk="0" hangingPunct="1">
        <a:spcBef>
          <a:spcPct val="20000"/>
        </a:spcBef>
        <a:buFont typeface="Arial" panose="020B0604020202020204" pitchFamily="34" charset="0"/>
        <a:buChar char="•"/>
        <a:defRPr sz="2133" kern="1200">
          <a:solidFill>
            <a:schemeClr val="tx1"/>
          </a:solidFill>
          <a:latin typeface="Yu Gothic UI Light" panose="020B0300000000000000" pitchFamily="34" charset="-128"/>
          <a:ea typeface="Yu Gothic UI Light" panose="020B0300000000000000" pitchFamily="34" charset="-128"/>
          <a:cs typeface="Arial" panose="02040503050201020203" pitchFamily="18" charset="0"/>
        </a:defRPr>
      </a:lvl1pPr>
      <a:lvl2pPr marL="990575" indent="-380990" algn="l" defTabSz="1219170" rtl="0" eaLnBrk="1" latinLnBrk="0" hangingPunct="1">
        <a:spcBef>
          <a:spcPct val="20000"/>
        </a:spcBef>
        <a:buFont typeface="Arial" panose="020B0604020202020204" pitchFamily="34" charset="0"/>
        <a:buChar char="–"/>
        <a:defRPr sz="1867" kern="1200">
          <a:solidFill>
            <a:schemeClr val="tx1"/>
          </a:solidFill>
          <a:latin typeface="Yu Gothic UI Light" panose="020B0300000000000000" pitchFamily="34" charset="-128"/>
          <a:ea typeface="Yu Gothic UI Light" panose="020B0300000000000000" pitchFamily="34" charset="-128"/>
          <a:cs typeface="Arial" panose="02040503050201020203" pitchFamily="18" charset="0"/>
        </a:defRPr>
      </a:lvl2pPr>
      <a:lvl3pPr marL="1523962" indent="-304792" algn="l" defTabSz="1219170" rtl="0" eaLnBrk="1" latinLnBrk="0" hangingPunct="1">
        <a:spcBef>
          <a:spcPct val="20000"/>
        </a:spcBef>
        <a:buFont typeface="Arial" panose="020B0604020202020204" pitchFamily="34" charset="0"/>
        <a:buChar char="•"/>
        <a:defRPr sz="1600" kern="1200">
          <a:solidFill>
            <a:schemeClr val="tx1"/>
          </a:solidFill>
          <a:latin typeface="Yu Gothic UI Light" panose="020B0300000000000000" pitchFamily="34" charset="-128"/>
          <a:ea typeface="Yu Gothic UI Light" panose="020B0300000000000000" pitchFamily="34" charset="-128"/>
          <a:cs typeface="Arial" panose="02040503050201020203" pitchFamily="18" charset="0"/>
        </a:defRPr>
      </a:lvl3pPr>
      <a:lvl4pPr marL="2133547" indent="-304792" algn="l" defTabSz="1219170" rtl="0" eaLnBrk="1" latinLnBrk="0" hangingPunct="1">
        <a:spcBef>
          <a:spcPct val="20000"/>
        </a:spcBef>
        <a:buFont typeface="Arial" panose="020B0604020202020204" pitchFamily="34" charset="0"/>
        <a:buChar char="–"/>
        <a:defRPr sz="1467" kern="1200">
          <a:solidFill>
            <a:schemeClr val="tx1"/>
          </a:solidFill>
          <a:latin typeface="Yu Gothic UI Light" panose="020B0300000000000000" pitchFamily="34" charset="-128"/>
          <a:ea typeface="Yu Gothic UI Light" panose="020B0300000000000000" pitchFamily="34" charset="-128"/>
          <a:cs typeface="Arial" panose="02040503050201020203" pitchFamily="18" charset="0"/>
        </a:defRPr>
      </a:lvl4pPr>
      <a:lvl5pPr marL="2743131" indent="-304792" algn="l" defTabSz="1219170" rtl="0" eaLnBrk="1" latinLnBrk="0" hangingPunct="1">
        <a:spcBef>
          <a:spcPct val="20000"/>
        </a:spcBef>
        <a:buFont typeface="Arial" panose="020B0604020202020204" pitchFamily="34" charset="0"/>
        <a:buChar char="»"/>
        <a:defRPr sz="1467" kern="1200">
          <a:solidFill>
            <a:schemeClr val="tx1"/>
          </a:solidFill>
          <a:latin typeface="Yu Gothic UI Light" panose="020B0300000000000000" pitchFamily="34" charset="-128"/>
          <a:ea typeface="Yu Gothic UI Light" panose="020B0300000000000000" pitchFamily="34" charset="-128"/>
          <a:cs typeface="Arial" panose="02040503050201020203" pitchFamily="18"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sz="1867" dirty="0">
              <a:solidFill>
                <a:schemeClr val="tx2"/>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algn="r"/>
            <a:endParaRPr lang="en-US" sz="1867" dirty="0">
              <a:solidFill>
                <a:schemeClr val="tx2"/>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bg1">
                    <a:lumMod val="75000"/>
                  </a:schemeClr>
                </a:solidFill>
                <a:latin typeface="Yu Gothic UI Light" panose="020B0300000000000000" pitchFamily="34" charset="-128"/>
                <a:cs typeface="Yu Gothic UI Light" panose="020B0300000000000000" pitchFamily="34" charset="-128"/>
              </a:defRPr>
            </a:lvl1pPr>
          </a:lstStyle>
          <a:p>
            <a:fld id="{8F82E0A0-C266-4798-8C8F-B9F91E9DA37E}" type="slidenum">
              <a:rPr lang="en-US" sz="1867" b="1" smtClean="0"/>
              <a:pPr/>
              <a:t>‹#›</a:t>
            </a:fld>
            <a:endParaRPr lang="en-US" sz="1867" b="1" dirty="0"/>
          </a:p>
        </p:txBody>
      </p:sp>
    </p:spTree>
    <p:extLst>
      <p:ext uri="{BB962C8B-B14F-4D97-AF65-F5344CB8AC3E}">
        <p14:creationId xmlns:p14="http://schemas.microsoft.com/office/powerpoint/2010/main" val="12894169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9170" rtl="0" eaLnBrk="1" latinLnBrk="0" hangingPunct="1">
        <a:spcBef>
          <a:spcPct val="0"/>
        </a:spcBef>
        <a:buNone/>
        <a:defRPr sz="2667" kern="1200">
          <a:solidFill>
            <a:schemeClr val="tx1"/>
          </a:solidFill>
          <a:latin typeface="Yu Gothic UI Light" panose="020B0300000000000000" pitchFamily="34" charset="-128"/>
          <a:ea typeface="Yu Gothic UI Light" panose="020B0300000000000000" pitchFamily="34" charset="-128"/>
          <a:cs typeface="Yu Gothic UI Light" panose="020B0300000000000000" pitchFamily="34" charset="-128"/>
        </a:defRPr>
      </a:lvl1pPr>
    </p:titleStyle>
    <p:bodyStyle>
      <a:lvl1pPr marL="457189" indent="-457189" algn="l" defTabSz="1219170" rtl="0" eaLnBrk="1" latinLnBrk="0" hangingPunct="1">
        <a:spcBef>
          <a:spcPct val="20000"/>
        </a:spcBef>
        <a:buFont typeface="Arial" panose="020B0604020202020204" pitchFamily="34" charset="0"/>
        <a:buChar char="•"/>
        <a:defRPr sz="2133" kern="1200">
          <a:solidFill>
            <a:schemeClr val="tx1"/>
          </a:solidFill>
          <a:latin typeface="Yu Gothic UI Light" panose="020B0300000000000000" pitchFamily="34" charset="-128"/>
          <a:ea typeface="Yu Gothic UI Light" panose="020B0300000000000000" pitchFamily="34" charset="-128"/>
          <a:cs typeface="Yu Gothic UI Light" panose="020B0300000000000000" pitchFamily="34" charset="-128"/>
        </a:defRPr>
      </a:lvl1pPr>
      <a:lvl2pPr marL="990575" indent="-380990" algn="l" defTabSz="1219170" rtl="0" eaLnBrk="1" latinLnBrk="0" hangingPunct="1">
        <a:spcBef>
          <a:spcPct val="20000"/>
        </a:spcBef>
        <a:buFont typeface="Arial" panose="020B0604020202020204" pitchFamily="34" charset="0"/>
        <a:buChar char="–"/>
        <a:defRPr sz="1867" kern="1200">
          <a:solidFill>
            <a:schemeClr val="tx1"/>
          </a:solidFill>
          <a:latin typeface="Yu Gothic UI Light" panose="020B0300000000000000" pitchFamily="34" charset="-128"/>
          <a:ea typeface="Yu Gothic UI Light" panose="020B0300000000000000" pitchFamily="34" charset="-128"/>
          <a:cs typeface="Yu Gothic UI Light" panose="020B0300000000000000" pitchFamily="34" charset="-128"/>
        </a:defRPr>
      </a:lvl2pPr>
      <a:lvl3pPr marL="1523962" indent="-304792" algn="l" defTabSz="1219170" rtl="0" eaLnBrk="1" latinLnBrk="0" hangingPunct="1">
        <a:spcBef>
          <a:spcPct val="20000"/>
        </a:spcBef>
        <a:buFont typeface="Arial" panose="020B0604020202020204" pitchFamily="34" charset="0"/>
        <a:buChar char="•"/>
        <a:defRPr sz="1600" kern="1200">
          <a:solidFill>
            <a:schemeClr val="tx1"/>
          </a:solidFill>
          <a:latin typeface="Yu Gothic UI Light" panose="020B0300000000000000" pitchFamily="34" charset="-128"/>
          <a:ea typeface="Yu Gothic UI Light" panose="020B0300000000000000" pitchFamily="34" charset="-128"/>
          <a:cs typeface="Yu Gothic UI Light" panose="020B0300000000000000" pitchFamily="34" charset="-128"/>
        </a:defRPr>
      </a:lvl3pPr>
      <a:lvl4pPr marL="2133547" indent="-304792" algn="l" defTabSz="1219170" rtl="0" eaLnBrk="1" latinLnBrk="0" hangingPunct="1">
        <a:spcBef>
          <a:spcPct val="20000"/>
        </a:spcBef>
        <a:buFont typeface="Arial" panose="020B0604020202020204" pitchFamily="34" charset="0"/>
        <a:buChar char="–"/>
        <a:defRPr sz="1467" kern="1200">
          <a:solidFill>
            <a:schemeClr val="tx1"/>
          </a:solidFill>
          <a:latin typeface="Yu Gothic UI Light" panose="020B0300000000000000" pitchFamily="34" charset="-128"/>
          <a:ea typeface="Yu Gothic UI Light" panose="020B0300000000000000" pitchFamily="34" charset="-128"/>
          <a:cs typeface="Yu Gothic UI Light" panose="020B0300000000000000" pitchFamily="34" charset="-128"/>
        </a:defRPr>
      </a:lvl4pPr>
      <a:lvl5pPr marL="2743131" indent="-304792" algn="l" defTabSz="1219170" rtl="0" eaLnBrk="1" latinLnBrk="0" hangingPunct="1">
        <a:spcBef>
          <a:spcPct val="20000"/>
        </a:spcBef>
        <a:buFont typeface="Arial" panose="020B0604020202020204" pitchFamily="34" charset="0"/>
        <a:buChar char="»"/>
        <a:defRPr sz="1467" kern="1200">
          <a:solidFill>
            <a:schemeClr val="tx1"/>
          </a:solidFill>
          <a:latin typeface="Yu Gothic UI Light" panose="020B0300000000000000" pitchFamily="34" charset="-128"/>
          <a:ea typeface="Yu Gothic UI Light" panose="020B0300000000000000" pitchFamily="34" charset="-128"/>
          <a:cs typeface="Yu Gothic UI Light" panose="020B0300000000000000" pitchFamily="34" charset="-128"/>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040"/>
            <a:ext cx="11176000" cy="1143000"/>
          </a:xfrm>
        </p:spPr>
        <p:txBody>
          <a:bodyPr>
            <a:normAutofit fontScale="90000"/>
          </a:bodyPr>
          <a:lstStyle/>
          <a:p>
            <a:r>
              <a:rPr lang="en-US" sz="4800" dirty="0">
                <a:solidFill>
                  <a:srgbClr val="0070C0"/>
                </a:solidFill>
                <a:latin typeface="Slate Pro Light" panose="02000306040000020004" pitchFamily="2" charset="0"/>
                <a:ea typeface="Microsoft JhengHei" panose="020B0604030504040204" pitchFamily="34" charset="-120"/>
              </a:rPr>
              <a:t>US Dollar Hegemony and the Business Landscape</a:t>
            </a:r>
          </a:p>
        </p:txBody>
      </p:sp>
      <p:sp>
        <p:nvSpPr>
          <p:cNvPr id="3" name="Content Placeholder 2"/>
          <p:cNvSpPr>
            <a:spLocks noGrp="1"/>
          </p:cNvSpPr>
          <p:nvPr>
            <p:ph idx="1"/>
          </p:nvPr>
        </p:nvSpPr>
        <p:spPr>
          <a:xfrm>
            <a:off x="609600" y="3120583"/>
            <a:ext cx="10972800" cy="2784477"/>
          </a:xfrm>
        </p:spPr>
        <p:txBody>
          <a:bodyPr>
            <a:normAutofit lnSpcReduction="10000"/>
          </a:bodyPr>
          <a:lstStyle/>
          <a:p>
            <a:pPr marL="0" indent="0">
              <a:buNone/>
            </a:pPr>
            <a:r>
              <a:rPr lang="en-US" sz="3200" dirty="0">
                <a:latin typeface="Slate Pro Light" panose="02000306040000020004" pitchFamily="2" charset="0"/>
                <a:ea typeface="Microsoft JhengHei" panose="020B0604030504040204" pitchFamily="34" charset="-120"/>
              </a:rPr>
              <a:t>Peter G. Klein</a:t>
            </a:r>
          </a:p>
          <a:p>
            <a:pPr marL="0" indent="0">
              <a:buNone/>
            </a:pPr>
            <a:r>
              <a:rPr lang="en-US" sz="2400" dirty="0">
                <a:latin typeface="Slate Pro Light" panose="02000306040000020004" pitchFamily="2" charset="0"/>
                <a:ea typeface="Microsoft JhengHei" panose="020B0604030504040204" pitchFamily="34" charset="-120"/>
              </a:rPr>
              <a:t>Baylor University</a:t>
            </a:r>
          </a:p>
          <a:p>
            <a:pPr marL="0" indent="0">
              <a:buNone/>
            </a:pPr>
            <a:r>
              <a:rPr lang="en-US" sz="2400" dirty="0">
                <a:latin typeface="Slate Pro Light" panose="02000306040000020004" pitchFamily="2" charset="0"/>
                <a:ea typeface="Microsoft JhengHei" panose="020B0604030504040204" pitchFamily="34" charset="-120"/>
              </a:rPr>
              <a:t>@petergklein</a:t>
            </a:r>
          </a:p>
          <a:p>
            <a:pPr marL="0" indent="0">
              <a:buNone/>
            </a:pPr>
            <a:endParaRPr lang="en-US" sz="2400" dirty="0">
              <a:latin typeface="Slate Pro Light" panose="02000306040000020004" pitchFamily="2" charset="0"/>
              <a:ea typeface="Microsoft JhengHei" panose="020B0604030504040204" pitchFamily="34" charset="-120"/>
            </a:endParaRPr>
          </a:p>
          <a:p>
            <a:pPr marL="0" indent="0">
              <a:buNone/>
            </a:pPr>
            <a:r>
              <a:rPr lang="en-US" sz="2400" dirty="0">
                <a:latin typeface="Slate Pro Light" panose="02000306040000020004" pitchFamily="2" charset="0"/>
                <a:ea typeface="Microsoft JhengHei" panose="020B0604030504040204" pitchFamily="34" charset="-120"/>
              </a:rPr>
              <a:t>October 2023</a:t>
            </a:r>
          </a:p>
          <a:p>
            <a:pPr marL="0" indent="0">
              <a:buNone/>
            </a:pPr>
            <a:r>
              <a:rPr lang="en-US" sz="2400" dirty="0">
                <a:latin typeface="Slate Pro Light" panose="02000306040000020004" pitchFamily="2" charset="0"/>
                <a:ea typeface="Microsoft JhengHei" panose="020B0604030504040204" pitchFamily="34" charset="-120"/>
              </a:rPr>
              <a:t> </a:t>
            </a:r>
          </a:p>
          <a:p>
            <a:pPr marL="0" indent="0">
              <a:buNone/>
            </a:pPr>
            <a:endParaRPr lang="en-US" sz="1600" dirty="0">
              <a:latin typeface="Slate Pro Light" panose="02000306040000020004" pitchFamily="2" charset="0"/>
              <a:ea typeface="Microsoft JhengHei" panose="020B0604030504040204" pitchFamily="34" charset="-120"/>
            </a:endParaRPr>
          </a:p>
          <a:p>
            <a:pPr lvl="1"/>
            <a:endParaRPr lang="en-US" sz="1600" dirty="0">
              <a:latin typeface="Slate Pro Light" panose="02000306040000020004" pitchFamily="2" charset="0"/>
              <a:ea typeface="Microsoft JhengHei" panose="020B0604030504040204" pitchFamily="34" charset="-120"/>
            </a:endParaRPr>
          </a:p>
        </p:txBody>
      </p:sp>
      <p:sp>
        <p:nvSpPr>
          <p:cNvPr id="4" name="Slide Number Placeholder 3"/>
          <p:cNvSpPr>
            <a:spLocks noGrp="1"/>
          </p:cNvSpPr>
          <p:nvPr>
            <p:ph type="sldNum" sz="quarter" idx="12"/>
          </p:nvPr>
        </p:nvSpPr>
        <p:spPr>
          <a:xfrm>
            <a:off x="8737600" y="7909755"/>
            <a:ext cx="2844800" cy="365125"/>
          </a:xfrm>
        </p:spPr>
        <p:txBody>
          <a:bodyPr/>
          <a:lstStyle/>
          <a:p>
            <a:fld id="{8F82E0A0-C266-4798-8C8F-B9F91E9DA37E}" type="slidenum">
              <a:rPr lang="en-US" b="1" smtClean="0">
                <a:latin typeface="Slate Pro Light" panose="02000306040000020004" pitchFamily="2" charset="0"/>
                <a:ea typeface="Microsoft JhengHei" panose="020B0604030504040204" pitchFamily="34" charset="-120"/>
              </a:rPr>
              <a:pPr/>
              <a:t>1</a:t>
            </a:fld>
            <a:endParaRPr lang="en-US" b="1" dirty="0">
              <a:latin typeface="Slate Pro Light" panose="02000306040000020004" pitchFamily="2" charset="0"/>
              <a:ea typeface="Microsoft JhengHei" panose="020B0604030504040204" pitchFamily="34" charset="-120"/>
            </a:endParaRPr>
          </a:p>
        </p:txBody>
      </p:sp>
    </p:spTree>
    <p:extLst>
      <p:ext uri="{BB962C8B-B14F-4D97-AF65-F5344CB8AC3E}">
        <p14:creationId xmlns:p14="http://schemas.microsoft.com/office/powerpoint/2010/main" val="152127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37CF-D775-4BA4-8D46-996B661C7AA0}"/>
              </a:ext>
            </a:extLst>
          </p:cNvPr>
          <p:cNvSpPr>
            <a:spLocks noGrp="1"/>
          </p:cNvSpPr>
          <p:nvPr>
            <p:ph type="title"/>
          </p:nvPr>
        </p:nvSpPr>
        <p:spPr/>
        <p:txBody>
          <a:bodyPr/>
          <a:lstStyle/>
          <a:p>
            <a:r>
              <a:rPr lang="en-US" sz="3600" dirty="0">
                <a:solidFill>
                  <a:srgbClr val="0070C0"/>
                </a:solidFill>
                <a:latin typeface="Slate Pro Light" panose="02000306040000020004" pitchFamily="2" charset="0"/>
              </a:rPr>
              <a:t>Building materials</a:t>
            </a:r>
          </a:p>
        </p:txBody>
      </p:sp>
      <p:sp>
        <p:nvSpPr>
          <p:cNvPr id="3" name="Content Placeholder 2">
            <a:extLst>
              <a:ext uri="{FF2B5EF4-FFF2-40B4-BE49-F238E27FC236}">
                <a16:creationId xmlns:a16="http://schemas.microsoft.com/office/drawing/2014/main" id="{CF0CB820-D670-41F6-B8AB-487572D63309}"/>
              </a:ext>
            </a:extLst>
          </p:cNvPr>
          <p:cNvSpPr>
            <a:spLocks noGrp="1"/>
          </p:cNvSpPr>
          <p:nvPr>
            <p:ph idx="1"/>
          </p:nvPr>
        </p:nvSpPr>
        <p:spPr/>
        <p:txBody>
          <a:bodyPr/>
          <a:lstStyle/>
          <a:p>
            <a:r>
              <a:rPr lang="en-US" sz="2400" dirty="0">
                <a:latin typeface="Slate Pro Light" panose="02000306040000020004" pitchFamily="2" charset="0"/>
              </a:rPr>
              <a:t>Steel or titanium?</a:t>
            </a:r>
          </a:p>
          <a:p>
            <a:pPr marL="609585" lvl="1" indent="0">
              <a:buNone/>
            </a:pPr>
            <a:r>
              <a:rPr lang="en-US" sz="2000" u="sng" dirty="0">
                <a:latin typeface="Slate Pro Light" panose="02000306040000020004" pitchFamily="2" charset="0"/>
              </a:rPr>
              <a:t>Method 1</a:t>
            </a:r>
          </a:p>
          <a:p>
            <a:pPr marL="609585" lvl="1" indent="0">
              <a:buNone/>
            </a:pPr>
            <a:r>
              <a:rPr lang="en-US" sz="2000" dirty="0">
                <a:latin typeface="Slate Pro Light" panose="02000306040000020004" pitchFamily="2" charset="0"/>
              </a:rPr>
              <a:t>1,000 tons steel	</a:t>
            </a:r>
            <a:r>
              <a:rPr lang="en-US" sz="2000" dirty="0">
                <a:solidFill>
                  <a:srgbClr val="00B050"/>
                </a:solidFill>
                <a:latin typeface="Slate Pro Light" panose="02000306040000020004" pitchFamily="2" charset="0"/>
              </a:rPr>
              <a:t>$50 per ton</a:t>
            </a:r>
            <a:r>
              <a:rPr lang="en-US" sz="2000" dirty="0">
                <a:latin typeface="Slate Pro Light" panose="02000306040000020004" pitchFamily="2" charset="0"/>
              </a:rPr>
              <a:t>	       	$50,000</a:t>
            </a:r>
          </a:p>
          <a:p>
            <a:pPr marL="609585" lvl="1" indent="0">
              <a:buNone/>
            </a:pPr>
            <a:r>
              <a:rPr lang="en-US" sz="2000" dirty="0">
                <a:latin typeface="Slate Pro Light" panose="02000306040000020004" pitchFamily="2" charset="0"/>
              </a:rPr>
              <a:t>500 hours labor	</a:t>
            </a:r>
            <a:r>
              <a:rPr lang="en-US" sz="2000" dirty="0">
                <a:solidFill>
                  <a:srgbClr val="00B050"/>
                </a:solidFill>
                <a:latin typeface="Slate Pro Light" panose="02000306040000020004" pitchFamily="2" charset="0"/>
              </a:rPr>
              <a:t>$20 per hour</a:t>
            </a:r>
            <a:r>
              <a:rPr lang="en-US" sz="2000" dirty="0">
                <a:latin typeface="Slate Pro Light" panose="02000306040000020004" pitchFamily="2" charset="0"/>
              </a:rPr>
              <a:t>	</a:t>
            </a:r>
            <a:r>
              <a:rPr lang="en-US" sz="2000" u="sng" dirty="0">
                <a:latin typeface="Slate Pro Light" panose="02000306040000020004" pitchFamily="2" charset="0"/>
              </a:rPr>
              <a:t>$10,000</a:t>
            </a:r>
          </a:p>
          <a:p>
            <a:pPr marL="609585" lvl="1" indent="0">
              <a:buNone/>
            </a:pPr>
            <a:r>
              <a:rPr lang="en-US" sz="2000" dirty="0">
                <a:latin typeface="Slate Pro Light" panose="02000306040000020004" pitchFamily="2" charset="0"/>
              </a:rPr>
              <a:t>		Total		$60,000</a:t>
            </a:r>
          </a:p>
          <a:p>
            <a:pPr marL="609585" lvl="1" indent="0">
              <a:buNone/>
            </a:pPr>
            <a:endParaRPr lang="en-US" sz="2000" dirty="0">
              <a:latin typeface="Slate Pro Light" panose="02000306040000020004" pitchFamily="2" charset="0"/>
            </a:endParaRPr>
          </a:p>
          <a:p>
            <a:pPr marL="609585" lvl="1" indent="0">
              <a:buNone/>
            </a:pPr>
            <a:r>
              <a:rPr lang="en-US" sz="2000" u="sng" dirty="0">
                <a:latin typeface="Slate Pro Light" panose="02000306040000020004" pitchFamily="2" charset="0"/>
              </a:rPr>
              <a:t>Method 2</a:t>
            </a:r>
          </a:p>
          <a:p>
            <a:pPr marL="609585" lvl="1" indent="0">
              <a:buNone/>
            </a:pPr>
            <a:r>
              <a:rPr lang="en-US" sz="2000" dirty="0">
                <a:latin typeface="Slate Pro Light" panose="02000306040000020004" pitchFamily="2" charset="0"/>
              </a:rPr>
              <a:t>800 tons titanium	</a:t>
            </a:r>
            <a:r>
              <a:rPr lang="en-US" sz="2000" dirty="0">
                <a:solidFill>
                  <a:srgbClr val="00B050"/>
                </a:solidFill>
                <a:latin typeface="Slate Pro Light" panose="02000306040000020004" pitchFamily="2" charset="0"/>
              </a:rPr>
              <a:t>$200 per ton</a:t>
            </a:r>
            <a:r>
              <a:rPr lang="en-US" sz="2000" dirty="0">
                <a:latin typeface="Slate Pro Light" panose="02000306040000020004" pitchFamily="2" charset="0"/>
              </a:rPr>
              <a:t>	$160,000</a:t>
            </a:r>
          </a:p>
          <a:p>
            <a:pPr marL="609585" lvl="1" indent="0">
              <a:buNone/>
            </a:pPr>
            <a:r>
              <a:rPr lang="en-US" sz="2000" dirty="0">
                <a:latin typeface="Slate Pro Light" panose="02000306040000020004" pitchFamily="2" charset="0"/>
              </a:rPr>
              <a:t>300 hours labor	</a:t>
            </a:r>
            <a:r>
              <a:rPr lang="en-US" sz="2000" dirty="0">
                <a:solidFill>
                  <a:srgbClr val="00B050"/>
                </a:solidFill>
                <a:latin typeface="Slate Pro Light" panose="02000306040000020004" pitchFamily="2" charset="0"/>
              </a:rPr>
              <a:t>$20 per hour</a:t>
            </a:r>
            <a:r>
              <a:rPr lang="en-US" sz="2000" dirty="0">
                <a:latin typeface="Slate Pro Light" panose="02000306040000020004" pitchFamily="2" charset="0"/>
              </a:rPr>
              <a:t>	</a:t>
            </a:r>
            <a:r>
              <a:rPr lang="en-US" sz="2000" u="sng" dirty="0">
                <a:latin typeface="Slate Pro Light" panose="02000306040000020004" pitchFamily="2" charset="0"/>
              </a:rPr>
              <a:t>$   6,000</a:t>
            </a:r>
          </a:p>
          <a:p>
            <a:pPr marL="0" indent="0">
              <a:buNone/>
            </a:pPr>
            <a:r>
              <a:rPr lang="en-US" sz="2400" dirty="0">
                <a:latin typeface="Slate Pro Light" panose="02000306040000020004" pitchFamily="2" charset="0"/>
              </a:rPr>
              <a:t>		</a:t>
            </a:r>
            <a:r>
              <a:rPr lang="en-US" sz="2000" dirty="0">
                <a:latin typeface="Slate Pro Light" panose="02000306040000020004" pitchFamily="2" charset="0"/>
              </a:rPr>
              <a:t>Total		$166,000</a:t>
            </a:r>
            <a:endParaRPr lang="en-US" sz="2400" dirty="0">
              <a:latin typeface="Slate Pro Light" panose="02000306040000020004" pitchFamily="2" charset="0"/>
            </a:endParaRPr>
          </a:p>
        </p:txBody>
      </p:sp>
      <p:sp>
        <p:nvSpPr>
          <p:cNvPr id="4" name="Slide Number Placeholder 3">
            <a:extLst>
              <a:ext uri="{FF2B5EF4-FFF2-40B4-BE49-F238E27FC236}">
                <a16:creationId xmlns:a16="http://schemas.microsoft.com/office/drawing/2014/main" id="{346CEDB1-F32C-44B6-BAB5-3AD9BA37B240}"/>
              </a:ext>
            </a:extLst>
          </p:cNvPr>
          <p:cNvSpPr>
            <a:spLocks noGrp="1"/>
          </p:cNvSpPr>
          <p:nvPr>
            <p:ph type="sldNum" sz="quarter" idx="12"/>
          </p:nvPr>
        </p:nvSpPr>
        <p:spPr/>
        <p:txBody>
          <a:bodyPr/>
          <a:lstStyle/>
          <a:p>
            <a:pPr defTabSz="1219170"/>
            <a:fld id="{8F82E0A0-C266-4798-8C8F-B9F91E9DA37E}" type="slidenum">
              <a:rPr lang="en-US" sz="2000" b="1">
                <a:solidFill>
                  <a:prstClr val="white">
                    <a:lumMod val="75000"/>
                  </a:prstClr>
                </a:solidFill>
                <a:latin typeface="Slate Pro Light" panose="02000306040000020004" pitchFamily="2" charset="0"/>
              </a:rPr>
              <a:pPr defTabSz="1219170"/>
              <a:t>10</a:t>
            </a:fld>
            <a:endParaRPr lang="en-US" sz="2000" b="1" dirty="0">
              <a:solidFill>
                <a:prstClr val="white">
                  <a:lumMod val="75000"/>
                </a:prstClr>
              </a:solidFill>
              <a:latin typeface="Slate Pro Light" panose="02000306040000020004" pitchFamily="2" charset="0"/>
            </a:endParaRPr>
          </a:p>
        </p:txBody>
      </p:sp>
    </p:spTree>
    <p:extLst>
      <p:ext uri="{BB962C8B-B14F-4D97-AF65-F5344CB8AC3E}">
        <p14:creationId xmlns:p14="http://schemas.microsoft.com/office/powerpoint/2010/main" val="114405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F7550-3EC7-4FC8-8566-09A472411B24}"/>
              </a:ext>
            </a:extLst>
          </p:cNvPr>
          <p:cNvSpPr>
            <a:spLocks noGrp="1"/>
          </p:cNvSpPr>
          <p:nvPr>
            <p:ph type="title"/>
          </p:nvPr>
        </p:nvSpPr>
        <p:spPr/>
        <p:txBody>
          <a:bodyPr/>
          <a:lstStyle/>
          <a:p>
            <a:r>
              <a:rPr lang="en-US" sz="3600" dirty="0">
                <a:solidFill>
                  <a:srgbClr val="0070C0"/>
                </a:solidFill>
                <a:latin typeface="Slate Pro Light" panose="02000306040000020004" pitchFamily="2" charset="0"/>
              </a:rPr>
              <a:t>Production method</a:t>
            </a:r>
          </a:p>
        </p:txBody>
      </p:sp>
      <p:sp>
        <p:nvSpPr>
          <p:cNvPr id="3" name="Content Placeholder 2">
            <a:extLst>
              <a:ext uri="{FF2B5EF4-FFF2-40B4-BE49-F238E27FC236}">
                <a16:creationId xmlns:a16="http://schemas.microsoft.com/office/drawing/2014/main" id="{79DEDD43-D835-485C-B83E-C7D79EF72E35}"/>
              </a:ext>
            </a:extLst>
          </p:cNvPr>
          <p:cNvSpPr>
            <a:spLocks noGrp="1"/>
          </p:cNvSpPr>
          <p:nvPr>
            <p:ph idx="1"/>
          </p:nvPr>
        </p:nvSpPr>
        <p:spPr/>
        <p:txBody>
          <a:bodyPr/>
          <a:lstStyle/>
          <a:p>
            <a:r>
              <a:rPr lang="en-US" sz="2400" dirty="0">
                <a:latin typeface="Slate Pro Light" panose="02000306040000020004" pitchFamily="2" charset="0"/>
              </a:rPr>
              <a:t>Capital- or labor-intensive production?</a:t>
            </a:r>
          </a:p>
          <a:p>
            <a:pPr marL="533387" lvl="1" indent="0">
              <a:buNone/>
            </a:pPr>
            <a:r>
              <a:rPr lang="en-US" sz="2000" u="sng" dirty="0">
                <a:latin typeface="Slate Pro Light" panose="02000306040000020004" pitchFamily="2" charset="0"/>
              </a:rPr>
              <a:t>Method 1</a:t>
            </a:r>
          </a:p>
          <a:p>
            <a:pPr marL="533387" lvl="1" indent="0">
              <a:buNone/>
            </a:pPr>
            <a:r>
              <a:rPr lang="en-US" sz="2000" dirty="0">
                <a:latin typeface="Slate Pro Light" panose="02000306040000020004" pitchFamily="2" charset="0"/>
              </a:rPr>
              <a:t>20 digging machines	</a:t>
            </a:r>
            <a:r>
              <a:rPr lang="en-US" sz="2000" dirty="0">
                <a:solidFill>
                  <a:srgbClr val="00B050"/>
                </a:solidFill>
                <a:latin typeface="Slate Pro Light" panose="02000306040000020004" pitchFamily="2" charset="0"/>
              </a:rPr>
              <a:t>$1,000 each	</a:t>
            </a:r>
            <a:r>
              <a:rPr lang="en-US" sz="2000" dirty="0">
                <a:latin typeface="Slate Pro Light" panose="02000306040000020004" pitchFamily="2" charset="0"/>
              </a:rPr>
              <a:t>	$20,000</a:t>
            </a:r>
          </a:p>
          <a:p>
            <a:pPr marL="533387" lvl="1" indent="0">
              <a:buNone/>
            </a:pPr>
            <a:r>
              <a:rPr lang="en-US" sz="2000" dirty="0">
                <a:latin typeface="Slate Pro Light" panose="02000306040000020004" pitchFamily="2" charset="0"/>
              </a:rPr>
              <a:t>500 hours labor		</a:t>
            </a:r>
            <a:r>
              <a:rPr lang="en-US" sz="2000" dirty="0">
                <a:solidFill>
                  <a:srgbClr val="00B050"/>
                </a:solidFill>
                <a:latin typeface="Slate Pro Light" panose="02000306040000020004" pitchFamily="2" charset="0"/>
              </a:rPr>
              <a:t>$20 per hour</a:t>
            </a:r>
            <a:r>
              <a:rPr lang="en-US" sz="2000" dirty="0">
                <a:latin typeface="Slate Pro Light" panose="02000306040000020004" pitchFamily="2" charset="0"/>
              </a:rPr>
              <a:t>	</a:t>
            </a:r>
            <a:r>
              <a:rPr lang="en-US" sz="2000" u="sng" dirty="0">
                <a:latin typeface="Slate Pro Light" panose="02000306040000020004" pitchFamily="2" charset="0"/>
              </a:rPr>
              <a:t>$10,000</a:t>
            </a:r>
          </a:p>
          <a:p>
            <a:pPr marL="533387" lvl="1" indent="0">
              <a:buNone/>
            </a:pPr>
            <a:r>
              <a:rPr lang="en-US" sz="2000" dirty="0">
                <a:latin typeface="Slate Pro Light" panose="02000306040000020004" pitchFamily="2" charset="0"/>
              </a:rPr>
              <a:t>		Total			$30,000</a:t>
            </a:r>
          </a:p>
          <a:p>
            <a:pPr marL="533387" lvl="1" indent="0">
              <a:buNone/>
            </a:pPr>
            <a:endParaRPr lang="en-US" sz="2000" dirty="0">
              <a:latin typeface="Slate Pro Light" panose="02000306040000020004" pitchFamily="2" charset="0"/>
            </a:endParaRPr>
          </a:p>
          <a:p>
            <a:pPr marL="533387" lvl="1" indent="0">
              <a:buNone/>
            </a:pPr>
            <a:r>
              <a:rPr lang="en-US" sz="2000" u="sng" dirty="0">
                <a:latin typeface="Slate Pro Light" panose="02000306040000020004" pitchFamily="2" charset="0"/>
              </a:rPr>
              <a:t>Method 2</a:t>
            </a:r>
          </a:p>
          <a:p>
            <a:pPr marL="533387" lvl="1" indent="0">
              <a:buNone/>
            </a:pPr>
            <a:r>
              <a:rPr lang="en-US" sz="2000" dirty="0">
                <a:latin typeface="Slate Pro Light" panose="02000306040000020004" pitchFamily="2" charset="0"/>
              </a:rPr>
              <a:t>50 digging machines	</a:t>
            </a:r>
            <a:r>
              <a:rPr lang="en-US" sz="2000" dirty="0">
                <a:solidFill>
                  <a:srgbClr val="00B050"/>
                </a:solidFill>
                <a:latin typeface="Slate Pro Light" panose="02000306040000020004" pitchFamily="2" charset="0"/>
              </a:rPr>
              <a:t>$1,000 each	</a:t>
            </a:r>
            <a:r>
              <a:rPr lang="en-US" sz="2000" dirty="0">
                <a:latin typeface="Slate Pro Light" panose="02000306040000020004" pitchFamily="2" charset="0"/>
              </a:rPr>
              <a:t>	$50,000</a:t>
            </a:r>
          </a:p>
          <a:p>
            <a:pPr marL="533387" lvl="1" indent="0">
              <a:buNone/>
            </a:pPr>
            <a:r>
              <a:rPr lang="en-US" sz="2000" dirty="0">
                <a:latin typeface="Slate Pro Light" panose="02000306040000020004" pitchFamily="2" charset="0"/>
              </a:rPr>
              <a:t>300 hours labor		</a:t>
            </a:r>
            <a:r>
              <a:rPr lang="en-US" sz="2000" dirty="0">
                <a:solidFill>
                  <a:srgbClr val="00B050"/>
                </a:solidFill>
                <a:latin typeface="Slate Pro Light" panose="02000306040000020004" pitchFamily="2" charset="0"/>
              </a:rPr>
              <a:t>$20 per hour</a:t>
            </a:r>
            <a:r>
              <a:rPr lang="en-US" sz="2000" dirty="0">
                <a:latin typeface="Slate Pro Light" panose="02000306040000020004" pitchFamily="2" charset="0"/>
              </a:rPr>
              <a:t>	</a:t>
            </a:r>
            <a:r>
              <a:rPr lang="en-US" sz="2000" u="sng" dirty="0">
                <a:latin typeface="Slate Pro Light" panose="02000306040000020004" pitchFamily="2" charset="0"/>
              </a:rPr>
              <a:t>$  6,000</a:t>
            </a:r>
          </a:p>
          <a:p>
            <a:pPr marL="533387" lvl="1" indent="0">
              <a:buNone/>
            </a:pPr>
            <a:r>
              <a:rPr lang="en-US" sz="2000" dirty="0">
                <a:latin typeface="Slate Pro Light" panose="02000306040000020004" pitchFamily="2" charset="0"/>
              </a:rPr>
              <a:t>		Total			$56,000	</a:t>
            </a:r>
          </a:p>
          <a:p>
            <a:endParaRPr lang="en-US" sz="2400" dirty="0">
              <a:latin typeface="Slate Pro Light" panose="02000306040000020004" pitchFamily="2" charset="0"/>
            </a:endParaRPr>
          </a:p>
          <a:p>
            <a:endParaRPr lang="en-US" sz="2400" dirty="0">
              <a:latin typeface="Slate Pro Light" panose="02000306040000020004" pitchFamily="2" charset="0"/>
            </a:endParaRPr>
          </a:p>
        </p:txBody>
      </p:sp>
      <p:sp>
        <p:nvSpPr>
          <p:cNvPr id="4" name="Slide Number Placeholder 3">
            <a:extLst>
              <a:ext uri="{FF2B5EF4-FFF2-40B4-BE49-F238E27FC236}">
                <a16:creationId xmlns:a16="http://schemas.microsoft.com/office/drawing/2014/main" id="{8C841292-0A6B-4520-BC9F-5FD9DAF23209}"/>
              </a:ext>
            </a:extLst>
          </p:cNvPr>
          <p:cNvSpPr>
            <a:spLocks noGrp="1"/>
          </p:cNvSpPr>
          <p:nvPr>
            <p:ph type="sldNum" sz="quarter" idx="12"/>
          </p:nvPr>
        </p:nvSpPr>
        <p:spPr/>
        <p:txBody>
          <a:bodyPr/>
          <a:lstStyle/>
          <a:p>
            <a:pPr defTabSz="1219170"/>
            <a:fld id="{8F82E0A0-C266-4798-8C8F-B9F91E9DA37E}" type="slidenum">
              <a:rPr lang="en-US" sz="2000" b="1">
                <a:solidFill>
                  <a:prstClr val="white">
                    <a:lumMod val="75000"/>
                  </a:prstClr>
                </a:solidFill>
                <a:latin typeface="Slate Pro Light" panose="02000306040000020004" pitchFamily="2" charset="0"/>
              </a:rPr>
              <a:pPr defTabSz="1219170"/>
              <a:t>11</a:t>
            </a:fld>
            <a:endParaRPr lang="en-US" sz="2000" b="1" dirty="0">
              <a:solidFill>
                <a:prstClr val="white">
                  <a:lumMod val="75000"/>
                </a:prstClr>
              </a:solidFill>
              <a:latin typeface="Slate Pro Light" panose="02000306040000020004" pitchFamily="2" charset="0"/>
            </a:endParaRPr>
          </a:p>
        </p:txBody>
      </p:sp>
      <p:sp>
        <p:nvSpPr>
          <p:cNvPr id="6" name="Content Placeholder 2">
            <a:extLst>
              <a:ext uri="{FF2B5EF4-FFF2-40B4-BE49-F238E27FC236}">
                <a16:creationId xmlns:a16="http://schemas.microsoft.com/office/drawing/2014/main" id="{F10AD6F0-8FDF-87FE-B2E0-A4BF02C6A7B2}"/>
              </a:ext>
            </a:extLst>
          </p:cNvPr>
          <p:cNvSpPr txBox="1">
            <a:spLocks/>
          </p:cNvSpPr>
          <p:nvPr/>
        </p:nvSpPr>
        <p:spPr>
          <a:xfrm>
            <a:off x="9273060" y="1907316"/>
            <a:ext cx="2416432" cy="3043367"/>
          </a:xfrm>
          <a:prstGeom prst="rect">
            <a:avLst/>
          </a:prstGeom>
          <a:ln>
            <a:solidFill>
              <a:schemeClr val="tx1"/>
            </a:solidFill>
          </a:ln>
        </p:spPr>
        <p:txBody>
          <a:bodyPr vert="horz" lIns="91440" tIns="45720" rIns="91440" bIns="45720" rtlCol="0">
            <a:noAutofit/>
          </a:bodyPr>
          <a:lstStyle>
            <a:lvl1pPr marL="457189" indent="-457189" algn="l" defTabSz="1219170" rtl="0" eaLnBrk="1" latinLnBrk="0" hangingPunct="1">
              <a:spcBef>
                <a:spcPct val="20000"/>
              </a:spcBef>
              <a:buFont typeface="Arial" panose="020B0604020202020204" pitchFamily="34" charset="0"/>
              <a:buChar char="•"/>
              <a:defRPr sz="2133" kern="1200">
                <a:solidFill>
                  <a:schemeClr val="tx1"/>
                </a:solidFill>
                <a:latin typeface="Yu Gothic UI Light" panose="020B0300000000000000" pitchFamily="34" charset="-128"/>
                <a:ea typeface="Yu Gothic UI Light" panose="020B0300000000000000" pitchFamily="34" charset="-128"/>
                <a:cs typeface="Arial" panose="02040503050201020203" pitchFamily="18" charset="0"/>
              </a:defRPr>
            </a:lvl1pPr>
            <a:lvl2pPr marL="990575" indent="-380990" algn="l" defTabSz="1219170" rtl="0" eaLnBrk="1" latinLnBrk="0" hangingPunct="1">
              <a:spcBef>
                <a:spcPct val="20000"/>
              </a:spcBef>
              <a:buFont typeface="Arial" panose="020B0604020202020204" pitchFamily="34" charset="0"/>
              <a:buChar char="–"/>
              <a:defRPr sz="1867" kern="1200">
                <a:solidFill>
                  <a:schemeClr val="tx1"/>
                </a:solidFill>
                <a:latin typeface="Yu Gothic UI Light" panose="020B0300000000000000" pitchFamily="34" charset="-128"/>
                <a:ea typeface="Yu Gothic UI Light" panose="020B0300000000000000" pitchFamily="34" charset="-128"/>
                <a:cs typeface="Arial" panose="02040503050201020203" pitchFamily="18" charset="0"/>
              </a:defRPr>
            </a:lvl2pPr>
            <a:lvl3pPr marL="1523962" indent="-304792" algn="l" defTabSz="1219170" rtl="0" eaLnBrk="1" latinLnBrk="0" hangingPunct="1">
              <a:spcBef>
                <a:spcPct val="20000"/>
              </a:spcBef>
              <a:buFont typeface="Arial" panose="020B0604020202020204" pitchFamily="34" charset="0"/>
              <a:buChar char="•"/>
              <a:defRPr sz="1600" kern="1200">
                <a:solidFill>
                  <a:schemeClr val="tx1"/>
                </a:solidFill>
                <a:latin typeface="Yu Gothic UI Light" panose="020B0300000000000000" pitchFamily="34" charset="-128"/>
                <a:ea typeface="Yu Gothic UI Light" panose="020B0300000000000000" pitchFamily="34" charset="-128"/>
                <a:cs typeface="Arial" panose="02040503050201020203" pitchFamily="18" charset="0"/>
              </a:defRPr>
            </a:lvl3pPr>
            <a:lvl4pPr marL="2133547" indent="-304792" algn="l" defTabSz="1219170" rtl="0" eaLnBrk="1" latinLnBrk="0" hangingPunct="1">
              <a:spcBef>
                <a:spcPct val="20000"/>
              </a:spcBef>
              <a:buFont typeface="Arial" panose="020B0604020202020204" pitchFamily="34" charset="0"/>
              <a:buChar char="–"/>
              <a:defRPr sz="1467" kern="1200">
                <a:solidFill>
                  <a:schemeClr val="tx1"/>
                </a:solidFill>
                <a:latin typeface="Yu Gothic UI Light" panose="020B0300000000000000" pitchFamily="34" charset="-128"/>
                <a:ea typeface="Yu Gothic UI Light" panose="020B0300000000000000" pitchFamily="34" charset="-128"/>
                <a:cs typeface="Arial" panose="02040503050201020203" pitchFamily="18" charset="0"/>
              </a:defRPr>
            </a:lvl4pPr>
            <a:lvl5pPr marL="2743131" indent="-304792" algn="l" defTabSz="1219170" rtl="0" eaLnBrk="1" latinLnBrk="0" hangingPunct="1">
              <a:spcBef>
                <a:spcPct val="20000"/>
              </a:spcBef>
              <a:buFont typeface="Arial" panose="020B0604020202020204" pitchFamily="34" charset="0"/>
              <a:buChar char="»"/>
              <a:defRPr sz="1467" kern="1200">
                <a:solidFill>
                  <a:schemeClr val="tx1"/>
                </a:solidFill>
                <a:latin typeface="Yu Gothic UI Light" panose="020B0300000000000000" pitchFamily="34" charset="-128"/>
                <a:ea typeface="Yu Gothic UI Light" panose="020B0300000000000000" pitchFamily="34" charset="-128"/>
                <a:cs typeface="Arial" panose="02040503050201020203" pitchFamily="18"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buNone/>
            </a:pPr>
            <a:r>
              <a:rPr lang="en-US" sz="2400" dirty="0">
                <a:latin typeface="Slate Pro Light" panose="02000306040000020004" pitchFamily="2" charset="0"/>
              </a:rPr>
              <a:t>Also</a:t>
            </a:r>
          </a:p>
          <a:p>
            <a:r>
              <a:rPr lang="en-US" sz="2000" dirty="0">
                <a:latin typeface="Slate Pro Light" panose="02000306040000020004" pitchFamily="2" charset="0"/>
              </a:rPr>
              <a:t>Estimating value of capital stock</a:t>
            </a:r>
          </a:p>
          <a:p>
            <a:r>
              <a:rPr lang="en-US" sz="2000" dirty="0">
                <a:latin typeface="Slate Pro Light" panose="02000306040000020004" pitchFamily="2" charset="0"/>
              </a:rPr>
              <a:t>How much to invest in particular capital goods</a:t>
            </a:r>
          </a:p>
          <a:p>
            <a:r>
              <a:rPr lang="en-US" sz="2000" dirty="0">
                <a:latin typeface="Slate Pro Light" panose="02000306040000020004" pitchFamily="2" charset="0"/>
              </a:rPr>
              <a:t>When to replace capital goods</a:t>
            </a:r>
          </a:p>
          <a:p>
            <a:endParaRPr lang="en-US" sz="2400" dirty="0">
              <a:latin typeface="Slate Pro Light" panose="02000306040000020004" pitchFamily="2" charset="0"/>
            </a:endParaRPr>
          </a:p>
          <a:p>
            <a:endParaRPr lang="en-US" sz="2400" dirty="0">
              <a:latin typeface="Slate Pro Light" panose="02000306040000020004" pitchFamily="2" charset="0"/>
            </a:endParaRPr>
          </a:p>
        </p:txBody>
      </p:sp>
    </p:spTree>
    <p:extLst>
      <p:ext uri="{BB962C8B-B14F-4D97-AF65-F5344CB8AC3E}">
        <p14:creationId xmlns:p14="http://schemas.microsoft.com/office/powerpoint/2010/main" val="282220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F7550-3EC7-4FC8-8566-09A472411B24}"/>
              </a:ext>
            </a:extLst>
          </p:cNvPr>
          <p:cNvSpPr>
            <a:spLocks noGrp="1"/>
          </p:cNvSpPr>
          <p:nvPr>
            <p:ph type="title"/>
          </p:nvPr>
        </p:nvSpPr>
        <p:spPr/>
        <p:txBody>
          <a:bodyPr/>
          <a:lstStyle/>
          <a:p>
            <a:r>
              <a:rPr lang="en-US" sz="3600" dirty="0">
                <a:solidFill>
                  <a:srgbClr val="0070C0"/>
                </a:solidFill>
                <a:latin typeface="Slate Pro Light" panose="02000306040000020004" pitchFamily="2" charset="0"/>
              </a:rPr>
              <a:t>Anticipating future prices</a:t>
            </a:r>
          </a:p>
        </p:txBody>
      </p:sp>
      <p:sp>
        <p:nvSpPr>
          <p:cNvPr id="3" name="Content Placeholder 2">
            <a:extLst>
              <a:ext uri="{FF2B5EF4-FFF2-40B4-BE49-F238E27FC236}">
                <a16:creationId xmlns:a16="http://schemas.microsoft.com/office/drawing/2014/main" id="{79DEDD43-D835-485C-B83E-C7D79EF72E35}"/>
              </a:ext>
            </a:extLst>
          </p:cNvPr>
          <p:cNvSpPr>
            <a:spLocks noGrp="1"/>
          </p:cNvSpPr>
          <p:nvPr>
            <p:ph idx="1"/>
          </p:nvPr>
        </p:nvSpPr>
        <p:spPr>
          <a:xfrm>
            <a:off x="609600" y="1600201"/>
            <a:ext cx="6409038" cy="4525963"/>
          </a:xfrm>
        </p:spPr>
        <p:txBody>
          <a:bodyPr/>
          <a:lstStyle/>
          <a:p>
            <a:r>
              <a:rPr lang="en-US" sz="2800" dirty="0">
                <a:latin typeface="Slate Pro Light" panose="02000306040000020004" pitchFamily="2" charset="0"/>
              </a:rPr>
              <a:t>Production time</a:t>
            </a:r>
          </a:p>
          <a:p>
            <a:r>
              <a:rPr lang="en-US" sz="2800" dirty="0">
                <a:latin typeface="Slate Pro Light" panose="02000306040000020004" pitchFamily="2" charset="0"/>
              </a:rPr>
              <a:t>Consumer demand</a:t>
            </a:r>
          </a:p>
          <a:p>
            <a:r>
              <a:rPr lang="en-US" sz="2800" dirty="0">
                <a:latin typeface="Slate Pro Light" panose="02000306040000020004" pitchFamily="2" charset="0"/>
              </a:rPr>
              <a:t>Competitor reactions</a:t>
            </a:r>
          </a:p>
          <a:p>
            <a:r>
              <a:rPr lang="en-US" sz="2800" dirty="0">
                <a:latin typeface="Slate Pro Light" panose="02000306040000020004" pitchFamily="2" charset="0"/>
              </a:rPr>
              <a:t>Other conditions of the business or natural environment</a:t>
            </a:r>
          </a:p>
          <a:p>
            <a:endParaRPr lang="en-US" sz="2400" dirty="0">
              <a:latin typeface="Slate Pro Light" panose="02000306040000020004" pitchFamily="2" charset="0"/>
            </a:endParaRPr>
          </a:p>
        </p:txBody>
      </p:sp>
      <p:sp>
        <p:nvSpPr>
          <p:cNvPr id="4" name="Slide Number Placeholder 3">
            <a:extLst>
              <a:ext uri="{FF2B5EF4-FFF2-40B4-BE49-F238E27FC236}">
                <a16:creationId xmlns:a16="http://schemas.microsoft.com/office/drawing/2014/main" id="{8C841292-0A6B-4520-BC9F-5FD9DAF23209}"/>
              </a:ext>
            </a:extLst>
          </p:cNvPr>
          <p:cNvSpPr>
            <a:spLocks noGrp="1"/>
          </p:cNvSpPr>
          <p:nvPr>
            <p:ph type="sldNum" sz="quarter" idx="12"/>
          </p:nvPr>
        </p:nvSpPr>
        <p:spPr/>
        <p:txBody>
          <a:bodyPr/>
          <a:lstStyle/>
          <a:p>
            <a:pPr defTabSz="1219170"/>
            <a:fld id="{8F82E0A0-C266-4798-8C8F-B9F91E9DA37E}" type="slidenum">
              <a:rPr lang="en-US" sz="2000" b="1">
                <a:solidFill>
                  <a:prstClr val="white">
                    <a:lumMod val="75000"/>
                  </a:prstClr>
                </a:solidFill>
                <a:latin typeface="Slate Pro Light" panose="02000306040000020004" pitchFamily="2" charset="0"/>
              </a:rPr>
              <a:pPr defTabSz="1219170"/>
              <a:t>12</a:t>
            </a:fld>
            <a:endParaRPr lang="en-US" sz="2000" b="1" dirty="0">
              <a:solidFill>
                <a:prstClr val="white">
                  <a:lumMod val="75000"/>
                </a:prstClr>
              </a:solidFill>
              <a:latin typeface="Slate Pro Light" panose="02000306040000020004" pitchFamily="2" charset="0"/>
            </a:endParaRPr>
          </a:p>
        </p:txBody>
      </p:sp>
      <p:pic>
        <p:nvPicPr>
          <p:cNvPr id="7176" name="Picture 8" descr="three question mark / cartoon vector and illustration, black and white,  hand drawn, sketch style, isolated on white background. Stock Vector |  Adobe Stock">
            <a:extLst>
              <a:ext uri="{FF2B5EF4-FFF2-40B4-BE49-F238E27FC236}">
                <a16:creationId xmlns:a16="http://schemas.microsoft.com/office/drawing/2014/main" id="{1642191E-F0C9-269B-A050-7AA26CBDF9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3"/>
          <a:stretch/>
        </p:blipFill>
        <p:spPr bwMode="auto">
          <a:xfrm>
            <a:off x="7319997" y="846137"/>
            <a:ext cx="3786667" cy="392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92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4000"/>
            <a:ext cx="10972800" cy="1143000"/>
          </a:xfrm>
        </p:spPr>
        <p:txBody>
          <a:bodyPr/>
          <a:lstStyle/>
          <a:p>
            <a:r>
              <a:rPr lang="en-US" sz="3400" dirty="0">
                <a:solidFill>
                  <a:srgbClr val="0070C0"/>
                </a:solidFill>
                <a:latin typeface="Slate Pro Light" panose="02000306040000020004" pitchFamily="2" charset="0"/>
              </a:rPr>
              <a:t>How does all this work under central banking with fiat money?</a:t>
            </a:r>
          </a:p>
        </p:txBody>
      </p:sp>
      <p:sp>
        <p:nvSpPr>
          <p:cNvPr id="3" name="Content Placeholder 2"/>
          <p:cNvSpPr>
            <a:spLocks noGrp="1"/>
          </p:cNvSpPr>
          <p:nvPr>
            <p:ph idx="1"/>
          </p:nvPr>
        </p:nvSpPr>
        <p:spPr>
          <a:xfrm>
            <a:off x="609599" y="1498600"/>
            <a:ext cx="6198973" cy="5181600"/>
          </a:xfrm>
        </p:spPr>
        <p:txBody>
          <a:bodyPr>
            <a:normAutofit/>
          </a:bodyPr>
          <a:lstStyle/>
          <a:p>
            <a:pPr>
              <a:lnSpc>
                <a:spcPct val="100000"/>
              </a:lnSpc>
            </a:pPr>
            <a:r>
              <a:rPr lang="en-US" sz="2800" dirty="0">
                <a:latin typeface="Slate Pro Light" panose="02000306040000020004" pitchFamily="2" charset="0"/>
              </a:rPr>
              <a:t>Availability of cheap credit</a:t>
            </a:r>
          </a:p>
          <a:p>
            <a:pPr>
              <a:lnSpc>
                <a:spcPct val="100000"/>
              </a:lnSpc>
            </a:pPr>
            <a:r>
              <a:rPr lang="en-US" sz="2800" dirty="0">
                <a:latin typeface="Slate Pro Light" panose="02000306040000020004" pitchFamily="2" charset="0"/>
              </a:rPr>
              <a:t>Natural versus artificial interest rates</a:t>
            </a:r>
          </a:p>
          <a:p>
            <a:pPr>
              <a:lnSpc>
                <a:spcPct val="100000"/>
              </a:lnSpc>
            </a:pPr>
            <a:r>
              <a:rPr lang="en-US" sz="2800" dirty="0">
                <a:latin typeface="Slate Pro Light" panose="02000306040000020004" pitchFamily="2" charset="0"/>
              </a:rPr>
              <a:t>Changes in the value of money (nominal versus real prices)</a:t>
            </a:r>
          </a:p>
          <a:p>
            <a:pPr>
              <a:lnSpc>
                <a:spcPct val="100000"/>
              </a:lnSpc>
            </a:pPr>
            <a:r>
              <a:rPr lang="en-US" sz="2800" dirty="0">
                <a:latin typeface="Slate Pro Light" panose="02000306040000020004" pitchFamily="2" charset="0"/>
              </a:rPr>
              <a:t>Increases in relative price variability</a:t>
            </a:r>
          </a:p>
          <a:p>
            <a:pPr>
              <a:lnSpc>
                <a:spcPct val="100000"/>
              </a:lnSpc>
            </a:pPr>
            <a:r>
              <a:rPr lang="en-US" sz="2800" dirty="0">
                <a:latin typeface="Slate Pro Light" panose="02000306040000020004" pitchFamily="2" charset="0"/>
              </a:rPr>
              <a:t>Predicting what the monetary authority will do</a:t>
            </a:r>
          </a:p>
          <a:p>
            <a:pPr marL="0" indent="0">
              <a:buNone/>
            </a:pPr>
            <a:endParaRPr lang="en-US" sz="2400" dirty="0">
              <a:latin typeface="Slate Pro Light" panose="02000306040000020004" pitchFamily="2" charset="0"/>
            </a:endParaRPr>
          </a:p>
        </p:txBody>
      </p:sp>
      <p:sp>
        <p:nvSpPr>
          <p:cNvPr id="4" name="Slide Number Placeholder 3"/>
          <p:cNvSpPr>
            <a:spLocks noGrp="1"/>
          </p:cNvSpPr>
          <p:nvPr>
            <p:ph type="sldNum" sz="quarter" idx="12"/>
          </p:nvPr>
        </p:nvSpPr>
        <p:spPr/>
        <p:txBody>
          <a:bodyPr/>
          <a:lstStyle/>
          <a:p>
            <a:fld id="{8F82E0A0-C266-4798-8C8F-B9F91E9DA37E}" type="slidenum">
              <a:rPr lang="en-US" sz="2000" b="1">
                <a:latin typeface="Slate Pro Light" panose="02000306040000020004" pitchFamily="2" charset="0"/>
              </a:rPr>
              <a:pPr/>
              <a:t>13</a:t>
            </a:fld>
            <a:endParaRPr lang="en-US" sz="2000" b="1" dirty="0">
              <a:latin typeface="Slate Pro Light" panose="02000306040000020004" pitchFamily="2" charset="0"/>
            </a:endParaRPr>
          </a:p>
        </p:txBody>
      </p:sp>
      <p:pic>
        <p:nvPicPr>
          <p:cNvPr id="9218" name="Picture 2" descr="The Armchair Psychologists | RedCircle">
            <a:extLst>
              <a:ext uri="{FF2B5EF4-FFF2-40B4-BE49-F238E27FC236}">
                <a16:creationId xmlns:a16="http://schemas.microsoft.com/office/drawing/2014/main" id="{38813299-131D-2EC8-656D-3BCF79B4E2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101" y="1498600"/>
            <a:ext cx="4080819" cy="408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30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No Evidence for a Replicability Crisis in Psychological Science">
            <a:extLst>
              <a:ext uri="{FF2B5EF4-FFF2-40B4-BE49-F238E27FC236}">
                <a16:creationId xmlns:a16="http://schemas.microsoft.com/office/drawing/2014/main" id="{DE44D8D4-7FF6-1FB1-0628-A0EC85BAB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41" y="360663"/>
            <a:ext cx="4980505" cy="47056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432C13B-990E-9FA5-64AA-2B06EBEA70BC}"/>
              </a:ext>
            </a:extLst>
          </p:cNvPr>
          <p:cNvPicPr>
            <a:picLocks noChangeAspect="1"/>
          </p:cNvPicPr>
          <p:nvPr/>
        </p:nvPicPr>
        <p:blipFill>
          <a:blip r:embed="rId3"/>
          <a:stretch>
            <a:fillRect/>
          </a:stretch>
        </p:blipFill>
        <p:spPr>
          <a:xfrm>
            <a:off x="5621832" y="360662"/>
            <a:ext cx="6264727" cy="4705606"/>
          </a:xfrm>
          <a:prstGeom prst="rect">
            <a:avLst/>
          </a:prstGeom>
        </p:spPr>
      </p:pic>
      <p:pic>
        <p:nvPicPr>
          <p:cNvPr id="1026" name="Picture 2" descr="Landmark study about honesty and cheating was found to have relied on faked  data | Daily Mail Online">
            <a:extLst>
              <a:ext uri="{FF2B5EF4-FFF2-40B4-BE49-F238E27FC236}">
                <a16:creationId xmlns:a16="http://schemas.microsoft.com/office/drawing/2014/main" id="{82D48DF4-143D-4A4E-B2C1-3B93BE2DA8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7246" y="4255020"/>
            <a:ext cx="4037734" cy="24251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94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1AED55-852D-EA90-8185-CDEF6143A300}"/>
              </a:ext>
            </a:extLst>
          </p:cNvPr>
          <p:cNvPicPr>
            <a:picLocks noChangeAspect="1"/>
          </p:cNvPicPr>
          <p:nvPr/>
        </p:nvPicPr>
        <p:blipFill rotWithShape="1">
          <a:blip r:embed="rId2"/>
          <a:srcRect l="-1" r="37159" b="25952"/>
          <a:stretch/>
        </p:blipFill>
        <p:spPr>
          <a:xfrm>
            <a:off x="359241" y="398857"/>
            <a:ext cx="4123859" cy="2781300"/>
          </a:xfrm>
          <a:prstGeom prst="rect">
            <a:avLst/>
          </a:prstGeom>
          <a:ln>
            <a:solidFill>
              <a:schemeClr val="tx1"/>
            </a:solidFill>
          </a:ln>
        </p:spPr>
      </p:pic>
      <p:pic>
        <p:nvPicPr>
          <p:cNvPr id="4" name="Picture 3">
            <a:extLst>
              <a:ext uri="{FF2B5EF4-FFF2-40B4-BE49-F238E27FC236}">
                <a16:creationId xmlns:a16="http://schemas.microsoft.com/office/drawing/2014/main" id="{3CEC4879-5FC3-C02D-C7AB-A2A9EDD18534}"/>
              </a:ext>
            </a:extLst>
          </p:cNvPr>
          <p:cNvPicPr>
            <a:picLocks noChangeAspect="1"/>
          </p:cNvPicPr>
          <p:nvPr/>
        </p:nvPicPr>
        <p:blipFill>
          <a:blip r:embed="rId3"/>
          <a:stretch>
            <a:fillRect/>
          </a:stretch>
        </p:blipFill>
        <p:spPr>
          <a:xfrm>
            <a:off x="3227387" y="929487"/>
            <a:ext cx="6157913" cy="2748357"/>
          </a:xfrm>
          <a:prstGeom prst="rect">
            <a:avLst/>
          </a:prstGeom>
          <a:ln>
            <a:solidFill>
              <a:schemeClr val="tx1"/>
            </a:solidFill>
          </a:ln>
        </p:spPr>
      </p:pic>
      <p:pic>
        <p:nvPicPr>
          <p:cNvPr id="6" name="Picture 5">
            <a:extLst>
              <a:ext uri="{FF2B5EF4-FFF2-40B4-BE49-F238E27FC236}">
                <a16:creationId xmlns:a16="http://schemas.microsoft.com/office/drawing/2014/main" id="{DD76EB5C-B0FB-54F7-A94D-4F3739288E52}"/>
              </a:ext>
            </a:extLst>
          </p:cNvPr>
          <p:cNvPicPr>
            <a:picLocks noChangeAspect="1"/>
          </p:cNvPicPr>
          <p:nvPr/>
        </p:nvPicPr>
        <p:blipFill rotWithShape="1">
          <a:blip r:embed="rId4"/>
          <a:srcRect b="17543"/>
          <a:stretch/>
        </p:blipFill>
        <p:spPr>
          <a:xfrm>
            <a:off x="4889354" y="3421322"/>
            <a:ext cx="7122854" cy="2933815"/>
          </a:xfrm>
          <a:prstGeom prst="rect">
            <a:avLst/>
          </a:prstGeom>
          <a:ln>
            <a:solidFill>
              <a:schemeClr val="tx1"/>
            </a:solidFill>
          </a:ln>
        </p:spPr>
      </p:pic>
      <p:pic>
        <p:nvPicPr>
          <p:cNvPr id="8" name="Picture 7">
            <a:extLst>
              <a:ext uri="{FF2B5EF4-FFF2-40B4-BE49-F238E27FC236}">
                <a16:creationId xmlns:a16="http://schemas.microsoft.com/office/drawing/2014/main" id="{9C6E5EA7-D215-BA69-E77D-7BF7D8F7CAEC}"/>
              </a:ext>
            </a:extLst>
          </p:cNvPr>
          <p:cNvPicPr>
            <a:picLocks noChangeAspect="1"/>
          </p:cNvPicPr>
          <p:nvPr/>
        </p:nvPicPr>
        <p:blipFill>
          <a:blip r:embed="rId5"/>
          <a:stretch>
            <a:fillRect/>
          </a:stretch>
        </p:blipFill>
        <p:spPr>
          <a:xfrm>
            <a:off x="6758392" y="207175"/>
            <a:ext cx="5253816" cy="2574126"/>
          </a:xfrm>
          <a:prstGeom prst="rect">
            <a:avLst/>
          </a:prstGeom>
          <a:ln>
            <a:solidFill>
              <a:schemeClr val="tx1"/>
            </a:solidFill>
          </a:ln>
        </p:spPr>
      </p:pic>
      <p:pic>
        <p:nvPicPr>
          <p:cNvPr id="10" name="Picture 9">
            <a:extLst>
              <a:ext uri="{FF2B5EF4-FFF2-40B4-BE49-F238E27FC236}">
                <a16:creationId xmlns:a16="http://schemas.microsoft.com/office/drawing/2014/main" id="{888CC91D-3855-7E36-0364-0157DECAF1D9}"/>
              </a:ext>
            </a:extLst>
          </p:cNvPr>
          <p:cNvPicPr>
            <a:picLocks noChangeAspect="1"/>
          </p:cNvPicPr>
          <p:nvPr/>
        </p:nvPicPr>
        <p:blipFill>
          <a:blip r:embed="rId6"/>
          <a:stretch>
            <a:fillRect/>
          </a:stretch>
        </p:blipFill>
        <p:spPr>
          <a:xfrm>
            <a:off x="179792" y="4077457"/>
            <a:ext cx="6932208" cy="2573368"/>
          </a:xfrm>
          <a:prstGeom prst="rect">
            <a:avLst/>
          </a:prstGeom>
          <a:ln>
            <a:solidFill>
              <a:schemeClr val="tx1"/>
            </a:solidFill>
          </a:ln>
        </p:spPr>
      </p:pic>
    </p:spTree>
    <p:extLst>
      <p:ext uri="{BB962C8B-B14F-4D97-AF65-F5344CB8AC3E}">
        <p14:creationId xmlns:p14="http://schemas.microsoft.com/office/powerpoint/2010/main" val="391372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B506C0-AB7C-E968-D67D-B6BD9F65F149}"/>
              </a:ext>
            </a:extLst>
          </p:cNvPr>
          <p:cNvPicPr>
            <a:picLocks noChangeAspect="1"/>
          </p:cNvPicPr>
          <p:nvPr/>
        </p:nvPicPr>
        <p:blipFill>
          <a:blip r:embed="rId2"/>
          <a:stretch>
            <a:fillRect/>
          </a:stretch>
        </p:blipFill>
        <p:spPr>
          <a:xfrm>
            <a:off x="0" y="751430"/>
            <a:ext cx="12192000" cy="5355139"/>
          </a:xfrm>
          <a:prstGeom prst="rect">
            <a:avLst/>
          </a:prstGeom>
        </p:spPr>
      </p:pic>
    </p:spTree>
    <p:extLst>
      <p:ext uri="{BB962C8B-B14F-4D97-AF65-F5344CB8AC3E}">
        <p14:creationId xmlns:p14="http://schemas.microsoft.com/office/powerpoint/2010/main" val="126698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4000"/>
            <a:ext cx="10972800" cy="1143000"/>
          </a:xfrm>
        </p:spPr>
        <p:txBody>
          <a:bodyPr/>
          <a:lstStyle/>
          <a:p>
            <a:r>
              <a:rPr lang="en-US" sz="3600" dirty="0">
                <a:solidFill>
                  <a:srgbClr val="0070C0"/>
                </a:solidFill>
                <a:latin typeface="Slate Pro Light" panose="02000306040000020004" pitchFamily="2" charset="0"/>
              </a:rPr>
              <a:t>Effects of credit expansion</a:t>
            </a:r>
          </a:p>
        </p:txBody>
      </p:sp>
      <p:sp>
        <p:nvSpPr>
          <p:cNvPr id="3" name="Content Placeholder 2"/>
          <p:cNvSpPr>
            <a:spLocks noGrp="1"/>
          </p:cNvSpPr>
          <p:nvPr>
            <p:ph idx="1"/>
          </p:nvPr>
        </p:nvSpPr>
        <p:spPr>
          <a:xfrm>
            <a:off x="609599" y="1498600"/>
            <a:ext cx="7632701" cy="5181600"/>
          </a:xfrm>
        </p:spPr>
        <p:txBody>
          <a:bodyPr/>
          <a:lstStyle/>
          <a:p>
            <a:r>
              <a:rPr lang="en-US" sz="2800" dirty="0">
                <a:latin typeface="Slate Pro Light" panose="02000306040000020004" pitchFamily="2" charset="0"/>
              </a:rPr>
              <a:t>For the economy: creating the boom-bust cycle</a:t>
            </a:r>
          </a:p>
          <a:p>
            <a:pPr lvl="1"/>
            <a:r>
              <a:rPr lang="en-US" sz="2400" dirty="0">
                <a:latin typeface="Slate Pro Light" panose="02000306040000020004" pitchFamily="2" charset="0"/>
              </a:rPr>
              <a:t>Malinvestment</a:t>
            </a:r>
          </a:p>
          <a:p>
            <a:r>
              <a:rPr lang="en-US" sz="2800" dirty="0">
                <a:latin typeface="Slate Pro Light" panose="02000306040000020004" pitchFamily="2" charset="0"/>
              </a:rPr>
              <a:t>For banks, firms, investors</a:t>
            </a:r>
          </a:p>
          <a:p>
            <a:pPr lvl="1"/>
            <a:r>
              <a:rPr lang="en-US" sz="2400" dirty="0">
                <a:latin typeface="Slate Pro Light" panose="02000306040000020004" pitchFamily="2" charset="0"/>
              </a:rPr>
              <a:t>Artificially low interest rates + implicit </a:t>
            </a:r>
          </a:p>
          <a:p>
            <a:pPr marL="609585" lvl="1" indent="0" defTabSz="977900">
              <a:spcBef>
                <a:spcPts val="0"/>
              </a:spcBef>
              <a:buNone/>
            </a:pPr>
            <a:r>
              <a:rPr lang="en-US" sz="2400" dirty="0">
                <a:latin typeface="Slate Pro Light" panose="02000306040000020004" pitchFamily="2" charset="0"/>
              </a:rPr>
              <a:t>	government guarantees discourage lending </a:t>
            </a:r>
          </a:p>
          <a:p>
            <a:pPr marL="609585" lvl="1" indent="0" defTabSz="977900">
              <a:spcBef>
                <a:spcPts val="0"/>
              </a:spcBef>
              <a:buNone/>
            </a:pPr>
            <a:r>
              <a:rPr lang="en-US" sz="2400" dirty="0">
                <a:latin typeface="Slate Pro Light" panose="02000306040000020004" pitchFamily="2" charset="0"/>
              </a:rPr>
              <a:t>	to core customers and encourage investment </a:t>
            </a:r>
          </a:p>
          <a:p>
            <a:pPr marL="609585" lvl="1" indent="0" defTabSz="977900">
              <a:spcBef>
                <a:spcPts val="0"/>
              </a:spcBef>
              <a:buNone/>
            </a:pPr>
            <a:r>
              <a:rPr lang="en-US" sz="2400" dirty="0">
                <a:latin typeface="Slate Pro Light" panose="02000306040000020004" pitchFamily="2" charset="0"/>
              </a:rPr>
              <a:t>	in risker ventures.</a:t>
            </a:r>
          </a:p>
          <a:p>
            <a:pPr lvl="1">
              <a:tabLst>
                <a:tab pos="977900" algn="l"/>
              </a:tabLst>
            </a:pPr>
            <a:r>
              <a:rPr lang="en-US" sz="2400" dirty="0">
                <a:latin typeface="Slate Pro Light" panose="02000306040000020004" pitchFamily="2" charset="0"/>
              </a:rPr>
              <a:t>Low interest rates encourage entry by </a:t>
            </a:r>
          </a:p>
          <a:p>
            <a:pPr marL="609585" lvl="1" indent="0">
              <a:spcBef>
                <a:spcPts val="0"/>
              </a:spcBef>
              <a:buNone/>
              <a:tabLst>
                <a:tab pos="977900" algn="l"/>
              </a:tabLst>
            </a:pPr>
            <a:r>
              <a:rPr lang="en-US" sz="2400" dirty="0">
                <a:latin typeface="Slate Pro Light" panose="02000306040000020004" pitchFamily="2" charset="0"/>
              </a:rPr>
              <a:t>	marginal entrepreneurs pursuing marginal </a:t>
            </a:r>
          </a:p>
          <a:p>
            <a:pPr marL="609585" lvl="1" indent="0">
              <a:spcBef>
                <a:spcPts val="0"/>
              </a:spcBef>
              <a:buNone/>
              <a:tabLst>
                <a:tab pos="977900" algn="l"/>
              </a:tabLst>
            </a:pPr>
            <a:r>
              <a:rPr lang="en-US" sz="2400" dirty="0">
                <a:latin typeface="Slate Pro Light" panose="02000306040000020004" pitchFamily="2" charset="0"/>
              </a:rPr>
              <a:t>	projects.</a:t>
            </a:r>
          </a:p>
          <a:p>
            <a:pPr lvl="1">
              <a:spcBef>
                <a:spcPts val="576"/>
              </a:spcBef>
              <a:tabLst>
                <a:tab pos="977900" algn="l"/>
              </a:tabLst>
            </a:pPr>
            <a:r>
              <a:rPr lang="en-US" sz="2400" dirty="0">
                <a:latin typeface="Slate Pro Light" panose="02000306040000020004" pitchFamily="2" charset="0"/>
              </a:rPr>
              <a:t>Even “good” entrepreneurs may take the money!</a:t>
            </a:r>
          </a:p>
        </p:txBody>
      </p:sp>
      <p:sp>
        <p:nvSpPr>
          <p:cNvPr id="4" name="Slide Number Placeholder 3"/>
          <p:cNvSpPr>
            <a:spLocks noGrp="1"/>
          </p:cNvSpPr>
          <p:nvPr>
            <p:ph type="sldNum" sz="quarter" idx="12"/>
          </p:nvPr>
        </p:nvSpPr>
        <p:spPr/>
        <p:txBody>
          <a:bodyPr/>
          <a:lstStyle/>
          <a:p>
            <a:pPr defTabSz="1219170"/>
            <a:fld id="{8F82E0A0-C266-4798-8C8F-B9F91E9DA37E}" type="slidenum">
              <a:rPr lang="en-US" sz="1867" b="1">
                <a:solidFill>
                  <a:prstClr val="white">
                    <a:lumMod val="75000"/>
                  </a:prstClr>
                </a:solidFill>
                <a:latin typeface="Slate Pro Light" panose="02000306040000020004" pitchFamily="2" charset="0"/>
              </a:rPr>
              <a:pPr defTabSz="1219170"/>
              <a:t>17</a:t>
            </a:fld>
            <a:endParaRPr lang="en-US" sz="1867" b="1" dirty="0">
              <a:solidFill>
                <a:prstClr val="white">
                  <a:lumMod val="75000"/>
                </a:prstClr>
              </a:solidFill>
              <a:latin typeface="Slate Pro Light" panose="02000306040000020004" pitchFamily="2" charset="0"/>
            </a:endParaRPr>
          </a:p>
        </p:txBody>
      </p:sp>
      <p:pic>
        <p:nvPicPr>
          <p:cNvPr id="2052" name="Picture 4" descr="Beware the modern day Snake Oil Salesman!">
            <a:extLst>
              <a:ext uri="{FF2B5EF4-FFF2-40B4-BE49-F238E27FC236}">
                <a16:creationId xmlns:a16="http://schemas.microsoft.com/office/drawing/2014/main" id="{4D864624-025B-0CB1-73ED-17E5E1D4EB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0532" y="3009900"/>
            <a:ext cx="3651426" cy="3225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conomic Cycle - Overview, Stages, and Importance">
            <a:extLst>
              <a:ext uri="{FF2B5EF4-FFF2-40B4-BE49-F238E27FC236}">
                <a16:creationId xmlns:a16="http://schemas.microsoft.com/office/drawing/2014/main" id="{13692437-50CF-6FA5-766F-1EC8DB9B7AD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775"/>
          <a:stretch/>
        </p:blipFill>
        <p:spPr bwMode="auto">
          <a:xfrm>
            <a:off x="8403058" y="745145"/>
            <a:ext cx="3367620" cy="174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48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4000"/>
            <a:ext cx="10972800" cy="1143000"/>
          </a:xfrm>
        </p:spPr>
        <p:txBody>
          <a:bodyPr/>
          <a:lstStyle/>
          <a:p>
            <a:r>
              <a:rPr lang="en-US" sz="3600" dirty="0">
                <a:solidFill>
                  <a:srgbClr val="0070C0"/>
                </a:solidFill>
                <a:latin typeface="Slate Pro Light" panose="02000306040000020004" pitchFamily="2" charset="0"/>
              </a:rPr>
              <a:t>Zombie credit and zombie firms</a:t>
            </a:r>
          </a:p>
        </p:txBody>
      </p:sp>
      <p:sp>
        <p:nvSpPr>
          <p:cNvPr id="3" name="Content Placeholder 2"/>
          <p:cNvSpPr>
            <a:spLocks noGrp="1"/>
          </p:cNvSpPr>
          <p:nvPr>
            <p:ph idx="1"/>
          </p:nvPr>
        </p:nvSpPr>
        <p:spPr>
          <a:xfrm>
            <a:off x="609599" y="1498600"/>
            <a:ext cx="7569201" cy="5181600"/>
          </a:xfrm>
        </p:spPr>
        <p:txBody>
          <a:bodyPr/>
          <a:lstStyle/>
          <a:p>
            <a:r>
              <a:rPr lang="en-US" sz="2600" dirty="0">
                <a:latin typeface="Slate Pro Light" panose="02000306040000020004" pitchFamily="2" charset="0"/>
              </a:rPr>
              <a:t>High-quality entrepreneurs must devote resources to distinguishing themselves from low-quality entrepreneurs.</a:t>
            </a:r>
          </a:p>
          <a:p>
            <a:pPr lvl="1"/>
            <a:r>
              <a:rPr lang="en-US" sz="2400" dirty="0">
                <a:latin typeface="Slate Pro Light" panose="02000306040000020004" pitchFamily="2" charset="0"/>
              </a:rPr>
              <a:t>Branding, marketing, high-end features</a:t>
            </a:r>
          </a:p>
          <a:p>
            <a:pPr lvl="1"/>
            <a:r>
              <a:rPr lang="en-US" sz="2400" dirty="0">
                <a:latin typeface="Slate Pro Light" panose="02000306040000020004" pitchFamily="2" charset="0"/>
              </a:rPr>
              <a:t>Giving up decision rights to investors</a:t>
            </a:r>
          </a:p>
          <a:p>
            <a:r>
              <a:rPr lang="en-US" sz="2600" dirty="0">
                <a:latin typeface="Slate Pro Light" panose="02000306040000020004" pitchFamily="2" charset="0"/>
              </a:rPr>
              <a:t>Zombies bid up input prices, increasing the entrepreneur’s costs.</a:t>
            </a:r>
          </a:p>
          <a:p>
            <a:r>
              <a:rPr lang="en-US" sz="2600" dirty="0">
                <a:latin typeface="Slate Pro Light" panose="02000306040000020004" pitchFamily="2" charset="0"/>
              </a:rPr>
              <a:t>Presence (and inevitable failure) of zombies harms reputation of industries, technologies, sectors.</a:t>
            </a:r>
          </a:p>
          <a:p>
            <a:endParaRPr lang="en-US" sz="2800" dirty="0">
              <a:latin typeface="Slate Pro Light" panose="02000306040000020004" pitchFamily="2" charset="0"/>
            </a:endParaRPr>
          </a:p>
        </p:txBody>
      </p:sp>
      <p:sp>
        <p:nvSpPr>
          <p:cNvPr id="4" name="Slide Number Placeholder 3"/>
          <p:cNvSpPr>
            <a:spLocks noGrp="1"/>
          </p:cNvSpPr>
          <p:nvPr>
            <p:ph type="sldNum" sz="quarter" idx="12"/>
          </p:nvPr>
        </p:nvSpPr>
        <p:spPr/>
        <p:txBody>
          <a:bodyPr/>
          <a:lstStyle/>
          <a:p>
            <a:pPr defTabSz="1219170"/>
            <a:fld id="{8F82E0A0-C266-4798-8C8F-B9F91E9DA37E}" type="slidenum">
              <a:rPr lang="en-US" sz="1867" b="1">
                <a:solidFill>
                  <a:prstClr val="white">
                    <a:lumMod val="75000"/>
                  </a:prstClr>
                </a:solidFill>
                <a:latin typeface="Slate Pro Light" panose="02000306040000020004" pitchFamily="2" charset="0"/>
              </a:rPr>
              <a:pPr defTabSz="1219170"/>
              <a:t>18</a:t>
            </a:fld>
            <a:endParaRPr lang="en-US" sz="1867" b="1" dirty="0">
              <a:solidFill>
                <a:prstClr val="white">
                  <a:lumMod val="75000"/>
                </a:prstClr>
              </a:solidFill>
              <a:latin typeface="Slate Pro Light" panose="02000306040000020004" pitchFamily="2" charset="0"/>
            </a:endParaRPr>
          </a:p>
        </p:txBody>
      </p:sp>
      <p:pic>
        <p:nvPicPr>
          <p:cNvPr id="3074" name="Picture 2" descr="Walking Dead' is ending. Here are some zombie shows from around the world.  – Twin Cities">
            <a:extLst>
              <a:ext uri="{FF2B5EF4-FFF2-40B4-BE49-F238E27FC236}">
                <a16:creationId xmlns:a16="http://schemas.microsoft.com/office/drawing/2014/main" id="{6FD88C6D-6215-187F-B560-B03DB01C22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780" r="23752"/>
          <a:stretch/>
        </p:blipFill>
        <p:spPr bwMode="auto">
          <a:xfrm>
            <a:off x="8572500" y="1610360"/>
            <a:ext cx="2562860" cy="375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10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4000"/>
            <a:ext cx="10972800" cy="1143000"/>
          </a:xfrm>
        </p:spPr>
        <p:txBody>
          <a:bodyPr/>
          <a:lstStyle/>
          <a:p>
            <a:r>
              <a:rPr lang="en-US" sz="3600" dirty="0">
                <a:solidFill>
                  <a:srgbClr val="0070C0"/>
                </a:solidFill>
                <a:latin typeface="Slate Pro Light" panose="02000306040000020004" pitchFamily="2" charset="0"/>
              </a:rPr>
              <a:t>The entrepreneur’s problem</a:t>
            </a:r>
          </a:p>
        </p:txBody>
      </p:sp>
      <p:sp>
        <p:nvSpPr>
          <p:cNvPr id="3" name="Content Placeholder 2"/>
          <p:cNvSpPr>
            <a:spLocks noGrp="1"/>
          </p:cNvSpPr>
          <p:nvPr>
            <p:ph idx="1"/>
          </p:nvPr>
        </p:nvSpPr>
        <p:spPr>
          <a:xfrm>
            <a:off x="609599" y="1498600"/>
            <a:ext cx="7366001" cy="5181600"/>
          </a:xfrm>
        </p:spPr>
        <p:txBody>
          <a:bodyPr/>
          <a:lstStyle/>
          <a:p>
            <a:r>
              <a:rPr lang="en-US" sz="2600" dirty="0">
                <a:latin typeface="Slate Pro Light" panose="02000306040000020004" pitchFamily="2" charset="0"/>
              </a:rPr>
              <a:t>Accounting for changes in purchasing power over time in estimating future revenues, asset values, etc. </a:t>
            </a:r>
          </a:p>
          <a:p>
            <a:r>
              <a:rPr lang="en-US" sz="2600" dirty="0">
                <a:latin typeface="Slate Pro Light" panose="02000306040000020004" pitchFamily="2" charset="0"/>
              </a:rPr>
              <a:t>Anticipating other people’s expectations about future price changes (including factor suppliers)</a:t>
            </a:r>
          </a:p>
          <a:p>
            <a:r>
              <a:rPr lang="en-US" sz="2600" dirty="0">
                <a:latin typeface="Slate Pro Light" panose="02000306040000020004" pitchFamily="2" charset="0"/>
              </a:rPr>
              <a:t>The “signal-extraction” problem in interpreting changes in relative prices</a:t>
            </a:r>
          </a:p>
          <a:p>
            <a:r>
              <a:rPr lang="en-US" sz="2600" dirty="0">
                <a:latin typeface="Slate Pro Light" panose="02000306040000020004" pitchFamily="2" charset="0"/>
              </a:rPr>
              <a:t>Anticipating changes in import and export prices caused by monetary policy</a:t>
            </a:r>
          </a:p>
          <a:p>
            <a:r>
              <a:rPr lang="en-US" sz="2600" dirty="0">
                <a:latin typeface="Slate Pro Light" panose="02000306040000020004" pitchFamily="2" charset="0"/>
              </a:rPr>
              <a:t>Additional accounting, financial, and managerial complexities</a:t>
            </a:r>
          </a:p>
          <a:p>
            <a:endParaRPr lang="en-US" sz="2400" dirty="0">
              <a:latin typeface="Slate Pro Light" panose="02000306040000020004" pitchFamily="2" charset="0"/>
            </a:endParaRPr>
          </a:p>
        </p:txBody>
      </p:sp>
      <p:sp>
        <p:nvSpPr>
          <p:cNvPr id="4" name="Slide Number Placeholder 3"/>
          <p:cNvSpPr>
            <a:spLocks noGrp="1"/>
          </p:cNvSpPr>
          <p:nvPr>
            <p:ph type="sldNum" sz="quarter" idx="12"/>
          </p:nvPr>
        </p:nvSpPr>
        <p:spPr/>
        <p:txBody>
          <a:bodyPr/>
          <a:lstStyle/>
          <a:p>
            <a:pPr defTabSz="1219170"/>
            <a:fld id="{8F82E0A0-C266-4798-8C8F-B9F91E9DA37E}" type="slidenum">
              <a:rPr lang="en-US" sz="1867" b="1">
                <a:solidFill>
                  <a:prstClr val="white">
                    <a:lumMod val="75000"/>
                  </a:prstClr>
                </a:solidFill>
                <a:latin typeface="Slate Pro Light" panose="02000306040000020004" pitchFamily="2" charset="0"/>
              </a:rPr>
              <a:pPr defTabSz="1219170"/>
              <a:t>19</a:t>
            </a:fld>
            <a:endParaRPr lang="en-US" sz="1867" b="1" dirty="0">
              <a:solidFill>
                <a:prstClr val="white">
                  <a:lumMod val="75000"/>
                </a:prstClr>
              </a:solidFill>
              <a:latin typeface="Slate Pro Light" panose="02000306040000020004" pitchFamily="2" charset="0"/>
            </a:endParaRPr>
          </a:p>
        </p:txBody>
      </p:sp>
      <p:pic>
        <p:nvPicPr>
          <p:cNvPr id="4098" name="Picture 2" descr="Economic Calculation Under Inflation by Schultz, Helen E.: Very Good  Hardcover (1976) 1st Edition | Chris Duggan, Bookseller">
            <a:extLst>
              <a:ext uri="{FF2B5EF4-FFF2-40B4-BE49-F238E27FC236}">
                <a16:creationId xmlns:a16="http://schemas.microsoft.com/office/drawing/2014/main" id="{BD7B1BF3-6517-5E17-E02B-5B3761C32A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679" t="7778" r="18889" b="7314"/>
          <a:stretch/>
        </p:blipFill>
        <p:spPr bwMode="auto">
          <a:xfrm>
            <a:off x="8445500" y="745492"/>
            <a:ext cx="2994817"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66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What's the gold standard, and why does the US benefit from a dollar that  isn't tied to the value of a glittery hunk of metal?">
            <a:extLst>
              <a:ext uri="{FF2B5EF4-FFF2-40B4-BE49-F238E27FC236}">
                <a16:creationId xmlns:a16="http://schemas.microsoft.com/office/drawing/2014/main" id="{D1241118-3D26-DF62-28F0-42ED9B158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5450"/>
            <a:ext cx="12192000" cy="600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22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499" y="136523"/>
            <a:ext cx="10972800" cy="1143000"/>
          </a:xfrm>
        </p:spPr>
        <p:txBody>
          <a:bodyPr/>
          <a:lstStyle/>
          <a:p>
            <a:r>
              <a:rPr lang="en-US" sz="3400" dirty="0">
                <a:solidFill>
                  <a:srgbClr val="0070C0"/>
                </a:solidFill>
                <a:latin typeface="Slate Pro Light" panose="02000306040000020004" pitchFamily="2" charset="0"/>
              </a:rPr>
              <a:t>Does economic calculation require “stable” money?</a:t>
            </a:r>
          </a:p>
        </p:txBody>
      </p:sp>
      <p:sp>
        <p:nvSpPr>
          <p:cNvPr id="3" name="Content Placeholder 2"/>
          <p:cNvSpPr>
            <a:spLocks noGrp="1"/>
          </p:cNvSpPr>
          <p:nvPr>
            <p:ph idx="1"/>
          </p:nvPr>
        </p:nvSpPr>
        <p:spPr>
          <a:xfrm>
            <a:off x="444499" y="1260476"/>
            <a:ext cx="11137901" cy="5181600"/>
          </a:xfrm>
        </p:spPr>
        <p:txBody>
          <a:bodyPr/>
          <a:lstStyle/>
          <a:p>
            <a:pPr marL="0" indent="0">
              <a:spcBef>
                <a:spcPts val="0"/>
              </a:spcBef>
              <a:buNone/>
            </a:pPr>
            <a:r>
              <a:rPr lang="en-US" sz="2100" dirty="0">
                <a:latin typeface="Slate Pro Light" panose="02000306040000020004" pitchFamily="2" charset="0"/>
              </a:rPr>
              <a:t>Economic calculation does not require monetary stability in the sense in which this term </a:t>
            </a:r>
          </a:p>
          <a:p>
            <a:pPr marL="0" indent="0">
              <a:spcBef>
                <a:spcPts val="0"/>
              </a:spcBef>
              <a:buNone/>
            </a:pPr>
            <a:r>
              <a:rPr lang="en-US" sz="2100" dirty="0">
                <a:latin typeface="Slate Pro Light" panose="02000306040000020004" pitchFamily="2" charset="0"/>
              </a:rPr>
              <a:t>is used by the champions of the stabilization movement. . . What economic calculation </a:t>
            </a:r>
          </a:p>
          <a:p>
            <a:pPr marL="0" indent="0">
              <a:spcBef>
                <a:spcPts val="0"/>
              </a:spcBef>
              <a:buNone/>
            </a:pPr>
            <a:r>
              <a:rPr lang="en-US" sz="2100" dirty="0">
                <a:latin typeface="Slate Pro Light" panose="02000306040000020004" pitchFamily="2" charset="0"/>
              </a:rPr>
              <a:t>requires is a monetary system whose functioning is not sabotaged by government </a:t>
            </a:r>
          </a:p>
          <a:p>
            <a:pPr marL="0" indent="0">
              <a:spcBef>
                <a:spcPts val="0"/>
              </a:spcBef>
              <a:buNone/>
            </a:pPr>
            <a:r>
              <a:rPr lang="en-US" sz="2100" dirty="0">
                <a:latin typeface="Slate Pro Light" panose="02000306040000020004" pitchFamily="2" charset="0"/>
              </a:rPr>
              <a:t>interference. </a:t>
            </a:r>
          </a:p>
          <a:p>
            <a:pPr marL="0" indent="0">
              <a:buNone/>
            </a:pPr>
            <a:r>
              <a:rPr lang="en-US" sz="2100" dirty="0">
                <a:latin typeface="Slate Pro Light" panose="02000306040000020004" pitchFamily="2" charset="0"/>
              </a:rPr>
              <a:t>For the sake of economic calculation all that is needed is to avoid great and abrupt fluctuations in the supply of money. Gold and, up to the middle of the nineteenth century, silver served very well all the purposes of economic calculation. Changes in the relation between the supply of and the demand for the precious metals and the resulting alterations in purchasing power went on so slowly that the entrepreneur's economic calculation could disregard them without going too far afield.</a:t>
            </a:r>
          </a:p>
          <a:p>
            <a:pPr marL="0" indent="0">
              <a:buNone/>
            </a:pPr>
            <a:r>
              <a:rPr lang="en-US" sz="2100" dirty="0">
                <a:latin typeface="Slate Pro Light" panose="02000306040000020004" pitchFamily="2" charset="0"/>
              </a:rPr>
              <a:t>Precision is unattainable in economic calculation. . . . The planning businessman cannot help employing data concerning the unknown future; he deals with future prices and future costs of production. Accounting and bookkeeping in their endeavors to establish the result of past action are in the same position as far as they rely upon the estimation of fixed equipment, inventories, and receivables. In spite of all these uncertainties economic calculation can achieve its tasks.</a:t>
            </a:r>
          </a:p>
          <a:p>
            <a:pPr marL="0" indent="0" algn="r">
              <a:buNone/>
            </a:pPr>
            <a:r>
              <a:rPr lang="en-US" sz="2100" dirty="0">
                <a:latin typeface="Slate Pro Light" panose="02000306040000020004" pitchFamily="2" charset="0"/>
              </a:rPr>
              <a:t>— Mises, Human Action, chapter 12, section 5.</a:t>
            </a:r>
          </a:p>
        </p:txBody>
      </p:sp>
      <p:sp>
        <p:nvSpPr>
          <p:cNvPr id="4" name="Slide Number Placeholder 3"/>
          <p:cNvSpPr>
            <a:spLocks noGrp="1"/>
          </p:cNvSpPr>
          <p:nvPr>
            <p:ph type="sldNum" sz="quarter" idx="12"/>
          </p:nvPr>
        </p:nvSpPr>
        <p:spPr/>
        <p:txBody>
          <a:bodyPr/>
          <a:lstStyle/>
          <a:p>
            <a:pPr defTabSz="1219170"/>
            <a:fld id="{8F82E0A0-C266-4798-8C8F-B9F91E9DA37E}" type="slidenum">
              <a:rPr lang="en-US" sz="1867" b="1">
                <a:solidFill>
                  <a:prstClr val="white">
                    <a:lumMod val="75000"/>
                  </a:prstClr>
                </a:solidFill>
                <a:latin typeface="Slate Pro Light" panose="02000306040000020004" pitchFamily="2" charset="0"/>
              </a:rPr>
              <a:pPr defTabSz="1219170"/>
              <a:t>20</a:t>
            </a:fld>
            <a:endParaRPr lang="en-US" sz="1867" b="1" dirty="0">
              <a:solidFill>
                <a:prstClr val="white">
                  <a:lumMod val="75000"/>
                </a:prstClr>
              </a:solidFill>
              <a:latin typeface="Slate Pro Light" panose="02000306040000020004" pitchFamily="2" charset="0"/>
            </a:endParaRPr>
          </a:p>
        </p:txBody>
      </p:sp>
      <p:sp>
        <p:nvSpPr>
          <p:cNvPr id="6" name="Rectangle 5">
            <a:extLst>
              <a:ext uri="{FF2B5EF4-FFF2-40B4-BE49-F238E27FC236}">
                <a16:creationId xmlns:a16="http://schemas.microsoft.com/office/drawing/2014/main" id="{72A77C40-F4E9-C09A-C501-373BCF702937}"/>
              </a:ext>
            </a:extLst>
          </p:cNvPr>
          <p:cNvSpPr/>
          <p:nvPr/>
        </p:nvSpPr>
        <p:spPr>
          <a:xfrm>
            <a:off x="325463" y="1260476"/>
            <a:ext cx="9484963" cy="1358738"/>
          </a:xfrm>
          <a:prstGeom prst="rect">
            <a:avLst/>
          </a:prstGeom>
          <a:solidFill>
            <a:srgbClr val="FFFFFF">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8EF8562-33FB-259E-CD0C-63F75CD03777}"/>
              </a:ext>
            </a:extLst>
          </p:cNvPr>
          <p:cNvSpPr/>
          <p:nvPr/>
        </p:nvSpPr>
        <p:spPr>
          <a:xfrm>
            <a:off x="325463" y="2650210"/>
            <a:ext cx="11422038" cy="1604075"/>
          </a:xfrm>
          <a:prstGeom prst="rect">
            <a:avLst/>
          </a:prstGeom>
          <a:solidFill>
            <a:srgbClr val="FFFFFF">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Ludwig von Mises | Mises Institute">
            <a:extLst>
              <a:ext uri="{FF2B5EF4-FFF2-40B4-BE49-F238E27FC236}">
                <a16:creationId xmlns:a16="http://schemas.microsoft.com/office/drawing/2014/main" id="{D3D728C3-5B1A-D78C-2A61-62BE8C4B48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2295" y="804675"/>
            <a:ext cx="1389639" cy="173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87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4000"/>
            <a:ext cx="10972800" cy="1143000"/>
          </a:xfrm>
        </p:spPr>
        <p:txBody>
          <a:bodyPr/>
          <a:lstStyle/>
          <a:p>
            <a:r>
              <a:rPr lang="en-US" sz="3600" dirty="0">
                <a:solidFill>
                  <a:srgbClr val="0070C0"/>
                </a:solidFill>
                <a:latin typeface="Slate Pro Light" panose="02000306040000020004" pitchFamily="2" charset="0"/>
              </a:rPr>
              <a:t>If the end of dollar hegemony means….</a:t>
            </a:r>
          </a:p>
        </p:txBody>
      </p:sp>
      <p:sp>
        <p:nvSpPr>
          <p:cNvPr id="3" name="Content Placeholder 2"/>
          <p:cNvSpPr>
            <a:spLocks noGrp="1"/>
          </p:cNvSpPr>
          <p:nvPr>
            <p:ph idx="1"/>
          </p:nvPr>
        </p:nvSpPr>
        <p:spPr>
          <a:xfrm>
            <a:off x="609599" y="1498600"/>
            <a:ext cx="10668001" cy="5181600"/>
          </a:xfrm>
        </p:spPr>
        <p:txBody>
          <a:bodyPr/>
          <a:lstStyle/>
          <a:p>
            <a:r>
              <a:rPr lang="en-US" sz="2600" dirty="0">
                <a:latin typeface="Slate Pro Light" panose="02000306040000020004" pitchFamily="2" charset="0"/>
              </a:rPr>
              <a:t>A monetary unit less subject to political control</a:t>
            </a:r>
          </a:p>
          <a:p>
            <a:r>
              <a:rPr lang="en-US" sz="2600" dirty="0">
                <a:latin typeface="Slate Pro Light" panose="02000306040000020004" pitchFamily="2" charset="0"/>
              </a:rPr>
              <a:t>Price changes that reflect changes in the value of commodity money, alone</a:t>
            </a:r>
          </a:p>
          <a:p>
            <a:r>
              <a:rPr lang="en-US" sz="2600" dirty="0">
                <a:latin typeface="Slate Pro Light" panose="02000306040000020004" pitchFamily="2" charset="0"/>
              </a:rPr>
              <a:t>Reduced scope for government intervention in the national and global economy</a:t>
            </a:r>
          </a:p>
          <a:p>
            <a:r>
              <a:rPr lang="en-US" sz="2600" dirty="0">
                <a:latin typeface="Slate Pro Light" panose="02000306040000020004" pitchFamily="2" charset="0"/>
              </a:rPr>
              <a:t>Fewer obstacles in the way of economic calculation by entrepreneurs</a:t>
            </a:r>
          </a:p>
          <a:p>
            <a:pPr marL="0" indent="0">
              <a:spcBef>
                <a:spcPts val="1800"/>
              </a:spcBef>
              <a:buNone/>
            </a:pPr>
            <a:r>
              <a:rPr lang="en-US" sz="2600" dirty="0">
                <a:latin typeface="Slate Pro Light" panose="02000306040000020004" pitchFamily="2" charset="0"/>
              </a:rPr>
              <a:t>	Then I say…</a:t>
            </a:r>
          </a:p>
          <a:p>
            <a:endParaRPr lang="en-US" sz="2400" dirty="0">
              <a:latin typeface="Slate Pro Light" panose="02000306040000020004" pitchFamily="2" charset="0"/>
            </a:endParaRPr>
          </a:p>
        </p:txBody>
      </p:sp>
      <p:sp>
        <p:nvSpPr>
          <p:cNvPr id="4" name="Slide Number Placeholder 3"/>
          <p:cNvSpPr>
            <a:spLocks noGrp="1"/>
          </p:cNvSpPr>
          <p:nvPr>
            <p:ph type="sldNum" sz="quarter" idx="12"/>
          </p:nvPr>
        </p:nvSpPr>
        <p:spPr/>
        <p:txBody>
          <a:bodyPr/>
          <a:lstStyle/>
          <a:p>
            <a:pPr defTabSz="1219170"/>
            <a:fld id="{8F82E0A0-C266-4798-8C8F-B9F91E9DA37E}" type="slidenum">
              <a:rPr lang="en-US" sz="1867" b="1">
                <a:solidFill>
                  <a:prstClr val="white">
                    <a:lumMod val="75000"/>
                  </a:prstClr>
                </a:solidFill>
                <a:latin typeface="Slate Pro Light" panose="02000306040000020004" pitchFamily="2" charset="0"/>
              </a:rPr>
              <a:pPr defTabSz="1219170"/>
              <a:t>21</a:t>
            </a:fld>
            <a:endParaRPr lang="en-US" sz="1867" b="1" dirty="0">
              <a:solidFill>
                <a:prstClr val="white">
                  <a:lumMod val="75000"/>
                </a:prstClr>
              </a:solidFill>
              <a:latin typeface="Slate Pro Light" panose="02000306040000020004" pitchFamily="2" charset="0"/>
            </a:endParaRPr>
          </a:p>
        </p:txBody>
      </p:sp>
      <p:pic>
        <p:nvPicPr>
          <p:cNvPr id="6148" name="Picture 4" descr="Morpheus The Matrix GIF - Morpheus The Matrix Bring It - Discover &amp; Share  GIFs">
            <a:extLst>
              <a:ext uri="{FF2B5EF4-FFF2-40B4-BE49-F238E27FC236}">
                <a16:creationId xmlns:a16="http://schemas.microsoft.com/office/drawing/2014/main" id="{58F42462-334F-BBB8-619C-E23962B2D7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904" y="4089400"/>
            <a:ext cx="47434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15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Cast Away' Review: 2000 Movie – The Hollywood Reporter">
            <a:extLst>
              <a:ext uri="{FF2B5EF4-FFF2-40B4-BE49-F238E27FC236}">
                <a16:creationId xmlns:a16="http://schemas.microsoft.com/office/drawing/2014/main" id="{B132F0BC-4EB1-908A-2FD3-D275AAA32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121745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21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2" name="Picture 4" descr="The wonders of the Coconut Tree and the many products it can produce — The  Coconut Company">
            <a:extLst>
              <a:ext uri="{FF2B5EF4-FFF2-40B4-BE49-F238E27FC236}">
                <a16:creationId xmlns:a16="http://schemas.microsoft.com/office/drawing/2014/main" id="{6239B3F4-EE99-0BB4-9298-FD7D0971E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0"/>
            <a:ext cx="102473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04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The Fisherwomen, Chevron and the Leaking Pipe - The New York Times">
            <a:extLst>
              <a:ext uri="{FF2B5EF4-FFF2-40B4-BE49-F238E27FC236}">
                <a16:creationId xmlns:a16="http://schemas.microsoft.com/office/drawing/2014/main" id="{F550B8BD-6DEF-BFF8-947A-184ED906FC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8" y="0"/>
            <a:ext cx="102822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5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FB11E3-3F4B-489B-A8EA-CC04E79BFBFF}"/>
              </a:ext>
            </a:extLst>
          </p:cNvPr>
          <p:cNvSpPr txBox="1"/>
          <p:nvPr/>
        </p:nvSpPr>
        <p:spPr>
          <a:xfrm>
            <a:off x="3316789" y="657177"/>
            <a:ext cx="7783333" cy="1961434"/>
          </a:xfrm>
          <a:prstGeom prst="rect">
            <a:avLst/>
          </a:prstGeom>
          <a:noFill/>
        </p:spPr>
        <p:txBody>
          <a:bodyPr wrap="square" rtlCol="0">
            <a:spAutoFit/>
          </a:bodyPr>
          <a:lstStyle/>
          <a:p>
            <a:pPr>
              <a:lnSpc>
                <a:spcPct val="110000"/>
              </a:lnSpc>
              <a:spcAft>
                <a:spcPts val="800"/>
              </a:spcAft>
            </a:pPr>
            <a:r>
              <a:rPr lang="da-DK" sz="2800" dirty="0">
                <a:latin typeface="Slate Pro Light" panose="02000306040000020004" pitchFamily="2" charset="0"/>
                <a:ea typeface="Calibri" panose="020F0502020204030204" pitchFamily="34" charset="0"/>
                <a:cs typeface="Times New Roman" panose="02020603050405020304" pitchFamily="18" charset="0"/>
              </a:rPr>
              <a:t>Production is ”</a:t>
            </a:r>
            <a:r>
              <a:rPr lang="en-US" sz="2800" dirty="0">
                <a:latin typeface="Slate Pro Light" panose="02000306040000020004" pitchFamily="2" charset="0"/>
                <a:ea typeface="Calibri" panose="020F0502020204030204" pitchFamily="34" charset="0"/>
                <a:cs typeface="Times New Roman" panose="02020603050405020304" pitchFamily="18" charset="0"/>
              </a:rPr>
              <a:t>the use by man of available elements of his environment as indirect means — as cooperating factors — to arrive eventually at a consumers’ good that he can use directly to arrive at his end.”</a:t>
            </a:r>
            <a:endParaRPr lang="en-US" sz="2800" dirty="0"/>
          </a:p>
        </p:txBody>
      </p:sp>
      <p:pic>
        <p:nvPicPr>
          <p:cNvPr id="4098" name="Picture 2" descr="Amazon.com: Man, Economy, and State with Power and Market: The Scholar's  Edition (LvMI) eBook : Rothbard, Murray N.: Kindle Store">
            <a:extLst>
              <a:ext uri="{FF2B5EF4-FFF2-40B4-BE49-F238E27FC236}">
                <a16:creationId xmlns:a16="http://schemas.microsoft.com/office/drawing/2014/main" id="{9C989C03-9547-578E-85FC-894E41F71F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509" y="657177"/>
            <a:ext cx="2404761" cy="35999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3F3930A-9E2F-F2A1-BF77-793EC71F359F}"/>
              </a:ext>
            </a:extLst>
          </p:cNvPr>
          <p:cNvSpPr txBox="1"/>
          <p:nvPr/>
        </p:nvSpPr>
        <p:spPr>
          <a:xfrm>
            <a:off x="468352" y="2859143"/>
            <a:ext cx="11002158" cy="3590598"/>
          </a:xfrm>
          <a:prstGeom prst="rect">
            <a:avLst/>
          </a:prstGeom>
          <a:noFill/>
        </p:spPr>
        <p:txBody>
          <a:bodyPr wrap="square" rtlCol="0">
            <a:spAutoFit/>
          </a:bodyPr>
          <a:lstStyle/>
          <a:p>
            <a:pPr>
              <a:lnSpc>
                <a:spcPct val="110000"/>
              </a:lnSpc>
              <a:spcAft>
                <a:spcPts val="800"/>
              </a:spcAft>
            </a:pPr>
            <a:r>
              <a:rPr lang="en-US" sz="2800" dirty="0">
                <a:latin typeface="Slate Pro Light" panose="02000306040000020004" pitchFamily="2" charset="0"/>
                <a:ea typeface="Calibri" panose="020F0502020204030204" pitchFamily="34" charset="0"/>
                <a:cs typeface="Times New Roman" panose="02020603050405020304" pitchFamily="18" charset="0"/>
              </a:rPr>
              <a:t>				</a:t>
            </a:r>
            <a:r>
              <a:rPr lang="en-US" sz="3200" dirty="0">
                <a:solidFill>
                  <a:srgbClr val="6D522D"/>
                </a:solidFill>
                <a:latin typeface="Slate Pro Light" panose="02000306040000020004" pitchFamily="2" charset="0"/>
                <a:ea typeface="Calibri" panose="020F0502020204030204" pitchFamily="34" charset="0"/>
                <a:cs typeface="Times New Roman" panose="02020603050405020304" pitchFamily="18" charset="0"/>
              </a:rPr>
              <a:t>Transformation</a:t>
            </a:r>
          </a:p>
          <a:p>
            <a:pPr>
              <a:lnSpc>
                <a:spcPct val="110000"/>
              </a:lnSpc>
              <a:spcAft>
                <a:spcPts val="800"/>
              </a:spcAft>
            </a:pPr>
            <a:r>
              <a:rPr lang="en-US" sz="3200" dirty="0">
                <a:solidFill>
                  <a:srgbClr val="6D522D"/>
                </a:solidFill>
                <a:latin typeface="Slate Pro Light" panose="02000306040000020004" pitchFamily="2" charset="0"/>
                <a:ea typeface="Calibri" panose="020F0502020204030204" pitchFamily="34" charset="0"/>
                <a:cs typeface="Times New Roman" panose="02020603050405020304" pitchFamily="18" charset="0"/>
              </a:rPr>
              <a:t>					Purposeful human action</a:t>
            </a:r>
          </a:p>
          <a:p>
            <a:pPr>
              <a:lnSpc>
                <a:spcPct val="110000"/>
              </a:lnSpc>
              <a:spcAft>
                <a:spcPts val="800"/>
              </a:spcAft>
            </a:pPr>
            <a:r>
              <a:rPr lang="en-US" sz="3200" dirty="0">
                <a:solidFill>
                  <a:srgbClr val="6D522D"/>
                </a:solidFill>
                <a:latin typeface="Slate Pro Light" panose="02000306040000020004" pitchFamily="2" charset="0"/>
                <a:ea typeface="Calibri" panose="020F0502020204030204" pitchFamily="34" charset="0"/>
                <a:cs typeface="Times New Roman" panose="02020603050405020304" pitchFamily="18" charset="0"/>
              </a:rPr>
              <a:t>						Passage of time</a:t>
            </a:r>
          </a:p>
          <a:p>
            <a:pPr>
              <a:lnSpc>
                <a:spcPct val="110000"/>
              </a:lnSpc>
              <a:spcAft>
                <a:spcPts val="800"/>
              </a:spcAft>
            </a:pPr>
            <a:r>
              <a:rPr lang="en-US" sz="3200" dirty="0">
                <a:solidFill>
                  <a:srgbClr val="6D522D"/>
                </a:solidFill>
                <a:latin typeface="Slate Pro Light" panose="02000306040000020004" pitchFamily="2" charset="0"/>
                <a:ea typeface="Calibri" panose="020F0502020204030204" pitchFamily="34" charset="0"/>
                <a:cs typeface="Times New Roman" panose="02020603050405020304" pitchFamily="18" charset="0"/>
              </a:rPr>
              <a:t>							Uncertainty</a:t>
            </a:r>
          </a:p>
          <a:p>
            <a:r>
              <a:rPr lang="en-US" sz="2800" dirty="0">
                <a:latin typeface="Slate Pro Light" panose="02000306040000020004" pitchFamily="2" charset="0"/>
                <a:ea typeface="Calibri" panose="020F0502020204030204" pitchFamily="34" charset="0"/>
                <a:cs typeface="Times New Roman" panose="02020603050405020304" pitchFamily="18" charset="0"/>
              </a:rPr>
              <a:t>Need some planning tool for comparing </a:t>
            </a:r>
          </a:p>
          <a:p>
            <a:pPr>
              <a:spcAft>
                <a:spcPts val="800"/>
              </a:spcAft>
            </a:pPr>
            <a:r>
              <a:rPr lang="en-US" sz="2800" dirty="0">
                <a:latin typeface="Slate Pro Light" panose="02000306040000020004" pitchFamily="2" charset="0"/>
                <a:ea typeface="Calibri" panose="020F0502020204030204" pitchFamily="34" charset="0"/>
                <a:cs typeface="Times New Roman" panose="02020603050405020304" pitchFamily="18" charset="0"/>
              </a:rPr>
              <a:t>value of (present) means to value of (future) ends!</a:t>
            </a:r>
            <a:endParaRPr lang="en-US" sz="2800" dirty="0"/>
          </a:p>
        </p:txBody>
      </p:sp>
    </p:spTree>
    <p:extLst>
      <p:ext uri="{BB962C8B-B14F-4D97-AF65-F5344CB8AC3E}">
        <p14:creationId xmlns:p14="http://schemas.microsoft.com/office/powerpoint/2010/main" val="106956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conomic Calculation in the Socialist Commonwealth | Mises Institute">
            <a:extLst>
              <a:ext uri="{FF2B5EF4-FFF2-40B4-BE49-F238E27FC236}">
                <a16:creationId xmlns:a16="http://schemas.microsoft.com/office/drawing/2014/main" id="{6A5BCA00-732D-11AD-820F-E545E1FAC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5" y="971550"/>
            <a:ext cx="7143750"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10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6292-367E-926E-230F-8A9D44EA4A30}"/>
              </a:ext>
            </a:extLst>
          </p:cNvPr>
          <p:cNvPicPr>
            <a:picLocks noChangeAspect="1"/>
          </p:cNvPicPr>
          <p:nvPr/>
        </p:nvPicPr>
        <p:blipFill>
          <a:blip r:embed="rId2"/>
          <a:stretch>
            <a:fillRect/>
          </a:stretch>
        </p:blipFill>
        <p:spPr>
          <a:xfrm>
            <a:off x="1779684" y="515740"/>
            <a:ext cx="8023031" cy="5608806"/>
          </a:xfrm>
          <a:prstGeom prst="rect">
            <a:avLst/>
          </a:prstGeom>
        </p:spPr>
      </p:pic>
      <p:pic>
        <p:nvPicPr>
          <p:cNvPr id="6148" name="Picture 4" descr="Choose the best price for products with product market research | Netrivals">
            <a:extLst>
              <a:ext uri="{FF2B5EF4-FFF2-40B4-BE49-F238E27FC236}">
                <a16:creationId xmlns:a16="http://schemas.microsoft.com/office/drawing/2014/main" id="{10718F47-3601-91FF-8DF6-A8CC7F52A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42" y="947057"/>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hoose the best price for products with product market research | Netrivals">
            <a:extLst>
              <a:ext uri="{FF2B5EF4-FFF2-40B4-BE49-F238E27FC236}">
                <a16:creationId xmlns:a16="http://schemas.microsoft.com/office/drawing/2014/main" id="{A30E0B0E-B4F3-D662-6BFD-1A3601878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113" y="3320143"/>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hoose the best price for products with product market research | Netrivals">
            <a:extLst>
              <a:ext uri="{FF2B5EF4-FFF2-40B4-BE49-F238E27FC236}">
                <a16:creationId xmlns:a16="http://schemas.microsoft.com/office/drawing/2014/main" id="{088F6A88-283A-D772-E5CC-B5209C8D6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7707" y="1338943"/>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hoose the best price for products with product market research | Netrivals">
            <a:extLst>
              <a:ext uri="{FF2B5EF4-FFF2-40B4-BE49-F238E27FC236}">
                <a16:creationId xmlns:a16="http://schemas.microsoft.com/office/drawing/2014/main" id="{8164B121-86C5-157D-2C0C-0ABFC42AD0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6911" y="388620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28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FC518-BE82-40A5-9A73-8960E90F07B5}"/>
              </a:ext>
            </a:extLst>
          </p:cNvPr>
          <p:cNvSpPr>
            <a:spLocks noGrp="1"/>
          </p:cNvSpPr>
          <p:nvPr>
            <p:ph type="title"/>
          </p:nvPr>
        </p:nvSpPr>
        <p:spPr/>
        <p:txBody>
          <a:bodyPr/>
          <a:lstStyle/>
          <a:p>
            <a:r>
              <a:rPr lang="en-US" sz="3600" dirty="0">
                <a:solidFill>
                  <a:srgbClr val="0070C0"/>
                </a:solidFill>
                <a:latin typeface="Slate Pro Light" panose="02000306040000020004" pitchFamily="2" charset="0"/>
              </a:rPr>
              <a:t>Building materials</a:t>
            </a:r>
          </a:p>
        </p:txBody>
      </p:sp>
      <p:sp>
        <p:nvSpPr>
          <p:cNvPr id="3" name="Content Placeholder 2">
            <a:extLst>
              <a:ext uri="{FF2B5EF4-FFF2-40B4-BE49-F238E27FC236}">
                <a16:creationId xmlns:a16="http://schemas.microsoft.com/office/drawing/2014/main" id="{2787DBD8-366E-4889-A2F6-B2665D3DC935}"/>
              </a:ext>
            </a:extLst>
          </p:cNvPr>
          <p:cNvSpPr>
            <a:spLocks noGrp="1"/>
          </p:cNvSpPr>
          <p:nvPr>
            <p:ph idx="1"/>
          </p:nvPr>
        </p:nvSpPr>
        <p:spPr/>
        <p:txBody>
          <a:bodyPr/>
          <a:lstStyle/>
          <a:p>
            <a:r>
              <a:rPr lang="en-US" sz="2400" dirty="0">
                <a:latin typeface="Slate Pro Light" panose="02000306040000020004" pitchFamily="2" charset="0"/>
              </a:rPr>
              <a:t>Steel or titanium?</a:t>
            </a:r>
          </a:p>
          <a:p>
            <a:pPr marL="609585" lvl="1" indent="0">
              <a:buNone/>
            </a:pPr>
            <a:r>
              <a:rPr lang="en-US" sz="2000" u="sng" dirty="0">
                <a:latin typeface="Slate Pro Light" panose="02000306040000020004" pitchFamily="2" charset="0"/>
              </a:rPr>
              <a:t>Method 1</a:t>
            </a:r>
          </a:p>
          <a:p>
            <a:pPr marL="609585" lvl="1" indent="0">
              <a:buNone/>
            </a:pPr>
            <a:r>
              <a:rPr lang="en-US" sz="2000" dirty="0">
                <a:latin typeface="Slate Pro Light" panose="02000306040000020004" pitchFamily="2" charset="0"/>
              </a:rPr>
              <a:t>1,000 tons steel		</a:t>
            </a:r>
          </a:p>
          <a:p>
            <a:pPr marL="609585" lvl="1" indent="0">
              <a:buNone/>
            </a:pPr>
            <a:r>
              <a:rPr lang="en-US" sz="2000" dirty="0">
                <a:latin typeface="Slate Pro Light" panose="02000306040000020004" pitchFamily="2" charset="0"/>
              </a:rPr>
              <a:t>500 hours labor</a:t>
            </a:r>
          </a:p>
          <a:p>
            <a:pPr marL="609585" lvl="1" indent="0">
              <a:buNone/>
            </a:pPr>
            <a:r>
              <a:rPr lang="en-US" sz="2000" dirty="0">
                <a:latin typeface="Slate Pro Light" panose="02000306040000020004" pitchFamily="2" charset="0"/>
              </a:rPr>
              <a:t>				</a:t>
            </a:r>
          </a:p>
          <a:p>
            <a:pPr marL="609585" lvl="1" indent="0">
              <a:buNone/>
            </a:pPr>
            <a:endParaRPr lang="en-US" sz="2000" dirty="0">
              <a:latin typeface="Slate Pro Light" panose="02000306040000020004" pitchFamily="2" charset="0"/>
            </a:endParaRPr>
          </a:p>
          <a:p>
            <a:pPr marL="609585" lvl="1" indent="0">
              <a:buNone/>
            </a:pPr>
            <a:r>
              <a:rPr lang="en-US" sz="2000" u="sng" dirty="0">
                <a:latin typeface="Slate Pro Light" panose="02000306040000020004" pitchFamily="2" charset="0"/>
              </a:rPr>
              <a:t>Method 2</a:t>
            </a:r>
          </a:p>
          <a:p>
            <a:pPr marL="609585" lvl="1" indent="0">
              <a:buNone/>
            </a:pPr>
            <a:r>
              <a:rPr lang="en-US" sz="2000" dirty="0">
                <a:latin typeface="Slate Pro Light" panose="02000306040000020004" pitchFamily="2" charset="0"/>
              </a:rPr>
              <a:t>800 tons titanium</a:t>
            </a:r>
          </a:p>
          <a:p>
            <a:pPr marL="609585" lvl="1" indent="0">
              <a:buNone/>
            </a:pPr>
            <a:r>
              <a:rPr lang="en-US" sz="2000" dirty="0">
                <a:latin typeface="Slate Pro Light" panose="02000306040000020004" pitchFamily="2" charset="0"/>
              </a:rPr>
              <a:t>300 hours labor</a:t>
            </a:r>
          </a:p>
          <a:p>
            <a:endParaRPr lang="en-US" sz="2400" dirty="0">
              <a:latin typeface="Slate Pro Light" panose="02000306040000020004" pitchFamily="2" charset="0"/>
            </a:endParaRPr>
          </a:p>
        </p:txBody>
      </p:sp>
      <p:sp>
        <p:nvSpPr>
          <p:cNvPr id="4" name="Slide Number Placeholder 3">
            <a:extLst>
              <a:ext uri="{FF2B5EF4-FFF2-40B4-BE49-F238E27FC236}">
                <a16:creationId xmlns:a16="http://schemas.microsoft.com/office/drawing/2014/main" id="{AC5C3110-57D4-4186-A0A9-51ED9E391378}"/>
              </a:ext>
            </a:extLst>
          </p:cNvPr>
          <p:cNvSpPr>
            <a:spLocks noGrp="1"/>
          </p:cNvSpPr>
          <p:nvPr>
            <p:ph type="sldNum" sz="quarter" idx="12"/>
          </p:nvPr>
        </p:nvSpPr>
        <p:spPr/>
        <p:txBody>
          <a:bodyPr/>
          <a:lstStyle/>
          <a:p>
            <a:pPr defTabSz="1219170"/>
            <a:fld id="{8F82E0A0-C266-4798-8C8F-B9F91E9DA37E}" type="slidenum">
              <a:rPr lang="en-US" sz="2000" b="1">
                <a:solidFill>
                  <a:prstClr val="white">
                    <a:lumMod val="75000"/>
                  </a:prstClr>
                </a:solidFill>
                <a:latin typeface="Slate Pro Light" panose="02000306040000020004" pitchFamily="2" charset="0"/>
              </a:rPr>
              <a:pPr defTabSz="1219170"/>
              <a:t>9</a:t>
            </a:fld>
            <a:endParaRPr lang="en-US" sz="2000" b="1" dirty="0">
              <a:solidFill>
                <a:prstClr val="white">
                  <a:lumMod val="75000"/>
                </a:prstClr>
              </a:solidFill>
              <a:latin typeface="Slate Pro Light" panose="02000306040000020004" pitchFamily="2" charset="0"/>
            </a:endParaRPr>
          </a:p>
        </p:txBody>
      </p:sp>
    </p:spTree>
    <p:extLst>
      <p:ext uri="{BB962C8B-B14F-4D97-AF65-F5344CB8AC3E}">
        <p14:creationId xmlns:p14="http://schemas.microsoft.com/office/powerpoint/2010/main" val="136318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823</TotalTime>
  <Words>852</Words>
  <Application>Microsoft Office PowerPoint</Application>
  <PresentationFormat>Widescreen</PresentationFormat>
  <Paragraphs>117</Paragraphs>
  <Slides>21</Slides>
  <Notes>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Slate Pro Light</vt:lpstr>
      <vt:lpstr>Calibri Light</vt:lpstr>
      <vt:lpstr>Arial</vt:lpstr>
      <vt:lpstr>Yu Gothic UI Light</vt:lpstr>
      <vt:lpstr>Calibri</vt:lpstr>
      <vt:lpstr>Office Theme</vt:lpstr>
      <vt:lpstr>1_Office Theme</vt:lpstr>
      <vt:lpstr>2_Office Theme</vt:lpstr>
      <vt:lpstr>US Dollar Hegemony and the Business Landscape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Building materials</vt:lpstr>
      <vt:lpstr>Building materials</vt:lpstr>
      <vt:lpstr>Production method</vt:lpstr>
      <vt:lpstr>Anticipating future prices</vt:lpstr>
      <vt:lpstr>How does all this work under central banking with fiat money?</vt:lpstr>
      <vt:lpstr>PowerPoint Presentation</vt:lpstr>
      <vt:lpstr>PowerPoint Presentation</vt:lpstr>
      <vt:lpstr>PowerPoint Presentation</vt:lpstr>
      <vt:lpstr>Effects of credit expansion</vt:lpstr>
      <vt:lpstr>Zombie credit and zombie firms</vt:lpstr>
      <vt:lpstr>The entrepreneur’s problem</vt:lpstr>
      <vt:lpstr>Does economic calculation require “stable” money?</vt:lpstr>
      <vt:lpstr>If the end of dollar hegemony means….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Klein, Peter</dc:creator>
  <cp:lastModifiedBy>Klein, Peter</cp:lastModifiedBy>
  <cp:revision>44</cp:revision>
  <dcterms:created xsi:type="dcterms:W3CDTF">2022-01-09T22:51:30Z</dcterms:created>
  <dcterms:modified xsi:type="dcterms:W3CDTF">2023-10-13T15:52:16Z</dcterms:modified>
</cp:coreProperties>
</file>