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5"/>
  </p:notesMasterIdLst>
  <p:sldIdLst>
    <p:sldId id="256" r:id="rId2"/>
    <p:sldId id="293" r:id="rId3"/>
    <p:sldId id="273" r:id="rId4"/>
    <p:sldId id="265" r:id="rId5"/>
    <p:sldId id="267" r:id="rId6"/>
    <p:sldId id="274" r:id="rId7"/>
    <p:sldId id="281" r:id="rId8"/>
    <p:sldId id="275" r:id="rId9"/>
    <p:sldId id="302" r:id="rId10"/>
    <p:sldId id="303" r:id="rId11"/>
    <p:sldId id="284" r:id="rId12"/>
    <p:sldId id="288" r:id="rId13"/>
    <p:sldId id="285" r:id="rId14"/>
    <p:sldId id="286" r:id="rId15"/>
    <p:sldId id="287" r:id="rId16"/>
    <p:sldId id="292" r:id="rId17"/>
    <p:sldId id="294" r:id="rId18"/>
    <p:sldId id="261" r:id="rId19"/>
    <p:sldId id="257" r:id="rId20"/>
    <p:sldId id="262" r:id="rId21"/>
    <p:sldId id="258" r:id="rId22"/>
    <p:sldId id="259" r:id="rId23"/>
    <p:sldId id="260" r:id="rId24"/>
    <p:sldId id="300" r:id="rId25"/>
    <p:sldId id="301" r:id="rId26"/>
    <p:sldId id="296" r:id="rId27"/>
    <p:sldId id="264" r:id="rId28"/>
    <p:sldId id="271" r:id="rId29"/>
    <p:sldId id="299" r:id="rId30"/>
    <p:sldId id="297" r:id="rId31"/>
    <p:sldId id="278" r:id="rId32"/>
    <p:sldId id="276" r:id="rId33"/>
    <p:sldId id="279"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30" autoAdjust="0"/>
    <p:restoredTop sz="75646"/>
  </p:normalViewPr>
  <p:slideViewPr>
    <p:cSldViewPr snapToGrid="0" snapToObjects="1">
      <p:cViewPr varScale="1">
        <p:scale>
          <a:sx n="111" d="100"/>
          <a:sy n="111" d="100"/>
        </p:scale>
        <p:origin x="264" y="108"/>
      </p:cViewPr>
      <p:guideLst>
        <p:guide orient="horz" pos="162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2030A-83B8-8142-AA1F-AF1A900569C5}"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E199F-E7B9-954F-A441-A3654BF27A9E}" type="slidenum">
              <a:rPr lang="en-US" smtClean="0"/>
              <a:t>‹#›</a:t>
            </a:fld>
            <a:endParaRPr lang="en-US"/>
          </a:p>
        </p:txBody>
      </p:sp>
    </p:spTree>
    <p:extLst>
      <p:ext uri="{BB962C8B-B14F-4D97-AF65-F5344CB8AC3E}">
        <p14:creationId xmlns:p14="http://schemas.microsoft.com/office/powerpoint/2010/main" val="3884408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6075" indent="-346075">
              <a:buFont typeface="Wingdings" charset="2"/>
              <a:buChar char="Ø"/>
            </a:pPr>
            <a:r>
              <a:rPr lang="en-US" dirty="0"/>
              <a:t>Early America: a gold and silver standard, with “free banking”</a:t>
            </a:r>
          </a:p>
          <a:p>
            <a:pPr marL="346075" indent="-346075">
              <a:buFont typeface="Wingdings" charset="2"/>
              <a:buChar char="Ø"/>
            </a:pPr>
            <a:r>
              <a:rPr lang="en-US" dirty="0"/>
              <a:t>Whigs under Henry Clay followed an economic policy platform called the “American System”</a:t>
            </a:r>
          </a:p>
          <a:p>
            <a:pPr marL="346075" indent="-346075">
              <a:buFont typeface="Wingdings" charset="2"/>
              <a:buChar char="Ø"/>
            </a:pPr>
            <a:r>
              <a:rPr lang="en-US" dirty="0"/>
              <a:t>When the Whig Party collapsed, the platform was transferred to the Republican Party</a:t>
            </a:r>
          </a:p>
          <a:p>
            <a:pPr marL="638683" lvl="1" indent="-346075">
              <a:buFont typeface="Wingdings" charset="2"/>
              <a:buChar char="Ø"/>
            </a:pPr>
            <a:r>
              <a:rPr lang="en-US" dirty="0"/>
              <a:t>Three main elements</a:t>
            </a:r>
          </a:p>
          <a:p>
            <a:pPr marL="821563" lvl="2" indent="-346075">
              <a:buFont typeface="+mj-lt"/>
              <a:buAutoNum type="arabicPeriod"/>
            </a:pPr>
            <a:r>
              <a:rPr lang="en-US" dirty="0"/>
              <a:t>Central banking and fiat money</a:t>
            </a:r>
          </a:p>
          <a:p>
            <a:pPr marL="821563" lvl="2" indent="-346075">
              <a:buFont typeface="+mj-lt"/>
              <a:buAutoNum type="arabicPeriod"/>
            </a:pPr>
            <a:r>
              <a:rPr lang="en-US" dirty="0"/>
              <a:t>Federally funded “internal improvements”</a:t>
            </a:r>
          </a:p>
          <a:p>
            <a:pPr marL="821563" lvl="2" indent="-346075">
              <a:buFont typeface="+mj-lt"/>
              <a:buAutoNum type="arabicPeriod"/>
            </a:pPr>
            <a:r>
              <a:rPr lang="en-US" dirty="0"/>
              <a:t>High protective tariffs</a:t>
            </a:r>
          </a:p>
          <a:p>
            <a:pPr marL="355600" indent="-355600">
              <a:buFont typeface="Wingdings" charset="2"/>
              <a:buChar char="Ø"/>
            </a:pPr>
            <a:r>
              <a:rPr lang="en-US" dirty="0"/>
              <a:t>Free banking resulted in many different bank notes issued by banks and large firms</a:t>
            </a:r>
          </a:p>
          <a:p>
            <a:endParaRPr lang="en-US" dirty="0"/>
          </a:p>
        </p:txBody>
      </p:sp>
      <p:sp>
        <p:nvSpPr>
          <p:cNvPr id="4" name="Slide Number Placeholder 3"/>
          <p:cNvSpPr>
            <a:spLocks noGrp="1"/>
          </p:cNvSpPr>
          <p:nvPr>
            <p:ph type="sldNum" sz="quarter" idx="5"/>
          </p:nvPr>
        </p:nvSpPr>
        <p:spPr/>
        <p:txBody>
          <a:bodyPr/>
          <a:lstStyle/>
          <a:p>
            <a:fld id="{7F4E199F-E7B9-954F-A441-A3654BF27A9E}" type="slidenum">
              <a:rPr lang="en-US" smtClean="0"/>
              <a:t>3</a:t>
            </a:fld>
            <a:endParaRPr lang="en-US"/>
          </a:p>
        </p:txBody>
      </p:sp>
    </p:spTree>
    <p:extLst>
      <p:ext uri="{BB962C8B-B14F-4D97-AF65-F5344CB8AC3E}">
        <p14:creationId xmlns:p14="http://schemas.microsoft.com/office/powerpoint/2010/main" val="1968990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6075" indent="-346075">
              <a:buFont typeface="Wingdings" charset="2"/>
              <a:buChar char="Ø"/>
            </a:pPr>
            <a:r>
              <a:rPr lang="en-US" dirty="0"/>
              <a:t>Banking tended to be more free in the South, with branch banking being permitted.</a:t>
            </a:r>
          </a:p>
          <a:p>
            <a:pPr marL="638683" lvl="1" indent="-346075">
              <a:buFont typeface="Wingdings" charset="2"/>
              <a:buChar char="Ø"/>
            </a:pPr>
            <a:r>
              <a:rPr lang="en-US" dirty="0"/>
              <a:t>“During the Panic of 1857… the South—which had branch banking, as opposed to the single-unit banks in the North—had virtually no failures or suspensions” </a:t>
            </a:r>
            <a:r>
              <a:rPr lang="en-US" sz="1400" dirty="0"/>
              <a:t>(Larry </a:t>
            </a:r>
            <a:r>
              <a:rPr lang="en-US" sz="1400" dirty="0" err="1"/>
              <a:t>Schweikart</a:t>
            </a:r>
            <a:r>
              <a:rPr lang="en-US" sz="1400" dirty="0"/>
              <a:t>, “The Non-Existent Frontier Bank Robbery,” p. 50)</a:t>
            </a:r>
          </a:p>
          <a:p>
            <a:endParaRPr lang="en-US" dirty="0"/>
          </a:p>
        </p:txBody>
      </p:sp>
      <p:sp>
        <p:nvSpPr>
          <p:cNvPr id="4" name="Slide Number Placeholder 3"/>
          <p:cNvSpPr>
            <a:spLocks noGrp="1"/>
          </p:cNvSpPr>
          <p:nvPr>
            <p:ph type="sldNum" sz="quarter" idx="5"/>
          </p:nvPr>
        </p:nvSpPr>
        <p:spPr/>
        <p:txBody>
          <a:bodyPr/>
          <a:lstStyle/>
          <a:p>
            <a:fld id="{7F4E199F-E7B9-954F-A441-A3654BF27A9E}" type="slidenum">
              <a:rPr lang="en-US" smtClean="0"/>
              <a:t>6</a:t>
            </a:fld>
            <a:endParaRPr lang="en-US"/>
          </a:p>
        </p:txBody>
      </p:sp>
    </p:spTree>
    <p:extLst>
      <p:ext uri="{BB962C8B-B14F-4D97-AF65-F5344CB8AC3E}">
        <p14:creationId xmlns:p14="http://schemas.microsoft.com/office/powerpoint/2010/main" val="70047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4E199F-E7B9-954F-A441-A3654BF27A9E}" type="slidenum">
              <a:rPr lang="en-US" smtClean="0"/>
              <a:t>7</a:t>
            </a:fld>
            <a:endParaRPr lang="en-US"/>
          </a:p>
        </p:txBody>
      </p:sp>
    </p:spTree>
    <p:extLst>
      <p:ext uri="{BB962C8B-B14F-4D97-AF65-F5344CB8AC3E}">
        <p14:creationId xmlns:p14="http://schemas.microsoft.com/office/powerpoint/2010/main" val="1273015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79946" lvl="1" indent="-287338">
              <a:buFont typeface="Wingdings" charset="2"/>
              <a:buChar char="Ø"/>
            </a:pPr>
            <a:r>
              <a:rPr lang="en-US" dirty="0"/>
              <a:t>Income over $1,000 was taxed at 1%, and 2% on income over $2,500. </a:t>
            </a:r>
            <a:r>
              <a:rPr lang="en-US" sz="1000" dirty="0"/>
              <a:t>(http://</a:t>
            </a:r>
            <a:r>
              <a:rPr lang="en-US" sz="1000" dirty="0" err="1"/>
              <a:t>www.civilwar.org</a:t>
            </a:r>
            <a:r>
              <a:rPr lang="en-US" sz="1000" dirty="0"/>
              <a:t>/education/history/warfare-and-logistics/logistics/</a:t>
            </a:r>
            <a:r>
              <a:rPr lang="en-US" sz="1000" dirty="0" err="1"/>
              <a:t>tax.html</a:t>
            </a:r>
            <a:r>
              <a:rPr lang="en-US" sz="1000" dirty="0"/>
              <a:t>)</a:t>
            </a:r>
          </a:p>
          <a:p>
            <a:pPr marL="579946" lvl="1" indent="-287338">
              <a:buFont typeface="Wingdings" charset="2"/>
              <a:buChar char="Ø"/>
            </a:pPr>
            <a:r>
              <a:rPr lang="en-US" dirty="0"/>
              <a:t>The Tax in Kind accounted for around half of total revenue </a:t>
            </a:r>
            <a:r>
              <a:rPr lang="en-US" sz="1000" dirty="0"/>
              <a:t>(https://</a:t>
            </a:r>
            <a:r>
              <a:rPr lang="en-US" sz="1000" dirty="0" err="1"/>
              <a:t>en.wikipedia.org</a:t>
            </a:r>
            <a:r>
              <a:rPr lang="en-US" sz="1000" dirty="0"/>
              <a:t>/wiki/</a:t>
            </a:r>
            <a:r>
              <a:rPr lang="en-US" sz="1000" dirty="0" err="1"/>
              <a:t>Confederate_war_finance</a:t>
            </a:r>
            <a:r>
              <a:rPr lang="en-US" sz="1000" dirty="0"/>
              <a:t>)</a:t>
            </a:r>
          </a:p>
          <a:p>
            <a:pPr marL="579946" lvl="1" indent="-287338">
              <a:buFont typeface="Wingdings" charset="2"/>
              <a:buChar char="Ø"/>
            </a:pPr>
            <a:r>
              <a:rPr lang="en-US" dirty="0"/>
              <a:t>In February 1864, a 5% tax on land and slaves was assessed.</a:t>
            </a:r>
          </a:p>
          <a:p>
            <a:endParaRPr lang="en-US" dirty="0"/>
          </a:p>
        </p:txBody>
      </p:sp>
      <p:sp>
        <p:nvSpPr>
          <p:cNvPr id="4" name="Slide Number Placeholder 3"/>
          <p:cNvSpPr>
            <a:spLocks noGrp="1"/>
          </p:cNvSpPr>
          <p:nvPr>
            <p:ph type="sldNum" sz="quarter" idx="5"/>
          </p:nvPr>
        </p:nvSpPr>
        <p:spPr/>
        <p:txBody>
          <a:bodyPr/>
          <a:lstStyle/>
          <a:p>
            <a:fld id="{7F4E199F-E7B9-954F-A441-A3654BF27A9E}" type="slidenum">
              <a:rPr lang="en-US" smtClean="0"/>
              <a:t>17</a:t>
            </a:fld>
            <a:endParaRPr lang="en-US"/>
          </a:p>
        </p:txBody>
      </p:sp>
    </p:spTree>
    <p:extLst>
      <p:ext uri="{BB962C8B-B14F-4D97-AF65-F5344CB8AC3E}">
        <p14:creationId xmlns:p14="http://schemas.microsoft.com/office/powerpoint/2010/main" val="360974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March 1862, Samuel C. Upham, a Philadelphia shopkeeper, began selling perfect replicas (a.k.a. counterfeits) of Confederate currency. </a:t>
            </a:r>
          </a:p>
          <a:p>
            <a:r>
              <a:rPr lang="en-US" dirty="0"/>
              <a:t>Calling them “Mementos of the Rebellion,” he sold them for as little as 1½ cents on the dollar.</a:t>
            </a:r>
          </a:p>
          <a:p>
            <a:r>
              <a:rPr lang="en-US" dirty="0"/>
              <a:t>By April 1862, the notes were showing up in Richmond. Union troops also spent the notes liberally in occupied Virginia.</a:t>
            </a:r>
          </a:p>
          <a:p>
            <a:endParaRPr lang="en-US" dirty="0"/>
          </a:p>
        </p:txBody>
      </p:sp>
      <p:sp>
        <p:nvSpPr>
          <p:cNvPr id="4" name="Slide Number Placeholder 3"/>
          <p:cNvSpPr>
            <a:spLocks noGrp="1"/>
          </p:cNvSpPr>
          <p:nvPr>
            <p:ph type="sldNum" sz="quarter" idx="5"/>
          </p:nvPr>
        </p:nvSpPr>
        <p:spPr/>
        <p:txBody>
          <a:bodyPr/>
          <a:lstStyle/>
          <a:p>
            <a:fld id="{7F4E199F-E7B9-954F-A441-A3654BF27A9E}" type="slidenum">
              <a:rPr lang="en-US" smtClean="0"/>
              <a:t>31</a:t>
            </a:fld>
            <a:endParaRPr lang="en-US"/>
          </a:p>
        </p:txBody>
      </p:sp>
    </p:spTree>
    <p:extLst>
      <p:ext uri="{BB962C8B-B14F-4D97-AF65-F5344CB8AC3E}">
        <p14:creationId xmlns:p14="http://schemas.microsoft.com/office/powerpoint/2010/main" val="78618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Confederates would have found it more difficult time counterfeiting Union greenbacks, since greenbacks were printed using high-quality engraving rather than the cheaper lithographic printing used by the CSA.</a:t>
            </a:r>
          </a:p>
          <a:p>
            <a:endParaRPr lang="en-US" dirty="0"/>
          </a:p>
        </p:txBody>
      </p:sp>
      <p:sp>
        <p:nvSpPr>
          <p:cNvPr id="4" name="Slide Number Placeholder 3"/>
          <p:cNvSpPr>
            <a:spLocks noGrp="1"/>
          </p:cNvSpPr>
          <p:nvPr>
            <p:ph type="sldNum" sz="quarter" idx="5"/>
          </p:nvPr>
        </p:nvSpPr>
        <p:spPr/>
        <p:txBody>
          <a:bodyPr/>
          <a:lstStyle/>
          <a:p>
            <a:fld id="{7F4E199F-E7B9-954F-A441-A3654BF27A9E}" type="slidenum">
              <a:rPr lang="en-US" smtClean="0"/>
              <a:t>32</a:t>
            </a:fld>
            <a:endParaRPr lang="en-US"/>
          </a:p>
        </p:txBody>
      </p:sp>
    </p:spTree>
    <p:extLst>
      <p:ext uri="{BB962C8B-B14F-4D97-AF65-F5344CB8AC3E}">
        <p14:creationId xmlns:p14="http://schemas.microsoft.com/office/powerpoint/2010/main" val="159831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0964AC-E488-CE46-8D93-62A5BDF4E61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90944A-BFD9-9843-967B-7C17A8754859}"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50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0964AC-E488-CE46-8D93-62A5BDF4E61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90944A-BFD9-9843-967B-7C17A8754859}" type="slidenum">
              <a:rPr lang="en-US" smtClean="0"/>
              <a:t>‹#›</a:t>
            </a:fld>
            <a:endParaRPr lang="en-US"/>
          </a:p>
        </p:txBody>
      </p:sp>
    </p:spTree>
    <p:extLst>
      <p:ext uri="{BB962C8B-B14F-4D97-AF65-F5344CB8AC3E}">
        <p14:creationId xmlns:p14="http://schemas.microsoft.com/office/powerpoint/2010/main" val="206701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0964AC-E488-CE46-8D93-62A5BDF4E61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90944A-BFD9-9843-967B-7C17A8754859}" type="slidenum">
              <a:rPr lang="en-US" smtClean="0"/>
              <a:t>‹#›</a:t>
            </a:fld>
            <a:endParaRPr lang="en-US"/>
          </a:p>
        </p:txBody>
      </p:sp>
    </p:spTree>
    <p:extLst>
      <p:ext uri="{BB962C8B-B14F-4D97-AF65-F5344CB8AC3E}">
        <p14:creationId xmlns:p14="http://schemas.microsoft.com/office/powerpoint/2010/main" val="144917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0964AC-E488-CE46-8D93-62A5BDF4E61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90944A-BFD9-9843-967B-7C17A8754859}" type="slidenum">
              <a:rPr lang="en-US" smtClean="0"/>
              <a:t>‹#›</a:t>
            </a:fld>
            <a:endParaRPr lang="en-US"/>
          </a:p>
        </p:txBody>
      </p:sp>
    </p:spTree>
    <p:extLst>
      <p:ext uri="{BB962C8B-B14F-4D97-AF65-F5344CB8AC3E}">
        <p14:creationId xmlns:p14="http://schemas.microsoft.com/office/powerpoint/2010/main" val="197924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964AC-E488-CE46-8D93-62A5BDF4E61F}"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90944A-BFD9-9843-967B-7C17A8754859}" type="slidenum">
              <a:rPr lang="en-US" smtClean="0"/>
              <a:t>‹#›</a:t>
            </a:fld>
            <a:endParaRPr lang="en-US"/>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50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0964AC-E488-CE46-8D93-62A5BDF4E61F}"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90944A-BFD9-9843-967B-7C17A8754859}" type="slidenum">
              <a:rPr lang="en-US" smtClean="0"/>
              <a:t>‹#›</a:t>
            </a:fld>
            <a:endParaRPr lang="en-US"/>
          </a:p>
        </p:txBody>
      </p:sp>
    </p:spTree>
    <p:extLst>
      <p:ext uri="{BB962C8B-B14F-4D97-AF65-F5344CB8AC3E}">
        <p14:creationId xmlns:p14="http://schemas.microsoft.com/office/powerpoint/2010/main" val="245833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0964AC-E488-CE46-8D93-62A5BDF4E61F}"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90944A-BFD9-9843-967B-7C17A8754859}" type="slidenum">
              <a:rPr lang="en-US" smtClean="0"/>
              <a:t>‹#›</a:t>
            </a:fld>
            <a:endParaRPr lang="en-US"/>
          </a:p>
        </p:txBody>
      </p:sp>
    </p:spTree>
    <p:extLst>
      <p:ext uri="{BB962C8B-B14F-4D97-AF65-F5344CB8AC3E}">
        <p14:creationId xmlns:p14="http://schemas.microsoft.com/office/powerpoint/2010/main" val="31441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0964AC-E488-CE46-8D93-62A5BDF4E61F}"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90944A-BFD9-9843-967B-7C17A8754859}" type="slidenum">
              <a:rPr lang="en-US" smtClean="0"/>
              <a:t>‹#›</a:t>
            </a:fld>
            <a:endParaRPr lang="en-US"/>
          </a:p>
        </p:txBody>
      </p:sp>
    </p:spTree>
    <p:extLst>
      <p:ext uri="{BB962C8B-B14F-4D97-AF65-F5344CB8AC3E}">
        <p14:creationId xmlns:p14="http://schemas.microsoft.com/office/powerpoint/2010/main" val="2881983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0964AC-E488-CE46-8D93-62A5BDF4E61F}" type="datetimeFigureOut">
              <a:rPr lang="en-US" smtClean="0"/>
              <a:t>10/23/2023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990944A-BFD9-9843-967B-7C17A8754859}" type="slidenum">
              <a:rPr lang="en-US" smtClean="0"/>
              <a:t>‹#›</a:t>
            </a:fld>
            <a:endParaRPr lang="en-US"/>
          </a:p>
        </p:txBody>
      </p:sp>
    </p:spTree>
    <p:extLst>
      <p:ext uri="{BB962C8B-B14F-4D97-AF65-F5344CB8AC3E}">
        <p14:creationId xmlns:p14="http://schemas.microsoft.com/office/powerpoint/2010/main" val="453059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E50964AC-E488-CE46-8D93-62A5BDF4E61F}" type="datetimeFigureOut">
              <a:rPr lang="en-US" smtClean="0"/>
              <a:t>10/23/2023</a:t>
            </a:fld>
            <a:endParaRPr lang="en-US"/>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990944A-BFD9-9843-967B-7C17A8754859}" type="slidenum">
              <a:rPr lang="en-US" smtClean="0"/>
              <a:t>‹#›</a:t>
            </a:fld>
            <a:endParaRPr lang="en-US"/>
          </a:p>
        </p:txBody>
      </p:sp>
    </p:spTree>
    <p:extLst>
      <p:ext uri="{BB962C8B-B14F-4D97-AF65-F5344CB8AC3E}">
        <p14:creationId xmlns:p14="http://schemas.microsoft.com/office/powerpoint/2010/main" val="279846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50964AC-E488-CE46-8D93-62A5BDF4E61F}"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90944A-BFD9-9843-967B-7C17A8754859}" type="slidenum">
              <a:rPr lang="en-US" smtClean="0"/>
              <a:t>‹#›</a:t>
            </a:fld>
            <a:endParaRPr lang="en-US"/>
          </a:p>
        </p:txBody>
      </p:sp>
    </p:spTree>
    <p:extLst>
      <p:ext uri="{BB962C8B-B14F-4D97-AF65-F5344CB8AC3E}">
        <p14:creationId xmlns:p14="http://schemas.microsoft.com/office/powerpoint/2010/main" val="2558303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E50964AC-E488-CE46-8D93-62A5BDF4E61F}" type="datetimeFigureOut">
              <a:rPr lang="en-US" smtClean="0"/>
              <a:t>10/23/2023</a:t>
            </a:fld>
            <a:endParaRPr lang="en-US"/>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fld id="{D990944A-BFD9-9843-967B-7C17A8754859}" type="slidenum">
              <a:rPr lang="en-US" smtClean="0"/>
              <a:t>‹#›</a:t>
            </a:fld>
            <a:endParaRPr lang="en-US"/>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9677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500" dirty="0"/>
              <a:t>The Dollar Crisis of 1861-1865</a:t>
            </a:r>
          </a:p>
        </p:txBody>
      </p:sp>
      <p:sp>
        <p:nvSpPr>
          <p:cNvPr id="3" name="Subtitle 2"/>
          <p:cNvSpPr>
            <a:spLocks noGrp="1"/>
          </p:cNvSpPr>
          <p:nvPr>
            <p:ph type="subTitle" idx="1"/>
          </p:nvPr>
        </p:nvSpPr>
        <p:spPr/>
        <p:txBody>
          <a:bodyPr/>
          <a:lstStyle/>
          <a:p>
            <a:r>
              <a:rPr lang="en-US" dirty="0"/>
              <a:t>Greenbacks, Gold, and Confederate Dollars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9448" y="3993267"/>
            <a:ext cx="3977371" cy="230832"/>
          </a:xfrm>
          <a:prstGeom prst="rect">
            <a:avLst/>
          </a:prstGeom>
          <a:noFill/>
        </p:spPr>
        <p:txBody>
          <a:bodyPr wrap="none" rtlCol="0">
            <a:spAutoFit/>
          </a:bodyPr>
          <a:lstStyle/>
          <a:p>
            <a:r>
              <a:rPr lang="en-US" sz="900" dirty="0"/>
              <a:t>Image: Public Domain, https://en.wikipedia.org/wiki/Greenback_(1860s_money)</a:t>
            </a:r>
          </a:p>
        </p:txBody>
      </p:sp>
      <p:pic>
        <p:nvPicPr>
          <p:cNvPr id="2" name="Picture 1">
            <a:extLst>
              <a:ext uri="{FF2B5EF4-FFF2-40B4-BE49-F238E27FC236}">
                <a16:creationId xmlns:a16="http://schemas.microsoft.com/office/drawing/2014/main" id="{EC2AD372-6C8D-4875-CF97-C234483DD343}"/>
              </a:ext>
            </a:extLst>
          </p:cNvPr>
          <p:cNvPicPr>
            <a:picLocks noChangeAspect="1"/>
          </p:cNvPicPr>
          <p:nvPr/>
        </p:nvPicPr>
        <p:blipFill>
          <a:blip r:embed="rId2"/>
          <a:stretch>
            <a:fillRect/>
          </a:stretch>
        </p:blipFill>
        <p:spPr>
          <a:xfrm>
            <a:off x="1055552" y="394667"/>
            <a:ext cx="3971267" cy="3529153"/>
          </a:xfrm>
          <a:prstGeom prst="rect">
            <a:avLst/>
          </a:prstGeom>
        </p:spPr>
      </p:pic>
      <p:sp>
        <p:nvSpPr>
          <p:cNvPr id="3" name="Content Placeholder 2">
            <a:extLst>
              <a:ext uri="{FF2B5EF4-FFF2-40B4-BE49-F238E27FC236}">
                <a16:creationId xmlns:a16="http://schemas.microsoft.com/office/drawing/2014/main" id="{ED7CEBA2-31FA-357F-5616-DBD1F3203550}"/>
              </a:ext>
            </a:extLst>
          </p:cNvPr>
          <p:cNvSpPr txBox="1">
            <a:spLocks/>
          </p:cNvSpPr>
          <p:nvPr/>
        </p:nvSpPr>
        <p:spPr>
          <a:xfrm>
            <a:off x="5316687" y="662707"/>
            <a:ext cx="3387366" cy="4006850"/>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59556" indent="-259556">
              <a:buFont typeface="Wingdings" charset="2"/>
              <a:buChar char="Ø"/>
            </a:pPr>
            <a:r>
              <a:rPr lang="en-US" sz="1800"/>
              <a:t>The low point for the greenback came in July 1864, when it took $2.64 in greenbacks to buy $1 of gold.</a:t>
            </a:r>
            <a:endParaRPr lang="en-US" sz="1800" dirty="0"/>
          </a:p>
        </p:txBody>
      </p:sp>
    </p:spTree>
    <p:extLst>
      <p:ext uri="{BB962C8B-B14F-4D97-AF65-F5344CB8AC3E}">
        <p14:creationId xmlns:p14="http://schemas.microsoft.com/office/powerpoint/2010/main" val="2983087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6A386-489C-4FAE-E8A1-E0B1335A72C5}"/>
              </a:ext>
            </a:extLst>
          </p:cNvPr>
          <p:cNvPicPr>
            <a:picLocks noChangeAspect="1"/>
          </p:cNvPicPr>
          <p:nvPr/>
        </p:nvPicPr>
        <p:blipFill>
          <a:blip r:embed="rId2"/>
          <a:stretch>
            <a:fillRect/>
          </a:stretch>
        </p:blipFill>
        <p:spPr>
          <a:xfrm>
            <a:off x="1143000" y="61615"/>
            <a:ext cx="6858000" cy="5020271"/>
          </a:xfrm>
          <a:prstGeom prst="rect">
            <a:avLst/>
          </a:prstGeom>
        </p:spPr>
      </p:pic>
      <p:sp>
        <p:nvSpPr>
          <p:cNvPr id="3" name="TextBox 2"/>
          <p:cNvSpPr txBox="1"/>
          <p:nvPr/>
        </p:nvSpPr>
        <p:spPr>
          <a:xfrm rot="5400000">
            <a:off x="5149384" y="2456336"/>
            <a:ext cx="4852610" cy="230832"/>
          </a:xfrm>
          <a:prstGeom prst="rect">
            <a:avLst/>
          </a:prstGeom>
          <a:noFill/>
        </p:spPr>
        <p:txBody>
          <a:bodyPr wrap="none" rtlCol="0">
            <a:spAutoFit/>
          </a:bodyPr>
          <a:lstStyle/>
          <a:p>
            <a:r>
              <a:rPr lang="en-US" sz="900" dirty="0"/>
              <a:t>https://</a:t>
            </a:r>
            <a:r>
              <a:rPr lang="en-US" sz="900" dirty="0" err="1"/>
              <a:t>en.wikipedia.org</a:t>
            </a:r>
            <a:r>
              <a:rPr lang="en-US" sz="900" dirty="0"/>
              <a:t>/wiki/</a:t>
            </a:r>
            <a:r>
              <a:rPr lang="en-US" sz="900" dirty="0" err="1"/>
              <a:t>United_States_Note</a:t>
            </a:r>
            <a:r>
              <a:rPr lang="en-US" sz="900" dirty="0"/>
              <a:t>#/media/</a:t>
            </a:r>
            <a:r>
              <a:rPr lang="en-US" sz="900" dirty="0" err="1"/>
              <a:t>File:RunningtheMachine-LincAdmin.jpg</a:t>
            </a:r>
            <a:endParaRPr lang="en-US" sz="900" dirty="0"/>
          </a:p>
        </p:txBody>
      </p:sp>
    </p:spTree>
    <p:extLst>
      <p:ext uri="{BB962C8B-B14F-4D97-AF65-F5344CB8AC3E}">
        <p14:creationId xmlns:p14="http://schemas.microsoft.com/office/powerpoint/2010/main" val="2073607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Postwar Greenbacks</a:t>
            </a:r>
          </a:p>
        </p:txBody>
      </p:sp>
      <p:sp>
        <p:nvSpPr>
          <p:cNvPr id="3" name="Content Placeholder 2"/>
          <p:cNvSpPr>
            <a:spLocks noGrp="1"/>
          </p:cNvSpPr>
          <p:nvPr>
            <p:ph idx="1"/>
          </p:nvPr>
        </p:nvSpPr>
        <p:spPr>
          <a:xfrm>
            <a:off x="822960" y="1384301"/>
            <a:ext cx="7622300" cy="3017520"/>
          </a:xfrm>
        </p:spPr>
        <p:txBody>
          <a:bodyPr>
            <a:normAutofit/>
          </a:bodyPr>
          <a:lstStyle/>
          <a:p>
            <a:pPr marL="215504" indent="-215504">
              <a:buFont typeface="Wingdings" charset="2"/>
              <a:buChar char="Ø"/>
            </a:pPr>
            <a:r>
              <a:rPr lang="en-US" sz="1800" dirty="0"/>
              <a:t>Greenbacks circulated after the war, generally rising in value, and in 1879 were actually authorized for redemption in gold.</a:t>
            </a:r>
          </a:p>
          <a:p>
            <a:pPr marL="215504" indent="-215504">
              <a:buFont typeface="Wingdings" charset="2"/>
              <a:buChar char="Ø"/>
            </a:pPr>
            <a:r>
              <a:rPr lang="en-US" sz="1800" dirty="0"/>
              <a:t>Greenbacks were used to influence the money supply until the Federal Reserve Act in 1913, which created Federal Reserve Notes for that purpose.</a:t>
            </a:r>
          </a:p>
          <a:p>
            <a:pPr marL="215504" indent="-215504">
              <a:buFont typeface="Wingdings" charset="2"/>
              <a:buChar char="Ø"/>
            </a:pPr>
            <a:r>
              <a:rPr lang="en-US" sz="1800" dirty="0"/>
              <a:t>No United States Notes were issued into public circulation after January 21, 1971.</a:t>
            </a:r>
          </a:p>
          <a:p>
            <a:endParaRPr lang="en-US" sz="1800" dirty="0"/>
          </a:p>
        </p:txBody>
      </p:sp>
    </p:spTree>
    <p:extLst>
      <p:ext uri="{BB962C8B-B14F-4D97-AF65-F5344CB8AC3E}">
        <p14:creationId xmlns:p14="http://schemas.microsoft.com/office/powerpoint/2010/main" val="983478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8500" y="329880"/>
            <a:ext cx="4925707" cy="369332"/>
          </a:xfrm>
          <a:prstGeom prst="rect">
            <a:avLst/>
          </a:prstGeom>
          <a:noFill/>
        </p:spPr>
        <p:txBody>
          <a:bodyPr wrap="none" rtlCol="0">
            <a:spAutoFit/>
          </a:bodyPr>
          <a:lstStyle/>
          <a:p>
            <a:r>
              <a:rPr lang="en-US" dirty="0"/>
              <a:t>$100 United States Note (“greenback”), 1880 issue</a:t>
            </a:r>
          </a:p>
        </p:txBody>
      </p:sp>
      <p:sp>
        <p:nvSpPr>
          <p:cNvPr id="4" name="TextBox 3"/>
          <p:cNvSpPr txBox="1"/>
          <p:nvPr/>
        </p:nvSpPr>
        <p:spPr>
          <a:xfrm>
            <a:off x="1268934" y="4835326"/>
            <a:ext cx="3347391" cy="253916"/>
          </a:xfrm>
          <a:prstGeom prst="rect">
            <a:avLst/>
          </a:prstGeom>
          <a:noFill/>
        </p:spPr>
        <p:txBody>
          <a:bodyPr wrap="none" rtlCol="0">
            <a:spAutoFit/>
          </a:bodyPr>
          <a:lstStyle/>
          <a:p>
            <a:r>
              <a:rPr lang="en-US" sz="1050" dirty="0"/>
              <a:t>Image: https://</a:t>
            </a:r>
            <a:r>
              <a:rPr lang="en-US" sz="1050" dirty="0" err="1"/>
              <a:t>en.wikipedia.org</a:t>
            </a:r>
            <a:r>
              <a:rPr lang="en-US" sz="1050" dirty="0"/>
              <a:t>/wiki/</a:t>
            </a:r>
            <a:r>
              <a:rPr lang="en-US" sz="1050" dirty="0" err="1"/>
              <a:t>United_States_Note</a:t>
            </a:r>
            <a:endParaRPr lang="en-US" sz="1050" dirty="0"/>
          </a:p>
        </p:txBody>
      </p:sp>
      <p:pic>
        <p:nvPicPr>
          <p:cNvPr id="5" name="Picture 4">
            <a:extLst>
              <a:ext uri="{FF2B5EF4-FFF2-40B4-BE49-F238E27FC236}">
                <a16:creationId xmlns:a16="http://schemas.microsoft.com/office/drawing/2014/main" id="{10B1DA56-F696-65CB-9E22-7B1714B05979}"/>
              </a:ext>
            </a:extLst>
          </p:cNvPr>
          <p:cNvPicPr>
            <a:picLocks noChangeAspect="1"/>
          </p:cNvPicPr>
          <p:nvPr/>
        </p:nvPicPr>
        <p:blipFill>
          <a:blip r:embed="rId2"/>
          <a:stretch>
            <a:fillRect/>
          </a:stretch>
        </p:blipFill>
        <p:spPr>
          <a:xfrm>
            <a:off x="2358343" y="842057"/>
            <a:ext cx="4453359" cy="3820148"/>
          </a:xfrm>
          <a:prstGeom prst="rect">
            <a:avLst/>
          </a:prstGeom>
        </p:spPr>
      </p:pic>
    </p:spTree>
    <p:extLst>
      <p:ext uri="{BB962C8B-B14F-4D97-AF65-F5344CB8AC3E}">
        <p14:creationId xmlns:p14="http://schemas.microsoft.com/office/powerpoint/2010/main" val="1622704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6807" y="329880"/>
            <a:ext cx="4691669" cy="369332"/>
          </a:xfrm>
          <a:prstGeom prst="rect">
            <a:avLst/>
          </a:prstGeom>
          <a:noFill/>
        </p:spPr>
        <p:txBody>
          <a:bodyPr wrap="none" rtlCol="0">
            <a:spAutoFit/>
          </a:bodyPr>
          <a:lstStyle/>
          <a:p>
            <a:r>
              <a:rPr lang="en-US"/>
              <a:t>$1 </a:t>
            </a:r>
            <a:r>
              <a:rPr lang="en-US" dirty="0"/>
              <a:t>United States Note (“greenback”), 1928 issue</a:t>
            </a:r>
          </a:p>
        </p:txBody>
      </p:sp>
      <p:sp>
        <p:nvSpPr>
          <p:cNvPr id="5" name="TextBox 4"/>
          <p:cNvSpPr txBox="1"/>
          <p:nvPr/>
        </p:nvSpPr>
        <p:spPr>
          <a:xfrm>
            <a:off x="1268934" y="4835326"/>
            <a:ext cx="3347391" cy="253916"/>
          </a:xfrm>
          <a:prstGeom prst="rect">
            <a:avLst/>
          </a:prstGeom>
          <a:noFill/>
        </p:spPr>
        <p:txBody>
          <a:bodyPr wrap="none" rtlCol="0">
            <a:spAutoFit/>
          </a:bodyPr>
          <a:lstStyle/>
          <a:p>
            <a:r>
              <a:rPr lang="en-US" sz="1050" dirty="0"/>
              <a:t>Image: https://</a:t>
            </a:r>
            <a:r>
              <a:rPr lang="en-US" sz="1050" dirty="0" err="1"/>
              <a:t>en.wikipedia.org</a:t>
            </a:r>
            <a:r>
              <a:rPr lang="en-US" sz="1050" dirty="0"/>
              <a:t>/wiki/</a:t>
            </a:r>
            <a:r>
              <a:rPr lang="en-US" sz="1050" dirty="0" err="1"/>
              <a:t>United_States_Note</a:t>
            </a:r>
            <a:endParaRPr lang="en-US" sz="1050" dirty="0"/>
          </a:p>
        </p:txBody>
      </p:sp>
      <p:pic>
        <p:nvPicPr>
          <p:cNvPr id="2" name="Picture 1">
            <a:extLst>
              <a:ext uri="{FF2B5EF4-FFF2-40B4-BE49-F238E27FC236}">
                <a16:creationId xmlns:a16="http://schemas.microsoft.com/office/drawing/2014/main" id="{9AE85618-D3B1-CD84-4AAC-E93679F1D004}"/>
              </a:ext>
            </a:extLst>
          </p:cNvPr>
          <p:cNvPicPr>
            <a:picLocks noChangeAspect="1"/>
          </p:cNvPicPr>
          <p:nvPr/>
        </p:nvPicPr>
        <p:blipFill>
          <a:blip r:embed="rId2"/>
          <a:stretch>
            <a:fillRect/>
          </a:stretch>
        </p:blipFill>
        <p:spPr>
          <a:xfrm>
            <a:off x="2573136" y="868103"/>
            <a:ext cx="3997733" cy="3641684"/>
          </a:xfrm>
          <a:prstGeom prst="rect">
            <a:avLst/>
          </a:prstGeom>
        </p:spPr>
      </p:pic>
    </p:spTree>
    <p:extLst>
      <p:ext uri="{BB962C8B-B14F-4D97-AF65-F5344CB8AC3E}">
        <p14:creationId xmlns:p14="http://schemas.microsoft.com/office/powerpoint/2010/main" val="111117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8500" y="329880"/>
            <a:ext cx="4925707" cy="369332"/>
          </a:xfrm>
          <a:prstGeom prst="rect">
            <a:avLst/>
          </a:prstGeom>
          <a:noFill/>
        </p:spPr>
        <p:txBody>
          <a:bodyPr wrap="none" rtlCol="0">
            <a:spAutoFit/>
          </a:bodyPr>
          <a:lstStyle/>
          <a:p>
            <a:r>
              <a:rPr lang="en-US" dirty="0"/>
              <a:t>$100 United States Note (“greenback”), 1968 issue</a:t>
            </a:r>
          </a:p>
        </p:txBody>
      </p:sp>
      <p:sp>
        <p:nvSpPr>
          <p:cNvPr id="5" name="TextBox 4"/>
          <p:cNvSpPr txBox="1"/>
          <p:nvPr/>
        </p:nvSpPr>
        <p:spPr>
          <a:xfrm>
            <a:off x="1268934" y="4835326"/>
            <a:ext cx="3347391" cy="253916"/>
          </a:xfrm>
          <a:prstGeom prst="rect">
            <a:avLst/>
          </a:prstGeom>
          <a:noFill/>
        </p:spPr>
        <p:txBody>
          <a:bodyPr wrap="none" rtlCol="0">
            <a:spAutoFit/>
          </a:bodyPr>
          <a:lstStyle/>
          <a:p>
            <a:r>
              <a:rPr lang="en-US" sz="1050" dirty="0"/>
              <a:t>Image: https://</a:t>
            </a:r>
            <a:r>
              <a:rPr lang="en-US" sz="1050" dirty="0" err="1"/>
              <a:t>en.wikipedia.org</a:t>
            </a:r>
            <a:r>
              <a:rPr lang="en-US" sz="1050" dirty="0"/>
              <a:t>/wiki/</a:t>
            </a:r>
            <a:r>
              <a:rPr lang="en-US" sz="1050" dirty="0" err="1"/>
              <a:t>United_States_Note</a:t>
            </a:r>
            <a:endParaRPr lang="en-US" sz="1050" dirty="0"/>
          </a:p>
        </p:txBody>
      </p:sp>
      <p:sp>
        <p:nvSpPr>
          <p:cNvPr id="6" name="TextBox 5"/>
          <p:cNvSpPr txBox="1"/>
          <p:nvPr/>
        </p:nvSpPr>
        <p:spPr>
          <a:xfrm>
            <a:off x="1510924" y="4083763"/>
            <a:ext cx="6327951" cy="300082"/>
          </a:xfrm>
          <a:prstGeom prst="rect">
            <a:avLst/>
          </a:prstGeom>
          <a:noFill/>
        </p:spPr>
        <p:txBody>
          <a:bodyPr wrap="none" rtlCol="0">
            <a:spAutoFit/>
          </a:bodyPr>
          <a:lstStyle/>
          <a:p>
            <a:r>
              <a:rPr lang="en-US" sz="1350" dirty="0"/>
              <a:t>As of 2012, $239 million in United States Notes were estimated to remain in circulation.</a:t>
            </a:r>
          </a:p>
        </p:txBody>
      </p:sp>
      <p:pic>
        <p:nvPicPr>
          <p:cNvPr id="7" name="Picture 6">
            <a:extLst>
              <a:ext uri="{FF2B5EF4-FFF2-40B4-BE49-F238E27FC236}">
                <a16:creationId xmlns:a16="http://schemas.microsoft.com/office/drawing/2014/main" id="{2CD78681-7957-E6DC-DCA9-AF12F8EF2837}"/>
              </a:ext>
            </a:extLst>
          </p:cNvPr>
          <p:cNvPicPr>
            <a:picLocks noChangeAspect="1"/>
          </p:cNvPicPr>
          <p:nvPr/>
        </p:nvPicPr>
        <p:blipFill>
          <a:blip r:embed="rId2"/>
          <a:stretch>
            <a:fillRect/>
          </a:stretch>
        </p:blipFill>
        <p:spPr>
          <a:xfrm>
            <a:off x="1524000" y="1257300"/>
            <a:ext cx="6096000" cy="2628900"/>
          </a:xfrm>
          <a:prstGeom prst="rect">
            <a:avLst/>
          </a:prstGeom>
        </p:spPr>
      </p:pic>
    </p:spTree>
    <p:extLst>
      <p:ext uri="{BB962C8B-B14F-4D97-AF65-F5344CB8AC3E}">
        <p14:creationId xmlns:p14="http://schemas.microsoft.com/office/powerpoint/2010/main" val="1915646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Confederate War Finance</a:t>
            </a:r>
          </a:p>
        </p:txBody>
      </p:sp>
      <p:sp>
        <p:nvSpPr>
          <p:cNvPr id="3" name="Content Placeholder 2"/>
          <p:cNvSpPr>
            <a:spLocks noGrp="1"/>
          </p:cNvSpPr>
          <p:nvPr>
            <p:ph idx="1"/>
          </p:nvPr>
        </p:nvSpPr>
        <p:spPr>
          <a:xfrm>
            <a:off x="1328900" y="1384301"/>
            <a:ext cx="6848942" cy="3190593"/>
          </a:xfrm>
        </p:spPr>
        <p:txBody>
          <a:bodyPr>
            <a:normAutofit/>
          </a:bodyPr>
          <a:lstStyle/>
          <a:p>
            <a:pPr marL="215504" indent="-215504">
              <a:buFont typeface="Wingdings" charset="2"/>
              <a:buChar char="Ø"/>
            </a:pPr>
            <a:r>
              <a:rPr lang="en-US" sz="2000" dirty="0"/>
              <a:t>Tariffs raised little money</a:t>
            </a:r>
          </a:p>
          <a:p>
            <a:pPr marL="215504" indent="-215504">
              <a:buFont typeface="Wingdings" charset="2"/>
              <a:buChar char="Ø"/>
            </a:pPr>
            <a:r>
              <a:rPr lang="en-US" sz="2000" dirty="0"/>
              <a:t>The first year, the CSA collected 75% of its revenue from Treasury notes, &lt;25% from bonds, and &lt;2% from taxes. </a:t>
            </a:r>
            <a:r>
              <a:rPr lang="en-US" sz="1100" dirty="0"/>
              <a:t>(http://</a:t>
            </a:r>
            <a:r>
              <a:rPr lang="en-US" sz="1100" dirty="0" err="1"/>
              <a:t>www.taxhistory.org</a:t>
            </a:r>
            <a:r>
              <a:rPr lang="en-US" sz="1100" dirty="0"/>
              <a:t>/www/</a:t>
            </a:r>
            <a:r>
              <a:rPr lang="en-US" sz="1100" dirty="0" err="1"/>
              <a:t>website.nsf</a:t>
            </a:r>
            <a:r>
              <a:rPr lang="en-US" sz="1100" dirty="0"/>
              <a:t>/Web/THM1861?OpenDocument)</a:t>
            </a:r>
          </a:p>
          <a:p>
            <a:pPr marL="215504" indent="-215504">
              <a:buFont typeface="Wingdings" charset="2"/>
              <a:buChar char="Ø"/>
            </a:pPr>
            <a:r>
              <a:rPr lang="en-US" sz="2000" dirty="0"/>
              <a:t>Overall, about 35% of the CSA’s funds came from loans.</a:t>
            </a:r>
          </a:p>
          <a:p>
            <a:pPr marL="215504" indent="-215504">
              <a:buFont typeface="Wingdings" charset="2"/>
              <a:buChar char="Ø"/>
            </a:pPr>
            <a:r>
              <a:rPr lang="en-US" sz="2000" dirty="0"/>
              <a:t>Many Confederate states borrowed, confiscated Northern property, and levied property taxes.</a:t>
            </a:r>
          </a:p>
        </p:txBody>
      </p:sp>
    </p:spTree>
    <p:extLst>
      <p:ext uri="{BB962C8B-B14F-4D97-AF65-F5344CB8AC3E}">
        <p14:creationId xmlns:p14="http://schemas.microsoft.com/office/powerpoint/2010/main" val="147437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Confederate War Finance</a:t>
            </a:r>
          </a:p>
        </p:txBody>
      </p:sp>
      <p:sp>
        <p:nvSpPr>
          <p:cNvPr id="3" name="Content Placeholder 2"/>
          <p:cNvSpPr>
            <a:spLocks noGrp="1"/>
          </p:cNvSpPr>
          <p:nvPr>
            <p:ph idx="1"/>
          </p:nvPr>
        </p:nvSpPr>
        <p:spPr>
          <a:xfrm>
            <a:off x="1225383" y="1384301"/>
            <a:ext cx="6926579" cy="3190593"/>
          </a:xfrm>
        </p:spPr>
        <p:txBody>
          <a:bodyPr>
            <a:normAutofit/>
          </a:bodyPr>
          <a:lstStyle/>
          <a:p>
            <a:pPr marL="215504" indent="-215504">
              <a:buFont typeface="Wingdings" charset="2"/>
              <a:buChar char="Ø"/>
            </a:pPr>
            <a:r>
              <a:rPr lang="en-US" sz="1800" dirty="0"/>
              <a:t>The Confederate Treasury issued $1 million in notes in 1861 and $700 by 1863, producing a rapid inflation.</a:t>
            </a:r>
          </a:p>
          <a:p>
            <a:pPr marL="215504" indent="-215504">
              <a:buFont typeface="Wingdings" charset="2"/>
              <a:buChar char="Ø"/>
            </a:pPr>
            <a:r>
              <a:rPr lang="en-US" sz="1800" dirty="0"/>
              <a:t>An unpopular income tax was levied in 1863, along with an 8% tax on inventories, excise taxes, license fees, a 10% wholesale profits tax, and a 10% tax on crops, payable in kind. </a:t>
            </a:r>
            <a:r>
              <a:rPr lang="en-US" sz="1050" dirty="0"/>
              <a:t>(http://</a:t>
            </a:r>
            <a:r>
              <a:rPr lang="en-US" sz="1050" dirty="0" err="1"/>
              <a:t>www.taxhistory.org</a:t>
            </a:r>
            <a:r>
              <a:rPr lang="en-US" sz="1050" dirty="0"/>
              <a:t>/www/</a:t>
            </a:r>
            <a:r>
              <a:rPr lang="en-US" sz="1050" dirty="0" err="1"/>
              <a:t>website.nsf</a:t>
            </a:r>
            <a:r>
              <a:rPr lang="en-US" sz="1050" dirty="0"/>
              <a:t>/Web/THM1861?OpenDocument)</a:t>
            </a:r>
          </a:p>
        </p:txBody>
      </p:sp>
    </p:spTree>
    <p:extLst>
      <p:ext uri="{BB962C8B-B14F-4D97-AF65-F5344CB8AC3E}">
        <p14:creationId xmlns:p14="http://schemas.microsoft.com/office/powerpoint/2010/main" val="1085419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8625" y="479325"/>
            <a:ext cx="2707353" cy="2764511"/>
          </a:xfrm>
        </p:spPr>
        <p:txBody>
          <a:bodyPr vert="horz" lIns="68580" tIns="34290" rIns="68580" bIns="34290" rtlCol="0" anchor="b">
            <a:normAutofit/>
          </a:bodyPr>
          <a:lstStyle/>
          <a:p>
            <a:r>
              <a:rPr lang="en-US" dirty="0">
                <a:solidFill>
                  <a:schemeClr val="tx1">
                    <a:lumMod val="85000"/>
                    <a:lumOff val="15000"/>
                  </a:schemeClr>
                </a:solidFill>
              </a:rPr>
              <a:t>All 72 CSA Notes</a:t>
            </a:r>
          </a:p>
        </p:txBody>
      </p:sp>
      <p:pic>
        <p:nvPicPr>
          <p:cNvPr id="3" name="Picture 2" descr="A collage of money&#10;&#10;Description automatically generated">
            <a:extLst>
              <a:ext uri="{FF2B5EF4-FFF2-40B4-BE49-F238E27FC236}">
                <a16:creationId xmlns:a16="http://schemas.microsoft.com/office/drawing/2014/main" id="{41A62202-8D9B-E8D7-82A2-70DC0316B44C}"/>
              </a:ext>
            </a:extLst>
          </p:cNvPr>
          <p:cNvPicPr>
            <a:picLocks noChangeAspect="1"/>
          </p:cNvPicPr>
          <p:nvPr/>
        </p:nvPicPr>
        <p:blipFill rotWithShape="1">
          <a:blip r:embed="rId2"/>
          <a:srcRect l="3512" r="7822"/>
          <a:stretch/>
        </p:blipFill>
        <p:spPr>
          <a:xfrm>
            <a:off x="1143015" y="7"/>
            <a:ext cx="3428985" cy="514349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1862 - CSA</a:t>
            </a:r>
          </a:p>
        </p:txBody>
      </p:sp>
      <p:pic>
        <p:nvPicPr>
          <p:cNvPr id="3" name="Picture 2">
            <a:extLst>
              <a:ext uri="{FF2B5EF4-FFF2-40B4-BE49-F238E27FC236}">
                <a16:creationId xmlns:a16="http://schemas.microsoft.com/office/drawing/2014/main" id="{56BE85A5-63A3-B52C-6341-8932048E45CB}"/>
              </a:ext>
            </a:extLst>
          </p:cNvPr>
          <p:cNvPicPr>
            <a:picLocks noChangeAspect="1"/>
          </p:cNvPicPr>
          <p:nvPr/>
        </p:nvPicPr>
        <p:blipFill>
          <a:blip r:embed="rId2"/>
          <a:stretch>
            <a:fillRect/>
          </a:stretch>
        </p:blipFill>
        <p:spPr>
          <a:xfrm>
            <a:off x="1894057" y="1851984"/>
            <a:ext cx="5355890" cy="23975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“Dixie”</a:t>
            </a:r>
          </a:p>
        </p:txBody>
      </p:sp>
      <p:sp>
        <p:nvSpPr>
          <p:cNvPr id="5" name="Rectangle 4"/>
          <p:cNvSpPr/>
          <p:nvPr/>
        </p:nvSpPr>
        <p:spPr>
          <a:xfrm>
            <a:off x="1290579" y="4835327"/>
            <a:ext cx="5885726" cy="253916"/>
          </a:xfrm>
          <a:prstGeom prst="rect">
            <a:avLst/>
          </a:prstGeom>
        </p:spPr>
        <p:txBody>
          <a:bodyPr wrap="square">
            <a:spAutoFit/>
          </a:bodyPr>
          <a:lstStyle/>
          <a:p>
            <a:r>
              <a:rPr lang="en-US" sz="1050" dirty="0"/>
              <a:t>https://</a:t>
            </a:r>
            <a:r>
              <a:rPr lang="en-US" sz="1050" dirty="0" err="1"/>
              <a:t>www.flickr.com</a:t>
            </a:r>
            <a:r>
              <a:rPr lang="en-US" sz="1050" dirty="0"/>
              <a:t>/photos/11028408@N06/1071972675</a:t>
            </a:r>
          </a:p>
        </p:txBody>
      </p:sp>
      <p:pic>
        <p:nvPicPr>
          <p:cNvPr id="7" name="Content Placeholder 3">
            <a:extLst>
              <a:ext uri="{FF2B5EF4-FFF2-40B4-BE49-F238E27FC236}">
                <a16:creationId xmlns:a16="http://schemas.microsoft.com/office/drawing/2014/main" id="{B9F24F49-20A6-616C-EE7C-2A9396BD8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662" y="1337748"/>
            <a:ext cx="3674966" cy="3376045"/>
          </a:xfrm>
          <a:prstGeom prst="rect">
            <a:avLst/>
          </a:prstGeom>
        </p:spPr>
      </p:pic>
    </p:spTree>
    <p:extLst>
      <p:ext uri="{BB962C8B-B14F-4D97-AF65-F5344CB8AC3E}">
        <p14:creationId xmlns:p14="http://schemas.microsoft.com/office/powerpoint/2010/main" val="1779477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1863 - NC</a:t>
            </a:r>
          </a:p>
        </p:txBody>
      </p:sp>
      <p:pic>
        <p:nvPicPr>
          <p:cNvPr id="3" name="Picture 2">
            <a:extLst>
              <a:ext uri="{FF2B5EF4-FFF2-40B4-BE49-F238E27FC236}">
                <a16:creationId xmlns:a16="http://schemas.microsoft.com/office/drawing/2014/main" id="{1DF5E1EC-B2E0-6633-29A5-CFDBB03EE43C}"/>
              </a:ext>
            </a:extLst>
          </p:cNvPr>
          <p:cNvPicPr>
            <a:picLocks noChangeAspect="1"/>
          </p:cNvPicPr>
          <p:nvPr/>
        </p:nvPicPr>
        <p:blipFill>
          <a:blip r:embed="rId2"/>
          <a:stretch>
            <a:fillRect/>
          </a:stretch>
        </p:blipFill>
        <p:spPr>
          <a:xfrm>
            <a:off x="1446320" y="1669814"/>
            <a:ext cx="6285653" cy="27622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1864 - CSA</a:t>
            </a:r>
          </a:p>
        </p:txBody>
      </p:sp>
      <p:pic>
        <p:nvPicPr>
          <p:cNvPr id="3" name="Picture 2">
            <a:extLst>
              <a:ext uri="{FF2B5EF4-FFF2-40B4-BE49-F238E27FC236}">
                <a16:creationId xmlns:a16="http://schemas.microsoft.com/office/drawing/2014/main" id="{08FAFC91-06A5-05CA-C105-12CE88EEFA93}"/>
              </a:ext>
            </a:extLst>
          </p:cNvPr>
          <p:cNvPicPr>
            <a:picLocks noChangeAspect="1"/>
          </p:cNvPicPr>
          <p:nvPr/>
        </p:nvPicPr>
        <p:blipFill>
          <a:blip r:embed="rId2"/>
          <a:stretch>
            <a:fillRect/>
          </a:stretch>
        </p:blipFill>
        <p:spPr>
          <a:xfrm>
            <a:off x="1843413" y="1631293"/>
            <a:ext cx="5457178" cy="234094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1864 - Alabama</a:t>
            </a:r>
          </a:p>
        </p:txBody>
      </p:sp>
      <p:pic>
        <p:nvPicPr>
          <p:cNvPr id="3" name="Picture 2">
            <a:extLst>
              <a:ext uri="{FF2B5EF4-FFF2-40B4-BE49-F238E27FC236}">
                <a16:creationId xmlns:a16="http://schemas.microsoft.com/office/drawing/2014/main" id="{2AECEC5A-114D-D211-92EF-18D83E3A9D54}"/>
              </a:ext>
            </a:extLst>
          </p:cNvPr>
          <p:cNvPicPr>
            <a:picLocks noChangeAspect="1"/>
          </p:cNvPicPr>
          <p:nvPr/>
        </p:nvPicPr>
        <p:blipFill>
          <a:blip r:embed="rId2"/>
          <a:stretch>
            <a:fillRect/>
          </a:stretch>
        </p:blipFill>
        <p:spPr>
          <a:xfrm>
            <a:off x="1905000" y="1827995"/>
            <a:ext cx="5334000" cy="23526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22376" y="479325"/>
            <a:ext cx="1913603" cy="2764511"/>
          </a:xfrm>
        </p:spPr>
        <p:txBody>
          <a:bodyPr vert="horz" lIns="68580" tIns="34290" rIns="68580" bIns="34290" rtlCol="0" anchor="b">
            <a:normAutofit/>
          </a:bodyPr>
          <a:lstStyle/>
          <a:p>
            <a:r>
              <a:rPr lang="en-US" sz="4275" dirty="0">
                <a:solidFill>
                  <a:schemeClr val="tx1">
                    <a:lumMod val="85000"/>
                    <a:lumOff val="15000"/>
                  </a:schemeClr>
                </a:solidFill>
              </a:rPr>
              <a:t>South Carolina</a:t>
            </a:r>
          </a:p>
        </p:txBody>
      </p:sp>
      <p:pic>
        <p:nvPicPr>
          <p:cNvPr id="3" name="Picture 2">
            <a:extLst>
              <a:ext uri="{FF2B5EF4-FFF2-40B4-BE49-F238E27FC236}">
                <a16:creationId xmlns:a16="http://schemas.microsoft.com/office/drawing/2014/main" id="{4D7F41C2-4D15-B7A3-184C-E54A9F2D98D3}"/>
              </a:ext>
            </a:extLst>
          </p:cNvPr>
          <p:cNvPicPr>
            <a:picLocks noChangeAspect="1"/>
          </p:cNvPicPr>
          <p:nvPr/>
        </p:nvPicPr>
        <p:blipFill>
          <a:blip r:embed="rId2"/>
          <a:stretch>
            <a:fillRect/>
          </a:stretch>
        </p:blipFill>
        <p:spPr>
          <a:xfrm>
            <a:off x="1499626" y="654823"/>
            <a:ext cx="3888122" cy="344109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8875" y="4813219"/>
            <a:ext cx="5039328" cy="276999"/>
          </a:xfrm>
          <a:prstGeom prst="rect">
            <a:avLst/>
          </a:prstGeom>
        </p:spPr>
        <p:txBody>
          <a:bodyPr wrap="square">
            <a:spAutoFit/>
          </a:bodyPr>
          <a:lstStyle/>
          <a:p>
            <a:r>
              <a:rPr lang="en-US" sz="1200" dirty="0"/>
              <a:t>https://</a:t>
            </a:r>
            <a:r>
              <a:rPr lang="en-US" sz="1200" dirty="0" err="1"/>
              <a:t>en.wikipedia.org</a:t>
            </a:r>
            <a:r>
              <a:rPr lang="en-US" sz="1200" dirty="0"/>
              <a:t>/wiki/</a:t>
            </a:r>
            <a:r>
              <a:rPr lang="en-US" sz="1200" dirty="0" err="1"/>
              <a:t>Confederate_war_finance</a:t>
            </a:r>
            <a:endParaRPr lang="en-US" sz="1200" dirty="0"/>
          </a:p>
        </p:txBody>
      </p:sp>
      <p:pic>
        <p:nvPicPr>
          <p:cNvPr id="5" name="Picture 4">
            <a:extLst>
              <a:ext uri="{FF2B5EF4-FFF2-40B4-BE49-F238E27FC236}">
                <a16:creationId xmlns:a16="http://schemas.microsoft.com/office/drawing/2014/main" id="{49E2F357-F50F-B124-F05C-AF220E92AD87}"/>
              </a:ext>
            </a:extLst>
          </p:cNvPr>
          <p:cNvPicPr>
            <a:picLocks noChangeAspect="1"/>
          </p:cNvPicPr>
          <p:nvPr/>
        </p:nvPicPr>
        <p:blipFill>
          <a:blip r:embed="rId2"/>
          <a:stretch>
            <a:fillRect/>
          </a:stretch>
        </p:blipFill>
        <p:spPr>
          <a:xfrm>
            <a:off x="1533643" y="0"/>
            <a:ext cx="6076766" cy="4712594"/>
          </a:xfrm>
          <a:prstGeom prst="rect">
            <a:avLst/>
          </a:prstGeom>
        </p:spPr>
      </p:pic>
    </p:spTree>
    <p:extLst>
      <p:ext uri="{BB962C8B-B14F-4D97-AF65-F5344CB8AC3E}">
        <p14:creationId xmlns:p14="http://schemas.microsoft.com/office/powerpoint/2010/main" val="2122643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9081B-30EB-F453-E06A-334AA0D1E85B}"/>
              </a:ext>
            </a:extLst>
          </p:cNvPr>
          <p:cNvPicPr>
            <a:picLocks noChangeAspect="1"/>
          </p:cNvPicPr>
          <p:nvPr/>
        </p:nvPicPr>
        <p:blipFill>
          <a:blip r:embed="rId2"/>
          <a:stretch>
            <a:fillRect/>
          </a:stretch>
        </p:blipFill>
        <p:spPr>
          <a:xfrm>
            <a:off x="1143000" y="0"/>
            <a:ext cx="6858000" cy="5143500"/>
          </a:xfrm>
          <a:prstGeom prst="rect">
            <a:avLst/>
          </a:prstGeom>
        </p:spPr>
      </p:pic>
      <p:sp>
        <p:nvSpPr>
          <p:cNvPr id="3" name="TextBox 2"/>
          <p:cNvSpPr txBox="1"/>
          <p:nvPr/>
        </p:nvSpPr>
        <p:spPr>
          <a:xfrm>
            <a:off x="4693535" y="4832572"/>
            <a:ext cx="3307466" cy="253916"/>
          </a:xfrm>
          <a:prstGeom prst="rect">
            <a:avLst/>
          </a:prstGeom>
          <a:noFill/>
        </p:spPr>
        <p:txBody>
          <a:bodyPr wrap="square" rtlCol="0">
            <a:spAutoFit/>
          </a:bodyPr>
          <a:lstStyle/>
          <a:p>
            <a:r>
              <a:rPr lang="en-US" sz="1050" dirty="0"/>
              <a:t>https://</a:t>
            </a:r>
            <a:r>
              <a:rPr lang="en-US" sz="1050" dirty="0" err="1"/>
              <a:t>en.wikipedia.org</a:t>
            </a:r>
            <a:r>
              <a:rPr lang="en-US" sz="1050" dirty="0"/>
              <a:t>/wiki/</a:t>
            </a:r>
            <a:r>
              <a:rPr lang="en-US" sz="1050" dirty="0" err="1"/>
              <a:t>Confederate_war_finance</a:t>
            </a:r>
            <a:endParaRPr lang="en-US" sz="1050" dirty="0"/>
          </a:p>
        </p:txBody>
      </p:sp>
    </p:spTree>
    <p:extLst>
      <p:ext uri="{BB962C8B-B14F-4D97-AF65-F5344CB8AC3E}">
        <p14:creationId xmlns:p14="http://schemas.microsoft.com/office/powerpoint/2010/main" val="190120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1525" y="4824436"/>
            <a:ext cx="6399509" cy="253916"/>
          </a:xfrm>
          <a:prstGeom prst="rect">
            <a:avLst/>
          </a:prstGeom>
          <a:noFill/>
        </p:spPr>
        <p:txBody>
          <a:bodyPr wrap="none" rtlCol="0">
            <a:spAutoFit/>
          </a:bodyPr>
          <a:lstStyle/>
          <a:p>
            <a:r>
              <a:rPr lang="en-US" sz="1050" dirty="0"/>
              <a:t>http://</a:t>
            </a:r>
            <a:r>
              <a:rPr lang="en-US" sz="1050" dirty="0" err="1"/>
              <a:t>economics.yale.edu</a:t>
            </a:r>
            <a:r>
              <a:rPr lang="en-US" sz="1050" dirty="0"/>
              <a:t>/sites/default/files/files/Workshops-Seminars/Economic-History/razaghian-050914.pdf</a:t>
            </a:r>
          </a:p>
        </p:txBody>
      </p:sp>
      <p:pic>
        <p:nvPicPr>
          <p:cNvPr id="2" name="Picture 1">
            <a:extLst>
              <a:ext uri="{FF2B5EF4-FFF2-40B4-BE49-F238E27FC236}">
                <a16:creationId xmlns:a16="http://schemas.microsoft.com/office/drawing/2014/main" id="{D4081916-CF27-CB7E-D1C8-93B91AA2A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86018"/>
            <a:ext cx="6858000" cy="2273495"/>
          </a:xfrm>
          <a:prstGeom prst="rect">
            <a:avLst/>
          </a:prstGeom>
        </p:spPr>
      </p:pic>
    </p:spTree>
    <p:extLst>
      <p:ext uri="{BB962C8B-B14F-4D97-AF65-F5344CB8AC3E}">
        <p14:creationId xmlns:p14="http://schemas.microsoft.com/office/powerpoint/2010/main" val="709695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B76D98-887B-7E00-F0A4-FEC17AB93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
            <a:ext cx="6858000" cy="4728575"/>
          </a:xfrm>
          <a:prstGeom prst="rect">
            <a:avLst/>
          </a:prstGeom>
        </p:spPr>
      </p:pic>
      <p:sp>
        <p:nvSpPr>
          <p:cNvPr id="6" name="TextBox 5"/>
          <p:cNvSpPr txBox="1"/>
          <p:nvPr/>
        </p:nvSpPr>
        <p:spPr>
          <a:xfrm>
            <a:off x="1415145" y="4815755"/>
            <a:ext cx="6399509" cy="253916"/>
          </a:xfrm>
          <a:prstGeom prst="rect">
            <a:avLst/>
          </a:prstGeom>
          <a:noFill/>
        </p:spPr>
        <p:txBody>
          <a:bodyPr wrap="none" rtlCol="0">
            <a:spAutoFit/>
          </a:bodyPr>
          <a:lstStyle/>
          <a:p>
            <a:r>
              <a:rPr lang="en-US" sz="1050" dirty="0"/>
              <a:t>http://</a:t>
            </a:r>
            <a:r>
              <a:rPr lang="en-US" sz="1050" dirty="0" err="1"/>
              <a:t>economics.yale.edu</a:t>
            </a:r>
            <a:r>
              <a:rPr lang="en-US" sz="1050" dirty="0"/>
              <a:t>/sites/default/files/files/Workshops-Seminars/Economic-History/razaghian-050914.pdf</a:t>
            </a:r>
          </a:p>
        </p:txBody>
      </p:sp>
      <p:sp>
        <p:nvSpPr>
          <p:cNvPr id="5" name="TextBox 4"/>
          <p:cNvSpPr txBox="1"/>
          <p:nvPr/>
        </p:nvSpPr>
        <p:spPr>
          <a:xfrm>
            <a:off x="6915872" y="2334291"/>
            <a:ext cx="1067765" cy="507831"/>
          </a:xfrm>
          <a:prstGeom prst="rect">
            <a:avLst/>
          </a:prstGeom>
          <a:noFill/>
        </p:spPr>
        <p:txBody>
          <a:bodyPr wrap="square" rtlCol="0">
            <a:spAutoFit/>
          </a:bodyPr>
          <a:lstStyle/>
          <a:p>
            <a:r>
              <a:rPr lang="en-US" sz="900" dirty="0"/>
              <a:t>Dec. 15-16, 1864: Hood destroyed at Battle of Nashville</a:t>
            </a:r>
          </a:p>
        </p:txBody>
      </p:sp>
      <p:sp>
        <p:nvSpPr>
          <p:cNvPr id="7" name="TextBox 6"/>
          <p:cNvSpPr txBox="1"/>
          <p:nvPr/>
        </p:nvSpPr>
        <p:spPr>
          <a:xfrm>
            <a:off x="7058746" y="425367"/>
            <a:ext cx="768635" cy="646331"/>
          </a:xfrm>
          <a:prstGeom prst="rect">
            <a:avLst/>
          </a:prstGeom>
          <a:noFill/>
        </p:spPr>
        <p:txBody>
          <a:bodyPr wrap="square" rtlCol="0">
            <a:spAutoFit/>
          </a:bodyPr>
          <a:lstStyle/>
          <a:p>
            <a:pPr algn="r"/>
            <a:r>
              <a:rPr lang="en-US" sz="900" dirty="0"/>
              <a:t>March 1865: Johnston retreat north</a:t>
            </a:r>
          </a:p>
        </p:txBody>
      </p:sp>
      <p:sp>
        <p:nvSpPr>
          <p:cNvPr id="8" name="TextBox 7"/>
          <p:cNvSpPr txBox="1"/>
          <p:nvPr/>
        </p:nvSpPr>
        <p:spPr>
          <a:xfrm>
            <a:off x="6500807" y="1397444"/>
            <a:ext cx="866478" cy="369332"/>
          </a:xfrm>
          <a:prstGeom prst="rect">
            <a:avLst/>
          </a:prstGeom>
          <a:noFill/>
        </p:spPr>
        <p:txBody>
          <a:bodyPr wrap="square" rtlCol="0">
            <a:spAutoFit/>
          </a:bodyPr>
          <a:lstStyle/>
          <a:p>
            <a:pPr algn="r"/>
            <a:r>
              <a:rPr lang="en-US" sz="900" dirty="0"/>
              <a:t>Dec. 24, 1865: Savannah falls</a:t>
            </a:r>
          </a:p>
        </p:txBody>
      </p:sp>
      <p:sp>
        <p:nvSpPr>
          <p:cNvPr id="9" name="TextBox 8"/>
          <p:cNvSpPr txBox="1"/>
          <p:nvPr/>
        </p:nvSpPr>
        <p:spPr>
          <a:xfrm>
            <a:off x="5145480" y="1683920"/>
            <a:ext cx="768635" cy="507831"/>
          </a:xfrm>
          <a:prstGeom prst="rect">
            <a:avLst/>
          </a:prstGeom>
          <a:noFill/>
        </p:spPr>
        <p:txBody>
          <a:bodyPr wrap="square" rtlCol="0">
            <a:spAutoFit/>
          </a:bodyPr>
          <a:lstStyle/>
          <a:p>
            <a:pPr algn="r"/>
            <a:r>
              <a:rPr lang="en-US" sz="900" dirty="0"/>
              <a:t>Feb. 1864: Currency reform act</a:t>
            </a:r>
          </a:p>
        </p:txBody>
      </p:sp>
      <p:cxnSp>
        <p:nvCxnSpPr>
          <p:cNvPr id="11" name="Straight Arrow Connector 10"/>
          <p:cNvCxnSpPr/>
          <p:nvPr/>
        </p:nvCxnSpPr>
        <p:spPr>
          <a:xfrm>
            <a:off x="7592993" y="901432"/>
            <a:ext cx="78130" cy="1742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169607" y="1726713"/>
            <a:ext cx="225891" cy="283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349923" y="2184911"/>
            <a:ext cx="108513" cy="158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865001" y="2093708"/>
            <a:ext cx="347165" cy="3681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145480" y="2576662"/>
            <a:ext cx="207812" cy="382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279267" y="1718034"/>
            <a:ext cx="221542" cy="3756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425640" y="1250648"/>
            <a:ext cx="911501" cy="646331"/>
          </a:xfrm>
          <a:prstGeom prst="rect">
            <a:avLst/>
          </a:prstGeom>
          <a:noFill/>
        </p:spPr>
        <p:txBody>
          <a:bodyPr wrap="square" rtlCol="0">
            <a:spAutoFit/>
          </a:bodyPr>
          <a:lstStyle/>
          <a:p>
            <a:pPr algn="r"/>
            <a:r>
              <a:rPr lang="en-US" sz="900"/>
              <a:t>May </a:t>
            </a:r>
            <a:r>
              <a:rPr lang="en-US" sz="900" dirty="0"/>
              <a:t>1864</a:t>
            </a:r>
            <a:r>
              <a:rPr lang="en-US" sz="900"/>
              <a:t>: Currency reform completed</a:t>
            </a:r>
            <a:endParaRPr lang="en-US" sz="900" dirty="0"/>
          </a:p>
        </p:txBody>
      </p:sp>
      <p:sp>
        <p:nvSpPr>
          <p:cNvPr id="38" name="TextBox 37"/>
          <p:cNvSpPr txBox="1"/>
          <p:nvPr/>
        </p:nvSpPr>
        <p:spPr>
          <a:xfrm>
            <a:off x="4482082" y="2255691"/>
            <a:ext cx="805359" cy="369332"/>
          </a:xfrm>
          <a:prstGeom prst="rect">
            <a:avLst/>
          </a:prstGeom>
          <a:noFill/>
        </p:spPr>
        <p:txBody>
          <a:bodyPr wrap="square" rtlCol="0">
            <a:spAutoFit/>
          </a:bodyPr>
          <a:lstStyle/>
          <a:p>
            <a:pPr algn="r"/>
            <a:r>
              <a:rPr lang="en-US" sz="900" dirty="0"/>
              <a:t>July 1863: Gettysburg</a:t>
            </a:r>
          </a:p>
        </p:txBody>
      </p:sp>
      <p:sp>
        <p:nvSpPr>
          <p:cNvPr id="45" name="TextBox 44"/>
          <p:cNvSpPr txBox="1"/>
          <p:nvPr/>
        </p:nvSpPr>
        <p:spPr>
          <a:xfrm>
            <a:off x="6360460" y="1719945"/>
            <a:ext cx="805359" cy="507831"/>
          </a:xfrm>
          <a:prstGeom prst="rect">
            <a:avLst/>
          </a:prstGeom>
          <a:noFill/>
        </p:spPr>
        <p:txBody>
          <a:bodyPr wrap="square" rtlCol="0">
            <a:spAutoFit/>
          </a:bodyPr>
          <a:lstStyle/>
          <a:p>
            <a:pPr algn="r"/>
            <a:r>
              <a:rPr lang="en-US" sz="900" dirty="0"/>
              <a:t>Sept. 2, 1864: Atlanta falls</a:t>
            </a:r>
          </a:p>
        </p:txBody>
      </p:sp>
      <p:cxnSp>
        <p:nvCxnSpPr>
          <p:cNvPr id="46" name="Straight Arrow Connector 45"/>
          <p:cNvCxnSpPr/>
          <p:nvPr/>
        </p:nvCxnSpPr>
        <p:spPr>
          <a:xfrm>
            <a:off x="6915874" y="2047333"/>
            <a:ext cx="64658" cy="1335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572000" y="2688964"/>
            <a:ext cx="573480" cy="304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729942" y="2515838"/>
            <a:ext cx="892884" cy="507831"/>
          </a:xfrm>
          <a:prstGeom prst="rect">
            <a:avLst/>
          </a:prstGeom>
          <a:noFill/>
        </p:spPr>
        <p:txBody>
          <a:bodyPr wrap="square" rtlCol="0">
            <a:spAutoFit/>
          </a:bodyPr>
          <a:lstStyle/>
          <a:p>
            <a:pPr algn="r"/>
            <a:r>
              <a:rPr lang="en-US" sz="900" dirty="0"/>
              <a:t>May 1863: Chancellorsville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CD2F34F-D5C9-58AF-505F-A997A7E487F4}"/>
              </a:ext>
            </a:extLst>
          </p:cNvPr>
          <p:cNvPicPr>
            <a:picLocks noChangeAspect="1"/>
          </p:cNvPicPr>
          <p:nvPr/>
        </p:nvPicPr>
        <p:blipFill>
          <a:blip r:embed="rId2"/>
          <a:stretch>
            <a:fillRect/>
          </a:stretch>
        </p:blipFill>
        <p:spPr>
          <a:xfrm>
            <a:off x="1143000" y="237597"/>
            <a:ext cx="6858000" cy="4668306"/>
          </a:xfrm>
          <a:prstGeom prst="rect">
            <a:avLst/>
          </a:prstGeom>
        </p:spPr>
      </p:pic>
    </p:spTree>
    <p:extLst>
      <p:ext uri="{BB962C8B-B14F-4D97-AF65-F5344CB8AC3E}">
        <p14:creationId xmlns:p14="http://schemas.microsoft.com/office/powerpoint/2010/main" val="1110369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8874" y="4803466"/>
            <a:ext cx="4501106" cy="276999"/>
          </a:xfrm>
          <a:prstGeom prst="rect">
            <a:avLst/>
          </a:prstGeom>
        </p:spPr>
        <p:txBody>
          <a:bodyPr wrap="square">
            <a:spAutoFit/>
          </a:bodyPr>
          <a:lstStyle/>
          <a:p>
            <a:r>
              <a:rPr lang="en-US" sz="1200" dirty="0"/>
              <a:t>https://</a:t>
            </a:r>
            <a:r>
              <a:rPr lang="en-US" sz="1200" dirty="0" err="1"/>
              <a:t>en.wikipedia.org</a:t>
            </a:r>
            <a:r>
              <a:rPr lang="en-US" sz="1200" dirty="0"/>
              <a:t>/wiki/</a:t>
            </a:r>
            <a:r>
              <a:rPr lang="en-US" sz="1200" dirty="0" err="1"/>
              <a:t>Confederate_war_finance</a:t>
            </a:r>
            <a:endParaRPr lang="en-US" sz="1200" dirty="0"/>
          </a:p>
        </p:txBody>
      </p:sp>
      <p:pic>
        <p:nvPicPr>
          <p:cNvPr id="4" name="Picture 3">
            <a:extLst>
              <a:ext uri="{FF2B5EF4-FFF2-40B4-BE49-F238E27FC236}">
                <a16:creationId xmlns:a16="http://schemas.microsoft.com/office/drawing/2014/main" id="{7E1EF838-F889-2747-CF16-68F6FD1066AA}"/>
              </a:ext>
            </a:extLst>
          </p:cNvPr>
          <p:cNvPicPr>
            <a:picLocks noChangeAspect="1"/>
          </p:cNvPicPr>
          <p:nvPr/>
        </p:nvPicPr>
        <p:blipFill>
          <a:blip r:embed="rId2"/>
          <a:stretch>
            <a:fillRect/>
          </a:stretch>
        </p:blipFill>
        <p:spPr>
          <a:xfrm>
            <a:off x="1787626" y="0"/>
            <a:ext cx="5534025" cy="4705350"/>
          </a:xfrm>
          <a:prstGeom prst="rect">
            <a:avLst/>
          </a:prstGeom>
        </p:spPr>
      </p:pic>
    </p:spTree>
    <p:extLst>
      <p:ext uri="{BB962C8B-B14F-4D97-AF65-F5344CB8AC3E}">
        <p14:creationId xmlns:p14="http://schemas.microsoft.com/office/powerpoint/2010/main" val="479351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9574" y="197645"/>
            <a:ext cx="2884034" cy="1088068"/>
          </a:xfrm>
        </p:spPr>
        <p:txBody>
          <a:bodyPr>
            <a:normAutofit/>
          </a:bodyPr>
          <a:lstStyle/>
          <a:p>
            <a:r>
              <a:rPr lang="en-US" dirty="0"/>
              <a:t>Free Banking</a:t>
            </a:r>
          </a:p>
        </p:txBody>
      </p:sp>
      <p:sp>
        <p:nvSpPr>
          <p:cNvPr id="4" name="Content Placeholder 3"/>
          <p:cNvSpPr>
            <a:spLocks noGrp="1"/>
          </p:cNvSpPr>
          <p:nvPr>
            <p:ph idx="1"/>
          </p:nvPr>
        </p:nvSpPr>
        <p:spPr>
          <a:xfrm>
            <a:off x="4749574" y="1649186"/>
            <a:ext cx="3143596" cy="2965946"/>
          </a:xfrm>
        </p:spPr>
        <p:txBody>
          <a:bodyPr>
            <a:normAutofit/>
          </a:bodyPr>
          <a:lstStyle/>
          <a:p>
            <a:pPr marL="259556" indent="-259556">
              <a:buFont typeface="Wingdings" charset="2"/>
              <a:buChar char="Ø"/>
            </a:pPr>
            <a:r>
              <a:rPr lang="en-US" sz="1800" dirty="0"/>
              <a:t>Early America: a gold and silver standard, with “free banking”</a:t>
            </a:r>
          </a:p>
          <a:p>
            <a:pPr marL="266700" indent="-266700">
              <a:buFont typeface="Wingdings" charset="2"/>
              <a:buChar char="Ø"/>
            </a:pPr>
            <a:r>
              <a:rPr lang="en-US" sz="1800" dirty="0"/>
              <a:t>Free banking resulted in many different bank notes issued by banks and large firms</a:t>
            </a:r>
          </a:p>
          <a:p>
            <a:endParaRPr lang="en-US" sz="1800" dirty="0"/>
          </a:p>
        </p:txBody>
      </p:sp>
      <p:pic>
        <p:nvPicPr>
          <p:cNvPr id="3" name="Picture 2">
            <a:extLst>
              <a:ext uri="{FF2B5EF4-FFF2-40B4-BE49-F238E27FC236}">
                <a16:creationId xmlns:a16="http://schemas.microsoft.com/office/drawing/2014/main" id="{C6292125-5CB7-AC1D-619C-5238E6B932BC}"/>
              </a:ext>
            </a:extLst>
          </p:cNvPr>
          <p:cNvPicPr>
            <a:picLocks noChangeAspect="1"/>
          </p:cNvPicPr>
          <p:nvPr/>
        </p:nvPicPr>
        <p:blipFill>
          <a:blip r:embed="rId3"/>
          <a:stretch>
            <a:fillRect/>
          </a:stretch>
        </p:blipFill>
        <p:spPr>
          <a:xfrm>
            <a:off x="802257" y="1649186"/>
            <a:ext cx="3769079" cy="1601858"/>
          </a:xfrm>
          <a:prstGeom prst="rect">
            <a:avLst/>
          </a:prstGeom>
        </p:spPr>
      </p:pic>
    </p:spTree>
    <p:extLst>
      <p:ext uri="{BB962C8B-B14F-4D97-AF65-F5344CB8AC3E}">
        <p14:creationId xmlns:p14="http://schemas.microsoft.com/office/powerpoint/2010/main" val="30655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1525" y="4824436"/>
            <a:ext cx="6399509" cy="253916"/>
          </a:xfrm>
          <a:prstGeom prst="rect">
            <a:avLst/>
          </a:prstGeom>
          <a:noFill/>
        </p:spPr>
        <p:txBody>
          <a:bodyPr wrap="none" rtlCol="0">
            <a:spAutoFit/>
          </a:bodyPr>
          <a:lstStyle/>
          <a:p>
            <a:r>
              <a:rPr lang="en-US" sz="1050" dirty="0"/>
              <a:t>http://</a:t>
            </a:r>
            <a:r>
              <a:rPr lang="en-US" sz="1050" dirty="0" err="1"/>
              <a:t>economics.yale.edu</a:t>
            </a:r>
            <a:r>
              <a:rPr lang="en-US" sz="1050" dirty="0"/>
              <a:t>/sites/default/files/files/Workshops-Seminars/Economic-History/razaghian-050914.pdf</a:t>
            </a:r>
          </a:p>
        </p:txBody>
      </p:sp>
      <p:pic>
        <p:nvPicPr>
          <p:cNvPr id="3" name="Picture 2">
            <a:extLst>
              <a:ext uri="{FF2B5EF4-FFF2-40B4-BE49-F238E27FC236}">
                <a16:creationId xmlns:a16="http://schemas.microsoft.com/office/drawing/2014/main" id="{9AB151BA-3008-25B2-E361-5030C32B8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228725"/>
            <a:ext cx="6858000" cy="2675423"/>
          </a:xfrm>
          <a:prstGeom prst="rect">
            <a:avLst/>
          </a:prstGeom>
        </p:spPr>
      </p:pic>
    </p:spTree>
    <p:extLst>
      <p:ext uri="{BB962C8B-B14F-4D97-AF65-F5344CB8AC3E}">
        <p14:creationId xmlns:p14="http://schemas.microsoft.com/office/powerpoint/2010/main" val="1083372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Union Counterfeits</a:t>
            </a:r>
          </a:p>
        </p:txBody>
      </p:sp>
      <p:sp>
        <p:nvSpPr>
          <p:cNvPr id="3" name="Content Placeholder 2"/>
          <p:cNvSpPr>
            <a:spLocks noGrp="1"/>
          </p:cNvSpPr>
          <p:nvPr>
            <p:ph idx="1"/>
          </p:nvPr>
        </p:nvSpPr>
        <p:spPr>
          <a:xfrm>
            <a:off x="4485375" y="1484233"/>
            <a:ext cx="2932697" cy="3040763"/>
          </a:xfrm>
        </p:spPr>
        <p:txBody>
          <a:bodyPr/>
          <a:lstStyle/>
          <a:p>
            <a:r>
              <a:rPr lang="en-US" dirty="0"/>
              <a:t>Samuel Upham</a:t>
            </a:r>
          </a:p>
        </p:txBody>
      </p:sp>
      <p:pic>
        <p:nvPicPr>
          <p:cNvPr id="5" name="Picture 4">
            <a:extLst>
              <a:ext uri="{FF2B5EF4-FFF2-40B4-BE49-F238E27FC236}">
                <a16:creationId xmlns:a16="http://schemas.microsoft.com/office/drawing/2014/main" id="{8E53A7A9-8941-27E1-F629-7287C3B2C283}"/>
              </a:ext>
            </a:extLst>
          </p:cNvPr>
          <p:cNvPicPr>
            <a:picLocks noChangeAspect="1"/>
          </p:cNvPicPr>
          <p:nvPr/>
        </p:nvPicPr>
        <p:blipFill>
          <a:blip r:embed="rId3"/>
          <a:stretch>
            <a:fillRect/>
          </a:stretch>
        </p:blipFill>
        <p:spPr>
          <a:xfrm>
            <a:off x="2115052" y="1484233"/>
            <a:ext cx="1809750" cy="2895600"/>
          </a:xfrm>
          <a:prstGeom prst="rect">
            <a:avLst/>
          </a:prstGeom>
        </p:spPr>
      </p:pic>
    </p:spTree>
    <p:extLst>
      <p:ext uri="{BB962C8B-B14F-4D97-AF65-F5344CB8AC3E}">
        <p14:creationId xmlns:p14="http://schemas.microsoft.com/office/powerpoint/2010/main" val="510520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80858" y="3957218"/>
            <a:ext cx="1985756" cy="738664"/>
          </a:xfrm>
          <a:prstGeom prst="rect">
            <a:avLst/>
          </a:prstGeom>
          <a:noFill/>
        </p:spPr>
        <p:txBody>
          <a:bodyPr wrap="square" rtlCol="0">
            <a:spAutoFit/>
          </a:bodyPr>
          <a:lstStyle/>
          <a:p>
            <a:r>
              <a:rPr lang="en-US" sz="1050" dirty="0"/>
              <a:t>Image: Counterfeit CSA $5 note. https://</a:t>
            </a:r>
            <a:r>
              <a:rPr lang="en-US" sz="1050" dirty="0" err="1"/>
              <a:t>www.annmarieackermann.com</a:t>
            </a:r>
            <a:r>
              <a:rPr lang="en-US" sz="1050" dirty="0"/>
              <a:t>/paper-bullets-counterfeit-confederate-currency-civil-war/</a:t>
            </a:r>
          </a:p>
        </p:txBody>
      </p:sp>
      <p:pic>
        <p:nvPicPr>
          <p:cNvPr id="2" name="Picture 1">
            <a:extLst>
              <a:ext uri="{FF2B5EF4-FFF2-40B4-BE49-F238E27FC236}">
                <a16:creationId xmlns:a16="http://schemas.microsoft.com/office/drawing/2014/main" id="{C75F7E75-2B57-0E3B-519A-214AD093090D}"/>
              </a:ext>
            </a:extLst>
          </p:cNvPr>
          <p:cNvPicPr>
            <a:picLocks noChangeAspect="1"/>
          </p:cNvPicPr>
          <p:nvPr/>
        </p:nvPicPr>
        <p:blipFill>
          <a:blip r:embed="rId3"/>
          <a:stretch>
            <a:fillRect/>
          </a:stretch>
        </p:blipFill>
        <p:spPr>
          <a:xfrm>
            <a:off x="1685565" y="1060604"/>
            <a:ext cx="5772874" cy="2605010"/>
          </a:xfrm>
          <a:prstGeom prst="rect">
            <a:avLst/>
          </a:prstGeom>
        </p:spPr>
      </p:pic>
    </p:spTree>
    <p:extLst>
      <p:ext uri="{BB962C8B-B14F-4D97-AF65-F5344CB8AC3E}">
        <p14:creationId xmlns:p14="http://schemas.microsoft.com/office/powerpoint/2010/main" val="1923512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1250" y="453584"/>
            <a:ext cx="4381500" cy="2743200"/>
          </a:xfrm>
          <a:prstGeom prst="rect">
            <a:avLst/>
          </a:prstGeom>
        </p:spPr>
      </p:pic>
      <p:sp>
        <p:nvSpPr>
          <p:cNvPr id="3" name="TextBox 2"/>
          <p:cNvSpPr txBox="1"/>
          <p:nvPr/>
        </p:nvSpPr>
        <p:spPr>
          <a:xfrm>
            <a:off x="2559417" y="3463725"/>
            <a:ext cx="4025171" cy="623248"/>
          </a:xfrm>
          <a:prstGeom prst="rect">
            <a:avLst/>
          </a:prstGeom>
          <a:noFill/>
        </p:spPr>
        <p:txBody>
          <a:bodyPr wrap="square" rtlCol="0">
            <a:spAutoFit/>
          </a:bodyPr>
          <a:lstStyle/>
          <a:p>
            <a:r>
              <a:rPr lang="en-US" sz="1350" dirty="0"/>
              <a:t>Counterfeit British banknote, from Operation Bernhard </a:t>
            </a:r>
            <a:r>
              <a:rPr lang="en-US" sz="1050" dirty="0"/>
              <a:t>http://</a:t>
            </a:r>
            <a:r>
              <a:rPr lang="en-US" sz="1050" dirty="0" err="1"/>
              <a:t>www.telegraph.co.uk</a:t>
            </a:r>
            <a:r>
              <a:rPr lang="en-US" sz="1050" dirty="0"/>
              <a:t>/history/world-war-two/8029844/Nazi-fake-banknote-part-of-plan-to-ruin-British-</a:t>
            </a:r>
            <a:r>
              <a:rPr lang="en-US" sz="1050" dirty="0" err="1"/>
              <a:t>economy.html</a:t>
            </a:r>
            <a:endParaRPr lang="en-US" sz="1050" dirty="0"/>
          </a:p>
        </p:txBody>
      </p:sp>
    </p:spTree>
    <p:extLst>
      <p:ext uri="{BB962C8B-B14F-4D97-AF65-F5344CB8AC3E}">
        <p14:creationId xmlns:p14="http://schemas.microsoft.com/office/powerpoint/2010/main" val="1473372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Railroad Currency - MD</a:t>
            </a:r>
          </a:p>
        </p:txBody>
      </p:sp>
      <p:sp>
        <p:nvSpPr>
          <p:cNvPr id="6" name="TextBox 5"/>
          <p:cNvSpPr txBox="1"/>
          <p:nvPr/>
        </p:nvSpPr>
        <p:spPr>
          <a:xfrm>
            <a:off x="1485903" y="4815702"/>
            <a:ext cx="3888757" cy="300082"/>
          </a:xfrm>
          <a:prstGeom prst="rect">
            <a:avLst/>
          </a:prstGeom>
          <a:noFill/>
        </p:spPr>
        <p:txBody>
          <a:bodyPr wrap="none" rtlCol="0">
            <a:spAutoFit/>
          </a:bodyPr>
          <a:lstStyle/>
          <a:p>
            <a:r>
              <a:rPr lang="en-US" sz="1350" dirty="0"/>
              <a:t>http://webpages.charter.net/marlofan/RRnote2.htm</a:t>
            </a:r>
          </a:p>
        </p:txBody>
      </p:sp>
      <p:pic>
        <p:nvPicPr>
          <p:cNvPr id="3" name="Picture 2">
            <a:extLst>
              <a:ext uri="{FF2B5EF4-FFF2-40B4-BE49-F238E27FC236}">
                <a16:creationId xmlns:a16="http://schemas.microsoft.com/office/drawing/2014/main" id="{8B870414-8067-4AFD-A72A-65D9016CBAF2}"/>
              </a:ext>
            </a:extLst>
          </p:cNvPr>
          <p:cNvPicPr>
            <a:picLocks noChangeAspect="1"/>
          </p:cNvPicPr>
          <p:nvPr/>
        </p:nvPicPr>
        <p:blipFill>
          <a:blip r:embed="rId2"/>
          <a:stretch>
            <a:fillRect/>
          </a:stretch>
        </p:blipFill>
        <p:spPr>
          <a:xfrm>
            <a:off x="1485901" y="1508712"/>
            <a:ext cx="6172200" cy="25685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Railroad Currency – SC (1862)</a:t>
            </a:r>
          </a:p>
        </p:txBody>
      </p:sp>
      <p:sp>
        <p:nvSpPr>
          <p:cNvPr id="5" name="TextBox 4"/>
          <p:cNvSpPr txBox="1"/>
          <p:nvPr/>
        </p:nvSpPr>
        <p:spPr>
          <a:xfrm>
            <a:off x="1485902" y="4804610"/>
            <a:ext cx="3888757" cy="300082"/>
          </a:xfrm>
          <a:prstGeom prst="rect">
            <a:avLst/>
          </a:prstGeom>
          <a:noFill/>
        </p:spPr>
        <p:txBody>
          <a:bodyPr wrap="none" rtlCol="0">
            <a:spAutoFit/>
          </a:bodyPr>
          <a:lstStyle/>
          <a:p>
            <a:r>
              <a:rPr lang="en-US" sz="1350" dirty="0"/>
              <a:t>http://webpages.charter.net/marlofan/RRnote2.htm</a:t>
            </a:r>
          </a:p>
        </p:txBody>
      </p:sp>
      <p:pic>
        <p:nvPicPr>
          <p:cNvPr id="3" name="Picture 2">
            <a:extLst>
              <a:ext uri="{FF2B5EF4-FFF2-40B4-BE49-F238E27FC236}">
                <a16:creationId xmlns:a16="http://schemas.microsoft.com/office/drawing/2014/main" id="{45434E78-0E65-BD9A-030A-1A6EFD8A13AB}"/>
              </a:ext>
            </a:extLst>
          </p:cNvPr>
          <p:cNvPicPr>
            <a:picLocks noChangeAspect="1"/>
          </p:cNvPicPr>
          <p:nvPr/>
        </p:nvPicPr>
        <p:blipFill>
          <a:blip r:embed="rId2"/>
          <a:stretch>
            <a:fillRect/>
          </a:stretch>
        </p:blipFill>
        <p:spPr>
          <a:xfrm>
            <a:off x="1485900" y="1621694"/>
            <a:ext cx="6172200" cy="26275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Banking</a:t>
            </a:r>
          </a:p>
        </p:txBody>
      </p:sp>
      <p:sp>
        <p:nvSpPr>
          <p:cNvPr id="4" name="Content Placeholder 3"/>
          <p:cNvSpPr>
            <a:spLocks noGrp="1"/>
          </p:cNvSpPr>
          <p:nvPr>
            <p:ph idx="1"/>
          </p:nvPr>
        </p:nvSpPr>
        <p:spPr>
          <a:xfrm>
            <a:off x="822960" y="1384302"/>
            <a:ext cx="7725817" cy="3289300"/>
          </a:xfrm>
        </p:spPr>
        <p:txBody>
          <a:bodyPr>
            <a:normAutofit/>
          </a:bodyPr>
          <a:lstStyle/>
          <a:p>
            <a:pPr marL="219456" lvl="1" indent="0">
              <a:buNone/>
            </a:pPr>
            <a:endParaRPr lang="en-US" sz="2000" dirty="0"/>
          </a:p>
          <a:p>
            <a:pPr marL="219456" lvl="1" indent="0">
              <a:buNone/>
            </a:pPr>
            <a:r>
              <a:rPr lang="en-US" sz="2000" dirty="0"/>
              <a:t>“…overall, the combination of state charters and free banks led to one of the most stable and prosperous periods known in American financial history. …Contrary to the predictions of some, when money was taken out of the hands of the government and subjected to a private market, it produced a stable free-market money supply.” </a:t>
            </a:r>
            <a:r>
              <a:rPr lang="en-US" sz="1600" dirty="0"/>
              <a:t>(</a:t>
            </a:r>
            <a:r>
              <a:rPr lang="en-US" sz="1600" dirty="0" err="1"/>
              <a:t>Schweikart</a:t>
            </a:r>
            <a:r>
              <a:rPr lang="en-US" sz="1600" dirty="0"/>
              <a:t>, </a:t>
            </a:r>
            <a:r>
              <a:rPr lang="en-US" sz="1600" i="1" dirty="0"/>
              <a:t>The Entrepreneurial Adventure</a:t>
            </a:r>
            <a:r>
              <a:rPr lang="en-US" sz="1600" dirty="0"/>
              <a:t>, p. 50)</a:t>
            </a:r>
            <a:endParaRPr lang="en-US" sz="2000" dirty="0"/>
          </a:p>
          <a:p>
            <a:endParaRPr lang="en-US" sz="2400" dirty="0"/>
          </a:p>
        </p:txBody>
      </p:sp>
    </p:spTree>
    <p:extLst>
      <p:ext uri="{BB962C8B-B14F-4D97-AF65-F5344CB8AC3E}">
        <p14:creationId xmlns:p14="http://schemas.microsoft.com/office/powerpoint/2010/main" val="95494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Union War Finance</a:t>
            </a:r>
          </a:p>
        </p:txBody>
      </p:sp>
      <p:sp>
        <p:nvSpPr>
          <p:cNvPr id="3" name="Content Placeholder 2"/>
          <p:cNvSpPr>
            <a:spLocks noGrp="1"/>
          </p:cNvSpPr>
          <p:nvPr>
            <p:ph idx="1"/>
          </p:nvPr>
        </p:nvSpPr>
        <p:spPr>
          <a:xfrm>
            <a:off x="1009291" y="1384301"/>
            <a:ext cx="4153019" cy="3017520"/>
          </a:xfrm>
        </p:spPr>
        <p:txBody>
          <a:bodyPr>
            <a:normAutofit/>
          </a:bodyPr>
          <a:lstStyle/>
          <a:p>
            <a:pPr>
              <a:buFont typeface="Wingdings" charset="2"/>
              <a:buChar char="Ø"/>
            </a:pPr>
            <a:r>
              <a:rPr lang="en-US" sz="1800" dirty="0"/>
              <a:t> 70% bond issues</a:t>
            </a:r>
          </a:p>
          <a:p>
            <a:pPr>
              <a:buFont typeface="Wingdings" charset="2"/>
              <a:buChar char="Ø"/>
            </a:pPr>
            <a:r>
              <a:rPr lang="en-US" sz="1800" dirty="0"/>
              <a:t> 18% taxes</a:t>
            </a:r>
          </a:p>
          <a:p>
            <a:pPr lvl="1">
              <a:buFont typeface="Wingdings" charset="2"/>
              <a:buChar char="Ø"/>
            </a:pPr>
            <a:r>
              <a:rPr lang="en-US" sz="1600" dirty="0"/>
              <a:t>Revenue Act of Aug. 5, 1861</a:t>
            </a:r>
          </a:p>
          <a:p>
            <a:pPr lvl="1">
              <a:buFont typeface="Wingdings" charset="2"/>
              <a:buChar char="Ø"/>
            </a:pPr>
            <a:r>
              <a:rPr lang="en-US" sz="1600" dirty="0"/>
              <a:t>Incomes &gt; $800 taxed at 3%</a:t>
            </a:r>
          </a:p>
          <a:p>
            <a:pPr lvl="1">
              <a:buFont typeface="Wingdings" charset="2"/>
              <a:buChar char="Ø"/>
            </a:pPr>
            <a:r>
              <a:rPr lang="en-US" sz="1600" dirty="0"/>
              <a:t>By the end of the war, the top income tax rate was 10% on all incomes over $5,000</a:t>
            </a:r>
          </a:p>
          <a:p>
            <a:pPr lvl="1">
              <a:buFont typeface="Wingdings" charset="2"/>
              <a:buChar char="Ø"/>
            </a:pPr>
            <a:r>
              <a:rPr lang="en-US" sz="1600" dirty="0"/>
              <a:t>Income tax expired in 1872.</a:t>
            </a:r>
          </a:p>
          <a:p>
            <a:pPr lvl="1">
              <a:buFont typeface="Wingdings" charset="2"/>
              <a:buChar char="Ø"/>
            </a:pPr>
            <a:endParaRPr lang="en-US" sz="1600" dirty="0"/>
          </a:p>
          <a:p>
            <a:pPr>
              <a:buFont typeface="Wingdings" charset="2"/>
              <a:buChar char="Ø"/>
            </a:pPr>
            <a:r>
              <a:rPr lang="en-US" sz="1800" dirty="0"/>
              <a:t> 12% greenbacks</a:t>
            </a:r>
          </a:p>
        </p:txBody>
      </p:sp>
      <p:sp>
        <p:nvSpPr>
          <p:cNvPr id="6" name="Rectangle 5"/>
          <p:cNvSpPr/>
          <p:nvPr/>
        </p:nvSpPr>
        <p:spPr>
          <a:xfrm>
            <a:off x="1279508" y="4846871"/>
            <a:ext cx="6515100" cy="253916"/>
          </a:xfrm>
          <a:prstGeom prst="rect">
            <a:avLst/>
          </a:prstGeom>
        </p:spPr>
        <p:txBody>
          <a:bodyPr wrap="square">
            <a:spAutoFit/>
          </a:bodyPr>
          <a:lstStyle/>
          <a:p>
            <a:r>
              <a:rPr lang="en-US" sz="1050"/>
              <a:t>Image: https</a:t>
            </a:r>
            <a:r>
              <a:rPr lang="en-US" sz="1050" dirty="0"/>
              <a:t>://</a:t>
            </a:r>
            <a:r>
              <a:rPr lang="en-US" sz="1050" dirty="0" err="1"/>
              <a:t>mstartzman.pbworks.com</a:t>
            </a:r>
            <a:r>
              <a:rPr lang="en-US" sz="1050" dirty="0"/>
              <a:t>/w/page/21899450/Clement%20L%20Vallandigham%20(4)</a:t>
            </a:r>
          </a:p>
        </p:txBody>
      </p:sp>
      <p:sp>
        <p:nvSpPr>
          <p:cNvPr id="7" name="TextBox 6"/>
          <p:cNvSpPr txBox="1"/>
          <p:nvPr/>
        </p:nvSpPr>
        <p:spPr>
          <a:xfrm>
            <a:off x="5538490" y="4415328"/>
            <a:ext cx="1766830" cy="300082"/>
          </a:xfrm>
          <a:prstGeom prst="rect">
            <a:avLst/>
          </a:prstGeom>
          <a:noFill/>
        </p:spPr>
        <p:txBody>
          <a:bodyPr wrap="none" rtlCol="0">
            <a:spAutoFit/>
          </a:bodyPr>
          <a:lstStyle/>
          <a:p>
            <a:r>
              <a:rPr lang="en-US" sz="1350" dirty="0"/>
              <a:t>Clement </a:t>
            </a:r>
            <a:r>
              <a:rPr lang="en-US" sz="1350" dirty="0" err="1"/>
              <a:t>Vallandigham</a:t>
            </a:r>
            <a:endParaRPr lang="en-US" sz="1350" dirty="0"/>
          </a:p>
        </p:txBody>
      </p:sp>
      <p:pic>
        <p:nvPicPr>
          <p:cNvPr id="4" name="Picture 3">
            <a:extLst>
              <a:ext uri="{FF2B5EF4-FFF2-40B4-BE49-F238E27FC236}">
                <a16:creationId xmlns:a16="http://schemas.microsoft.com/office/drawing/2014/main" id="{3C0F2E50-276B-14C7-7CC0-29A37258EFAD}"/>
              </a:ext>
            </a:extLst>
          </p:cNvPr>
          <p:cNvPicPr>
            <a:picLocks noChangeAspect="1"/>
          </p:cNvPicPr>
          <p:nvPr/>
        </p:nvPicPr>
        <p:blipFill>
          <a:blip r:embed="rId3"/>
          <a:stretch>
            <a:fillRect/>
          </a:stretch>
        </p:blipFill>
        <p:spPr>
          <a:xfrm>
            <a:off x="5379334" y="1448887"/>
            <a:ext cx="2038736" cy="2959079"/>
          </a:xfrm>
          <a:prstGeom prst="rect">
            <a:avLst/>
          </a:prstGeom>
        </p:spPr>
      </p:pic>
    </p:spTree>
    <p:extLst>
      <p:ext uri="{BB962C8B-B14F-4D97-AF65-F5344CB8AC3E}">
        <p14:creationId xmlns:p14="http://schemas.microsoft.com/office/powerpoint/2010/main" val="1905471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282180" y="505283"/>
            <a:ext cx="3318355" cy="4006850"/>
          </a:xfrm>
        </p:spPr>
        <p:txBody>
          <a:bodyPr>
            <a:normAutofit/>
          </a:bodyPr>
          <a:lstStyle/>
          <a:p>
            <a:pPr marL="300038" indent="-300038">
              <a:buFont typeface="Wingdings" charset="2"/>
              <a:buChar char="Ø"/>
            </a:pPr>
            <a:r>
              <a:rPr lang="en-US" sz="1800" dirty="0"/>
              <a:t>Union “United States Notes,” commonly called “greenbacks,” followed Legal Tender Act of Feb. 25, 1862.</a:t>
            </a:r>
          </a:p>
          <a:p>
            <a:pPr marL="300038" indent="-300038">
              <a:buFont typeface="Wingdings" charset="2"/>
              <a:buChar char="Ø"/>
            </a:pPr>
            <a:r>
              <a:rPr lang="en-US" sz="1800" dirty="0"/>
              <a:t>More greenbacks under Legal Tender Act of July 11, 1862, many of which were to be small denominations ($1, $5).</a:t>
            </a:r>
          </a:p>
        </p:txBody>
      </p:sp>
      <p:sp>
        <p:nvSpPr>
          <p:cNvPr id="6" name="TextBox 5"/>
          <p:cNvSpPr txBox="1"/>
          <p:nvPr/>
        </p:nvSpPr>
        <p:spPr>
          <a:xfrm>
            <a:off x="1049448" y="3993267"/>
            <a:ext cx="3977371" cy="230832"/>
          </a:xfrm>
          <a:prstGeom prst="rect">
            <a:avLst/>
          </a:prstGeom>
          <a:noFill/>
        </p:spPr>
        <p:txBody>
          <a:bodyPr wrap="none" rtlCol="0">
            <a:spAutoFit/>
          </a:bodyPr>
          <a:lstStyle/>
          <a:p>
            <a:r>
              <a:rPr lang="en-US" sz="900" dirty="0"/>
              <a:t>Image: Public Domain, https://en.wikipedia.org/wiki/Greenback_(1860s_money)</a:t>
            </a:r>
          </a:p>
        </p:txBody>
      </p:sp>
      <p:pic>
        <p:nvPicPr>
          <p:cNvPr id="2" name="Picture 1">
            <a:extLst>
              <a:ext uri="{FF2B5EF4-FFF2-40B4-BE49-F238E27FC236}">
                <a16:creationId xmlns:a16="http://schemas.microsoft.com/office/drawing/2014/main" id="{EC2AD372-6C8D-4875-CF97-C234483DD343}"/>
              </a:ext>
            </a:extLst>
          </p:cNvPr>
          <p:cNvPicPr>
            <a:picLocks noChangeAspect="1"/>
          </p:cNvPicPr>
          <p:nvPr/>
        </p:nvPicPr>
        <p:blipFill>
          <a:blip r:embed="rId2"/>
          <a:stretch>
            <a:fillRect/>
          </a:stretch>
        </p:blipFill>
        <p:spPr>
          <a:xfrm>
            <a:off x="1055552" y="394667"/>
            <a:ext cx="3971267" cy="3529153"/>
          </a:xfrm>
          <a:prstGeom prst="rect">
            <a:avLst/>
          </a:prstGeom>
        </p:spPr>
      </p:pic>
    </p:spTree>
    <p:extLst>
      <p:ext uri="{BB962C8B-B14F-4D97-AF65-F5344CB8AC3E}">
        <p14:creationId xmlns:p14="http://schemas.microsoft.com/office/powerpoint/2010/main" val="106072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9448" y="3993267"/>
            <a:ext cx="3977371" cy="230832"/>
          </a:xfrm>
          <a:prstGeom prst="rect">
            <a:avLst/>
          </a:prstGeom>
          <a:noFill/>
        </p:spPr>
        <p:txBody>
          <a:bodyPr wrap="none" rtlCol="0">
            <a:spAutoFit/>
          </a:bodyPr>
          <a:lstStyle/>
          <a:p>
            <a:r>
              <a:rPr lang="en-US" sz="900" dirty="0"/>
              <a:t>Image: Public Domain, https://en.wikipedia.org/wiki/Greenback_(1860s_money)</a:t>
            </a:r>
          </a:p>
        </p:txBody>
      </p:sp>
      <p:pic>
        <p:nvPicPr>
          <p:cNvPr id="2" name="Picture 1">
            <a:extLst>
              <a:ext uri="{FF2B5EF4-FFF2-40B4-BE49-F238E27FC236}">
                <a16:creationId xmlns:a16="http://schemas.microsoft.com/office/drawing/2014/main" id="{EC2AD372-6C8D-4875-CF97-C234483DD343}"/>
              </a:ext>
            </a:extLst>
          </p:cNvPr>
          <p:cNvPicPr>
            <a:picLocks noChangeAspect="1"/>
          </p:cNvPicPr>
          <p:nvPr/>
        </p:nvPicPr>
        <p:blipFill>
          <a:blip r:embed="rId2"/>
          <a:stretch>
            <a:fillRect/>
          </a:stretch>
        </p:blipFill>
        <p:spPr>
          <a:xfrm>
            <a:off x="1055552" y="394667"/>
            <a:ext cx="3971267" cy="3529153"/>
          </a:xfrm>
          <a:prstGeom prst="rect">
            <a:avLst/>
          </a:prstGeom>
        </p:spPr>
      </p:pic>
      <p:sp>
        <p:nvSpPr>
          <p:cNvPr id="4" name="Content Placeholder 2">
            <a:extLst>
              <a:ext uri="{FF2B5EF4-FFF2-40B4-BE49-F238E27FC236}">
                <a16:creationId xmlns:a16="http://schemas.microsoft.com/office/drawing/2014/main" id="{B0F352A6-E3A4-4FD2-8260-077ED54F234B}"/>
              </a:ext>
            </a:extLst>
          </p:cNvPr>
          <p:cNvSpPr txBox="1">
            <a:spLocks/>
          </p:cNvSpPr>
          <p:nvPr/>
        </p:nvSpPr>
        <p:spPr>
          <a:xfrm>
            <a:off x="5290808" y="568325"/>
            <a:ext cx="3577147" cy="4006850"/>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59556" indent="-259556">
              <a:buFont typeface="Wingdings" charset="2"/>
              <a:buChar char="Ø"/>
            </a:pPr>
            <a:r>
              <a:rPr lang="en-US" sz="1800" dirty="0"/>
              <a:t>Greenbacks were resisted by California and Oregon. The states ruled that greenbacks violated their state constitutions, and refused to accept them in taxes.</a:t>
            </a:r>
          </a:p>
        </p:txBody>
      </p:sp>
    </p:spTree>
    <p:extLst>
      <p:ext uri="{BB962C8B-B14F-4D97-AF65-F5344CB8AC3E}">
        <p14:creationId xmlns:p14="http://schemas.microsoft.com/office/powerpoint/2010/main" val="573818272"/>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7866</TotalTime>
  <Words>1341</Words>
  <Application>Microsoft Office PowerPoint</Application>
  <PresentationFormat>On-screen Show (16:9)</PresentationFormat>
  <Paragraphs>99</Paragraphs>
  <Slides>33</Slides>
  <Notes>6</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Calibri</vt:lpstr>
      <vt:lpstr>Calibri Light</vt:lpstr>
      <vt:lpstr>Wingdings</vt:lpstr>
      <vt:lpstr>Retrospect</vt:lpstr>
      <vt:lpstr>The Dollar Crisis of 1861-1865</vt:lpstr>
      <vt:lpstr>The “Dixie”</vt:lpstr>
      <vt:lpstr>Free Banking</vt:lpstr>
      <vt:lpstr>Railroad Currency - MD</vt:lpstr>
      <vt:lpstr>Railroad Currency – SC (1862)</vt:lpstr>
      <vt:lpstr>Free Banking</vt:lpstr>
      <vt:lpstr>Union War Finance</vt:lpstr>
      <vt:lpstr>PowerPoint Presentation</vt:lpstr>
      <vt:lpstr>PowerPoint Presentation</vt:lpstr>
      <vt:lpstr>PowerPoint Presentation</vt:lpstr>
      <vt:lpstr>PowerPoint Presentation</vt:lpstr>
      <vt:lpstr>Postwar Greenbacks</vt:lpstr>
      <vt:lpstr>PowerPoint Presentation</vt:lpstr>
      <vt:lpstr>PowerPoint Presentation</vt:lpstr>
      <vt:lpstr>PowerPoint Presentation</vt:lpstr>
      <vt:lpstr>Confederate War Finance</vt:lpstr>
      <vt:lpstr>Confederate War Finance</vt:lpstr>
      <vt:lpstr>All 72 CSA Notes</vt:lpstr>
      <vt:lpstr>1862 - CSA</vt:lpstr>
      <vt:lpstr>1863 - NC</vt:lpstr>
      <vt:lpstr>1864 - CSA</vt:lpstr>
      <vt:lpstr>1864 - Alabama</vt:lpstr>
      <vt:lpstr>South Carolina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Union Counterfeits</vt:lpstr>
      <vt:lpstr>PowerPoint Presentation</vt:lpstr>
      <vt:lpstr>PowerPoint Presentation</vt:lpstr>
    </vt:vector>
  </TitlesOfParts>
  <Company>Wofford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Confederate Money Mistakes</dc:title>
  <dc:creator>Timothy Terrell</dc:creator>
  <cp:lastModifiedBy>Tho Bishop</cp:lastModifiedBy>
  <cp:revision>43</cp:revision>
  <dcterms:created xsi:type="dcterms:W3CDTF">2010-04-20T17:44:48Z</dcterms:created>
  <dcterms:modified xsi:type="dcterms:W3CDTF">2023-10-23T21:34:33Z</dcterms:modified>
</cp:coreProperties>
</file>