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74" r:id="rId2"/>
    <p:sldId id="581" r:id="rId3"/>
    <p:sldId id="579" r:id="rId4"/>
    <p:sldId id="583" r:id="rId5"/>
    <p:sldId id="58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4C1A8A3-306A-4EB7-A6B1-4F7E0EB9C5D6}" styleName="Style moyen 3 - Accentuation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9"/>
  </p:normalViewPr>
  <p:slideViewPr>
    <p:cSldViewPr>
      <p:cViewPr varScale="1">
        <p:scale>
          <a:sx n="118" d="100"/>
          <a:sy n="118" d="100"/>
        </p:scale>
        <p:origin x="850" y="10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CAD3-A24E-43D5-8427-B4EA46A8D749}" type="datetimeFigureOut">
              <a:rPr lang="en-US" smtClean="0"/>
              <a:pPr/>
              <a:t>10/6/2023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5A0CE-A742-486C-B2B9-4112CF99B312}" type="slidenum">
              <a:rPr lang="en-GB" smtClean="0"/>
              <a:pPr/>
              <a:t>‹N°›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CAD3-A24E-43D5-8427-B4EA46A8D749}" type="datetimeFigureOut">
              <a:rPr lang="en-US" smtClean="0"/>
              <a:pPr/>
              <a:t>10/6/2023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5A0CE-A742-486C-B2B9-4112CF99B312}" type="slidenum">
              <a:rPr lang="en-GB" smtClean="0"/>
              <a:pPr/>
              <a:t>‹N°›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CAD3-A24E-43D5-8427-B4EA46A8D749}" type="datetimeFigureOut">
              <a:rPr lang="en-US" smtClean="0"/>
              <a:pPr/>
              <a:t>10/6/2023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5A0CE-A742-486C-B2B9-4112CF99B312}" type="slidenum">
              <a:rPr lang="en-GB" smtClean="0"/>
              <a:pPr/>
              <a:t>‹N°›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CAD3-A24E-43D5-8427-B4EA46A8D749}" type="datetimeFigureOut">
              <a:rPr lang="en-US" smtClean="0"/>
              <a:pPr/>
              <a:t>10/6/2023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5A0CE-A742-486C-B2B9-4112CF99B312}" type="slidenum">
              <a:rPr lang="en-GB" smtClean="0"/>
              <a:pPr/>
              <a:t>‹N°›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CAD3-A24E-43D5-8427-B4EA46A8D749}" type="datetimeFigureOut">
              <a:rPr lang="en-US" smtClean="0"/>
              <a:pPr/>
              <a:t>10/6/2023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5A0CE-A742-486C-B2B9-4112CF99B312}" type="slidenum">
              <a:rPr lang="en-GB" smtClean="0"/>
              <a:pPr/>
              <a:t>‹N°›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CAD3-A24E-43D5-8427-B4EA46A8D749}" type="datetimeFigureOut">
              <a:rPr lang="en-US" smtClean="0"/>
              <a:pPr/>
              <a:t>10/6/2023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5A0CE-A742-486C-B2B9-4112CF99B312}" type="slidenum">
              <a:rPr lang="en-GB" smtClean="0"/>
              <a:pPr/>
              <a:t>‹N°›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CAD3-A24E-43D5-8427-B4EA46A8D749}" type="datetimeFigureOut">
              <a:rPr lang="en-US" smtClean="0"/>
              <a:pPr/>
              <a:t>10/6/2023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5A0CE-A742-486C-B2B9-4112CF99B312}" type="slidenum">
              <a:rPr lang="en-GB" smtClean="0"/>
              <a:pPr/>
              <a:t>‹N°›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CAD3-A24E-43D5-8427-B4EA46A8D749}" type="datetimeFigureOut">
              <a:rPr lang="en-US" smtClean="0"/>
              <a:pPr/>
              <a:t>10/6/2023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5A0CE-A742-486C-B2B9-4112CF99B312}" type="slidenum">
              <a:rPr lang="en-GB" smtClean="0"/>
              <a:pPr/>
              <a:t>‹N°›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CAD3-A24E-43D5-8427-B4EA46A8D749}" type="datetimeFigureOut">
              <a:rPr lang="en-US" smtClean="0"/>
              <a:pPr/>
              <a:t>10/6/2023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5A0CE-A742-486C-B2B9-4112CF99B312}" type="slidenum">
              <a:rPr lang="en-GB" smtClean="0"/>
              <a:pPr/>
              <a:t>‹N°›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CAD3-A24E-43D5-8427-B4EA46A8D749}" type="datetimeFigureOut">
              <a:rPr lang="en-US" smtClean="0"/>
              <a:pPr/>
              <a:t>10/6/2023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5A0CE-A742-486C-B2B9-4112CF99B312}" type="slidenum">
              <a:rPr lang="en-GB" smtClean="0"/>
              <a:pPr/>
              <a:t>‹N°›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CAD3-A24E-43D5-8427-B4EA46A8D749}" type="datetimeFigureOut">
              <a:rPr lang="en-US" smtClean="0"/>
              <a:pPr/>
              <a:t>10/6/2023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5A0CE-A742-486C-B2B9-4112CF99B312}" type="slidenum">
              <a:rPr lang="en-GB" smtClean="0"/>
              <a:pPr/>
              <a:t>‹N°›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BCAD3-A24E-43D5-8427-B4EA46A8D749}" type="datetimeFigureOut">
              <a:rPr lang="en-US" smtClean="0"/>
              <a:pPr/>
              <a:t>10/6/2023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5A0CE-A742-486C-B2B9-4112CF99B312}" type="slidenum">
              <a:rPr lang="en-GB" smtClean="0"/>
              <a:pPr/>
              <a:t>‹N°›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130425"/>
            <a:ext cx="8382000" cy="1470025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Abundance, Generosity, and the State</a:t>
            </a:r>
            <a:br>
              <a:rPr lang="en-GB" b="1" dirty="0"/>
            </a:br>
            <a:r>
              <a:rPr lang="en-GB" sz="2700" b="1" dirty="0"/>
              <a:t>Inquiry into Economic Principles</a:t>
            </a:r>
            <a:endParaRPr lang="en-GB" sz="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057400"/>
          </a:xfrm>
        </p:spPr>
        <p:txBody>
          <a:bodyPr>
            <a:normAutofit/>
          </a:bodyPr>
          <a:lstStyle/>
          <a:p>
            <a:pPr algn="l"/>
            <a:r>
              <a:rPr lang="en-GB" dirty="0"/>
              <a:t>J.G. </a:t>
            </a:r>
            <a:r>
              <a:rPr lang="en-GB" dirty="0" err="1"/>
              <a:t>Hülsmann</a:t>
            </a:r>
            <a:endParaRPr lang="en-GB" dirty="0"/>
          </a:p>
          <a:p>
            <a:pPr algn="l"/>
            <a:r>
              <a:rPr lang="en-GB" dirty="0"/>
              <a:t>13 October 2023</a:t>
            </a:r>
          </a:p>
          <a:p>
            <a:pPr algn="l"/>
            <a:r>
              <a:rPr lang="en-GB" dirty="0"/>
              <a:t>Mises Institute Supporter Summit</a:t>
            </a:r>
          </a:p>
        </p:txBody>
      </p:sp>
    </p:spTree>
    <p:extLst>
      <p:ext uri="{BB962C8B-B14F-4D97-AF65-F5344CB8AC3E}">
        <p14:creationId xmlns:p14="http://schemas.microsoft.com/office/powerpoint/2010/main" val="2135749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E629FA54-6DEC-2F0E-489F-DC7CD830EF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648200"/>
            <a:ext cx="1836000" cy="2160000"/>
          </a:xfr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B8D55895-8FE1-655F-7EE4-EC8E769A74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2362200"/>
            <a:ext cx="3047140" cy="2160000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8023F59-2A16-4DFA-B33B-90E89BC1001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76200"/>
            <a:ext cx="2206548" cy="2160000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22896C8E-EE82-ACB1-BFAC-6A3CDAB8FB7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152400"/>
            <a:ext cx="4514850" cy="2009775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E8F9AEA8-DC52-45B7-A294-3014EBB923E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3105600"/>
            <a:ext cx="2239200" cy="3600000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A7AA10D8-B8D4-A2A5-FC11-F87BAAC8A74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1752600"/>
            <a:ext cx="2776320" cy="4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424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022BFAF-E814-BC49-A5A2-F7F8808660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6200"/>
            <a:ext cx="8534400" cy="5791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/>
              <a:t>Benedict XVI, </a:t>
            </a:r>
            <a:r>
              <a:rPr lang="fr-FR" i="1" dirty="0"/>
              <a:t>Caritas in </a:t>
            </a:r>
            <a:r>
              <a:rPr lang="fr-FR" i="1" dirty="0" err="1"/>
              <a:t>Veritate</a:t>
            </a:r>
            <a:r>
              <a:rPr lang="fr-FR" dirty="0"/>
              <a:t> (2009)</a:t>
            </a:r>
          </a:p>
          <a:p>
            <a:pPr marL="0" indent="0">
              <a:buNone/>
            </a:pPr>
            <a:endParaRPr lang="en-GB" dirty="0"/>
          </a:p>
          <a:p>
            <a:pPr marL="400050" lvl="1" indent="0" algn="ctr">
              <a:buNone/>
            </a:pPr>
            <a:r>
              <a:rPr lang="en-GB" dirty="0"/>
              <a:t>“</a:t>
            </a:r>
            <a:r>
              <a:rPr lang="en-GB" i="1" dirty="0"/>
              <a:t>Charity in truth</a:t>
            </a:r>
            <a:r>
              <a:rPr lang="en-GB" dirty="0"/>
              <a:t> places man before the astonishing experience of gift. Gratuitousness is present in our lives in many different forms, which often go unrecognized because of a purely consumerist and utilitarian view of life.” (CV 34)</a:t>
            </a:r>
          </a:p>
          <a:p>
            <a:pPr marL="400050" lvl="1" indent="0" algn="ctr">
              <a:buNone/>
            </a:pPr>
            <a:r>
              <a:rPr lang="de-DE" dirty="0"/>
              <a:t> </a:t>
            </a:r>
          </a:p>
          <a:p>
            <a:pPr marL="400050" lvl="1" indent="0" algn="ctr">
              <a:buNone/>
            </a:pPr>
            <a:r>
              <a:rPr lang="en-GB" dirty="0"/>
              <a:t>“The great challenge before us […] is to demonstrate, in thinking and behaviour, not only that traditional principles of social ethics like transparency, honesty and responsibility cannot be ignored or attenuated, but also that in</a:t>
            </a:r>
            <a:r>
              <a:rPr lang="en-GB" i="1" dirty="0"/>
              <a:t> commercial relationships</a:t>
            </a:r>
            <a:r>
              <a:rPr lang="en-GB" dirty="0"/>
              <a:t> the</a:t>
            </a:r>
            <a:r>
              <a:rPr lang="en-GB" i="1" dirty="0"/>
              <a:t> principle of gratuitousness</a:t>
            </a:r>
            <a:r>
              <a:rPr lang="en-GB" dirty="0"/>
              <a:t> and the logic of gift as an expression of fraternity can and must</a:t>
            </a:r>
            <a:r>
              <a:rPr lang="en-GB" i="1" dirty="0"/>
              <a:t> find their place within normal economic activity</a:t>
            </a:r>
            <a:r>
              <a:rPr lang="en-GB" dirty="0"/>
              <a:t>.” (CV 36)</a:t>
            </a:r>
            <a:endParaRPr lang="de-DE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70734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022BFAF-E814-BC49-A5A2-F7F8808660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9600" y="76200"/>
            <a:ext cx="4724400" cy="6781800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  <a:tabLst>
                <a:tab pos="4314825" algn="r"/>
              </a:tabLst>
            </a:pPr>
            <a:r>
              <a:rPr lang="en-GB" altLang="de-DE" sz="1200" dirty="0">
                <a:ea typeface="Calibri" panose="020F0502020204030204" pitchFamily="34" charset="0"/>
                <a:cs typeface="Calibri" panose="020F0502020204030204" pitchFamily="34" charset="0"/>
              </a:rPr>
              <a:t>Table of Contents</a:t>
            </a:r>
          </a:p>
          <a:p>
            <a:pPr marL="0" indent="0">
              <a:lnSpc>
                <a:spcPct val="100000"/>
              </a:lnSpc>
              <a:buNone/>
              <a:tabLst>
                <a:tab pos="4314825" algn="r"/>
              </a:tabLst>
            </a:pPr>
            <a:endParaRPr lang="en-GB" altLang="de-DE" sz="16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buNone/>
              <a:tabLst>
                <a:tab pos="4314825" algn="r"/>
              </a:tabLst>
            </a:pPr>
            <a:r>
              <a:rPr lang="en-GB" altLang="de-DE" sz="1600" dirty="0">
                <a:ea typeface="Calibri" panose="020F0502020204030204" pitchFamily="34" charset="0"/>
                <a:cs typeface="Calibri" panose="020F0502020204030204" pitchFamily="34" charset="0"/>
              </a:rPr>
              <a:t>Preface &amp; Introduction</a:t>
            </a:r>
            <a:endParaRPr lang="de-DE" altLang="de-DE" sz="1600" dirty="0"/>
          </a:p>
          <a:p>
            <a:pPr marL="0" indent="0">
              <a:lnSpc>
                <a:spcPct val="100000"/>
              </a:lnSpc>
              <a:buNone/>
              <a:tabLst>
                <a:tab pos="4314825" algn="r"/>
              </a:tabLst>
            </a:pPr>
            <a:endParaRPr lang="en-GB" altLang="de-DE" sz="16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buNone/>
              <a:tabLst>
                <a:tab pos="4314825" algn="r"/>
              </a:tabLst>
            </a:pPr>
            <a:r>
              <a:rPr lang="en-GB" altLang="de-DE" sz="1600" dirty="0">
                <a:ea typeface="Calibri" panose="020F0502020204030204" pitchFamily="34" charset="0"/>
                <a:cs typeface="Calibri" panose="020F0502020204030204" pitchFamily="34" charset="0"/>
              </a:rPr>
              <a:t>PART ONE:  THE NATURE OF GRATUITOUS GOODS</a:t>
            </a:r>
            <a:endParaRPr lang="de-DE" altLang="de-DE" sz="1600" dirty="0"/>
          </a:p>
          <a:p>
            <a:pPr marL="400050" lvl="1" indent="0">
              <a:buNone/>
              <a:tabLst>
                <a:tab pos="4314825" algn="r"/>
              </a:tabLst>
            </a:pPr>
            <a:r>
              <a:rPr lang="en-GB" altLang="de-DE" sz="1400" dirty="0">
                <a:ea typeface="Calibri" panose="020F0502020204030204" pitchFamily="34" charset="0"/>
                <a:cs typeface="Calibri" panose="020F0502020204030204" pitchFamily="34" charset="0"/>
              </a:rPr>
              <a:t>1. Gratuitous Goods</a:t>
            </a:r>
            <a:endParaRPr lang="de-DE" altLang="de-DE" sz="1400" dirty="0"/>
          </a:p>
          <a:p>
            <a:pPr marL="400050" lvl="1" indent="0">
              <a:buNone/>
              <a:tabLst>
                <a:tab pos="4314825" algn="r"/>
              </a:tabLst>
            </a:pPr>
            <a:r>
              <a:rPr lang="en-GB" altLang="de-DE" sz="1400" dirty="0">
                <a:ea typeface="Calibri" panose="020F0502020204030204" pitchFamily="34" charset="0"/>
                <a:cs typeface="Calibri" panose="020F0502020204030204" pitchFamily="34" charset="0"/>
              </a:rPr>
              <a:t>2. The Nature of Donations</a:t>
            </a:r>
            <a:endParaRPr lang="de-DE" altLang="de-DE" sz="1400" dirty="0"/>
          </a:p>
          <a:p>
            <a:pPr marL="400050" lvl="1" indent="0">
              <a:buNone/>
              <a:tabLst>
                <a:tab pos="4314825" algn="r"/>
              </a:tabLst>
            </a:pPr>
            <a:r>
              <a:rPr lang="en-GB" altLang="de-DE" sz="1400" dirty="0">
                <a:ea typeface="Calibri" panose="020F0502020204030204" pitchFamily="34" charset="0"/>
                <a:cs typeface="Calibri" panose="020F0502020204030204" pitchFamily="34" charset="0"/>
              </a:rPr>
              <a:t>3. Motivations of Donations</a:t>
            </a:r>
            <a:endParaRPr lang="de-DE" altLang="de-DE" sz="1400" dirty="0"/>
          </a:p>
          <a:p>
            <a:pPr marL="400050" lvl="1" indent="0">
              <a:buNone/>
              <a:tabLst>
                <a:tab pos="4314825" algn="r"/>
              </a:tabLst>
            </a:pPr>
            <a:r>
              <a:rPr lang="en-GB" altLang="de-DE" sz="1400" dirty="0">
                <a:ea typeface="Calibri" panose="020F0502020204030204" pitchFamily="34" charset="0"/>
                <a:cs typeface="Calibri" panose="020F0502020204030204" pitchFamily="34" charset="0"/>
              </a:rPr>
              <a:t>4. Reciprocations</a:t>
            </a:r>
            <a:endParaRPr lang="de-DE" altLang="de-DE" sz="1400" dirty="0"/>
          </a:p>
          <a:p>
            <a:pPr marL="0" indent="0">
              <a:lnSpc>
                <a:spcPct val="100000"/>
              </a:lnSpc>
              <a:buNone/>
              <a:tabLst>
                <a:tab pos="4314825" algn="r"/>
              </a:tabLst>
            </a:pPr>
            <a:endParaRPr lang="en-GB" altLang="de-DE" sz="16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buNone/>
              <a:tabLst>
                <a:tab pos="4314825" algn="r"/>
              </a:tabLst>
            </a:pPr>
            <a:r>
              <a:rPr lang="en-GB" altLang="de-DE" sz="1600" dirty="0">
                <a:ea typeface="Calibri" panose="020F0502020204030204" pitchFamily="34" charset="0"/>
                <a:cs typeface="Calibri" panose="020F0502020204030204" pitchFamily="34" charset="0"/>
              </a:rPr>
              <a:t>PART TWO:  GRATUITOUS GOODS IN A FREE ECONOMY</a:t>
            </a:r>
            <a:endParaRPr lang="de-DE" altLang="de-DE" sz="1600" dirty="0"/>
          </a:p>
          <a:p>
            <a:pPr marL="400050" lvl="1" indent="0">
              <a:buNone/>
              <a:tabLst>
                <a:tab pos="4314825" algn="r"/>
              </a:tabLst>
            </a:pPr>
            <a:r>
              <a:rPr lang="en-GB" altLang="de-DE" sz="1400" dirty="0">
                <a:ea typeface="Calibri" panose="020F0502020204030204" pitchFamily="34" charset="0"/>
                <a:cs typeface="Calibri" panose="020F0502020204030204" pitchFamily="34" charset="0"/>
              </a:rPr>
              <a:t>5. The Economics of Donations</a:t>
            </a:r>
            <a:endParaRPr lang="de-DE" altLang="de-DE" sz="1400" dirty="0"/>
          </a:p>
          <a:p>
            <a:pPr marL="400050" lvl="1" indent="0">
              <a:buNone/>
              <a:tabLst>
                <a:tab pos="4314825" algn="r"/>
              </a:tabLst>
            </a:pPr>
            <a:r>
              <a:rPr lang="en-GB" altLang="de-DE" sz="1400" dirty="0">
                <a:ea typeface="Calibri" panose="020F0502020204030204" pitchFamily="34" charset="0"/>
                <a:cs typeface="Calibri" panose="020F0502020204030204" pitchFamily="34" charset="0"/>
              </a:rPr>
              <a:t>6. Beneficial Side Effects of Human Action</a:t>
            </a:r>
            <a:endParaRPr lang="de-DE" altLang="de-DE" sz="1400" dirty="0"/>
          </a:p>
          <a:p>
            <a:pPr marL="400050" lvl="1" indent="0">
              <a:buNone/>
              <a:tabLst>
                <a:tab pos="4314825" algn="r"/>
              </a:tabLst>
            </a:pPr>
            <a:r>
              <a:rPr lang="en-GB" altLang="de-DE" sz="1400" dirty="0">
                <a:ea typeface="Calibri" panose="020F0502020204030204" pitchFamily="34" charset="0"/>
                <a:cs typeface="Calibri" panose="020F0502020204030204" pitchFamily="34" charset="0"/>
              </a:rPr>
              <a:t>7. The Equivalence Postulate</a:t>
            </a:r>
            <a:endParaRPr lang="de-DE" altLang="de-DE" sz="1400" dirty="0"/>
          </a:p>
          <a:p>
            <a:pPr marL="400050" lvl="1" indent="0">
              <a:buNone/>
              <a:tabLst>
                <a:tab pos="4314825" algn="r"/>
              </a:tabLst>
            </a:pPr>
            <a:r>
              <a:rPr lang="en-GB" altLang="de-DE" sz="1400" dirty="0">
                <a:ea typeface="Calibri" panose="020F0502020204030204" pitchFamily="34" charset="0"/>
                <a:cs typeface="Calibri" panose="020F0502020204030204" pitchFamily="34" charset="0"/>
              </a:rPr>
              <a:t>8. Natural Limits of Gratuitous Goods</a:t>
            </a:r>
            <a:endParaRPr lang="de-DE" altLang="de-DE" sz="1400" dirty="0"/>
          </a:p>
          <a:p>
            <a:pPr marL="0" indent="0">
              <a:lnSpc>
                <a:spcPct val="100000"/>
              </a:lnSpc>
              <a:buNone/>
              <a:tabLst>
                <a:tab pos="4314825" algn="r"/>
              </a:tabLst>
            </a:pPr>
            <a:endParaRPr lang="fr-FR" altLang="de-DE" sz="16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buNone/>
              <a:tabLst>
                <a:tab pos="4314825" algn="r"/>
              </a:tabLst>
            </a:pPr>
            <a:r>
              <a:rPr lang="en-GB" altLang="de-DE" sz="1600" dirty="0">
                <a:ea typeface="Calibri" panose="020F0502020204030204" pitchFamily="34" charset="0"/>
                <a:cs typeface="Calibri" panose="020F0502020204030204" pitchFamily="34" charset="0"/>
              </a:rPr>
              <a:t>PART THREE:  GRATUITOUS GOODS AND THE STATE</a:t>
            </a:r>
            <a:endParaRPr lang="de-DE" altLang="de-DE" sz="1600" dirty="0"/>
          </a:p>
          <a:p>
            <a:pPr marL="400050" lvl="1" indent="0">
              <a:buNone/>
              <a:tabLst>
                <a:tab pos="4314825" algn="r"/>
              </a:tabLst>
            </a:pPr>
            <a:r>
              <a:rPr lang="en-GB" altLang="de-DE" sz="1400" dirty="0">
                <a:ea typeface="Calibri" panose="020F0502020204030204" pitchFamily="34" charset="0"/>
                <a:cs typeface="Calibri" panose="020F0502020204030204" pitchFamily="34" charset="0"/>
              </a:rPr>
              <a:t>9.  Interventionism</a:t>
            </a:r>
            <a:endParaRPr lang="de-DE" altLang="de-DE" sz="1400" dirty="0"/>
          </a:p>
          <a:p>
            <a:pPr marL="400050" lvl="1" indent="0">
              <a:buNone/>
              <a:tabLst>
                <a:tab pos="4314825" algn="r"/>
              </a:tabLst>
            </a:pPr>
            <a:r>
              <a:rPr lang="en-GB" altLang="de-DE" sz="1400" dirty="0">
                <a:ea typeface="Calibri" panose="020F0502020204030204" pitchFamily="34" charset="0"/>
                <a:cs typeface="Calibri" panose="020F0502020204030204" pitchFamily="34" charset="0"/>
              </a:rPr>
              <a:t>10.  The State as a Provider of Gratuitous Goods</a:t>
            </a:r>
            <a:endParaRPr lang="de-DE" altLang="de-DE" sz="1400" dirty="0"/>
          </a:p>
          <a:p>
            <a:pPr marL="400050" lvl="1" indent="0">
              <a:buNone/>
              <a:tabLst>
                <a:tab pos="4314825" algn="r"/>
              </a:tabLst>
            </a:pPr>
            <a:r>
              <a:rPr lang="en-GB" altLang="de-DE" sz="1400" dirty="0">
                <a:ea typeface="Calibri" panose="020F0502020204030204" pitchFamily="34" charset="0"/>
                <a:cs typeface="Calibri" panose="020F0502020204030204" pitchFamily="34" charset="0"/>
              </a:rPr>
              <a:t>11.  Haunted Donations</a:t>
            </a:r>
            <a:endParaRPr lang="de-DE" altLang="de-DE" sz="1400" dirty="0"/>
          </a:p>
          <a:p>
            <a:pPr marL="400050" lvl="1" indent="0">
              <a:buNone/>
              <a:tabLst>
                <a:tab pos="4314825" algn="r"/>
              </a:tabLst>
            </a:pPr>
            <a:r>
              <a:rPr lang="en-GB" altLang="de-DE" sz="1400" dirty="0">
                <a:ea typeface="Calibri" panose="020F0502020204030204" pitchFamily="34" charset="0"/>
                <a:cs typeface="Calibri" panose="020F0502020204030204" pitchFamily="34" charset="0"/>
              </a:rPr>
              <a:t>12.  Interventionism and Side-Effect Goods</a:t>
            </a:r>
            <a:endParaRPr lang="de-DE" altLang="de-DE" sz="1400" dirty="0"/>
          </a:p>
          <a:p>
            <a:pPr marL="0" indent="0">
              <a:lnSpc>
                <a:spcPct val="100000"/>
              </a:lnSpc>
              <a:buNone/>
              <a:tabLst>
                <a:tab pos="4314825" algn="r"/>
              </a:tabLst>
            </a:pPr>
            <a:endParaRPr lang="fr-FR" altLang="de-DE" sz="16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buNone/>
              <a:tabLst>
                <a:tab pos="4314825" algn="r"/>
              </a:tabLst>
            </a:pPr>
            <a:r>
              <a:rPr lang="en-GB" altLang="de-DE" sz="1600" dirty="0">
                <a:ea typeface="Calibri" panose="020F0502020204030204" pitchFamily="34" charset="0"/>
                <a:cs typeface="Calibri" panose="020F0502020204030204" pitchFamily="34" charset="0"/>
              </a:rPr>
              <a:t>Epilogue</a:t>
            </a:r>
            <a:endParaRPr lang="en-GB" altLang="de-DE" sz="1600" dirty="0"/>
          </a:p>
          <a:p>
            <a:pPr marL="0" indent="0">
              <a:buNone/>
            </a:pPr>
            <a:endParaRPr lang="en-GB" sz="1600" dirty="0"/>
          </a:p>
        </p:txBody>
      </p:sp>
      <p:sp>
        <p:nvSpPr>
          <p:cNvPr id="2" name="Inhaltsplatzhalter 2">
            <a:extLst>
              <a:ext uri="{FF2B5EF4-FFF2-40B4-BE49-F238E27FC236}">
                <a16:creationId xmlns:a16="http://schemas.microsoft.com/office/drawing/2014/main" id="{9A09E77C-EB51-2053-9816-9D05C109B0F0}"/>
              </a:ext>
            </a:extLst>
          </p:cNvPr>
          <p:cNvSpPr txBox="1">
            <a:spLocks/>
          </p:cNvSpPr>
          <p:nvPr/>
        </p:nvSpPr>
        <p:spPr>
          <a:xfrm>
            <a:off x="0" y="76200"/>
            <a:ext cx="3657600" cy="6781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1600" dirty="0"/>
              <a:t>Reading from the Preface</a:t>
            </a:r>
          </a:p>
          <a:p>
            <a:pPr marL="0" indent="0">
              <a:buFont typeface="Arial" pitchFamily="34" charset="0"/>
              <a:buNone/>
            </a:pPr>
            <a:endParaRPr lang="en-GB" sz="1600" dirty="0"/>
          </a:p>
          <a:p>
            <a:pPr marL="0" indent="0">
              <a:buFont typeface="Arial" pitchFamily="34" charset="0"/>
              <a:buNone/>
            </a:pPr>
            <a:r>
              <a:rPr lang="en-GB" sz="1600" dirty="0">
                <a:solidFill>
                  <a:srgbClr val="0070C0"/>
                </a:solidFill>
              </a:rPr>
              <a:t>Donations</a:t>
            </a:r>
          </a:p>
          <a:p>
            <a:pPr marL="400050" lvl="1" indent="0">
              <a:buFont typeface="Arial" pitchFamily="34" charset="0"/>
              <a:buNone/>
            </a:pPr>
            <a:r>
              <a:rPr lang="en-GB" sz="1400" dirty="0"/>
              <a:t>Gifts and other signs of devotion</a:t>
            </a:r>
          </a:p>
          <a:p>
            <a:pPr marL="400050" lvl="1" indent="0">
              <a:buFont typeface="Arial" pitchFamily="34" charset="0"/>
              <a:buNone/>
            </a:pPr>
            <a:r>
              <a:rPr lang="en-GB" sz="1400" dirty="0"/>
              <a:t>Donating as a category of human action</a:t>
            </a:r>
          </a:p>
          <a:p>
            <a:pPr marL="400050" lvl="1" indent="0">
              <a:buFont typeface="Arial" pitchFamily="34" charset="0"/>
              <a:buNone/>
            </a:pPr>
            <a:r>
              <a:rPr lang="en-GB" sz="1400" dirty="0"/>
              <a:t>Donations and the market economy</a:t>
            </a:r>
          </a:p>
          <a:p>
            <a:pPr marL="800100" lvl="2" indent="0">
              <a:buFont typeface="Arial" pitchFamily="34" charset="0"/>
              <a:buNone/>
            </a:pPr>
            <a:r>
              <a:rPr lang="en-GB" sz="1200" dirty="0"/>
              <a:t>Over-proportional growth and decline</a:t>
            </a:r>
          </a:p>
          <a:p>
            <a:pPr marL="800100" lvl="2" indent="0">
              <a:buFont typeface="Arial" pitchFamily="34" charset="0"/>
              <a:buNone/>
            </a:pPr>
            <a:r>
              <a:rPr lang="en-GB" sz="1200" dirty="0"/>
              <a:t>Inheritance</a:t>
            </a:r>
          </a:p>
          <a:p>
            <a:pPr marL="800100" lvl="2" indent="0">
              <a:buFont typeface="Arial" pitchFamily="34" charset="0"/>
              <a:buNone/>
            </a:pPr>
            <a:r>
              <a:rPr lang="en-GB" sz="1200" dirty="0"/>
              <a:t>Foundational virtues</a:t>
            </a:r>
          </a:p>
          <a:p>
            <a:pPr marL="0" indent="0">
              <a:buFont typeface="Arial" pitchFamily="34" charset="0"/>
              <a:buNone/>
            </a:pPr>
            <a:endParaRPr lang="en-GB" sz="1600" dirty="0"/>
          </a:p>
          <a:p>
            <a:pPr marL="0" indent="0">
              <a:buFont typeface="Arial" pitchFamily="34" charset="0"/>
              <a:buNone/>
            </a:pPr>
            <a:r>
              <a:rPr lang="en-GB" sz="1600" dirty="0">
                <a:solidFill>
                  <a:srgbClr val="0070C0"/>
                </a:solidFill>
              </a:rPr>
              <a:t>Side-effect goods</a:t>
            </a:r>
          </a:p>
          <a:p>
            <a:pPr marL="400050" lvl="1" indent="0">
              <a:buFont typeface="Arial" pitchFamily="34" charset="0"/>
              <a:buNone/>
            </a:pPr>
            <a:r>
              <a:rPr lang="en-GB" sz="1400" dirty="0"/>
              <a:t>Side effects of leisure</a:t>
            </a:r>
          </a:p>
          <a:p>
            <a:pPr marL="400050" lvl="1" indent="0">
              <a:buFont typeface="Arial" pitchFamily="34" charset="0"/>
              <a:buNone/>
            </a:pPr>
            <a:r>
              <a:rPr lang="en-GB" sz="1400" dirty="0"/>
              <a:t>Cultural commons</a:t>
            </a:r>
          </a:p>
          <a:p>
            <a:pPr marL="400050" lvl="1" indent="0">
              <a:buFont typeface="Arial" pitchFamily="34" charset="0"/>
              <a:buNone/>
            </a:pPr>
            <a:r>
              <a:rPr lang="en-GB" sz="1400" dirty="0"/>
              <a:t>Ownership</a:t>
            </a:r>
          </a:p>
          <a:p>
            <a:pPr marL="400050" lvl="1" indent="0">
              <a:buFont typeface="Arial" pitchFamily="34" charset="0"/>
              <a:buNone/>
            </a:pPr>
            <a:r>
              <a:rPr lang="en-GB" sz="1400" dirty="0"/>
              <a:t>Examples</a:t>
            </a:r>
          </a:p>
          <a:p>
            <a:pPr marL="400050" lvl="1" indent="0">
              <a:buFont typeface="Arial" pitchFamily="34" charset="0"/>
              <a:buNone/>
            </a:pPr>
            <a:r>
              <a:rPr lang="en-GB" sz="1400" dirty="0"/>
              <a:t>Errors</a:t>
            </a:r>
          </a:p>
          <a:p>
            <a:pPr marL="400050" lvl="1" indent="0">
              <a:buFont typeface="Arial" pitchFamily="34" charset="0"/>
              <a:buNone/>
            </a:pPr>
            <a:r>
              <a:rPr lang="en-GB" sz="1400" dirty="0"/>
              <a:t>Technological progress</a:t>
            </a:r>
          </a:p>
          <a:p>
            <a:pPr marL="400050" lvl="1" indent="0">
              <a:buFont typeface="Arial" pitchFamily="34" charset="0"/>
              <a:buNone/>
            </a:pPr>
            <a:r>
              <a:rPr lang="en-GB" sz="1400" dirty="0"/>
              <a:t>Wealth effects of the pricing process</a:t>
            </a:r>
          </a:p>
          <a:p>
            <a:pPr marL="0" indent="0">
              <a:buFont typeface="Arial" pitchFamily="34" charset="0"/>
              <a:buNone/>
            </a:pPr>
            <a:endParaRPr lang="en-GB" sz="1600" dirty="0"/>
          </a:p>
          <a:p>
            <a:pPr marL="0" indent="0">
              <a:buFont typeface="Arial" pitchFamily="34" charset="0"/>
              <a:buNone/>
            </a:pPr>
            <a:r>
              <a:rPr lang="en-GB" sz="1600" dirty="0">
                <a:solidFill>
                  <a:srgbClr val="0070C0"/>
                </a:solidFill>
              </a:rPr>
              <a:t>Interventionism and Gratuitous Goods</a:t>
            </a:r>
          </a:p>
          <a:p>
            <a:pPr marL="400050" lvl="1" indent="0">
              <a:buFont typeface="Arial" pitchFamily="34" charset="0"/>
              <a:buNone/>
            </a:pPr>
            <a:r>
              <a:rPr lang="en-GB" sz="1400" dirty="0"/>
              <a:t>Gifts by Fiat are False Gifts</a:t>
            </a:r>
          </a:p>
          <a:p>
            <a:pPr marL="400050" lvl="1" indent="0">
              <a:buFont typeface="Arial" pitchFamily="34" charset="0"/>
              <a:buNone/>
            </a:pPr>
            <a:r>
              <a:rPr lang="en-GB" sz="1400" dirty="0"/>
              <a:t>Impoverishing households</a:t>
            </a:r>
          </a:p>
          <a:p>
            <a:pPr marL="400050" lvl="1" indent="0">
              <a:buFont typeface="Arial" pitchFamily="34" charset="0"/>
              <a:buNone/>
            </a:pPr>
            <a:r>
              <a:rPr lang="en-GB" sz="1400" dirty="0"/>
              <a:t>Crowding out private welfare</a:t>
            </a:r>
          </a:p>
          <a:p>
            <a:pPr marL="400050" lvl="1" indent="0">
              <a:buFont typeface="Arial" pitchFamily="34" charset="0"/>
              <a:buNone/>
            </a:pPr>
            <a:r>
              <a:rPr lang="en-GB" sz="1400" dirty="0"/>
              <a:t>Fostering materialism</a:t>
            </a:r>
          </a:p>
          <a:p>
            <a:pPr marL="400050" lvl="1" indent="0">
              <a:buFont typeface="Arial" pitchFamily="34" charset="0"/>
              <a:buNone/>
            </a:pPr>
            <a:r>
              <a:rPr lang="en-GB" sz="1400" dirty="0" err="1"/>
              <a:t>Philanthro</a:t>
            </a:r>
            <a:r>
              <a:rPr lang="en-GB" sz="1400" dirty="0"/>
              <a:t>-cronyism</a:t>
            </a:r>
          </a:p>
          <a:p>
            <a:pPr marL="400050" lvl="1" indent="0">
              <a:buFont typeface="Arial" pitchFamily="34" charset="0"/>
              <a:buNone/>
            </a:pPr>
            <a:r>
              <a:rPr lang="en-GB" sz="1400" dirty="0"/>
              <a:t>Destruction of side-effect goods</a:t>
            </a:r>
          </a:p>
          <a:p>
            <a:pPr marL="0" indent="0">
              <a:buFont typeface="Arial" pitchFamily="34" charset="0"/>
              <a:buNone/>
            </a:pPr>
            <a:endParaRPr lang="en-GB" sz="1600" dirty="0"/>
          </a:p>
          <a:p>
            <a:pPr marL="0" indent="0">
              <a:buFont typeface="Arial" pitchFamily="34" charset="0"/>
              <a:buNone/>
            </a:pP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482564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130425"/>
            <a:ext cx="8382000" cy="1470025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Abundance, Generosity, and the State</a:t>
            </a:r>
            <a:br>
              <a:rPr lang="en-GB" b="1" dirty="0"/>
            </a:br>
            <a:r>
              <a:rPr lang="en-GB" sz="2700" b="1" dirty="0"/>
              <a:t>Inquiry into Economic Principles</a:t>
            </a:r>
            <a:endParaRPr lang="en-GB" sz="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057400"/>
          </a:xfrm>
        </p:spPr>
        <p:txBody>
          <a:bodyPr>
            <a:normAutofit/>
          </a:bodyPr>
          <a:lstStyle/>
          <a:p>
            <a:pPr algn="l"/>
            <a:r>
              <a:rPr lang="en-GB" dirty="0"/>
              <a:t>J.G. </a:t>
            </a:r>
            <a:r>
              <a:rPr lang="en-GB" dirty="0" err="1"/>
              <a:t>Hülsmann</a:t>
            </a:r>
            <a:endParaRPr lang="en-GB" dirty="0"/>
          </a:p>
          <a:p>
            <a:pPr algn="l"/>
            <a:r>
              <a:rPr lang="en-GB" dirty="0"/>
              <a:t>13 October 2023</a:t>
            </a:r>
          </a:p>
          <a:p>
            <a:pPr algn="l"/>
            <a:r>
              <a:rPr lang="en-GB" dirty="0"/>
              <a:t>Mises Institute Supporter Summit</a:t>
            </a:r>
          </a:p>
        </p:txBody>
      </p:sp>
    </p:spTree>
    <p:extLst>
      <p:ext uri="{BB962C8B-B14F-4D97-AF65-F5344CB8AC3E}">
        <p14:creationId xmlns:p14="http://schemas.microsoft.com/office/powerpoint/2010/main" val="577347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343</Words>
  <Application>Microsoft Office PowerPoint</Application>
  <PresentationFormat>Affichage à l'écran (4:3)</PresentationFormat>
  <Paragraphs>62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Abundance, Generosity, and the State Inquiry into Economic Principles</vt:lpstr>
      <vt:lpstr>Présentation PowerPoint</vt:lpstr>
      <vt:lpstr>Présentation PowerPoint</vt:lpstr>
      <vt:lpstr>Présentation PowerPoint</vt:lpstr>
      <vt:lpstr>Abundance, Generosity, and the State Inquiry into Economic Principles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JGH</dc:creator>
  <cp:lastModifiedBy>Guido Hulsmann</cp:lastModifiedBy>
  <cp:revision>432</cp:revision>
  <dcterms:created xsi:type="dcterms:W3CDTF">2011-11-10T18:38:11Z</dcterms:created>
  <dcterms:modified xsi:type="dcterms:W3CDTF">2023-10-06T15:54:59Z</dcterms:modified>
</cp:coreProperties>
</file>