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4"/>
  </p:notesMasterIdLst>
  <p:sldIdLst>
    <p:sldId id="256" r:id="rId2"/>
    <p:sldId id="283" r:id="rId3"/>
    <p:sldId id="263" r:id="rId4"/>
    <p:sldId id="285" r:id="rId5"/>
    <p:sldId id="286" r:id="rId6"/>
    <p:sldId id="264" r:id="rId7"/>
    <p:sldId id="267" r:id="rId8"/>
    <p:sldId id="279" r:id="rId9"/>
    <p:sldId id="269" r:id="rId10"/>
    <p:sldId id="280" r:id="rId11"/>
    <p:sldId id="281" r:id="rId12"/>
    <p:sldId id="411" r:id="rId13"/>
    <p:sldId id="412" r:id="rId14"/>
    <p:sldId id="414" r:id="rId15"/>
    <p:sldId id="413" r:id="rId16"/>
    <p:sldId id="270" r:id="rId17"/>
    <p:sldId id="271" r:id="rId18"/>
    <p:sldId id="415" r:id="rId19"/>
    <p:sldId id="273" r:id="rId20"/>
    <p:sldId id="416" r:id="rId21"/>
    <p:sldId id="418" r:id="rId22"/>
    <p:sldId id="4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3" d="100"/>
          <a:sy n="63" d="100"/>
        </p:scale>
        <p:origin x="8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111BB-D8E0-4195-BE17-E54669769A7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39A10-FFF6-409B-A526-CD427EC85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FBC06-02CF-410E-9563-C1B9A4CD8E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28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FBC06-02CF-410E-9563-C1B9A4CD8E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7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FBC06-02CF-410E-9563-C1B9A4CD8E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57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FBC06-02CF-410E-9563-C1B9A4CD8E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4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4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5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5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9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4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0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2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F4E22-B2D1-4331-8DED-8C14461A1AF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1C85-DF3C-43A5-8086-87B7F49C1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5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46412"/>
            <a:ext cx="9144000" cy="189631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Economics Prosperity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5826"/>
            <a:ext cx="9144000" cy="1655762"/>
          </a:xfrm>
        </p:spPr>
        <p:txBody>
          <a:bodyPr/>
          <a:lstStyle/>
          <a:p>
            <a:r>
              <a:rPr lang="en-US" dirty="0"/>
              <a:t>Mises University</a:t>
            </a:r>
          </a:p>
          <a:p>
            <a:r>
              <a:rPr lang="en-US" dirty="0"/>
              <a:t>Auburn, Alabama</a:t>
            </a:r>
          </a:p>
        </p:txBody>
      </p:sp>
    </p:spTree>
    <p:extLst>
      <p:ext uri="{BB962C8B-B14F-4D97-AF65-F5344CB8AC3E}">
        <p14:creationId xmlns:p14="http://schemas.microsoft.com/office/powerpoint/2010/main" val="250758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Technology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7E6C-E80D-95BD-58B3-8DEC45CB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64" y="1918017"/>
            <a:ext cx="9991471" cy="356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1B923-6433-3B19-8132-49116C5902D3}"/>
              </a:ext>
            </a:extLst>
          </p:cNvPr>
          <p:cNvSpPr txBox="1"/>
          <p:nvPr/>
        </p:nvSpPr>
        <p:spPr>
          <a:xfrm>
            <a:off x="1617021" y="5784849"/>
            <a:ext cx="8957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Helvetica" panose="020B0604020202020204" pitchFamily="34" charset="0"/>
                <a:sym typeface="Symbol" panose="05050102010706020507" pitchFamily="18" charset="2"/>
              </a:rPr>
              <a:t>More productive arrangement of production process</a:t>
            </a:r>
            <a:endParaRPr lang="en-US" sz="3200" dirty="0"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36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1B923-6433-3B19-8132-49116C5902D3}"/>
              </a:ext>
            </a:extLst>
          </p:cNvPr>
          <p:cNvSpPr txBox="1"/>
          <p:nvPr/>
        </p:nvSpPr>
        <p:spPr>
          <a:xfrm>
            <a:off x="1882765" y="5607811"/>
            <a:ext cx="8426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cs typeface="Helvetica" panose="020B0604020202020204" pitchFamily="34" charset="0"/>
                <a:sym typeface="Symbol" panose="05050102010706020507" pitchFamily="18" charset="2"/>
              </a:rPr>
              <a:t>Improvement in consumer goods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B323CD-EF70-C5C2-C1B2-B93C630B3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2" t="10579" r="12817" b="27046"/>
          <a:stretch/>
        </p:blipFill>
        <p:spPr>
          <a:xfrm>
            <a:off x="8647611" y="2051327"/>
            <a:ext cx="2455817" cy="3226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5E282-A036-7A33-C0C6-186F6F3BD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4" r="30798"/>
          <a:stretch/>
        </p:blipFill>
        <p:spPr>
          <a:xfrm>
            <a:off x="524871" y="2429911"/>
            <a:ext cx="2261876" cy="296189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96326F0-3C3D-15E9-2B78-B1E50D7432DF}"/>
              </a:ext>
            </a:extLst>
          </p:cNvPr>
          <p:cNvSpPr/>
          <p:nvPr/>
        </p:nvSpPr>
        <p:spPr>
          <a:xfrm>
            <a:off x="3352286" y="3358700"/>
            <a:ext cx="1163112" cy="6117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0ED4857-9050-2CB1-8BB4-1E787F56E11A}"/>
              </a:ext>
            </a:extLst>
          </p:cNvPr>
          <p:cNvSpPr/>
          <p:nvPr/>
        </p:nvSpPr>
        <p:spPr>
          <a:xfrm>
            <a:off x="7124701" y="3358701"/>
            <a:ext cx="1326698" cy="611777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61803-0068-FB4F-BECE-F88F1841B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12" r="31663"/>
          <a:stretch/>
        </p:blipFill>
        <p:spPr>
          <a:xfrm>
            <a:off x="5065394" y="2016128"/>
            <a:ext cx="1735455" cy="36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2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F692-7FB0-4B34-9F95-C9BF96C1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5" y="254893"/>
            <a:ext cx="10935729" cy="1210993"/>
          </a:xfrm>
        </p:spPr>
        <p:txBody>
          <a:bodyPr>
            <a:noAutofit/>
          </a:bodyPr>
          <a:lstStyle/>
          <a:p>
            <a:pPr algn="ctr"/>
            <a:r>
              <a:rPr lang="en-US" sz="6000" u="none" dirty="0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Entrepreneurship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FABF9-47BF-467C-A5AC-7D995E90147B}"/>
              </a:ext>
            </a:extLst>
          </p:cNvPr>
          <p:cNvSpPr txBox="1"/>
          <p:nvPr/>
        </p:nvSpPr>
        <p:spPr>
          <a:xfrm>
            <a:off x="805026" y="1749032"/>
            <a:ext cx="52719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Provides for Dynamic Efficiency</a:t>
            </a:r>
          </a:p>
          <a:p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All the production in the economic order requires entrepreneurial judgement.</a:t>
            </a:r>
          </a:p>
          <a:p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Driving force of production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Directs scarce factors toward their most productive use.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Innovation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73E00-21EB-4449-B04B-F6F02214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36" y="2882843"/>
            <a:ext cx="2010587" cy="3012861"/>
          </a:xfrm>
          <a:prstGeom prst="rect">
            <a:avLst/>
          </a:prstGeom>
        </p:spPr>
      </p:pic>
      <p:pic>
        <p:nvPicPr>
          <p:cNvPr id="8" name="Picture 7" descr="A blue cover with white text&#10;&#10;Description automatically generated">
            <a:extLst>
              <a:ext uri="{FF2B5EF4-FFF2-40B4-BE49-F238E27FC236}">
                <a16:creationId xmlns:a16="http://schemas.microsoft.com/office/drawing/2014/main" id="{D0D519DB-0D8D-5B0C-31A7-99F88D445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07" y="2134025"/>
            <a:ext cx="2016041" cy="30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F692-7FB0-4B34-9F95-C9BF96C1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5" y="254893"/>
            <a:ext cx="10935729" cy="1210993"/>
          </a:xfrm>
        </p:spPr>
        <p:txBody>
          <a:bodyPr>
            <a:noAutofit/>
          </a:bodyPr>
          <a:lstStyle/>
          <a:p>
            <a:pPr algn="ctr"/>
            <a:r>
              <a:rPr lang="en-US" sz="6000" u="none" dirty="0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Entrepreneurship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FABF9-47BF-467C-A5AC-7D995E90147B}"/>
              </a:ext>
            </a:extLst>
          </p:cNvPr>
          <p:cNvSpPr txBox="1"/>
          <p:nvPr/>
        </p:nvSpPr>
        <p:spPr>
          <a:xfrm>
            <a:off x="365696" y="2491578"/>
            <a:ext cx="63604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Mitigates waste of accumulated capital</a:t>
            </a:r>
          </a:p>
          <a:p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Possible because of uncertainty.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Entrepreneurial error results in losses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0FF7A-F2F3-4EA4-BFC5-DB667B9B0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2" t="13784" r="9352"/>
          <a:stretch/>
        </p:blipFill>
        <p:spPr>
          <a:xfrm>
            <a:off x="6501927" y="1939925"/>
            <a:ext cx="5061937" cy="37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1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F692-7FB0-4B34-9F95-C9BF96C1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5" y="254893"/>
            <a:ext cx="10935729" cy="1210993"/>
          </a:xfrm>
        </p:spPr>
        <p:txBody>
          <a:bodyPr>
            <a:noAutofit/>
          </a:bodyPr>
          <a:lstStyle/>
          <a:p>
            <a:pPr algn="ctr"/>
            <a:r>
              <a:rPr lang="en-US" sz="6000" u="none" dirty="0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Entrepreneurship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FABF9-47BF-467C-A5AC-7D995E90147B}"/>
              </a:ext>
            </a:extLst>
          </p:cNvPr>
          <p:cNvSpPr txBox="1"/>
          <p:nvPr/>
        </p:nvSpPr>
        <p:spPr>
          <a:xfrm>
            <a:off x="628135" y="5033447"/>
            <a:ext cx="11540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Helvetica" panose="020B0604020202020204" pitchFamily="34" charset="0"/>
                <a:sym typeface="Symbol" panose="05050102010706020507" pitchFamily="18" charset="2"/>
              </a:rPr>
              <a:t>“You can take Hollywood for granted like I did, or you can dismiss it with the contempt we reserve for what we don't understand. It can be understood too, but only dimly and in flashes. Not half a dozen men have ever been able to keep the whole equation of pictures in their heads.” –Cecilia Brady, narrator of F. Scott Fitzgerald’s </a:t>
            </a:r>
            <a:r>
              <a:rPr lang="en-US" sz="2400" i="1" dirty="0">
                <a:cs typeface="Helvetica" panose="020B0604020202020204" pitchFamily="34" charset="0"/>
                <a:sym typeface="Symbol" panose="05050102010706020507" pitchFamily="18" charset="2"/>
              </a:rPr>
              <a:t>The Love of the Last Tycoon</a:t>
            </a:r>
            <a:endParaRPr lang="en-US" sz="2400" dirty="0">
              <a:cs typeface="Helvetica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5" name="Picture 4" descr="A person in a suit looking at a wall with white text&#10;&#10;Description automatically generated">
            <a:extLst>
              <a:ext uri="{FF2B5EF4-FFF2-40B4-BE49-F238E27FC236}">
                <a16:creationId xmlns:a16="http://schemas.microsoft.com/office/drawing/2014/main" id="{8C7EE45B-90A0-BCE9-66AA-C611F293D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92" y="1405315"/>
            <a:ext cx="6348413" cy="35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9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F692-7FB0-4B34-9F95-C9BF96C1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5" y="254893"/>
            <a:ext cx="10935729" cy="1210993"/>
          </a:xfrm>
        </p:spPr>
        <p:txBody>
          <a:bodyPr>
            <a:noAutofit/>
          </a:bodyPr>
          <a:lstStyle/>
          <a:p>
            <a:pPr algn="ctr"/>
            <a:r>
              <a:rPr lang="en-US" sz="6000" u="none" dirty="0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Entrepreneurship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FABF9-47BF-467C-A5AC-7D995E90147B}"/>
              </a:ext>
            </a:extLst>
          </p:cNvPr>
          <p:cNvSpPr txBox="1"/>
          <p:nvPr/>
        </p:nvSpPr>
        <p:spPr>
          <a:xfrm>
            <a:off x="1400949" y="2140340"/>
            <a:ext cx="51563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Helvetica" panose="020B0604020202020204" pitchFamily="34" charset="0"/>
                <a:sym typeface="Symbol" panose="05050102010706020507" pitchFamily="18" charset="2"/>
              </a:rPr>
              <a:t>Many margins:</a:t>
            </a:r>
          </a:p>
          <a:p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Product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Capital Investment</a:t>
            </a:r>
          </a:p>
          <a:p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dirty="0">
                <a:cs typeface="Helvetica" panose="020B0604020202020204" pitchFamily="34" charset="0"/>
                <a:sym typeface="Symbol" panose="05050102010706020507" pitchFamily="18" charset="2"/>
              </a:rPr>
              <a:t>Economic calculation is crucial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C1E5D-B611-4F42-8C34-B14833E5D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51"/>
          <a:stretch/>
        </p:blipFill>
        <p:spPr>
          <a:xfrm>
            <a:off x="6866237" y="2125456"/>
            <a:ext cx="3924814" cy="40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59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Economic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337BC-4ECD-5D19-9BDC-29BA43A4FAF3}"/>
              </a:ext>
            </a:extLst>
          </p:cNvPr>
          <p:cNvSpPr txBox="1"/>
          <p:nvPr/>
        </p:nvSpPr>
        <p:spPr>
          <a:xfrm>
            <a:off x="424935" y="2423574"/>
            <a:ext cx="4380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Helvetica" panose="020B0604020202020204" pitchFamily="34" charset="0"/>
                <a:sym typeface="Symbol" panose="05050102010706020507" pitchFamily="18" charset="2"/>
              </a:rPr>
              <a:t>Process of Dynamic Efficiency</a:t>
            </a:r>
          </a:p>
          <a:p>
            <a:endParaRPr lang="en-US" sz="2400" dirty="0">
              <a:cs typeface="Helvetica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Helvetica" panose="020B0604020202020204" pitchFamily="34" charset="0"/>
                <a:sym typeface="Symbol" panose="05050102010706020507" pitchFamily="18" charset="2"/>
              </a:rPr>
              <a:t>The happy consequence of a highly developed division of labor, taking advantage of an increasing capital stock embodying better technology, wisely invested by entrepreneurs.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95CE4-96CB-691E-4B52-CC400490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337" y="1869161"/>
            <a:ext cx="6822402" cy="44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4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Limits to the Division of Labor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7361" y="2097744"/>
            <a:ext cx="99564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extent of the market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Without trade, must produce everything we consume.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Exchange requires private property.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Hence, in order to take advantage of the division of labor, society must have private property.</a:t>
            </a:r>
          </a:p>
        </p:txBody>
      </p:sp>
    </p:spTree>
    <p:extLst>
      <p:ext uri="{BB962C8B-B14F-4D97-AF65-F5344CB8AC3E}">
        <p14:creationId xmlns:p14="http://schemas.microsoft.com/office/powerpoint/2010/main" val="2027069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Limits to the Division of Labor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7361" y="2097744"/>
            <a:ext cx="99564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Extent of Saving and Investment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Saving and investment in specific tools and machinery allows for more specialized production.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Reduction in Saving and Investment would limit the division of labor.</a:t>
            </a:r>
          </a:p>
        </p:txBody>
      </p:sp>
    </p:spTree>
    <p:extLst>
      <p:ext uri="{BB962C8B-B14F-4D97-AF65-F5344CB8AC3E}">
        <p14:creationId xmlns:p14="http://schemas.microsoft.com/office/powerpoint/2010/main" val="3175889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Limits to the Division of Labor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106" y="1968560"/>
            <a:ext cx="1148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Challenge of Production for the Market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Producers do not know exactly what other people want.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Must make objective production decisions about future subjective preferences of other people.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Specialized production of higher order capital goods require a corresponding quantity of other complementary producer goods.</a:t>
            </a:r>
          </a:p>
        </p:txBody>
      </p:sp>
    </p:spTree>
    <p:extLst>
      <p:ext uri="{BB962C8B-B14F-4D97-AF65-F5344CB8AC3E}">
        <p14:creationId xmlns:p14="http://schemas.microsoft.com/office/powerpoint/2010/main" val="255012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Relevant Literature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7050" y="2037221"/>
            <a:ext cx="8597900" cy="398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0" kern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Böhm-Baverk</a:t>
            </a: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Positive Theory of Capital</a:t>
            </a:r>
            <a:endParaRPr lang="en-US" sz="1800" b="1" kern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Mises,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 Action; </a:t>
            </a: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Plight of the Underdeveloped Nations.”</a:t>
            </a:r>
            <a:endParaRPr lang="en-US" sz="1800" b="1" kern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Rothbard,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State</a:t>
            </a:r>
            <a:endParaRPr lang="en-US" sz="1800" b="1" kern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0" kern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Osterfeld</a:t>
            </a: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Prosperity versus Planning</a:t>
            </a:r>
          </a:p>
          <a:p>
            <a:pPr marR="0" lvl="1" algn="l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200" i="1" kern="16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Huerta de Soto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Money, Bank Credit, and Economic Cycles</a:t>
            </a: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“Dynamic Efficiency”</a:t>
            </a:r>
            <a:endParaRPr lang="en-US" sz="1800" b="1" kern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Holcombe,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Entrepreneurship and Economic Progress</a:t>
            </a:r>
            <a:endParaRPr lang="en-US" sz="1800" b="1" kern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Shenoy,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Towards a Theoretical Framework for British and International Economic History: Early Modern England. A Case Study</a:t>
            </a: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kern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0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 Powell, </a:t>
            </a:r>
            <a:r>
              <a:rPr lang="en-US" sz="1800" b="0" i="1" kern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 of Poverty</a:t>
            </a:r>
            <a:endParaRPr lang="en-US" sz="1800" b="1" kern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78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Economic Institutions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A4540-6AE2-C6EF-D97C-0435C91956A7}"/>
              </a:ext>
            </a:extLst>
          </p:cNvPr>
          <p:cNvSpPr txBox="1"/>
          <p:nvPr/>
        </p:nvSpPr>
        <p:spPr>
          <a:xfrm>
            <a:off x="2688932" y="5606737"/>
            <a:ext cx="6814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Helvetica" panose="020B0604020202020204" pitchFamily="34" charset="0"/>
                <a:sym typeface="Symbol" panose="05050102010706020507" pitchFamily="18" charset="2"/>
              </a:rPr>
              <a:t>Enablers of Economic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77536-7049-03C7-92CB-D0F0C4C9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55" y="2132374"/>
            <a:ext cx="2807876" cy="2807876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3F405-FA99-EDC2-F084-A178B84BA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8" t="2423" r="6655" b="48176"/>
          <a:stretch/>
        </p:blipFill>
        <p:spPr>
          <a:xfrm>
            <a:off x="5904237" y="2132373"/>
            <a:ext cx="5147057" cy="288236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75471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Development Policy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1613" y="1968560"/>
            <a:ext cx="74487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Voluntary vs. Political Means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Free Trade vs. Protectionism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Foreign Direct Investment vs. Foreign Aid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Sound Money vs. Inflation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Free Market vs.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04329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Development Policy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E4E7A-BB52-0E03-CF54-25E84811418B}"/>
              </a:ext>
            </a:extLst>
          </p:cNvPr>
          <p:cNvSpPr txBox="1"/>
          <p:nvPr/>
        </p:nvSpPr>
        <p:spPr>
          <a:xfrm>
            <a:off x="406064" y="5642254"/>
            <a:ext cx="606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Helvetica" panose="020B0604020202020204" pitchFamily="34" charset="0"/>
                <a:sym typeface="Symbol" panose="05050102010706020507" pitchFamily="18" charset="2"/>
              </a:rPr>
              <a:t>Interventionism breeds poverty</a:t>
            </a:r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0407C-8191-C092-4613-8F41466AF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97" y="1811391"/>
            <a:ext cx="4647142" cy="3485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92A5D8-A187-2AB7-4E4A-CC0552742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63" y="1807930"/>
            <a:ext cx="2969620" cy="4454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CB3F14-D1FE-610B-FC2C-7ED47FC5691C}"/>
              </a:ext>
            </a:extLst>
          </p:cNvPr>
          <p:cNvSpPr txBox="1"/>
          <p:nvPr/>
        </p:nvSpPr>
        <p:spPr>
          <a:xfrm>
            <a:off x="9827269" y="3004093"/>
            <a:ext cx="1965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Helvetica" panose="020B0604020202020204" pitchFamily="34" charset="0"/>
                <a:sym typeface="Symbol" panose="05050102010706020507" pitchFamily="18" charset="2"/>
              </a:rPr>
              <a:t>Private property enables prosperity</a:t>
            </a:r>
            <a:endParaRPr lang="en-US" sz="2800" dirty="0">
              <a:cs typeface="Helvetica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7342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Economic Progress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87610-4D9E-8B4F-DBB7-D0400046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89" y="2857902"/>
            <a:ext cx="4767281" cy="3175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7F038-0A2E-F70C-8EBF-F858B384D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459" y="2061478"/>
            <a:ext cx="4767281" cy="320907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CF3234-CB88-68A5-CF27-E7560591D0BB}"/>
              </a:ext>
            </a:extLst>
          </p:cNvPr>
          <p:cNvSpPr txBox="1">
            <a:spLocks/>
          </p:cNvSpPr>
          <p:nvPr/>
        </p:nvSpPr>
        <p:spPr>
          <a:xfrm>
            <a:off x="497840" y="1984720"/>
            <a:ext cx="5635232" cy="7021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SzPct val="75000"/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00"/>
                </a:solidFill>
                <a:cs typeface="Helvetica" panose="020B0604020202020204" pitchFamily="34" charset="0"/>
              </a:rPr>
              <a:t>Expansion:</a:t>
            </a:r>
            <a:r>
              <a:rPr lang="en-US" dirty="0">
                <a:solidFill>
                  <a:srgbClr val="000000"/>
                </a:solidFill>
                <a:cs typeface="Helvetica" panose="020B0604020202020204" pitchFamily="34" charset="0"/>
              </a:rPr>
              <a:t> More goods per person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C4F00-6B03-332F-235B-DDE6DD656D9D}"/>
              </a:ext>
            </a:extLst>
          </p:cNvPr>
          <p:cNvSpPr txBox="1"/>
          <p:nvPr/>
        </p:nvSpPr>
        <p:spPr>
          <a:xfrm>
            <a:off x="6196654" y="5305244"/>
            <a:ext cx="5541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cs typeface="Helvetica" panose="020B0604020202020204" pitchFamily="34" charset="0"/>
              </a:rPr>
              <a:t>Development:</a:t>
            </a:r>
            <a:r>
              <a:rPr lang="en-US" sz="2800" dirty="0">
                <a:solidFill>
                  <a:srgbClr val="000000"/>
                </a:solidFill>
                <a:cs typeface="Helvetica" panose="020B0604020202020204" pitchFamily="34" charset="0"/>
              </a:rPr>
              <a:t> Greater variety and quality of goods</a:t>
            </a:r>
          </a:p>
        </p:txBody>
      </p:sp>
    </p:spTree>
    <p:extLst>
      <p:ext uri="{BB962C8B-B14F-4D97-AF65-F5344CB8AC3E}">
        <p14:creationId xmlns:p14="http://schemas.microsoft.com/office/powerpoint/2010/main" val="1053959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Economics of Prosperity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CF3234-CB88-68A5-CF27-E7560591D0BB}"/>
              </a:ext>
            </a:extLst>
          </p:cNvPr>
          <p:cNvSpPr txBox="1">
            <a:spLocks/>
          </p:cNvSpPr>
          <p:nvPr/>
        </p:nvSpPr>
        <p:spPr>
          <a:xfrm>
            <a:off x="625194" y="1664196"/>
            <a:ext cx="5635232" cy="70215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SzPct val="75000"/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00"/>
                </a:solidFill>
                <a:cs typeface="Helvetica" panose="020B0604020202020204" pitchFamily="34" charset="0"/>
              </a:rPr>
              <a:t>Analysis:</a:t>
            </a:r>
            <a:r>
              <a:rPr lang="en-US" dirty="0">
                <a:solidFill>
                  <a:srgbClr val="000000"/>
                </a:solidFill>
                <a:cs typeface="Helvetica" panose="020B0604020202020204" pitchFamily="34" charset="0"/>
              </a:rPr>
              <a:t> Breaking complex substance into smaller parts to gain better understanding of 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C4F00-6B03-332F-235B-DDE6DD656D9D}"/>
              </a:ext>
            </a:extLst>
          </p:cNvPr>
          <p:cNvSpPr txBox="1"/>
          <p:nvPr/>
        </p:nvSpPr>
        <p:spPr>
          <a:xfrm>
            <a:off x="6221766" y="5943419"/>
            <a:ext cx="5157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cs typeface="Helvetica" panose="020B0604020202020204" pitchFamily="34" charset="0"/>
              </a:rPr>
              <a:t>Synthesis:</a:t>
            </a:r>
            <a:r>
              <a:rPr lang="en-US" sz="2200" dirty="0">
                <a:solidFill>
                  <a:srgbClr val="000000"/>
                </a:solidFill>
                <a:cs typeface="Helvetica" panose="020B0604020202020204" pitchFamily="34" charset="0"/>
              </a:rPr>
              <a:t> </a:t>
            </a:r>
            <a:r>
              <a:rPr lang="en-US" sz="2200" dirty="0"/>
              <a:t>putting the pieces back together again in a new or different whole. </a:t>
            </a:r>
            <a:endParaRPr lang="en-US" sz="2200" dirty="0">
              <a:solidFill>
                <a:srgbClr val="000000"/>
              </a:solidFill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206C4-F76D-328B-DFC7-5633A7B2E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26" y="2299196"/>
            <a:ext cx="3305175" cy="4139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59A7F-5F4B-DE6A-AC9F-18790A7B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515" y="1664196"/>
            <a:ext cx="3053649" cy="41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73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Economics of Prosperity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65A32-E374-A523-26F0-447A3E8314C2}"/>
              </a:ext>
            </a:extLst>
          </p:cNvPr>
          <p:cNvSpPr txBox="1"/>
          <p:nvPr/>
        </p:nvSpPr>
        <p:spPr>
          <a:xfrm>
            <a:off x="914400" y="1750700"/>
            <a:ext cx="1036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“A theory of the trade cycle, if it is not to be mere botching, can only be written as the last chapter or the last chapter but one of a treatise dealing with all economic problems.” Eugen von </a:t>
            </a:r>
            <a:r>
              <a:rPr lang="en-US" sz="2400" dirty="0" err="1"/>
              <a:t>Böhm-Bawerk</a:t>
            </a:r>
            <a:r>
              <a:rPr lang="en-US" sz="2400" dirty="0"/>
              <a:t>, quoted by Ludwig von Mises.</a:t>
            </a:r>
          </a:p>
        </p:txBody>
      </p:sp>
      <p:pic>
        <p:nvPicPr>
          <p:cNvPr id="14" name="Picture 13" descr="A close-up of words&#10;&#10;Description automatically generated">
            <a:extLst>
              <a:ext uri="{FF2B5EF4-FFF2-40B4-BE49-F238E27FC236}">
                <a16:creationId xmlns:a16="http://schemas.microsoft.com/office/drawing/2014/main" id="{B28175F4-D99B-5BC1-63A8-A21327BD3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3108191"/>
            <a:ext cx="5510545" cy="36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The Division of Labor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C7637-FDE5-D978-F7E2-597039EA9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8" r="7669"/>
          <a:stretch/>
        </p:blipFill>
        <p:spPr>
          <a:xfrm>
            <a:off x="9576360" y="4376056"/>
            <a:ext cx="2388811" cy="2232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BE166-C6BD-DFEE-22E9-D345E58B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267" y="2415244"/>
            <a:ext cx="2391887" cy="239188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0FFDAB-CBFE-27FA-3237-3962937105D3}"/>
              </a:ext>
            </a:extLst>
          </p:cNvPr>
          <p:cNvSpPr txBox="1">
            <a:spLocks/>
          </p:cNvSpPr>
          <p:nvPr/>
        </p:nvSpPr>
        <p:spPr>
          <a:xfrm>
            <a:off x="539379" y="2300944"/>
            <a:ext cx="6180825" cy="35188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prstClr val="black"/>
                </a:solidFill>
                <a:cs typeface="Helvetica" panose="020B0604020202020204" pitchFamily="34" charset="0"/>
              </a:rPr>
              <a:t>Specialization according to efficiency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1" dirty="0">
              <a:solidFill>
                <a:prstClr val="black"/>
              </a:solidFill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prstClr val="black"/>
                </a:solidFill>
                <a:cs typeface="Helvetica" panose="020B0604020202020204" pitchFamily="34" charset="0"/>
              </a:rPr>
              <a:t>The Law of Association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b="1" dirty="0">
              <a:solidFill>
                <a:prstClr val="black"/>
              </a:solidFill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prstClr val="black"/>
                </a:solidFill>
                <a:cs typeface="Helvetica" panose="020B0604020202020204" pitchFamily="34" charset="0"/>
              </a:rPr>
              <a:t>Specializing according to efficiency is more productive than isolated action of self-sufficient individuals.</a:t>
            </a:r>
          </a:p>
        </p:txBody>
      </p:sp>
    </p:spTree>
    <p:extLst>
      <p:ext uri="{BB962C8B-B14F-4D97-AF65-F5344CB8AC3E}">
        <p14:creationId xmlns:p14="http://schemas.microsoft.com/office/powerpoint/2010/main" val="337240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Capital Accumulation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E7E3E33-0EC0-6EF0-7BC1-D7A5D2BE1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071" y="5929158"/>
            <a:ext cx="79920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+mn-lt"/>
                <a:cs typeface="Helvetica" panose="020B0604020202020204" pitchFamily="34" charset="0"/>
              </a:rPr>
              <a:t>Capital intensive processes are more productive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BE03B53-56C7-2A12-69B7-C73DA84C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315097"/>
            <a:ext cx="4796233" cy="320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group of men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4857F2DA-97A1-874A-33EB-D1CA442C1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2" r="4749" b="19294"/>
          <a:stretch/>
        </p:blipFill>
        <p:spPr>
          <a:xfrm>
            <a:off x="1371601" y="1846886"/>
            <a:ext cx="4147728" cy="32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Capital Accumulation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3767E98-B65B-DB63-A8F1-76F5752B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66" y="1720779"/>
            <a:ext cx="29718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8F3DEEC5-EA77-CE62-3095-28F0783FC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134" y="2808961"/>
            <a:ext cx="6235866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n-lt"/>
                <a:cs typeface="Helvetica" panose="020B0604020202020204" pitchFamily="34" charset="0"/>
              </a:rPr>
              <a:t>Requires Saving and Investment</a:t>
            </a:r>
          </a:p>
          <a:p>
            <a:pPr marL="571500" indent="-571500">
              <a:spcBef>
                <a:spcPct val="50000"/>
              </a:spcBef>
            </a:pPr>
            <a:r>
              <a:rPr lang="en-US" altLang="en-US" sz="3600" dirty="0">
                <a:latin typeface="+mn-lt"/>
                <a:cs typeface="Helvetica" panose="020B0604020202020204" pitchFamily="34" charset="0"/>
              </a:rPr>
              <a:t>Expands Capital Structure</a:t>
            </a:r>
          </a:p>
          <a:p>
            <a:pPr marL="571500" indent="-571500">
              <a:spcBef>
                <a:spcPct val="50000"/>
              </a:spcBef>
            </a:pPr>
            <a:r>
              <a:rPr lang="en-US" altLang="en-US" sz="3600" dirty="0">
                <a:latin typeface="+mn-lt"/>
                <a:cs typeface="Helvetica" panose="020B0604020202020204" pitchFamily="34" charset="0"/>
              </a:rPr>
              <a:t>Increases Productivity</a:t>
            </a:r>
          </a:p>
        </p:txBody>
      </p:sp>
    </p:spTree>
    <p:extLst>
      <p:ext uri="{BB962C8B-B14F-4D97-AF65-F5344CB8AC3E}">
        <p14:creationId xmlns:p14="http://schemas.microsoft.com/office/powerpoint/2010/main" val="2177141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E4B8B-C8BF-77ED-48AA-A091635A8F6B}"/>
              </a:ext>
            </a:extLst>
          </p:cNvPr>
          <p:cNvSpPr txBox="1"/>
          <p:nvPr/>
        </p:nvSpPr>
        <p:spPr>
          <a:xfrm>
            <a:off x="3032295" y="5894086"/>
            <a:ext cx="6549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Helvetica" panose="020B0604020202020204" pitchFamily="34" charset="0"/>
                <a:sym typeface="Symbol" panose="05050102010706020507" pitchFamily="18" charset="2"/>
              </a:rPr>
              <a:t>More or less productive capital goods</a:t>
            </a:r>
            <a:endParaRPr lang="en-US" sz="3200" dirty="0">
              <a:cs typeface="Helvetica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D32922-3218-58F9-559A-C759E444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3" r="34767"/>
          <a:stretch/>
        </p:blipFill>
        <p:spPr>
          <a:xfrm>
            <a:off x="1988302" y="2540337"/>
            <a:ext cx="753035" cy="25269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4B83C-6247-7D72-5BF4-9946F6F20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80" y="2610513"/>
            <a:ext cx="1814996" cy="2440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D89E8A-869A-9ED8-385A-FA9B3C19F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709" y="2606719"/>
            <a:ext cx="2310077" cy="2310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8CFD9-C8FB-CC97-53CD-A26561257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973" y="2261682"/>
            <a:ext cx="1699327" cy="31380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C57DAE-DD15-534F-EDD2-17CDDFEFF2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r="31785"/>
          <a:stretch/>
        </p:blipFill>
        <p:spPr>
          <a:xfrm>
            <a:off x="388994" y="2610513"/>
            <a:ext cx="847165" cy="24403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443C72-2CCB-D1A2-FCBE-EBBCD5860451}"/>
              </a:ext>
            </a:extLst>
          </p:cNvPr>
          <p:cNvSpPr txBox="1"/>
          <p:nvPr/>
        </p:nvSpPr>
        <p:spPr>
          <a:xfrm>
            <a:off x="1236159" y="3402987"/>
            <a:ext cx="752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C748B1-70AF-79AD-C7C2-94D8732992AC}"/>
              </a:ext>
            </a:extLst>
          </p:cNvPr>
          <p:cNvSpPr txBox="1"/>
          <p:nvPr/>
        </p:nvSpPr>
        <p:spPr>
          <a:xfrm>
            <a:off x="2725756" y="3402987"/>
            <a:ext cx="752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63858-8CD1-43BA-E705-C0C5B0920BB8}"/>
              </a:ext>
            </a:extLst>
          </p:cNvPr>
          <p:cNvSpPr txBox="1"/>
          <p:nvPr/>
        </p:nvSpPr>
        <p:spPr>
          <a:xfrm>
            <a:off x="5254652" y="3402987"/>
            <a:ext cx="752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F50DA3-6822-01BD-9D53-A6B60015AF4C}"/>
              </a:ext>
            </a:extLst>
          </p:cNvPr>
          <p:cNvSpPr txBox="1"/>
          <p:nvPr/>
        </p:nvSpPr>
        <p:spPr>
          <a:xfrm>
            <a:off x="8750808" y="3340047"/>
            <a:ext cx="752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209258112"/>
      </p:ext>
    </p:extLst>
  </p:cSld>
  <p:clrMapOvr>
    <a:masterClrMapping/>
  </p:clrMapOvr>
</p:sld>
</file>

<file path=ppt/theme/theme1.xml><?xml version="1.0" encoding="utf-8"?>
<a:theme xmlns:a="http://schemas.openxmlformats.org/drawingml/2006/main" name="MisesUniverity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esUniverityTheme" id="{7F89AC84-94B3-4946-8C83-E769D535FD8C}" vid="{42306E70-0A7D-4F14-9EF1-C052D0ABC9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3182</TotalTime>
  <Words>615</Words>
  <Application>Microsoft Office PowerPoint</Application>
  <PresentationFormat>Widescreen</PresentationFormat>
  <Paragraphs>114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Times New Roman</vt:lpstr>
      <vt:lpstr>MisesUniverityTheme</vt:lpstr>
      <vt:lpstr>Economics Prosperity</vt:lpstr>
      <vt:lpstr>Relevant Literature</vt:lpstr>
      <vt:lpstr>Economic Progress </vt:lpstr>
      <vt:lpstr>Economics of Prosperity </vt:lpstr>
      <vt:lpstr>Economics of Prosperity </vt:lpstr>
      <vt:lpstr>The Division of Labor</vt:lpstr>
      <vt:lpstr>Capital Accumulation</vt:lpstr>
      <vt:lpstr>Capital Accumulation</vt:lpstr>
      <vt:lpstr>Technology</vt:lpstr>
      <vt:lpstr>Technology</vt:lpstr>
      <vt:lpstr>Technology</vt:lpstr>
      <vt:lpstr>Entrepreneurship</vt:lpstr>
      <vt:lpstr>Entrepreneurship</vt:lpstr>
      <vt:lpstr>Entrepreneurship</vt:lpstr>
      <vt:lpstr>Entrepreneurship</vt:lpstr>
      <vt:lpstr>Economic Progress</vt:lpstr>
      <vt:lpstr>Limits to the Division of Labor</vt:lpstr>
      <vt:lpstr>Limits to the Division of Labor</vt:lpstr>
      <vt:lpstr>Limits to the Division of Labor</vt:lpstr>
      <vt:lpstr>Economic Institutions</vt:lpstr>
      <vt:lpstr>Development Policy</vt:lpstr>
      <vt:lpstr>Development Policy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Ritenour, Shawn R</dc:creator>
  <cp:lastModifiedBy>Ritenour, Shawn R</cp:lastModifiedBy>
  <cp:revision>59</cp:revision>
  <dcterms:created xsi:type="dcterms:W3CDTF">2019-07-09T17:43:25Z</dcterms:created>
  <dcterms:modified xsi:type="dcterms:W3CDTF">2023-07-28T01:10:07Z</dcterms:modified>
</cp:coreProperties>
</file>