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65" r:id="rId15"/>
    <p:sldId id="270" r:id="rId16"/>
    <p:sldId id="271" r:id="rId17"/>
    <p:sldId id="273" r:id="rId18"/>
    <p:sldId id="274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2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1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0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9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8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1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B132-128B-4A25-93C6-D3F176674BFD}" type="datetimeFigureOut">
              <a:rPr lang="en-US" smtClean="0"/>
              <a:t>7/22/2023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558F-D42C-4D44-8A22-6CBAE5C15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7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Game Theory: An Entrepreneurial Twist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Mises University 2023</a:t>
            </a:r>
          </a:p>
          <a:p>
            <a:r>
              <a:rPr lang="en-US" dirty="0"/>
              <a:t>Lucas M </a:t>
            </a:r>
            <a:r>
              <a:rPr lang="en-US" dirty="0" err="1"/>
              <a:t>Engelhardt</a:t>
            </a:r>
            <a:endParaRPr lang="en-US" dirty="0"/>
          </a:p>
          <a:p>
            <a:r>
              <a:rPr lang="en-US" dirty="0"/>
              <a:t>Bit.ly/</a:t>
            </a:r>
            <a:r>
              <a:rPr lang="en-US" dirty="0" err="1"/>
              <a:t>prof</a:t>
            </a:r>
            <a:r>
              <a:rPr lang="en-US" err="1"/>
              <a:t>_</a:t>
            </a:r>
            <a:r>
              <a:rPr lang="en-US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1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Theory: </a:t>
            </a:r>
            <a:r>
              <a:rPr lang="en-US" dirty="0" err="1"/>
              <a:t>Reenvisioned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assumption: the game is fixed.</a:t>
            </a:r>
          </a:p>
          <a:p>
            <a:r>
              <a:rPr lang="en-US" dirty="0"/>
              <a:t>With entrepreneurs, this is not true!</a:t>
            </a:r>
          </a:p>
          <a:p>
            <a:r>
              <a:rPr lang="en-US" dirty="0"/>
              <a:t>Ask the right question:</a:t>
            </a:r>
          </a:p>
          <a:p>
            <a:pPr lvl="1"/>
            <a:r>
              <a:rPr lang="en-US" dirty="0"/>
              <a:t>How might entrepreneurs try to improve the game?</a:t>
            </a:r>
          </a:p>
          <a:p>
            <a:pPr lvl="1"/>
            <a:r>
              <a:rPr lang="en-US" dirty="0"/>
              <a:t>If they aren’t – why not?</a:t>
            </a:r>
          </a:p>
          <a:p>
            <a:pPr lvl="2"/>
            <a:r>
              <a:rPr lang="en-US" dirty="0"/>
              <a:t>Maybe hidden costs.</a:t>
            </a:r>
          </a:p>
          <a:p>
            <a:pPr lvl="2"/>
            <a:r>
              <a:rPr lang="en-US" dirty="0"/>
              <a:t>Maybe some rule preventing it.</a:t>
            </a:r>
          </a:p>
        </p:txBody>
      </p:sp>
    </p:spTree>
    <p:extLst>
      <p:ext uri="{BB962C8B-B14F-4D97-AF65-F5344CB8AC3E}">
        <p14:creationId xmlns:p14="http://schemas.microsoft.com/office/powerpoint/2010/main" val="474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Game Theory “Wrong”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previous examples…</a:t>
            </a:r>
          </a:p>
          <a:p>
            <a:pPr lvl="1"/>
            <a:r>
              <a:rPr lang="en-US" dirty="0"/>
              <a:t>Depressions and wages</a:t>
            </a:r>
          </a:p>
          <a:p>
            <a:pPr lvl="1"/>
            <a:r>
              <a:rPr lang="en-US" dirty="0"/>
              <a:t>Commons and Public Goods</a:t>
            </a:r>
          </a:p>
          <a:p>
            <a:r>
              <a:rPr lang="en-US" dirty="0"/>
              <a:t>Austrians are not immune!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Carilli</a:t>
            </a:r>
            <a:r>
              <a:rPr lang="en-US" dirty="0"/>
              <a:t> &amp; </a:t>
            </a:r>
            <a:r>
              <a:rPr lang="en-US" dirty="0" err="1"/>
              <a:t>Dempster</a:t>
            </a:r>
            <a:r>
              <a:rPr lang="en-US" dirty="0"/>
              <a:t> (2001)</a:t>
            </a:r>
          </a:p>
        </p:txBody>
      </p:sp>
    </p:spTree>
    <p:extLst>
      <p:ext uri="{BB962C8B-B14F-4D97-AF65-F5344CB8AC3E}">
        <p14:creationId xmlns:p14="http://schemas.microsoft.com/office/powerpoint/2010/main" val="200996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Carilli</a:t>
            </a:r>
            <a:r>
              <a:rPr lang="en-US" dirty="0"/>
              <a:t> &amp; </a:t>
            </a:r>
            <a:r>
              <a:rPr lang="en-US" dirty="0" err="1"/>
              <a:t>Dempster</a:t>
            </a:r>
            <a:r>
              <a:rPr lang="en-US" dirty="0"/>
              <a:t> (2001) – Business Cycle Investment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518187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All other Firms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  <a:r>
                        <a:rPr lang="en-US" baseline="0" dirty="0"/>
                        <a:t> 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 Investment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Firm</a:t>
                      </a:r>
                      <a:r>
                        <a:rPr lang="en-US" baseline="0" dirty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 profits equal</a:t>
                      </a:r>
                    </a:p>
                    <a:p>
                      <a:r>
                        <a:rPr lang="en-US" dirty="0"/>
                        <a:t>Boom/Bust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Firm</a:t>
                      </a:r>
                      <a:r>
                        <a:rPr lang="en-US" baseline="0" dirty="0"/>
                        <a:t> X profit &gt; Other Firms’ profit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 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Firm</a:t>
                      </a:r>
                      <a:r>
                        <a:rPr lang="en-US" baseline="0" dirty="0"/>
                        <a:t> X profit &lt; Other firm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</a:t>
                      </a:r>
                      <a:r>
                        <a:rPr lang="en-US" baseline="0" dirty="0"/>
                        <a:t> Profits equal</a:t>
                      </a:r>
                    </a:p>
                    <a:p>
                      <a:r>
                        <a:rPr lang="en-US" dirty="0"/>
                        <a:t>No boom-bust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6117624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077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00800" y="44958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1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C&amp;D?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term perspective</a:t>
            </a:r>
          </a:p>
          <a:p>
            <a:r>
              <a:rPr lang="en-US" dirty="0"/>
              <a:t>“Relative” profit?</a:t>
            </a:r>
          </a:p>
          <a:p>
            <a:r>
              <a:rPr lang="en-US" dirty="0"/>
              <a:t>Doesn’t ask the right question:</a:t>
            </a:r>
          </a:p>
          <a:p>
            <a:pPr lvl="1"/>
            <a:r>
              <a:rPr lang="en-US" dirty="0"/>
              <a:t>Why don’t firms organize to prevent the increased investment which will hurt them all in the long run?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6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Game Theory “right”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 theory can inform when entrepreneurs will seek creative, institutional solutions to “nasty” problems.</a:t>
            </a:r>
          </a:p>
        </p:txBody>
      </p:sp>
    </p:spTree>
    <p:extLst>
      <p:ext uri="{BB962C8B-B14F-4D97-AF65-F5344CB8AC3E}">
        <p14:creationId xmlns:p14="http://schemas.microsoft.com/office/powerpoint/2010/main" val="790612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“Split or Steal”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704668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Ibrahim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Zero</a:t>
                      </a:r>
                      <a:r>
                        <a:rPr lang="en-US" baseline="0" dirty="0"/>
                        <a:t> for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50K</a:t>
                      </a:r>
                      <a:r>
                        <a:rPr lang="en-US" baseline="0" dirty="0"/>
                        <a:t> Nick</a:t>
                      </a:r>
                    </a:p>
                    <a:p>
                      <a:r>
                        <a:rPr lang="en-US" baseline="0" dirty="0"/>
                        <a:t>0 Ibrahim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r>
                        <a:rPr lang="en-US" baseline="0" dirty="0"/>
                        <a:t> for Nick</a:t>
                      </a:r>
                    </a:p>
                    <a:p>
                      <a:r>
                        <a:rPr lang="en-US" baseline="0" dirty="0"/>
                        <a:t>50K for Ibrahim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25K</a:t>
                      </a:r>
                      <a:r>
                        <a:rPr lang="en-US" baseline="0" dirty="0"/>
                        <a:t> for each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8077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“Split or Steal” – Nick’s Solution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11203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Ibrahim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Zero</a:t>
                      </a:r>
                      <a:r>
                        <a:rPr lang="en-US" baseline="0" dirty="0"/>
                        <a:t> for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25K</a:t>
                      </a:r>
                      <a:r>
                        <a:rPr lang="en-US" b="1" baseline="0" dirty="0"/>
                        <a:t> Nick</a:t>
                      </a:r>
                    </a:p>
                    <a:p>
                      <a:r>
                        <a:rPr lang="en-US" b="1" baseline="0" dirty="0"/>
                        <a:t>25K Ibrahim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r>
                        <a:rPr lang="en-US" baseline="0" dirty="0"/>
                        <a:t> for Nick</a:t>
                      </a:r>
                    </a:p>
                    <a:p>
                      <a:r>
                        <a:rPr lang="en-US" baseline="0" dirty="0"/>
                        <a:t>50K for Ibrahim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25K</a:t>
                      </a:r>
                      <a:r>
                        <a:rPr lang="en-US" baseline="0" dirty="0"/>
                        <a:t> for each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3505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31576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477000" y="4572000"/>
            <a:ext cx="533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7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J. Huerta de Soto –</a:t>
            </a:r>
            <a:br>
              <a:rPr lang="en-US" dirty="0"/>
            </a:br>
            <a:r>
              <a:rPr lang="en-US" dirty="0"/>
              <a:t>Credit Expansion (667)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239456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Bank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expand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Bank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</a:t>
                      </a:r>
                      <a:r>
                        <a:rPr lang="en-US" baseline="0" dirty="0"/>
                        <a:t> not expand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survive</a:t>
                      </a:r>
                    </a:p>
                    <a:p>
                      <a:r>
                        <a:rPr lang="en-US" dirty="0"/>
                        <a:t>Small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Bank</a:t>
                      </a:r>
                      <a:r>
                        <a:rPr lang="en-US" b="0" baseline="0" dirty="0"/>
                        <a:t> A survives</a:t>
                      </a:r>
                    </a:p>
                    <a:p>
                      <a:r>
                        <a:rPr lang="en-US" b="0" baseline="0" dirty="0"/>
                        <a:t>Bank B fails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Bank A fails</a:t>
                      </a:r>
                    </a:p>
                    <a:p>
                      <a:r>
                        <a:rPr lang="en-US" dirty="0"/>
                        <a:t>Bank B survives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survive</a:t>
                      </a:r>
                    </a:p>
                    <a:p>
                      <a:r>
                        <a:rPr lang="en-US" dirty="0"/>
                        <a:t>Large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59436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389914" y="459105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389914" y="5695950"/>
            <a:ext cx="533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80010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3554186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0800" y="48768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Soto’s Conclusion?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“Prudent” bankers won’t expand.</a:t>
            </a:r>
          </a:p>
          <a:p>
            <a:pPr lvl="1"/>
            <a:r>
              <a:rPr lang="en-US" dirty="0"/>
              <a:t>Fear of failure</a:t>
            </a:r>
          </a:p>
          <a:p>
            <a:r>
              <a:rPr lang="en-US" dirty="0"/>
              <a:t>“Imprudent” bankers would expand.</a:t>
            </a:r>
          </a:p>
          <a:p>
            <a:r>
              <a:rPr lang="en-US" dirty="0"/>
              <a:t>All bankers have an incentive to coordinate credit expansion.</a:t>
            </a:r>
          </a:p>
          <a:p>
            <a:pPr lvl="1"/>
            <a:r>
              <a:rPr lang="en-US" dirty="0"/>
              <a:t>Bankers push for central banks!</a:t>
            </a:r>
          </a:p>
        </p:txBody>
      </p:sp>
    </p:spTree>
    <p:extLst>
      <p:ext uri="{BB962C8B-B14F-4D97-AF65-F5344CB8AC3E}">
        <p14:creationId xmlns:p14="http://schemas.microsoft.com/office/powerpoint/2010/main" val="3887154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Expansion with Bailouts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14248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Bank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expand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Bank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</a:t>
                      </a:r>
                      <a:r>
                        <a:rPr lang="en-US" baseline="0" dirty="0"/>
                        <a:t> not expand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survive</a:t>
                      </a:r>
                    </a:p>
                    <a:p>
                      <a:r>
                        <a:rPr lang="en-US" dirty="0"/>
                        <a:t>Small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Bank</a:t>
                      </a:r>
                      <a:r>
                        <a:rPr lang="en-US" b="0" baseline="0" dirty="0"/>
                        <a:t> A survives</a:t>
                      </a:r>
                    </a:p>
                    <a:p>
                      <a:r>
                        <a:rPr lang="en-US" b="0" baseline="0" dirty="0"/>
                        <a:t>Bank B gets bailed out (small profit)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Bank A gets bailed out (small profit)</a:t>
                      </a:r>
                    </a:p>
                    <a:p>
                      <a:r>
                        <a:rPr lang="en-US" dirty="0"/>
                        <a:t>Bank B survives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survive</a:t>
                      </a:r>
                    </a:p>
                    <a:p>
                      <a:r>
                        <a:rPr lang="en-US" dirty="0"/>
                        <a:t>Large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6389914" y="5695950"/>
            <a:ext cx="533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80010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0800" y="48768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8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Rothbard’s</a:t>
            </a:r>
            <a:r>
              <a:rPr lang="en-US" dirty="0"/>
              <a:t>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“[Outside economics] the rest of praxeology is an unexplored area… A theory of games has been elaborated…”</a:t>
            </a:r>
          </a:p>
          <a:p>
            <a:pPr lvl="1"/>
            <a:r>
              <a:rPr lang="en-US" dirty="0"/>
              <a:t>Man, Economy, and State, Chapter 1, Appendix A</a:t>
            </a:r>
          </a:p>
        </p:txBody>
      </p:sp>
    </p:spTree>
    <p:extLst>
      <p:ext uri="{BB962C8B-B14F-4D97-AF65-F5344CB8AC3E}">
        <p14:creationId xmlns:p14="http://schemas.microsoft.com/office/powerpoint/2010/main" val="3911161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Prisoners’ Dilemma</a:t>
            </a:r>
          </a:p>
          <a:p>
            <a:pPr lvl="1"/>
            <a:r>
              <a:rPr lang="en-US" dirty="0"/>
              <a:t>Repeated games (partners in crime!)</a:t>
            </a:r>
          </a:p>
          <a:p>
            <a:pPr lvl="1"/>
            <a:r>
              <a:rPr lang="en-US" dirty="0"/>
              <a:t>Enforcers (breaking confessors’ kneecaps)</a:t>
            </a:r>
          </a:p>
          <a:p>
            <a:r>
              <a:rPr lang="en-US" dirty="0"/>
              <a:t>Tragedy of the commons</a:t>
            </a:r>
          </a:p>
          <a:p>
            <a:pPr lvl="1"/>
            <a:r>
              <a:rPr lang="en-US" dirty="0"/>
              <a:t>Privatize them!</a:t>
            </a:r>
          </a:p>
          <a:p>
            <a:pPr lvl="1"/>
            <a:r>
              <a:rPr lang="en-US" dirty="0"/>
              <a:t>Ostrom’s work on Managing the Commons</a:t>
            </a:r>
          </a:p>
          <a:p>
            <a:r>
              <a:rPr lang="en-US" dirty="0"/>
              <a:t>Public goods</a:t>
            </a:r>
          </a:p>
          <a:p>
            <a:pPr lvl="1"/>
            <a:r>
              <a:rPr lang="en-US" dirty="0"/>
              <a:t>Matching funds (a la </a:t>
            </a:r>
            <a:r>
              <a:rPr lang="en-US" dirty="0" err="1"/>
              <a:t>Kickstarter</a:t>
            </a:r>
            <a:r>
              <a:rPr lang="en-US" dirty="0"/>
              <a:t> and Reading Rainbow)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39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Game Theory the wrong way:</a:t>
            </a:r>
          </a:p>
          <a:p>
            <a:pPr lvl="1"/>
            <a:r>
              <a:rPr lang="en-US" dirty="0"/>
              <a:t>We end up with lousy outcomes from individual choice.</a:t>
            </a:r>
          </a:p>
          <a:p>
            <a:pPr lvl="1"/>
            <a:r>
              <a:rPr lang="en-US" dirty="0"/>
              <a:t>Eliminate individual choice.</a:t>
            </a:r>
          </a:p>
          <a:p>
            <a:r>
              <a:rPr lang="en-US" dirty="0"/>
              <a:t>The right way:</a:t>
            </a:r>
          </a:p>
          <a:p>
            <a:pPr lvl="1"/>
            <a:r>
              <a:rPr lang="en-US" dirty="0"/>
              <a:t>Lousy outcomes attract entrepreneurs.</a:t>
            </a:r>
          </a:p>
          <a:p>
            <a:pPr lvl="1"/>
            <a:r>
              <a:rPr lang="en-US" dirty="0"/>
              <a:t>What are they doing to fix things?</a:t>
            </a:r>
          </a:p>
          <a:p>
            <a:pPr lvl="1"/>
            <a:r>
              <a:rPr lang="en-US" dirty="0"/>
              <a:t>Why aren’t they fixing certain </a:t>
            </a:r>
            <a:r>
              <a:rPr lang="en-US"/>
              <a:t>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4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Prisoners’ Dilemma!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196328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Bonnie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Don’t Confess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Clyde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</a:t>
                      </a:r>
                      <a:r>
                        <a:rPr lang="en-US" dirty="0" err="1"/>
                        <a:t>yrs</a:t>
                      </a:r>
                      <a:r>
                        <a:rPr lang="en-US" baseline="0" dirty="0"/>
                        <a:t> for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</a:t>
                      </a:r>
                      <a:r>
                        <a:rPr lang="en-US" dirty="0" err="1"/>
                        <a:t>yrs</a:t>
                      </a:r>
                      <a:r>
                        <a:rPr lang="en-US" dirty="0"/>
                        <a:t> for Clyde</a:t>
                      </a:r>
                    </a:p>
                    <a:p>
                      <a:r>
                        <a:rPr lang="en-US" dirty="0"/>
                        <a:t>10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yrs</a:t>
                      </a:r>
                      <a:r>
                        <a:rPr lang="en-US" baseline="0" dirty="0"/>
                        <a:t> for Bonnie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Don’t Confess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dirty="0" err="1"/>
                        <a:t>yrs</a:t>
                      </a:r>
                      <a:r>
                        <a:rPr lang="en-US" baseline="0" dirty="0"/>
                        <a:t> for Clyde</a:t>
                      </a:r>
                    </a:p>
                    <a:p>
                      <a:r>
                        <a:rPr lang="en-US" baseline="0" dirty="0"/>
                        <a:t>0 </a:t>
                      </a:r>
                      <a:r>
                        <a:rPr lang="en-US" baseline="0" dirty="0" err="1"/>
                        <a:t>yrs</a:t>
                      </a:r>
                      <a:r>
                        <a:rPr lang="en-US" baseline="0" dirty="0"/>
                        <a:t> for Bonnie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yrs</a:t>
                      </a:r>
                      <a:r>
                        <a:rPr lang="en-US" dirty="0"/>
                        <a:t> for 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6117624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077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00800" y="44958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Tragedy of the Commons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89466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Bonnie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the Commons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Don’t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Clyde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the Commons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Desolation!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Useful for Clyde</a:t>
                      </a:r>
                    </a:p>
                    <a:p>
                      <a:r>
                        <a:rPr lang="en-US" dirty="0"/>
                        <a:t>Useless</a:t>
                      </a:r>
                      <a:r>
                        <a:rPr lang="en-US" baseline="0" dirty="0"/>
                        <a:t> for Bonnie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Don’t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Useless for Clyde</a:t>
                      </a:r>
                    </a:p>
                    <a:p>
                      <a:r>
                        <a:rPr lang="en-US" dirty="0"/>
                        <a:t>Useful for Bonnie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Pristine, useless wilderness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6117624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077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00800" y="44958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Goods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048703"/>
              </p:ext>
            </p:extLst>
          </p:nvPr>
        </p:nvGraphicFramePr>
        <p:xfrm>
          <a:off x="457200" y="1600200"/>
          <a:ext cx="8229600" cy="5063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Bonnie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 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Clyde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</a:t>
                      </a:r>
                      <a:r>
                        <a:rPr lang="en-US" baseline="0" dirty="0"/>
                        <a:t> 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  <a:r>
                        <a:rPr lang="en-US" baseline="0" dirty="0"/>
                        <a:t> WILL BUILD THE ROADS???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Clyde benefits</a:t>
                      </a:r>
                    </a:p>
                    <a:p>
                      <a:r>
                        <a:rPr lang="en-US" dirty="0"/>
                        <a:t>Bonnie pays (&gt; benefit)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Clyde pays (&gt; benefit)</a:t>
                      </a:r>
                    </a:p>
                    <a:p>
                      <a:r>
                        <a:rPr lang="en-US" dirty="0"/>
                        <a:t>Bonnie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Beautiful</a:t>
                      </a:r>
                      <a:r>
                        <a:rPr lang="en-US" baseline="0" dirty="0"/>
                        <a:t> highways for all</a:t>
                      </a:r>
                    </a:p>
                    <a:p>
                      <a:r>
                        <a:rPr lang="en-US" baseline="0" dirty="0"/>
                        <a:t>Costs split “fairly” (benefit &gt; cost for all)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6117624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077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00800" y="44958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 Trap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019052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15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Bonnie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Keep</a:t>
                      </a:r>
                      <a:r>
                        <a:rPr lang="en-US" baseline="0" dirty="0"/>
                        <a:t> Wages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  <a:r>
                        <a:rPr lang="en-US" baseline="0" dirty="0"/>
                        <a:t> Wages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US" dirty="0"/>
                        <a:t>Clyde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Keep Wages</a:t>
                      </a:r>
                      <a:r>
                        <a:rPr lang="en-US" baseline="0" dirty="0"/>
                        <a:t>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Depression!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 for Clyde</a:t>
                      </a:r>
                    </a:p>
                    <a:p>
                      <a:r>
                        <a:rPr lang="en-US" dirty="0"/>
                        <a:t>Cost for Bonnie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for Clyde</a:t>
                      </a:r>
                    </a:p>
                    <a:p>
                      <a:r>
                        <a:rPr lang="en-US" dirty="0"/>
                        <a:t>Profit for Bonnie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Economic expansion!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6117624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077200" y="4876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00800" y="44958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400800" y="5753100"/>
            <a:ext cx="5334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3581400"/>
            <a:ext cx="2460024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Prisoners’ Dilemmas</a:t>
            </a:r>
          </a:p>
          <a:p>
            <a:pPr lvl="1"/>
            <a:r>
              <a:rPr lang="en-US" dirty="0"/>
              <a:t>People choose optimally – individually</a:t>
            </a:r>
          </a:p>
          <a:p>
            <a:pPr lvl="1"/>
            <a:r>
              <a:rPr lang="en-US" dirty="0"/>
              <a:t>People get bad outcomes – socially</a:t>
            </a:r>
          </a:p>
          <a:p>
            <a:r>
              <a:rPr lang="en-US" dirty="0"/>
              <a:t>Need government to:</a:t>
            </a:r>
          </a:p>
          <a:p>
            <a:pPr lvl="1"/>
            <a:r>
              <a:rPr lang="en-US" dirty="0"/>
              <a:t>Force wages up in depressions</a:t>
            </a:r>
          </a:p>
          <a:p>
            <a:pPr lvl="1"/>
            <a:r>
              <a:rPr lang="en-US" dirty="0"/>
              <a:t>Fund public goods with taxes</a:t>
            </a:r>
          </a:p>
          <a:p>
            <a:pPr lvl="1"/>
            <a:r>
              <a:rPr lang="en-US" dirty="0"/>
              <a:t>Regulate use of the commons</a:t>
            </a:r>
          </a:p>
          <a:p>
            <a:pPr lvl="1"/>
            <a:r>
              <a:rPr lang="en-US" dirty="0"/>
              <a:t>Keep prisoners from confessing (?)</a:t>
            </a:r>
          </a:p>
        </p:txBody>
      </p:sp>
    </p:spTree>
    <p:extLst>
      <p:ext uri="{BB962C8B-B14F-4D97-AF65-F5344CB8AC3E}">
        <p14:creationId xmlns:p14="http://schemas.microsoft.com/office/powerpoint/2010/main" val="372031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Mises – foresight</a:t>
            </a:r>
          </a:p>
          <a:p>
            <a:pPr lvl="1"/>
            <a:r>
              <a:rPr lang="en-US" dirty="0"/>
              <a:t>Entrepreneurship is acting under uncertainty. A “successful” entrepreneur, then, has keen foresight.</a:t>
            </a:r>
          </a:p>
          <a:p>
            <a:r>
              <a:rPr lang="en-US" dirty="0" err="1"/>
              <a:t>Kirzner</a:t>
            </a:r>
            <a:r>
              <a:rPr lang="en-US" dirty="0"/>
              <a:t> – alertness</a:t>
            </a:r>
          </a:p>
          <a:p>
            <a:pPr lvl="1"/>
            <a:r>
              <a:rPr lang="en-US" dirty="0"/>
              <a:t>Entrepreneurship is seizing opportunities. A “successful” entrepreneur, then, is alert to opportunities that arise.</a:t>
            </a:r>
          </a:p>
        </p:txBody>
      </p:sp>
    </p:spTree>
    <p:extLst>
      <p:ext uri="{BB962C8B-B14F-4D97-AF65-F5344CB8AC3E}">
        <p14:creationId xmlns:p14="http://schemas.microsoft.com/office/powerpoint/2010/main" val="381738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Prisoners’ Dilemma </a:t>
            </a:r>
            <a:r>
              <a:rPr lang="en-US" dirty="0" err="1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Entrepreneurs don’t just declare the game lost (that is, both confess.)</a:t>
            </a:r>
          </a:p>
          <a:p>
            <a:r>
              <a:rPr lang="en-US" dirty="0"/>
              <a:t>Entrepreneurs </a:t>
            </a:r>
            <a:r>
              <a:rPr lang="en-US" b="1" dirty="0"/>
              <a:t>change the game.</a:t>
            </a:r>
            <a:endParaRPr lang="en-US" dirty="0"/>
          </a:p>
          <a:p>
            <a:r>
              <a:rPr lang="en-US" dirty="0"/>
              <a:t>Game theorists already know a number of solutions.</a:t>
            </a:r>
          </a:p>
          <a:p>
            <a:pPr lvl="1"/>
            <a:r>
              <a:rPr lang="en-US" dirty="0"/>
              <a:t>Ex. Repetition changes the prisoners’ dilemma’s outcome</a:t>
            </a:r>
          </a:p>
        </p:txBody>
      </p:sp>
    </p:spTree>
    <p:extLst>
      <p:ext uri="{BB962C8B-B14F-4D97-AF65-F5344CB8AC3E}">
        <p14:creationId xmlns:p14="http://schemas.microsoft.com/office/powerpoint/2010/main" val="20097447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255</TotalTime>
  <Words>798</Words>
  <Application>Microsoft Office PowerPoint</Application>
  <PresentationFormat>On-screen Show (4:3)</PresentationFormat>
  <Paragraphs>192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Default Theme</vt:lpstr>
      <vt:lpstr>Game Theory: An Entrepreneurial Twist</vt:lpstr>
      <vt:lpstr>Rothbard’s View</vt:lpstr>
      <vt:lpstr>Prisoners’ Dilemma!</vt:lpstr>
      <vt:lpstr>Tragedy of the Commons</vt:lpstr>
      <vt:lpstr>Public Goods</vt:lpstr>
      <vt:lpstr>Depression Trap</vt:lpstr>
      <vt:lpstr>Typical Conclusions</vt:lpstr>
      <vt:lpstr>Entrepreneurship</vt:lpstr>
      <vt:lpstr>Prisoners’ Dilemma Redux</vt:lpstr>
      <vt:lpstr>Game Theory: Reenvisioned</vt:lpstr>
      <vt:lpstr>Using Game Theory “Wrong”</vt:lpstr>
      <vt:lpstr>Carilli &amp; Dempster (2001) – Business Cycle Investment</vt:lpstr>
      <vt:lpstr>What’s wrong with C&amp;D?</vt:lpstr>
      <vt:lpstr>Using Game Theory “right”</vt:lpstr>
      <vt:lpstr>“Split or Steal”</vt:lpstr>
      <vt:lpstr>“Split or Steal” – Nick’s Solution</vt:lpstr>
      <vt:lpstr>J. Huerta de Soto – Credit Expansion (667)</vt:lpstr>
      <vt:lpstr>De Soto’s Conclusion?</vt:lpstr>
      <vt:lpstr>Credit Expansion with Bailouts</vt:lpstr>
      <vt:lpstr>Other Solutions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 vs. Game Theory</dc:title>
  <dc:creator>Stark-jfaculty</dc:creator>
  <cp:lastModifiedBy>Lucas Engelhardt</cp:lastModifiedBy>
  <cp:revision>18</cp:revision>
  <dcterms:created xsi:type="dcterms:W3CDTF">2014-07-07T18:43:28Z</dcterms:created>
  <dcterms:modified xsi:type="dcterms:W3CDTF">2023-07-23T01:55:50Z</dcterms:modified>
</cp:coreProperties>
</file>