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5" r:id="rId1"/>
  </p:sldMasterIdLst>
  <p:notesMasterIdLst>
    <p:notesMasterId r:id="rId18"/>
  </p:notesMasterIdLst>
  <p:handoutMasterIdLst>
    <p:handoutMasterId r:id="rId19"/>
  </p:handoutMasterIdLst>
  <p:sldIdLst>
    <p:sldId id="259" r:id="rId2"/>
    <p:sldId id="340" r:id="rId3"/>
    <p:sldId id="339" r:id="rId4"/>
    <p:sldId id="341" r:id="rId5"/>
    <p:sldId id="346" r:id="rId6"/>
    <p:sldId id="348" r:id="rId7"/>
    <p:sldId id="333" r:id="rId8"/>
    <p:sldId id="343" r:id="rId9"/>
    <p:sldId id="345" r:id="rId10"/>
    <p:sldId id="350" r:id="rId11"/>
    <p:sldId id="349" r:id="rId12"/>
    <p:sldId id="336" r:id="rId13"/>
    <p:sldId id="338" r:id="rId14"/>
    <p:sldId id="286" r:id="rId15"/>
    <p:sldId id="347" r:id="rId16"/>
    <p:sldId id="337" r:id="rId17"/>
  </p:sldIdLst>
  <p:sldSz cx="12192000" cy="6858000"/>
  <p:notesSz cx="7315200" cy="96012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late Pro Light" panose="02000306040000020004" pitchFamily="2" charset="0"/>
      <p:regular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99"/>
    <a:srgbClr val="FFFF00"/>
    <a:srgbClr val="FFCDD5"/>
    <a:srgbClr val="66FFCC"/>
    <a:srgbClr val="99CCFF"/>
    <a:srgbClr val="000000"/>
    <a:srgbClr val="FF9900"/>
    <a:srgbClr val="D09E00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78" autoAdjust="0"/>
    <p:restoredTop sz="85879" autoAdjust="0"/>
  </p:normalViewPr>
  <p:slideViewPr>
    <p:cSldViewPr>
      <p:cViewPr varScale="1">
        <p:scale>
          <a:sx n="44" d="100"/>
          <a:sy n="44" d="100"/>
        </p:scale>
        <p:origin x="76" y="3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6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49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99228AA2-B3A5-483F-AFA1-6FE89A3B2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9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6E3D5D3C-13EB-429C-9E1A-80F6BF853D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54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49639-23B4-4332-B4EA-F1787D076311}" type="slidenum">
              <a:rPr lang="en-US"/>
              <a:pPr/>
              <a:t>1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73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D5D3C-13EB-429C-9E1A-80F6BF853D1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41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D5D3C-13EB-429C-9E1A-80F6BF853D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58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5CEA8-C3D0-4FF4-BE56-A13B766778FC}" type="slidenum">
              <a:rPr lang="en-US"/>
              <a:pPr/>
              <a:t>16</a:t>
            </a:fld>
            <a:endParaRPr lang="en-US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211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504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D5D3C-13EB-429C-9E1A-80F6BF853D1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17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D5D3C-13EB-429C-9E1A-80F6BF853D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55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D5D3C-13EB-429C-9E1A-80F6BF853D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753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D5D3C-13EB-429C-9E1A-80F6BF853D1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6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D5D3C-13EB-429C-9E1A-80F6BF853D1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52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D5D3C-13EB-429C-9E1A-80F6BF853D1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276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D5D3C-13EB-429C-9E1A-80F6BF853D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76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D5D3C-13EB-429C-9E1A-80F6BF853D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6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508000" y="609601"/>
            <a:ext cx="7721600" cy="1736725"/>
          </a:xfrm>
        </p:spPr>
        <p:txBody>
          <a:bodyPr anchor="b" anchorCtr="1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66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12800" y="2819400"/>
            <a:ext cx="8229600" cy="1752600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7151" y="228600"/>
            <a:ext cx="2846916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167" y="228600"/>
            <a:ext cx="8341784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1" y="1219200"/>
            <a:ext cx="5592233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1834" y="1219200"/>
            <a:ext cx="5592233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4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02167" y="228600"/>
            <a:ext cx="1138766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64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406400" y="1219200"/>
            <a:ext cx="11387667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>
    <p:pull dir="u"/>
  </p:transition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39933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990600" y="2819399"/>
            <a:ext cx="7435321" cy="2286000"/>
          </a:xfrm>
        </p:spPr>
        <p:txBody>
          <a:bodyPr/>
          <a:lstStyle/>
          <a:p>
            <a:r>
              <a:rPr lang="en-US" sz="4000" dirty="0">
                <a:latin typeface="Slate Pro Light" panose="02000306040000020004" pitchFamily="2" charset="0"/>
              </a:rPr>
              <a:t>Peter G. Klein</a:t>
            </a:r>
          </a:p>
          <a:p>
            <a:pPr>
              <a:spcBef>
                <a:spcPct val="0"/>
              </a:spcBef>
            </a:pPr>
            <a:r>
              <a:rPr lang="en-US" sz="3600" dirty="0">
                <a:latin typeface="Slate Pro Light" panose="02000306040000020004" pitchFamily="2" charset="0"/>
              </a:rPr>
              <a:t>Mises University</a:t>
            </a:r>
          </a:p>
          <a:p>
            <a:pPr>
              <a:spcBef>
                <a:spcPct val="0"/>
              </a:spcBef>
            </a:pPr>
            <a:r>
              <a:rPr lang="en-US" sz="3600" dirty="0">
                <a:latin typeface="Slate Pro Light" panose="02000306040000020004" pitchFamily="2" charset="0"/>
              </a:rPr>
              <a:t>2023</a:t>
            </a:r>
          </a:p>
          <a:p>
            <a:pPr>
              <a:spcBef>
                <a:spcPts val="2400"/>
              </a:spcBef>
            </a:pPr>
            <a:r>
              <a:rPr lang="en-US" sz="2800" dirty="0">
                <a:latin typeface="Slate Pro Light" panose="02000306040000020004" pitchFamily="2" charset="0"/>
              </a:rPr>
              <a:t>@</a:t>
            </a:r>
            <a:r>
              <a:rPr lang="en-US" sz="2800" dirty="0" err="1">
                <a:latin typeface="Slate Pro Light" panose="02000306040000020004" pitchFamily="2" charset="0"/>
              </a:rPr>
              <a:t>petergklein</a:t>
            </a:r>
            <a:endParaRPr lang="en-US" sz="2800" dirty="0">
              <a:latin typeface="Slate Pro Light" panose="02000306040000020004" pitchFamily="2" charset="0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latin typeface="Slate Pro Light" panose="02000306040000020004" pitchFamily="2" charset="0"/>
              </a:rPr>
              <a:t>#</a:t>
            </a:r>
            <a:r>
              <a:rPr lang="en-US" sz="2800" dirty="0" err="1">
                <a:latin typeface="Slate Pro Light" panose="02000306040000020004" pitchFamily="2" charset="0"/>
              </a:rPr>
              <a:t>MisesU</a:t>
            </a:r>
            <a:endParaRPr lang="en-US" sz="2800" dirty="0">
              <a:latin typeface="Slate Pro Light" panose="02000306040000020004" pitchFamily="2" charset="0"/>
            </a:endParaRPr>
          </a:p>
        </p:txBody>
      </p:sp>
      <p:sp>
        <p:nvSpPr>
          <p:cNvPr id="4" name="Text Box 18">
            <a:extLst>
              <a:ext uri="{FF2B5EF4-FFF2-40B4-BE49-F238E27FC236}">
                <a16:creationId xmlns:a16="http://schemas.microsoft.com/office/drawing/2014/main" id="{CA6F9058-8401-4035-B7CB-F6B8FD7D2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143000"/>
            <a:ext cx="77591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003399"/>
                </a:solidFill>
                <a:latin typeface="Slate Pro Light" pitchFamily="50" charset="0"/>
                <a:cs typeface="Slate Pro" pitchFamily="2" charset="0"/>
              </a:rPr>
              <a:t>Wokeness and Big Tech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37BBE-4470-44D3-AEAF-6B89CCC7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Wokeness as a source of managerial entrenchment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68B9C-875D-49A9-BCF1-04EFDD35F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67" y="1219200"/>
            <a:ext cx="7979833" cy="5105400"/>
          </a:xfrm>
        </p:spPr>
        <p:txBody>
          <a:bodyPr/>
          <a:lstStyle/>
          <a:p>
            <a:r>
              <a:rPr lang="en-US" sz="2600" dirty="0">
                <a:latin typeface="Slate Pro Light" panose="02000306040000020004" pitchFamily="2" charset="0"/>
              </a:rPr>
              <a:t>No evidence that owners, boards, top executives are woke</a:t>
            </a:r>
          </a:p>
          <a:p>
            <a:r>
              <a:rPr lang="en-US" sz="2600" dirty="0">
                <a:latin typeface="Slate Pro Light" panose="02000306040000020004" pitchFamily="2" charset="0"/>
              </a:rPr>
              <a:t>Employees generally ignore DEI programs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If anything, attitudes toward diversity get slightly worse (many studies)</a:t>
            </a:r>
          </a:p>
          <a:p>
            <a:r>
              <a:rPr lang="en-US" sz="2600" dirty="0">
                <a:latin typeface="Slate Pro Light" panose="02000306040000020004" pitchFamily="2" charset="0"/>
              </a:rPr>
              <a:t>Key beneficiaries mostly middle managers</a:t>
            </a:r>
          </a:p>
          <a:p>
            <a:pPr lvl="1"/>
            <a:r>
              <a:rPr lang="en-US" sz="1800" dirty="0">
                <a:latin typeface="Slate Pro Light" panose="02000306040000020004" pitchFamily="2" charset="0"/>
              </a:rPr>
              <a:t>Top executives need plausible deniability, regulatory protection</a:t>
            </a:r>
          </a:p>
          <a:p>
            <a:pPr lvl="1"/>
            <a:r>
              <a:rPr lang="en-US" sz="1800" dirty="0">
                <a:latin typeface="Slate Pro Light" panose="02000306040000020004" pitchFamily="2" charset="0"/>
              </a:rPr>
              <a:t>DEI programs largely run by HR, marketing departments</a:t>
            </a:r>
          </a:p>
          <a:p>
            <a:pPr lvl="1"/>
            <a:r>
              <a:rPr lang="en-US" sz="1800" dirty="0">
                <a:latin typeface="Slate Pro Light" panose="02000306040000020004" pitchFamily="2" charset="0"/>
              </a:rPr>
              <a:t>Obscure, specialized vocabulary facilitates entrenchment</a:t>
            </a:r>
          </a:p>
          <a:p>
            <a:pPr lvl="2"/>
            <a:r>
              <a:rPr lang="en-US" dirty="0">
                <a:latin typeface="Slate Pro Light" panose="02000306040000020004" pitchFamily="2" charset="0"/>
              </a:rPr>
              <a:t>Equity, antiracism, fragility</a:t>
            </a:r>
          </a:p>
          <a:p>
            <a:pPr lvl="2"/>
            <a:r>
              <a:rPr lang="en-US" dirty="0">
                <a:latin typeface="Slate Pro Light" panose="02000306040000020004" pitchFamily="2" charset="0"/>
              </a:rPr>
              <a:t>Cis, BIPOC, BAME, URM, Latinx, </a:t>
            </a:r>
            <a:r>
              <a:rPr lang="en-US" dirty="0" err="1">
                <a:latin typeface="Slate Pro Light" panose="02000306040000020004" pitchFamily="2" charset="0"/>
              </a:rPr>
              <a:t>Phillipinx</a:t>
            </a:r>
            <a:endParaRPr lang="en-US" dirty="0">
              <a:latin typeface="Slate Pro Light" panose="02000306040000020004" pitchFamily="2" charset="0"/>
            </a:endParaRPr>
          </a:p>
          <a:p>
            <a:pPr lvl="2"/>
            <a:r>
              <a:rPr lang="en-US" dirty="0">
                <a:latin typeface="Slate Pro Light" panose="02000306040000020004" pitchFamily="2" charset="0"/>
              </a:rPr>
              <a:t>Intersectionality, performativity, heteronormative</a:t>
            </a:r>
          </a:p>
          <a:p>
            <a:pPr lvl="2"/>
            <a:r>
              <a:rPr lang="en-US" dirty="0">
                <a:latin typeface="Slate Pro Light" panose="02000306040000020004" pitchFamily="2" charset="0"/>
              </a:rPr>
              <a:t>Deadname</a:t>
            </a:r>
          </a:p>
          <a:p>
            <a:pPr lvl="2"/>
            <a:r>
              <a:rPr lang="en-US" dirty="0">
                <a:latin typeface="Slate Pro Light" panose="02000306040000020004" pitchFamily="2" charset="0"/>
              </a:rPr>
              <a:t>Microaggression</a:t>
            </a:r>
          </a:p>
        </p:txBody>
      </p:sp>
      <p:pic>
        <p:nvPicPr>
          <p:cNvPr id="3" name="Picture 2" descr="A group of balls in a row&#10;&#10;Description automatically generated">
            <a:extLst>
              <a:ext uri="{FF2B5EF4-FFF2-40B4-BE49-F238E27FC236}">
                <a16:creationId xmlns:a16="http://schemas.microsoft.com/office/drawing/2014/main" id="{F8A3C7E4-94CB-2167-F637-D5E30EF0A3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981" y="445064"/>
            <a:ext cx="2865852" cy="59678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741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37BBE-4470-44D3-AEAF-6B89CCC7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Wokeness and big tech 1/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68B9C-875D-49A9-BCF1-04EFDD35F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67" y="1219200"/>
            <a:ext cx="6379633" cy="5105400"/>
          </a:xfrm>
        </p:spPr>
        <p:txBody>
          <a:bodyPr/>
          <a:lstStyle/>
          <a:p>
            <a:r>
              <a:rPr lang="en-US" sz="2600" dirty="0">
                <a:latin typeface="Slate Pro Light" panose="02000306040000020004" pitchFamily="2" charset="0"/>
              </a:rPr>
              <a:t>Empirical puzzle: wokeness appears to cluster by industry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Entertainment, journalism, education, finance, tech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But not manufacturing, energy, transportation, many services</a:t>
            </a:r>
          </a:p>
          <a:p>
            <a:r>
              <a:rPr lang="en-US" sz="2600" dirty="0">
                <a:latin typeface="Slate Pro Light" panose="02000306040000020004" pitchFamily="2" charset="0"/>
              </a:rPr>
              <a:t>Possible explanations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Ability to sustain nonproductive employees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Higher regulatory burden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Employee/manager/investor self-selection?</a:t>
            </a:r>
          </a:p>
        </p:txBody>
      </p:sp>
      <p:pic>
        <p:nvPicPr>
          <p:cNvPr id="2" name="Picture 2" descr="The NHL Goes Woke | City Journal">
            <a:extLst>
              <a:ext uri="{FF2B5EF4-FFF2-40B4-BE49-F238E27FC236}">
                <a16:creationId xmlns:a16="http://schemas.microsoft.com/office/drawing/2014/main" id="{E24BA037-450A-0260-63B5-1CDA14A9A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371600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0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37BBE-4470-44D3-AEAF-6B89CCC7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Wokeness and big tech 2/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68B9C-875D-49A9-BCF1-04EFDD35F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67" y="1219200"/>
            <a:ext cx="5998633" cy="5105400"/>
          </a:xfrm>
        </p:spPr>
        <p:txBody>
          <a:bodyPr/>
          <a:lstStyle/>
          <a:p>
            <a:r>
              <a:rPr lang="en-US" sz="2600" dirty="0">
                <a:latin typeface="Slate Pro Light" panose="02000306040000020004" pitchFamily="2" charset="0"/>
              </a:rPr>
              <a:t>Tech firms as victims of wokeness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Government pressure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Desire to please woke employees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Delegation to middle managers</a:t>
            </a:r>
          </a:p>
          <a:p>
            <a:r>
              <a:rPr lang="en-US" sz="2600" dirty="0">
                <a:latin typeface="Slate Pro Light" panose="02000306040000020004" pitchFamily="2" charset="0"/>
              </a:rPr>
              <a:t>Tech firms as drivers of wokeness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Netflix, Amazon, Disney, other content providers and distributors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Social media, retailers, exchanges: deplatforming, suppressing politically inconvenient material, spreading misinformation, working with government officials</a:t>
            </a:r>
          </a:p>
        </p:txBody>
      </p:sp>
      <p:pic>
        <p:nvPicPr>
          <p:cNvPr id="4098" name="Picture 2" descr="Leaked Video Shows why Google Might Indeed Hate Trump, Twitter Reacts ⋆">
            <a:extLst>
              <a:ext uri="{FF2B5EF4-FFF2-40B4-BE49-F238E27FC236}">
                <a16:creationId xmlns:a16="http://schemas.microsoft.com/office/drawing/2014/main" id="{9F7260C3-CA34-E78C-F2B3-E98407DA8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575" y="228600"/>
            <a:ext cx="3371716" cy="226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ired Google employee defends position that women aren't good at tech |  Salon.com">
            <a:extLst>
              <a:ext uri="{FF2B5EF4-FFF2-40B4-BE49-F238E27FC236}">
                <a16:creationId xmlns:a16="http://schemas.microsoft.com/office/drawing/2014/main" id="{9D321A74-247E-3657-C28D-0A4560038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703330"/>
            <a:ext cx="3371716" cy="173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067ABC-174B-1A31-0B96-9E2B7AE88D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5600" y="3891542"/>
            <a:ext cx="3981316" cy="14792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The secrets of Hunter Biden's laptop spell trouble for Joe">
            <a:extLst>
              <a:ext uri="{FF2B5EF4-FFF2-40B4-BE49-F238E27FC236}">
                <a16:creationId xmlns:a16="http://schemas.microsoft.com/office/drawing/2014/main" id="{F343F418-7DBD-A8C0-3424-B8158BF7B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58" y="3564383"/>
            <a:ext cx="32004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6D0704-1E60-F24A-E9C9-866BE33DDB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483" y="5206911"/>
            <a:ext cx="4378551" cy="142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37BBE-4470-44D3-AEAF-6B89CCC7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latin typeface="Slate Pro Light" panose="02000306040000020004" pitchFamily="2" charset="0"/>
              </a:rPr>
              <a:t>Why (some) tech companies, like universities, are woke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68B9C-875D-49A9-BCF1-04EFDD35F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168" y="1219200"/>
            <a:ext cx="7217832" cy="5105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Business models and primary revenue streams</a:t>
            </a:r>
          </a:p>
          <a:p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Low costs of wokeness on the periphery</a:t>
            </a:r>
          </a:p>
          <a:p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Analogy with book publishing</a:t>
            </a:r>
          </a:p>
          <a:p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The case of academia</a:t>
            </a:r>
          </a:p>
          <a:p>
            <a:endParaRPr lang="en-US" dirty="0">
              <a:latin typeface="Slate Pro Light" panose="02000306040000020004" pitchFamily="2" charset="0"/>
            </a:endParaRPr>
          </a:p>
        </p:txBody>
      </p:sp>
      <p:pic>
        <p:nvPicPr>
          <p:cNvPr id="1026" name="Picture 2" descr="How will long tail affect the leisure branch? | by Jasper Dik | Medium">
            <a:extLst>
              <a:ext uri="{FF2B5EF4-FFF2-40B4-BE49-F238E27FC236}">
                <a16:creationId xmlns:a16="http://schemas.microsoft.com/office/drawing/2014/main" id="{6CBB15A9-BEE8-EA49-0E1B-33EA8D4DC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52126"/>
            <a:ext cx="5795209" cy="314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did the markets treat Big Tech in 2021? | by Enrique Dans | Enrique  Dans | Medium">
            <a:extLst>
              <a:ext uri="{FF2B5EF4-FFF2-40B4-BE49-F238E27FC236}">
                <a16:creationId xmlns:a16="http://schemas.microsoft.com/office/drawing/2014/main" id="{8EDBF745-C590-9C36-B3E3-FC3B08AA6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0"/>
            <a:ext cx="3295551" cy="242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30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Amazon Selling Fees: How Much Will You Pay to Sell on The Amazon Marketplace ?">
            <a:extLst>
              <a:ext uri="{FF2B5EF4-FFF2-40B4-BE49-F238E27FC236}">
                <a16:creationId xmlns:a16="http://schemas.microsoft.com/office/drawing/2014/main" id="{41805C3E-E122-47F2-1365-6DB690DA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357437"/>
            <a:ext cx="3410099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8E37BBE-4470-44D3-AEAF-6B89CCC7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Do woke tech firms have monopoly power?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68B9C-875D-49A9-BCF1-04EFDD35F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1" y="1219200"/>
            <a:ext cx="7213600" cy="5105400"/>
          </a:xfrm>
        </p:spPr>
        <p:txBody>
          <a:bodyPr/>
          <a:lstStyle/>
          <a:p>
            <a:r>
              <a:rPr lang="en-US" sz="2600" dirty="0">
                <a:solidFill>
                  <a:schemeClr val="tx1"/>
                </a:solidFill>
                <a:latin typeface="Slate Pro Light" panose="02000306040000020004" pitchFamily="2" charset="0"/>
              </a:rPr>
              <a:t>Large market shares (sometimes)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Slate Pro Light" panose="02000306040000020004" pitchFamily="2" charset="0"/>
              </a:rPr>
              <a:t>Network effects</a:t>
            </a:r>
          </a:p>
          <a:p>
            <a:pPr lvl="1"/>
            <a:r>
              <a:rPr lang="en-US" sz="2400" dirty="0">
                <a:latin typeface="Slate Pro Light" panose="02000306040000020004" pitchFamily="2" charset="0"/>
              </a:rPr>
              <a:t>Large fixed costs, low marginal costs, leading to fi</a:t>
            </a:r>
            <a:r>
              <a:rPr lang="en-US" sz="2400" dirty="0">
                <a:solidFill>
                  <a:schemeClr val="tx1"/>
                </a:solidFill>
                <a:latin typeface="Slate Pro Light" panose="02000306040000020004" pitchFamily="2" charset="0"/>
              </a:rPr>
              <a:t>rst-mover advantages (winner-take-most markets)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Slate Pro Light" panose="02000306040000020004" pitchFamily="2" charset="0"/>
              </a:rPr>
              <a:t>Ability to profit from ecosystem </a:t>
            </a:r>
          </a:p>
          <a:p>
            <a:pPr marL="457200" lvl="1" indent="0" defTabSz="739775">
              <a:spcBef>
                <a:spcPts val="0"/>
              </a:spcBef>
              <a:buNone/>
            </a:pPr>
            <a:r>
              <a:rPr lang="en-US" sz="2400" dirty="0">
                <a:latin typeface="Slate Pro Light" panose="02000306040000020004" pitchFamily="2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Slate Pro Light" panose="02000306040000020004" pitchFamily="2" charset="0"/>
              </a:rPr>
              <a:t>spillovers, platform ownership</a:t>
            </a:r>
          </a:p>
          <a:p>
            <a:r>
              <a:rPr lang="en-US" sz="2600" dirty="0">
                <a:solidFill>
                  <a:schemeClr val="tx1"/>
                </a:solidFill>
                <a:latin typeface="Slate Pro Light" panose="02000306040000020004" pitchFamily="2" charset="0"/>
              </a:rPr>
              <a:t>But still competition, absent </a:t>
            </a:r>
          </a:p>
          <a:p>
            <a:pPr marL="0" indent="0" defTabSz="347663">
              <a:spcBef>
                <a:spcPts val="0"/>
              </a:spcBef>
              <a:buNone/>
            </a:pPr>
            <a:r>
              <a:rPr lang="en-US" sz="2600" dirty="0">
                <a:solidFill>
                  <a:schemeClr val="tx1"/>
                </a:solidFill>
                <a:latin typeface="Slate Pro Light" panose="02000306040000020004" pitchFamily="2" charset="0"/>
              </a:rPr>
              <a:t>	government protection</a:t>
            </a:r>
          </a:p>
          <a:p>
            <a:endParaRPr lang="en-US" dirty="0">
              <a:solidFill>
                <a:schemeClr val="tx1"/>
              </a:solidFill>
              <a:latin typeface="Slate Pro Light" panose="02000306040000020004" pitchFamily="2" charset="0"/>
            </a:endParaRPr>
          </a:p>
          <a:p>
            <a:endParaRPr lang="en-US" dirty="0">
              <a:latin typeface="Slate Pro Light" panose="02000306040000020004" pitchFamily="2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B5482AD-4708-1C8A-2C14-3011E1F14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55171"/>
            <a:ext cx="3327188" cy="35220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witter Logo Vector Art, Icons, and Graphics for Free Download">
            <a:extLst>
              <a:ext uri="{FF2B5EF4-FFF2-40B4-BE49-F238E27FC236}">
                <a16:creationId xmlns:a16="http://schemas.microsoft.com/office/drawing/2014/main" id="{978B08FF-A29E-AE0E-01B1-561D33404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66822"/>
            <a:ext cx="1076778" cy="107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4 Mastodon Icons - Free in SVG, PNG, ICO - IconScout">
            <a:extLst>
              <a:ext uri="{FF2B5EF4-FFF2-40B4-BE49-F238E27FC236}">
                <a16:creationId xmlns:a16="http://schemas.microsoft.com/office/drawing/2014/main" id="{7CACB084-0C07-9779-5DB9-F8B16C8EE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003" y="4981122"/>
            <a:ext cx="906760" cy="90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hreads Logo PNG Vector (AI, EPS, PDF, SVG) Free Download">
            <a:extLst>
              <a:ext uri="{FF2B5EF4-FFF2-40B4-BE49-F238E27FC236}">
                <a16:creationId xmlns:a16="http://schemas.microsoft.com/office/drawing/2014/main" id="{90954E10-2D8C-9283-E2CE-1621A5CEB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78" y="4981122"/>
            <a:ext cx="782836" cy="90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Snapchat Logo and symbol, meaning, history, PNG, brand">
            <a:extLst>
              <a:ext uri="{FF2B5EF4-FFF2-40B4-BE49-F238E27FC236}">
                <a16:creationId xmlns:a16="http://schemas.microsoft.com/office/drawing/2014/main" id="{6D7C03E0-8F82-22B7-BC2E-4017110F6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815" y="5309961"/>
            <a:ext cx="1763145" cy="99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ikTok: What It Is, How It Works, and Why It's Popular">
            <a:extLst>
              <a:ext uri="{FF2B5EF4-FFF2-40B4-BE49-F238E27FC236}">
                <a16:creationId xmlns:a16="http://schemas.microsoft.com/office/drawing/2014/main" id="{5D31657D-5FE5-3CA5-EF7F-B8313AEA29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3"/>
          <a:stretch/>
        </p:blipFill>
        <p:spPr bwMode="auto">
          <a:xfrm>
            <a:off x="7245269" y="5176611"/>
            <a:ext cx="1426109" cy="107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Question mark - Free shapes and symbols icons">
            <a:extLst>
              <a:ext uri="{FF2B5EF4-FFF2-40B4-BE49-F238E27FC236}">
                <a16:creationId xmlns:a16="http://schemas.microsoft.com/office/drawing/2014/main" id="{0E92E5CB-C52B-68EA-A4C6-6FEDCD5EB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8768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App Store - Apple">
            <a:extLst>
              <a:ext uri="{FF2B5EF4-FFF2-40B4-BE49-F238E27FC236}">
                <a16:creationId xmlns:a16="http://schemas.microsoft.com/office/drawing/2014/main" id="{03FE506C-1391-327B-D227-224220D7A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572" y="3682033"/>
            <a:ext cx="929428" cy="92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 rebrands as X with &quot;art deco&quot; logo">
            <a:extLst>
              <a:ext uri="{FF2B5EF4-FFF2-40B4-BE49-F238E27FC236}">
                <a16:creationId xmlns:a16="http://schemas.microsoft.com/office/drawing/2014/main" id="{F51FDFEF-1F95-17F4-2DA2-CE248BBB3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1" t="10893" r="30861" b="15742"/>
          <a:stretch/>
        </p:blipFill>
        <p:spPr bwMode="auto">
          <a:xfrm>
            <a:off x="646557" y="5309961"/>
            <a:ext cx="863432" cy="92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939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37BBE-4470-44D3-AEAF-6B89CCC7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Do tech firms suppress innovation?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68B9C-875D-49A9-BCF1-04EFDD35F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1" y="1219200"/>
            <a:ext cx="5080000" cy="5105400"/>
          </a:xfrm>
        </p:spPr>
        <p:txBody>
          <a:bodyPr/>
          <a:lstStyle/>
          <a:p>
            <a:r>
              <a:rPr lang="en-US" sz="2600" dirty="0">
                <a:latin typeface="Slate Pro Light" panose="02000306040000020004" pitchFamily="2" charset="0"/>
              </a:rPr>
              <a:t>Corporate R&amp;D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Slate Pro Light" panose="02000306040000020004" pitchFamily="2" charset="0"/>
              </a:rPr>
              <a:t>Schumpeter on firm size and innovation</a:t>
            </a:r>
          </a:p>
          <a:p>
            <a:pPr lvl="1"/>
            <a:r>
              <a:rPr lang="en-US" sz="2300" dirty="0">
                <a:latin typeface="Slate Pro Light" panose="02000306040000020004" pitchFamily="2" charset="0"/>
              </a:rPr>
              <a:t>Rise of science-based discovery</a:t>
            </a:r>
            <a:endParaRPr lang="en-US" sz="2300" dirty="0">
              <a:solidFill>
                <a:schemeClr val="tx1"/>
              </a:solidFill>
              <a:latin typeface="Slate Pro Light" panose="02000306040000020004" pitchFamily="2" charset="0"/>
            </a:endParaRPr>
          </a:p>
          <a:p>
            <a:pPr lvl="1"/>
            <a:r>
              <a:rPr lang="en-US" sz="2300" dirty="0">
                <a:solidFill>
                  <a:schemeClr val="tx1"/>
                </a:solidFill>
                <a:latin typeface="Slate Pro Light" panose="02000306040000020004" pitchFamily="2" charset="0"/>
              </a:rPr>
              <a:t>Decline in returns to corporate R&amp;D?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Slate Pro Light" panose="02000306040000020004" pitchFamily="2" charset="0"/>
              </a:rPr>
              <a:t>Mazzucato and capitalist myopia?</a:t>
            </a:r>
          </a:p>
          <a:p>
            <a:r>
              <a:rPr lang="en-US" sz="2700" dirty="0">
                <a:latin typeface="Slate Pro Light" panose="02000306040000020004" pitchFamily="2" charset="0"/>
              </a:rPr>
              <a:t>Killer acquisitions</a:t>
            </a:r>
          </a:p>
          <a:p>
            <a:pPr lvl="1"/>
            <a:r>
              <a:rPr lang="en-US" sz="2300" dirty="0">
                <a:solidFill>
                  <a:schemeClr val="tx1"/>
                </a:solidFill>
                <a:latin typeface="Slate Pro Light" panose="02000306040000020004" pitchFamily="2" charset="0"/>
              </a:rPr>
              <a:t>Problem of counterfactuals</a:t>
            </a:r>
          </a:p>
          <a:p>
            <a:pPr lvl="1"/>
            <a:r>
              <a:rPr lang="en-US" sz="2300" dirty="0">
                <a:latin typeface="Slate Pro Light" panose="02000306040000020004" pitchFamily="2" charset="0"/>
              </a:rPr>
              <a:t>Owner sovereignty and entrepreneurial judgment</a:t>
            </a:r>
            <a:endParaRPr lang="en-US" sz="2300" dirty="0">
              <a:solidFill>
                <a:schemeClr val="tx1"/>
              </a:solidFill>
              <a:latin typeface="Slate Pro Light" panose="02000306040000020004" pitchFamily="2" charset="0"/>
            </a:endParaRPr>
          </a:p>
          <a:p>
            <a:endParaRPr lang="en-US" dirty="0">
              <a:solidFill>
                <a:schemeClr val="tx1"/>
              </a:solidFill>
              <a:latin typeface="Slate Pro Light" panose="02000306040000020004" pitchFamily="2" charset="0"/>
            </a:endParaRPr>
          </a:p>
          <a:p>
            <a:endParaRPr lang="en-US" dirty="0">
              <a:latin typeface="Slate Pro Light" panose="02000306040000020004" pitchFamily="2" charset="0"/>
            </a:endParaRPr>
          </a:p>
        </p:txBody>
      </p:sp>
      <p:pic>
        <p:nvPicPr>
          <p:cNvPr id="3074" name="Picture 2" descr="R&amp;D: Business Spending Up, Government Spending Flat | St. Louis Fed">
            <a:extLst>
              <a:ext uri="{FF2B5EF4-FFF2-40B4-BE49-F238E27FC236}">
                <a16:creationId xmlns:a16="http://schemas.microsoft.com/office/drawing/2014/main" id="{C2AB497A-AC28-4AE4-533B-1B87E8E18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1" y="1219200"/>
            <a:ext cx="6244326" cy="453571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Mariana Mazzucato : Mariana Mazzucato">
            <a:extLst>
              <a:ext uri="{FF2B5EF4-FFF2-40B4-BE49-F238E27FC236}">
                <a16:creationId xmlns:a16="http://schemas.microsoft.com/office/drawing/2014/main" id="{E70F0655-DD12-674A-8AC1-DF81EC2D0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442" y="3429000"/>
            <a:ext cx="1891792" cy="2895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0C8816B-414D-BCA4-9F49-341B27C6A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329" y="944789"/>
            <a:ext cx="2534831" cy="38290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04A65CA-A83F-049F-FF3A-DDCEA25D7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1127438"/>
            <a:ext cx="4219611" cy="1624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6" descr="Public Purpose: Industrial Policy&amp;#39;s Comeback and Government&amp;#39;s Role in  Shared Prosperity (Boston Review / Forum): Mazzucato, Mariana:  9781946511652: Amazon.com: Books">
            <a:extLst>
              <a:ext uri="{FF2B5EF4-FFF2-40B4-BE49-F238E27FC236}">
                <a16:creationId xmlns:a16="http://schemas.microsoft.com/office/drawing/2014/main" id="{3E4916D7-C28B-E885-3F48-26D39B91D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711" y="3054170"/>
            <a:ext cx="1930400" cy="28956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A0E977-99E3-64BE-D295-FDE2F5779D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600" y="1981200"/>
            <a:ext cx="4964795" cy="35099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1393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>
                <a:latin typeface="Slate Pro Light" panose="02000306040000020004" pitchFamily="2" charset="0"/>
              </a:rPr>
              <a:t>Policy toward big tech</a:t>
            </a:r>
          </a:p>
        </p:txBody>
      </p:sp>
      <p:sp>
        <p:nvSpPr>
          <p:cNvPr id="543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02167" y="1219200"/>
            <a:ext cx="10646833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Breakups, public ownership</a:t>
            </a:r>
          </a:p>
          <a:p>
            <a:r>
              <a:rPr lang="en-US" dirty="0">
                <a:latin typeface="Slate Pro Light" panose="02000306040000020004" pitchFamily="2" charset="0"/>
              </a:rPr>
              <a:t>Regulation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Content neutrality (common-carrier status, the “public square,” etc.) to reduce woke bias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Bans on private-label placement 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Mandatory data portability, bans on collecting user data (would then need alternative pricing models)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Note on privacy</a:t>
            </a:r>
          </a:p>
          <a:p>
            <a:pPr lvl="2"/>
            <a:r>
              <a:rPr lang="en-US" sz="2200" dirty="0">
                <a:latin typeface="Slate Pro Light" panose="02000306040000020004" pitchFamily="2" charset="0"/>
              </a:rPr>
              <a:t>In some ways, platforms create more privacy</a:t>
            </a:r>
          </a:p>
          <a:p>
            <a:pPr lvl="2"/>
            <a:r>
              <a:rPr lang="en-US" sz="2200" dirty="0">
                <a:latin typeface="Slate Pro Light" panose="02000306040000020004" pitchFamily="2" charset="0"/>
              </a:rPr>
              <a:t>We can pay (in $$$ or inconvenience, reduced </a:t>
            </a:r>
          </a:p>
          <a:p>
            <a:pPr marL="1146175" lvl="2" indent="0">
              <a:spcBef>
                <a:spcPts val="0"/>
              </a:spcBef>
              <a:buNone/>
            </a:pPr>
            <a:r>
              <a:rPr lang="en-US" sz="2200" dirty="0">
                <a:latin typeface="Slate Pro Light" panose="02000306040000020004" pitchFamily="2" charset="0"/>
              </a:rPr>
              <a:t>usability) for more privacy, yet very few do</a:t>
            </a:r>
          </a:p>
          <a:p>
            <a:r>
              <a:rPr lang="en-US" dirty="0">
                <a:latin typeface="Slate Pro Light" panose="02000306040000020004" pitchFamily="2" charset="0"/>
              </a:rPr>
              <a:t>Remove all privileges, protection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Sec 230, CDA</a:t>
            </a:r>
          </a:p>
        </p:txBody>
      </p:sp>
      <p:pic>
        <p:nvPicPr>
          <p:cNvPr id="4098" name="Picture 2" descr="3,100+ Carrier Pigeon Stock Photos, Pictures &amp; Royalty-Free Images - iStock  | Carrier pigeon message, Carrier pigeon isolated, Carrier pigeon  illustration">
            <a:extLst>
              <a:ext uri="{FF2B5EF4-FFF2-40B4-BE49-F238E27FC236}">
                <a16:creationId xmlns:a16="http://schemas.microsoft.com/office/drawing/2014/main" id="{68123EAF-57A7-47A0-4118-6DBAA2390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425371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Your HIPAA Compliant Hushmail - hipaa-software.com">
            <a:extLst>
              <a:ext uri="{FF2B5EF4-FFF2-40B4-BE49-F238E27FC236}">
                <a16:creationId xmlns:a16="http://schemas.microsoft.com/office/drawing/2014/main" id="{70E2CDA9-C32D-EAE0-1D16-EBDA64569C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" t="18645" b="25971"/>
          <a:stretch/>
        </p:blipFill>
        <p:spPr bwMode="auto">
          <a:xfrm>
            <a:off x="8534400" y="3962400"/>
            <a:ext cx="3429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4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3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3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3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3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3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3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43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3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43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43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4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F2F8AB-A4D5-42DF-7255-1B409C42A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036247" cy="6858000"/>
          </a:xfrm>
          <a:prstGeom prst="rect">
            <a:avLst/>
          </a:prstGeom>
        </p:spPr>
      </p:pic>
      <p:pic>
        <p:nvPicPr>
          <p:cNvPr id="4" name="Picture 12" descr="Woke: A Young Poet's Call to Justice by [Mahogany L. Browne, Elizabeth Acevedo, Olivia Gatwood, Theodore Taylor, III, Jason Reynolds]">
            <a:extLst>
              <a:ext uri="{FF2B5EF4-FFF2-40B4-BE49-F238E27FC236}">
                <a16:creationId xmlns:a16="http://schemas.microsoft.com/office/drawing/2014/main" id="{8D9DF91D-AC43-2639-F936-864629586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2837497" cy="400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>
            <a:extLst>
              <a:ext uri="{FF2B5EF4-FFF2-40B4-BE49-F238E27FC236}">
                <a16:creationId xmlns:a16="http://schemas.microsoft.com/office/drawing/2014/main" id="{B9443E38-781C-76C6-CBE4-6BA9D7C6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880075"/>
            <a:ext cx="2514600" cy="376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67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BC06D1D7-8A57-2980-1386-5ED3B0B92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934" y="1371600"/>
            <a:ext cx="272399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5BEF304-FFDA-C846-BD58-977B098D1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9355"/>
            <a:ext cx="2639616" cy="39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12C7B342-EF69-0DDA-77B8-52191A09C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776" y="2656998"/>
            <a:ext cx="2546228" cy="400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AE9B1ADB-8AC6-F5EB-DC46-2F133FCE5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62" y="419100"/>
            <a:ext cx="2546229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merica's Cultural Revolution: How the Radical Left Conquered Everything by [Christopher F. Rufo]">
            <a:extLst>
              <a:ext uri="{FF2B5EF4-FFF2-40B4-BE49-F238E27FC236}">
                <a16:creationId xmlns:a16="http://schemas.microsoft.com/office/drawing/2014/main" id="{191AE422-9DE8-3EBA-C624-76F7075AE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09" y="2698463"/>
            <a:ext cx="2436399" cy="370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3F03E265-E398-4282-2C38-BEF3DFFA5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1524000"/>
            <a:ext cx="2436399" cy="366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36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s The Rings of Power really 'too woke'?">
            <a:extLst>
              <a:ext uri="{FF2B5EF4-FFF2-40B4-BE49-F238E27FC236}">
                <a16:creationId xmlns:a16="http://schemas.microsoft.com/office/drawing/2014/main" id="{4A2DC49C-67BC-BC78-2BB4-259148D69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81" y="1073144"/>
            <a:ext cx="4820375" cy="271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2022 Pride Collection Now Available at Walt Disney World, 100% of Profits  Benefiting LGBTQIA+ Organizations - WDW News Today">
            <a:extLst>
              <a:ext uri="{FF2B5EF4-FFF2-40B4-BE49-F238E27FC236}">
                <a16:creationId xmlns:a16="http://schemas.microsoft.com/office/drawing/2014/main" id="{8B04C968-35B6-EB4D-8D8D-1EE2D3B4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124" y="329962"/>
            <a:ext cx="5867400" cy="440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pinion: Yes, Barbie is a feminist — just don't ask her creators - Los  Angeles Times">
            <a:extLst>
              <a:ext uri="{FF2B5EF4-FFF2-40B4-BE49-F238E27FC236}">
                <a16:creationId xmlns:a16="http://schemas.microsoft.com/office/drawing/2014/main" id="{EDCE9A3C-5B21-0F04-61CF-EC4740635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0" r="8990"/>
          <a:stretch/>
        </p:blipFill>
        <p:spPr bwMode="auto">
          <a:xfrm>
            <a:off x="7010400" y="3340592"/>
            <a:ext cx="4502442" cy="318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We are all losers in the 'woke v racist' Little Mermaid culture war |  Movies | The Guardian">
            <a:extLst>
              <a:ext uri="{FF2B5EF4-FFF2-40B4-BE49-F238E27FC236}">
                <a16:creationId xmlns:a16="http://schemas.microsoft.com/office/drawing/2014/main" id="{32E9B383-FCE6-C0A5-9A2B-9BDB9EFEB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33" y="3429000"/>
            <a:ext cx="4259263" cy="255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44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68B9C-875D-49A9-BCF1-04EFDD35F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1" y="1219200"/>
            <a:ext cx="11176000" cy="51054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Primary concern with “social justice,” especially related to race, gender, sexual orientation, and sexual identity</a:t>
            </a:r>
          </a:p>
          <a:p>
            <a:pPr>
              <a:tabLst>
                <a:tab pos="346075" algn="l"/>
              </a:tabLst>
            </a:pPr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Philosophical origins in Frankfurt School +  French postmodernist thought (critical theory)</a:t>
            </a:r>
          </a:p>
          <a:p>
            <a:pPr lvl="1">
              <a:tabLst>
                <a:tab pos="346075" algn="l"/>
              </a:tabLst>
            </a:pPr>
            <a:r>
              <a:rPr lang="en-US" sz="2200" dirty="0">
                <a:solidFill>
                  <a:schemeClr val="tx1"/>
                </a:solidFill>
                <a:latin typeface="Slate Pro Light" panose="02000306040000020004" pitchFamily="2" charset="0"/>
              </a:rPr>
              <a:t>Primacy of subjective, personal experience over logical argument, data </a:t>
            </a:r>
            <a:r>
              <a:rPr lang="en-US" sz="2200" dirty="0">
                <a:solidFill>
                  <a:srgbClr val="008000"/>
                </a:solidFill>
                <a:latin typeface="Slate Pro Light" panose="02000306040000020004" pitchFamily="2" charset="0"/>
              </a:rPr>
              <a:t>(“speak your truth”)</a:t>
            </a:r>
          </a:p>
          <a:p>
            <a:pPr lvl="1">
              <a:tabLst>
                <a:tab pos="346075" algn="l"/>
              </a:tabLst>
            </a:pPr>
            <a:r>
              <a:rPr lang="en-US" sz="2200" dirty="0" err="1">
                <a:latin typeface="Slate Pro Light" panose="02000306040000020004" pitchFamily="2" charset="0"/>
              </a:rPr>
              <a:t>Polylogism</a:t>
            </a:r>
            <a:r>
              <a:rPr lang="en-US" sz="2200" dirty="0">
                <a:latin typeface="Slate Pro Light" panose="02000306040000020004" pitchFamily="2" charset="0"/>
              </a:rPr>
              <a:t> / truth as positional</a:t>
            </a:r>
            <a:endParaRPr lang="en-US" sz="2200" dirty="0">
              <a:solidFill>
                <a:schemeClr val="tx1"/>
              </a:solidFill>
              <a:latin typeface="Slate Pro Light" panose="02000306040000020004" pitchFamily="2" charset="0"/>
            </a:endParaRPr>
          </a:p>
          <a:p>
            <a:pPr lvl="1">
              <a:tabLst>
                <a:tab pos="346075" algn="l"/>
              </a:tabLst>
            </a:pPr>
            <a:r>
              <a:rPr lang="en-US" sz="2200" dirty="0">
                <a:solidFill>
                  <a:schemeClr val="tx1"/>
                </a:solidFill>
                <a:latin typeface="Slate Pro Light" panose="02000306040000020004" pitchFamily="2" charset="0"/>
              </a:rPr>
              <a:t>Emphasis on group characteristics and social structures rather than individual behavior, responsibility (“structural racism,” “patriarchy,” “intersectionality”)</a:t>
            </a:r>
          </a:p>
          <a:p>
            <a:pPr lvl="1">
              <a:tabLst>
                <a:tab pos="346075" algn="l"/>
              </a:tabLst>
            </a:pPr>
            <a:r>
              <a:rPr lang="en-US" sz="2200" dirty="0">
                <a:solidFill>
                  <a:schemeClr val="tx1"/>
                </a:solidFill>
                <a:latin typeface="Slate Pro Light" panose="02000306040000020004" pitchFamily="2" charset="0"/>
              </a:rPr>
              <a:t>Oppressor/victim dynamic (“cultural Marxism”) </a:t>
            </a:r>
            <a:r>
              <a:rPr lang="en-US" sz="2200" dirty="0">
                <a:solidFill>
                  <a:srgbClr val="008000"/>
                </a:solidFill>
                <a:latin typeface="Slate Pro Light" panose="02000306040000020004" pitchFamily="2" charset="0"/>
              </a:rPr>
              <a:t>(“check your privilege”)</a:t>
            </a:r>
          </a:p>
          <a:p>
            <a:pPr>
              <a:tabLst>
                <a:tab pos="346075" algn="l"/>
              </a:tabLst>
            </a:pPr>
            <a:r>
              <a:rPr lang="en-US" dirty="0">
                <a:solidFill>
                  <a:schemeClr val="tx1"/>
                </a:solidFill>
                <a:latin typeface="Slate Pro Light" panose="02000306040000020004" pitchFamily="2" charset="0"/>
              </a:rPr>
              <a:t>Whig theory of history </a:t>
            </a:r>
            <a:r>
              <a:rPr lang="en-US" dirty="0">
                <a:solidFill>
                  <a:srgbClr val="008000"/>
                </a:solidFill>
                <a:latin typeface="Slate Pro Light" panose="02000306040000020004" pitchFamily="2" charset="0"/>
              </a:rPr>
              <a:t>(“right side of history”)</a:t>
            </a:r>
          </a:p>
          <a:p>
            <a:pPr>
              <a:tabLst>
                <a:tab pos="346075" algn="l"/>
              </a:tabLst>
            </a:pPr>
            <a:endParaRPr lang="en-US" dirty="0">
              <a:solidFill>
                <a:schemeClr val="tx1"/>
              </a:solidFill>
              <a:latin typeface="Slate Pro Light" panose="02000306040000020004" pitchFamily="2" charset="0"/>
            </a:endParaRPr>
          </a:p>
          <a:p>
            <a:endParaRPr lang="en-US" sz="2800" dirty="0">
              <a:latin typeface="Slate Pro Light" panose="02000306040000020004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E37BBE-4470-44D3-AEAF-6B89CCC7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Wokeness 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EE63EE-3D52-D652-F020-E5E1861DDA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011" y="186054"/>
            <a:ext cx="3016390" cy="64433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close-up of a text&#10;&#10;Description automatically generated">
            <a:extLst>
              <a:ext uri="{FF2B5EF4-FFF2-40B4-BE49-F238E27FC236}">
                <a16:creationId xmlns:a16="http://schemas.microsoft.com/office/drawing/2014/main" id="{2DA31B3D-7B12-C1F5-4109-66640973B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338" y="914400"/>
            <a:ext cx="3074862" cy="38442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654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537758-C6D0-613C-E4EA-3A2B304EB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83" y="861087"/>
            <a:ext cx="10692234" cy="513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8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37BBE-4470-44D3-AEAF-6B89CCC7D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Wokeness in companies, universities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668B9C-875D-49A9-BCF1-04EFDD35F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219200"/>
            <a:ext cx="6984999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Probably not driven primarily by ideology</a:t>
            </a:r>
          </a:p>
          <a:p>
            <a:r>
              <a:rPr lang="en-US" dirty="0">
                <a:latin typeface="Slate Pro Light" panose="02000306040000020004" pitchFamily="2" charset="0"/>
              </a:rPr>
              <a:t>Instrumental motives</a:t>
            </a:r>
          </a:p>
          <a:p>
            <a:pPr lvl="1"/>
            <a:r>
              <a:rPr lang="en-US" sz="2100" dirty="0">
                <a:latin typeface="Slate Pro Light" panose="02000306040000020004" pitchFamily="2" charset="0"/>
              </a:rPr>
              <a:t>Appeal to woke customers, investors, employees (faculty, students, donors)</a:t>
            </a:r>
          </a:p>
          <a:p>
            <a:pPr lvl="1"/>
            <a:r>
              <a:rPr lang="en-US" sz="2100" dirty="0">
                <a:latin typeface="Slate Pro Light" panose="02000306040000020004" pitchFamily="2" charset="0"/>
              </a:rPr>
              <a:t>Attempts to curry favor with woke regulators, judges</a:t>
            </a:r>
          </a:p>
          <a:p>
            <a:pPr lvl="1"/>
            <a:r>
              <a:rPr lang="en-US" sz="2100" dirty="0">
                <a:latin typeface="Slate Pro Light" panose="02000306040000020004" pitchFamily="2" charset="0"/>
              </a:rPr>
              <a:t>Pressure from external parties (institutional investors, ratings agencies)</a:t>
            </a:r>
          </a:p>
          <a:p>
            <a:pPr lvl="1"/>
            <a:r>
              <a:rPr lang="en-US" sz="2100" dirty="0">
                <a:latin typeface="Slate Pro Light" panose="02000306040000020004" pitchFamily="2" charset="0"/>
              </a:rPr>
              <a:t>Fear of negative publicity</a:t>
            </a:r>
          </a:p>
          <a:p>
            <a:r>
              <a:rPr lang="en-US" dirty="0">
                <a:latin typeface="Slate Pro Light" panose="02000306040000020004" pitchFamily="2" charset="0"/>
              </a:rPr>
              <a:t>Results</a:t>
            </a:r>
          </a:p>
          <a:p>
            <a:pPr lvl="1"/>
            <a:r>
              <a:rPr lang="en-US" sz="2100" dirty="0">
                <a:latin typeface="Slate Pro Light" panose="02000306040000020004" pitchFamily="2" charset="0"/>
              </a:rPr>
              <a:t>Explosion in DEI programs – now seeing pushback</a:t>
            </a:r>
          </a:p>
          <a:p>
            <a:pPr lvl="1"/>
            <a:r>
              <a:rPr lang="en-US" sz="2100" dirty="0">
                <a:latin typeface="Slate Pro Light" panose="02000306040000020004" pitchFamily="2" charset="0"/>
              </a:rPr>
              <a:t>Marketing and public relations</a:t>
            </a:r>
          </a:p>
          <a:p>
            <a:pPr lvl="1"/>
            <a:r>
              <a:rPr lang="en-US" sz="2100" dirty="0">
                <a:latin typeface="Slate Pro Light" panose="02000306040000020004" pitchFamily="2" charset="0"/>
              </a:rPr>
              <a:t>Philanthropy, lobbying</a:t>
            </a:r>
          </a:p>
          <a:p>
            <a:r>
              <a:rPr lang="en-US" dirty="0">
                <a:latin typeface="Slate Pro Light" panose="02000306040000020004" pitchFamily="2" charset="0"/>
              </a:rPr>
              <a:t>Additional driver: entrenched middle managers</a:t>
            </a:r>
          </a:p>
        </p:txBody>
      </p:sp>
      <p:pic>
        <p:nvPicPr>
          <p:cNvPr id="4098" name="Picture 2" descr="How to change your company logo for Pride Month 2018 | by John Riggin |  Medium">
            <a:extLst>
              <a:ext uri="{FF2B5EF4-FFF2-40B4-BE49-F238E27FC236}">
                <a16:creationId xmlns:a16="http://schemas.microsoft.com/office/drawing/2014/main" id="{A441607C-A6F0-8419-2BBF-C5F698E7C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450" y="332643"/>
            <a:ext cx="3974636" cy="263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0D9BDE0-A3D6-9D74-D180-A3A7019179C5}"/>
              </a:ext>
            </a:extLst>
          </p:cNvPr>
          <p:cNvSpPr txBox="1"/>
          <p:nvPr/>
        </p:nvSpPr>
        <p:spPr>
          <a:xfrm>
            <a:off x="7796450" y="3124200"/>
            <a:ext cx="3862150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Nicolai J. Foss and Peter G. Klein, “Why Do Companies Go Woke?”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Academy of Management Perspectives,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forthcoming.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Nicolai J. Foss and Peter G. Klein, “Strategy Under Woke Capitalism,” in Marcus Larsen, Michael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Leiblein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Jeffrey Reuer, eds.,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in a Turbulent Era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(Edward Elgar, forthcoming).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6F6BA3-EF9D-0481-D2CB-62A5C4559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1091539"/>
            <a:ext cx="4127036" cy="34570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804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9465EEB-E6D6-467C-616E-F44E7C6C1A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4" b="2778"/>
          <a:stretch/>
        </p:blipFill>
        <p:spPr>
          <a:xfrm>
            <a:off x="457200" y="762000"/>
            <a:ext cx="3166447" cy="5676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FA6869D0-771F-BA6B-D4C6-404633B1DC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666"/>
          <a:stretch/>
        </p:blipFill>
        <p:spPr>
          <a:xfrm>
            <a:off x="5141056" y="190500"/>
            <a:ext cx="3164744" cy="6057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40EBE03-716F-D64C-303C-5EBCC491221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3" b="2221"/>
          <a:stretch/>
        </p:blipFill>
        <p:spPr>
          <a:xfrm>
            <a:off x="2927053" y="3124200"/>
            <a:ext cx="3165231" cy="518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4259693-5A9A-4001-B92B-BF117B194E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1" b="25555"/>
          <a:stretch/>
        </p:blipFill>
        <p:spPr>
          <a:xfrm>
            <a:off x="8187246" y="1101656"/>
            <a:ext cx="3165958" cy="4419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354E976A-AAAE-AF41-F692-400325718AF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" b="65556"/>
          <a:stretch/>
        </p:blipFill>
        <p:spPr>
          <a:xfrm>
            <a:off x="8186651" y="5448300"/>
            <a:ext cx="3167149" cy="1943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BC69D26-746B-5948-D200-14B3C1EF0DE4}"/>
              </a:ext>
            </a:extLst>
          </p:cNvPr>
          <p:cNvSpPr/>
          <p:nvPr/>
        </p:nvSpPr>
        <p:spPr bwMode="auto">
          <a:xfrm>
            <a:off x="8186314" y="5427982"/>
            <a:ext cx="3164744" cy="457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2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9A3CEA-3832-DE65-5C3F-C53D1C2CC7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0" t="19333" r="37500" b="7334"/>
          <a:stretch/>
        </p:blipFill>
        <p:spPr>
          <a:xfrm>
            <a:off x="3122468" y="703262"/>
            <a:ext cx="5947064" cy="5451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24C9CC-0024-3761-FBA5-ED9B07ED9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905000"/>
            <a:ext cx="6689252" cy="3381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087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mpass">
  <a:themeElements>
    <a:clrScheme name="Compass 9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FFFF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Compas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11271</TotalTime>
  <Words>679</Words>
  <Application>Microsoft Office PowerPoint</Application>
  <PresentationFormat>Widescreen</PresentationFormat>
  <Paragraphs>104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Slate Pro Light</vt:lpstr>
      <vt:lpstr>Calibri</vt:lpstr>
      <vt:lpstr>Wingdings</vt:lpstr>
      <vt:lpstr>Arial</vt:lpstr>
      <vt:lpstr>Tahoma</vt:lpstr>
      <vt:lpstr>Times New Roman</vt:lpstr>
      <vt:lpstr>Compass</vt:lpstr>
      <vt:lpstr>PowerPoint Presentation</vt:lpstr>
      <vt:lpstr>PowerPoint Presentation</vt:lpstr>
      <vt:lpstr>PowerPoint Presentation</vt:lpstr>
      <vt:lpstr>PowerPoint Presentation</vt:lpstr>
      <vt:lpstr>Wokeness </vt:lpstr>
      <vt:lpstr>PowerPoint Presentation</vt:lpstr>
      <vt:lpstr>Wokeness in companies, universities</vt:lpstr>
      <vt:lpstr>PowerPoint Presentation</vt:lpstr>
      <vt:lpstr>PowerPoint Presentation</vt:lpstr>
      <vt:lpstr>Wokeness as a source of managerial entrenchment</vt:lpstr>
      <vt:lpstr>Wokeness and big tech 1/</vt:lpstr>
      <vt:lpstr>Wokeness and big tech 2/ </vt:lpstr>
      <vt:lpstr>Why (some) tech companies, like universities, are woke</vt:lpstr>
      <vt:lpstr>Do woke tech firms have monopoly power?</vt:lpstr>
      <vt:lpstr>Do tech firms suppress innovation?</vt:lpstr>
      <vt:lpstr>Policy toward big tech</vt:lpstr>
    </vt:vector>
  </TitlesOfParts>
  <Company>University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asdfa</dc:title>
  <dc:creator>Peter G. Klein</dc:creator>
  <cp:lastModifiedBy>Klein, Peter</cp:lastModifiedBy>
  <cp:revision>291</cp:revision>
  <cp:lastPrinted>2014-01-15T23:15:36Z</cp:lastPrinted>
  <dcterms:created xsi:type="dcterms:W3CDTF">2008-01-13T04:24:45Z</dcterms:created>
  <dcterms:modified xsi:type="dcterms:W3CDTF">2023-07-25T13:21:44Z</dcterms:modified>
</cp:coreProperties>
</file>