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9"/>
  </p:notesMasterIdLst>
  <p:sldIdLst>
    <p:sldId id="256" r:id="rId2"/>
    <p:sldId id="259" r:id="rId3"/>
    <p:sldId id="265" r:id="rId4"/>
    <p:sldId id="266" r:id="rId5"/>
    <p:sldId id="268" r:id="rId6"/>
    <p:sldId id="282" r:id="rId7"/>
    <p:sldId id="287" r:id="rId8"/>
    <p:sldId id="288" r:id="rId9"/>
    <p:sldId id="269" r:id="rId10"/>
    <p:sldId id="271" r:id="rId11"/>
    <p:sldId id="273" r:id="rId12"/>
    <p:sldId id="274" r:id="rId13"/>
    <p:sldId id="275" r:id="rId14"/>
    <p:sldId id="276" r:id="rId15"/>
    <p:sldId id="277" r:id="rId16"/>
    <p:sldId id="278" r:id="rId17"/>
    <p:sldId id="279" r:id="rId18"/>
    <p:sldId id="280" r:id="rId19"/>
    <p:sldId id="281" r:id="rId20"/>
    <p:sldId id="283" r:id="rId21"/>
    <p:sldId id="284" r:id="rId22"/>
    <p:sldId id="285" r:id="rId23"/>
    <p:sldId id="286" r:id="rId24"/>
    <p:sldId id="290" r:id="rId25"/>
    <p:sldId id="289" r:id="rId26"/>
    <p:sldId id="291" r:id="rId27"/>
    <p:sldId id="292" r:id="rId28"/>
    <p:sldId id="294" r:id="rId29"/>
    <p:sldId id="293" r:id="rId30"/>
    <p:sldId id="296" r:id="rId31"/>
    <p:sldId id="295" r:id="rId32"/>
    <p:sldId id="270" r:id="rId33"/>
    <p:sldId id="298" r:id="rId34"/>
    <p:sldId id="299" r:id="rId35"/>
    <p:sldId id="297" r:id="rId36"/>
    <p:sldId id="300" r:id="rId37"/>
    <p:sldId id="272" r:id="rId38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FABAB"/>
    <a:srgbClr val="C00000"/>
    <a:srgbClr val="ADB9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34"/>
    <p:restoredTop sz="94798"/>
  </p:normalViewPr>
  <p:slideViewPr>
    <p:cSldViewPr snapToGrid="0">
      <p:cViewPr varScale="1">
        <p:scale>
          <a:sx n="105" d="100"/>
          <a:sy n="105" d="100"/>
        </p:scale>
        <p:origin x="768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370569-8747-324C-BB71-3D1BE2949586}" type="datetimeFigureOut">
              <a:rPr lang="fr-FR" smtClean="0"/>
              <a:t>25/07/2023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08ED2A-3498-4A4A-B75D-7536CBC5E79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037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D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608ED2A-3498-4A4A-B75D-7536CBC5E796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5875581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608ED2A-3498-4A4A-B75D-7536CBC5E796}" type="slidenum">
              <a:rPr lang="fr-FR" smtClean="0"/>
              <a:t>14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8949031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608ED2A-3498-4A4A-B75D-7536CBC5E796}" type="slidenum">
              <a:rPr lang="fr-FR" smtClean="0"/>
              <a:t>15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1335987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608ED2A-3498-4A4A-B75D-7536CBC5E796}" type="slidenum">
              <a:rPr lang="fr-FR" smtClean="0"/>
              <a:t>16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1794429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608ED2A-3498-4A4A-B75D-7536CBC5E796}" type="slidenum">
              <a:rPr lang="fr-FR" smtClean="0"/>
              <a:t>17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8030469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608ED2A-3498-4A4A-B75D-7536CBC5E796}" type="slidenum">
              <a:rPr lang="fr-FR" smtClean="0"/>
              <a:t>18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4448555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608ED2A-3498-4A4A-B75D-7536CBC5E796}" type="slidenum">
              <a:rPr lang="fr-FR" smtClean="0"/>
              <a:t>19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3736838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608ED2A-3498-4A4A-B75D-7536CBC5E796}" type="slidenum">
              <a:rPr lang="fr-FR" smtClean="0"/>
              <a:t>20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8981259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608ED2A-3498-4A4A-B75D-7536CBC5E796}" type="slidenum">
              <a:rPr lang="fr-FR" smtClean="0"/>
              <a:t>21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1086809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608ED2A-3498-4A4A-B75D-7536CBC5E796}" type="slidenum">
              <a:rPr lang="fr-FR" smtClean="0"/>
              <a:t>22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2118511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608ED2A-3498-4A4A-B75D-7536CBC5E796}" type="slidenum">
              <a:rPr lang="fr-FR" smtClean="0"/>
              <a:t>23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02064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D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608ED2A-3498-4A4A-B75D-7536CBC5E796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7612724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608ED2A-3498-4A4A-B75D-7536CBC5E796}" type="slidenum">
              <a:rPr lang="fr-FR" smtClean="0"/>
              <a:t>24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5537791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608ED2A-3498-4A4A-B75D-7536CBC5E796}" type="slidenum">
              <a:rPr lang="fr-FR" smtClean="0"/>
              <a:t>25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1213043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608ED2A-3498-4A4A-B75D-7536CBC5E796}" type="slidenum">
              <a:rPr lang="fr-FR" smtClean="0"/>
              <a:t>26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8240487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608ED2A-3498-4A4A-B75D-7536CBC5E796}" type="slidenum">
              <a:rPr lang="fr-FR" smtClean="0"/>
              <a:t>27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2020470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608ED2A-3498-4A4A-B75D-7536CBC5E796}" type="slidenum">
              <a:rPr lang="fr-FR" smtClean="0"/>
              <a:t>28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6292391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608ED2A-3498-4A4A-B75D-7536CBC5E796}" type="slidenum">
              <a:rPr lang="fr-FR" smtClean="0"/>
              <a:t>29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14228723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D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608ED2A-3498-4A4A-B75D-7536CBC5E796}" type="slidenum">
              <a:rPr lang="fr-FR" smtClean="0"/>
              <a:t>30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23190232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D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608ED2A-3498-4A4A-B75D-7536CBC5E796}" type="slidenum">
              <a:rPr lang="fr-FR" smtClean="0"/>
              <a:t>31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75860866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D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608ED2A-3498-4A4A-B75D-7536CBC5E796}" type="slidenum">
              <a:rPr lang="fr-FR" smtClean="0"/>
              <a:t>32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33046402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D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608ED2A-3498-4A4A-B75D-7536CBC5E796}" type="slidenum">
              <a:rPr lang="fr-FR" smtClean="0"/>
              <a:t>33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483238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D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608ED2A-3498-4A4A-B75D-7536CBC5E796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29422663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D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608ED2A-3498-4A4A-B75D-7536CBC5E796}" type="slidenum">
              <a:rPr lang="fr-FR" smtClean="0"/>
              <a:t>34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55000646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D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608ED2A-3498-4A4A-B75D-7536CBC5E796}" type="slidenum">
              <a:rPr lang="fr-FR" smtClean="0"/>
              <a:t>35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74681327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D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608ED2A-3498-4A4A-B75D-7536CBC5E796}" type="slidenum">
              <a:rPr lang="fr-FR" smtClean="0"/>
              <a:t>36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121667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D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608ED2A-3498-4A4A-B75D-7536CBC5E796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187678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D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608ED2A-3498-4A4A-B75D-7536CBC5E796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311861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D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608ED2A-3498-4A4A-B75D-7536CBC5E796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0286193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D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608ED2A-3498-4A4A-B75D-7536CBC5E796}" type="slidenum">
              <a:rPr lang="fr-FR" smtClean="0"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4702201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608ED2A-3498-4A4A-B75D-7536CBC5E796}" type="slidenum">
              <a:rPr lang="fr-FR" smtClean="0"/>
              <a:t>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9155901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608ED2A-3498-4A4A-B75D-7536CBC5E796}" type="slidenum">
              <a:rPr lang="fr-FR" smtClean="0"/>
              <a:t>13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518610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5047360-82A2-087C-B020-C792A55677B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0F05C100-EDFF-FAE8-3FDD-B790BD9EC1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D59D94B-0DD3-26CB-176A-5FE9D74570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D8D3D-52FA-D84B-9F10-49F22C74EC8B}" type="datetimeFigureOut">
              <a:rPr lang="fr-FR" smtClean="0"/>
              <a:t>25/07/2023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2704A62-6A2D-4F4A-387B-652ED41E42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E197DB7-29F4-EB85-38D7-813BC4F573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23684-0DCC-E44C-9E74-BA6767242D9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262177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8DE57FF-5AA1-2B0F-E0DB-512DB6A668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3D66CF49-5B44-B795-B4A7-AB2A259E14D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4A2AFD5-8202-ED2A-180C-CB857B44DA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D8D3D-52FA-D84B-9F10-49F22C74EC8B}" type="datetimeFigureOut">
              <a:rPr lang="fr-FR" smtClean="0"/>
              <a:t>25/07/2023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673EA78-FDA3-5A01-E30C-BCDA0DA764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7366C11-7CC7-CA12-A814-086E3E64A5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23684-0DCC-E44C-9E74-BA6767242D9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965295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43C94673-FEC5-8ECB-2535-DB24A50525C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C4FC7A50-5C4E-ED30-E648-8FA4A93F9A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E090D87-365C-D219-DEF9-5DA3186C1D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D8D3D-52FA-D84B-9F10-49F22C74EC8B}" type="datetimeFigureOut">
              <a:rPr lang="fr-FR" smtClean="0"/>
              <a:t>25/07/2023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B782D73-DB7C-DA05-B9BC-2496353385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48FE0EF-8A43-2674-C4F6-D8BA1A323E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23684-0DCC-E44C-9E74-BA6767242D9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846235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F1CAFEC-4725-379C-C384-0602EB7605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C9460DA-EE63-7B05-CD7B-296A1B66AA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3CBEFD5-602E-0939-1ED1-3835892214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D8D3D-52FA-D84B-9F10-49F22C74EC8B}" type="datetimeFigureOut">
              <a:rPr lang="fr-FR" smtClean="0"/>
              <a:t>25/07/2023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F0D3B3E-2CDA-A7D9-7F04-FA0D7E182D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76B9576-D9A4-0CD8-BBC2-1971B9E0C2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23684-0DCC-E44C-9E74-BA6767242D9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197146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CAC5113-B61B-9031-74AA-66AAE3D858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B3EF0887-DFE6-80F4-CE54-67E7930795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1F6EF96-AB59-6A12-A340-F86DA9C064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D8D3D-52FA-D84B-9F10-49F22C74EC8B}" type="datetimeFigureOut">
              <a:rPr lang="fr-FR" smtClean="0"/>
              <a:t>25/07/2023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156E9BC-F9C1-8AD8-8BEE-55F0DA22D4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F001D6F-C8E5-110F-0394-5C8485D29E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23684-0DCC-E44C-9E74-BA6767242D9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202760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84D4BBF-630E-EA15-946D-8E27F1BD3E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7EB0848-8AA6-E323-4C0A-5A3F2A4FC1C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5BA15544-883B-690E-8E6A-E5C0D18D95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223E18DF-DC8D-8925-8AF8-3D49227BEF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D8D3D-52FA-D84B-9F10-49F22C74EC8B}" type="datetimeFigureOut">
              <a:rPr lang="fr-FR" smtClean="0"/>
              <a:t>25/07/2023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9EB60DD7-9C1B-911F-0EA2-F29DA6EA18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2B8D5AF5-8883-8654-D7BF-36305F1A2C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23684-0DCC-E44C-9E74-BA6767242D9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983252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66859E2-CDA5-F0EA-FD9F-8C2171BD0C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9DD977F-C9E5-7A3A-D590-7DEA9947DE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B4D0CD8D-AAE1-D9A9-B391-22718371EC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3361E5DE-47B0-1D0B-C39F-C228686E44E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67B5C347-1E73-1B83-4629-58A15CE6EF3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342DDECE-13E5-DC85-49E4-CEE48E1A85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D8D3D-52FA-D84B-9F10-49F22C74EC8B}" type="datetimeFigureOut">
              <a:rPr lang="fr-FR" smtClean="0"/>
              <a:t>25/07/2023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24DA79A0-8F6D-DE62-E9C1-9265F5C807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B026DCC7-7B6F-B17A-23A6-E2AEAAFF57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23684-0DCC-E44C-9E74-BA6767242D9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037424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0991829-14A0-92DD-1439-0C9E0D2FBC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C79A9B4B-9A16-B6CD-8EEE-BCEF2079FC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D8D3D-52FA-D84B-9F10-49F22C74EC8B}" type="datetimeFigureOut">
              <a:rPr lang="fr-FR" smtClean="0"/>
              <a:t>25/07/2023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D26C5C23-C909-3A83-E82F-BA12093552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99FFFC4F-EC2A-33AE-F7B0-AE092EBA4B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23684-0DCC-E44C-9E74-BA6767242D9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881902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2A2F38E2-68BB-3329-1574-F30960C485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D8D3D-52FA-D84B-9F10-49F22C74EC8B}" type="datetimeFigureOut">
              <a:rPr lang="fr-FR" smtClean="0"/>
              <a:t>25/07/2023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AD247882-F356-264B-3A49-FBB3992889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19A97249-BE67-EFDA-03E1-991EA7F069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23684-0DCC-E44C-9E74-BA6767242D9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736047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5C26AAD-723E-3B21-62F8-8FFA6BD16E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FDDD266-F153-DCB5-AB8B-A04BAF3DB3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A8504C82-851E-9182-E21A-7A398AE896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C1AFC359-6D0F-79DD-693B-CAB6FD5FC5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D8D3D-52FA-D84B-9F10-49F22C74EC8B}" type="datetimeFigureOut">
              <a:rPr lang="fr-FR" smtClean="0"/>
              <a:t>25/07/2023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28A20E0E-3E70-45E6-DDA5-E9BB8B6BA0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B83B2321-2FE3-68A7-9C43-FC6E73BC5D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23684-0DCC-E44C-9E74-BA6767242D9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31185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A54FE05-B87F-CD9C-9B38-3B02EBC540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42E3A1B5-B13E-BD36-C7DB-DBBA2CDBC1F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34E446F7-98D1-B75D-00A5-5CC847480A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D3FB6808-E8BF-8E15-97E8-AF024A39DD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D8D3D-52FA-D84B-9F10-49F22C74EC8B}" type="datetimeFigureOut">
              <a:rPr lang="fr-FR" smtClean="0"/>
              <a:t>25/07/2023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71C48283-0120-7940-E5C5-0BB840DEFA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05D9786-B338-24A2-F278-BD7398DED8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23684-0DCC-E44C-9E74-BA6767242D9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375406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24813676-650E-8338-7C89-658B6D2870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CD03D54A-DDAE-521A-DB82-6AA533B015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6557001-C22F-3504-94FE-564571B4DF7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3D8D3D-52FA-D84B-9F10-49F22C74EC8B}" type="datetimeFigureOut">
              <a:rPr lang="fr-FR" smtClean="0"/>
              <a:t>25/07/2023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D27E990-3EF4-78A2-F718-AEC12261DF1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8FE6F25-8EA6-8D26-BD23-D8B728AB048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A23684-0DCC-E44C-9E74-BA6767242D9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778084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kisrael@uco.fr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tandfonline.com/doi/abs/10.1080/09672567.2023.2225862?fbclid=IwAR259E5jKAkOm9XTlnpVMBV4cCNi3x7QYdV6vMbDDqaiOC0VYAivakDZo9M&amp;journalCode=rejh20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7.pn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4" Type="http://schemas.openxmlformats.org/officeDocument/2006/relationships/image" Target="../media/image7.pn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7" Type="http://schemas.openxmlformats.org/officeDocument/2006/relationships/image" Target="../media/image15.sv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4C7E5BB-BCBC-2EEC-BE9C-5E005C17529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10510" y="346842"/>
            <a:ext cx="12192000" cy="2637604"/>
          </a:xfrm>
        </p:spPr>
        <p:txBody>
          <a:bodyPr>
            <a:noAutofit/>
          </a:bodyPr>
          <a:lstStyle/>
          <a:p>
            <a:r>
              <a:rPr lang="en-US" sz="8000" b="1" dirty="0">
                <a:latin typeface="Garamond" panose="02020404030301010803" pitchFamily="18" charset="0"/>
                <a:cs typeface="Times New Roman" panose="02020603050405020304" pitchFamily="18" charset="0"/>
              </a:rPr>
              <a:t>Measurement in Economics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6613173E-8B53-DE1C-CD55-DE148851C9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048000"/>
            <a:ext cx="9144000" cy="3668994"/>
          </a:xfrm>
        </p:spPr>
        <p:txBody>
          <a:bodyPr>
            <a:normAutofit/>
          </a:bodyPr>
          <a:lstStyle/>
          <a:p>
            <a:r>
              <a:rPr lang="en-US" dirty="0">
                <a:latin typeface="Garamond" panose="02020404030301010803" pitchFamily="18" charset="0"/>
              </a:rPr>
              <a:t>Karl-Friedrich Israel</a:t>
            </a:r>
          </a:p>
          <a:p>
            <a:r>
              <a:rPr lang="en-US" u="sng" kern="100" dirty="0">
                <a:solidFill>
                  <a:srgbClr val="0563C1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kisrael@uco.fr</a:t>
            </a:r>
            <a:endParaRPr lang="en-US" u="sng" kern="100" dirty="0">
              <a:solidFill>
                <a:srgbClr val="0563C1"/>
              </a:solidFill>
              <a:effectLst/>
              <a:latin typeface="Garamond" panose="020204040303010108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Garamond" panose="02020404030301010803" pitchFamily="18" charset="0"/>
              </a:rPr>
              <a:t>Université </a:t>
            </a:r>
            <a:r>
              <a:rPr lang="en-US" dirty="0" err="1">
                <a:latin typeface="Garamond" panose="02020404030301010803" pitchFamily="18" charset="0"/>
              </a:rPr>
              <a:t>Catholique</a:t>
            </a:r>
            <a:r>
              <a:rPr lang="en-US" dirty="0">
                <a:latin typeface="Garamond" panose="02020404030301010803" pitchFamily="18" charset="0"/>
              </a:rPr>
              <a:t> de </a:t>
            </a:r>
            <a:r>
              <a:rPr lang="en-US" dirty="0" err="1">
                <a:latin typeface="Garamond" panose="02020404030301010803" pitchFamily="18" charset="0"/>
              </a:rPr>
              <a:t>l’Ouest</a:t>
            </a:r>
            <a:br>
              <a:rPr lang="en-US" dirty="0">
                <a:latin typeface="Garamond" panose="02020404030301010803" pitchFamily="18" charset="0"/>
              </a:rPr>
            </a:br>
            <a:r>
              <a:rPr lang="en-US" dirty="0">
                <a:latin typeface="Garamond" panose="02020404030301010803" pitchFamily="18" charset="0"/>
              </a:rPr>
              <a:t>Angers, France</a:t>
            </a:r>
          </a:p>
          <a:p>
            <a:endParaRPr lang="en-US" dirty="0">
              <a:latin typeface="Garamond" panose="02020404030301010803" pitchFamily="18" charset="0"/>
            </a:endParaRPr>
          </a:p>
          <a:p>
            <a:r>
              <a:rPr lang="en-US" dirty="0">
                <a:latin typeface="Garamond" panose="02020404030301010803" pitchFamily="18" charset="0"/>
              </a:rPr>
              <a:t>Mises University 2023</a:t>
            </a:r>
          </a:p>
          <a:p>
            <a:r>
              <a:rPr lang="en-US" dirty="0">
                <a:latin typeface="Garamond" panose="02020404030301010803" pitchFamily="18" charset="0"/>
              </a:rPr>
              <a:t>Auburn, AL, USA</a:t>
            </a:r>
          </a:p>
          <a:p>
            <a:r>
              <a:rPr lang="en-US" dirty="0">
                <a:latin typeface="Garamond" panose="02020404030301010803" pitchFamily="18" charset="0"/>
              </a:rPr>
              <a:t>25 July 2023</a:t>
            </a:r>
          </a:p>
          <a:p>
            <a:endParaRPr lang="en-US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910707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CCDCA8B-EE7F-15B6-2838-367E7F5B10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Garamond" panose="02020404030301010803" pitchFamily="18" charset="0"/>
              </a:rPr>
              <a:t>3. Utility and Welfare Economics</a:t>
            </a: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009AB9F-41EE-0A12-BB76-F0CD7D0AEFB9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latin typeface="Garamond" panose="02020404030301010803" pitchFamily="18" charset="0"/>
              </a:rPr>
              <a:t>Reservation prices of potential sellers:</a:t>
            </a:r>
          </a:p>
          <a:p>
            <a:endParaRPr lang="en-US" b="1" dirty="0">
              <a:latin typeface="Garamond" panose="02020404030301010803" pitchFamily="18" charset="0"/>
            </a:endParaRPr>
          </a:p>
          <a:p>
            <a:pPr lvl="1"/>
            <a:r>
              <a:rPr lang="en-US" dirty="0">
                <a:solidFill>
                  <a:schemeClr val="tx2"/>
                </a:solidFill>
                <a:latin typeface="Garamond" panose="02020404030301010803" pitchFamily="18" charset="0"/>
              </a:rPr>
              <a:t>Joe: 	$2</a:t>
            </a:r>
          </a:p>
          <a:p>
            <a:pPr lvl="1"/>
            <a:r>
              <a:rPr lang="en-US" dirty="0">
                <a:solidFill>
                  <a:schemeClr val="tx2"/>
                </a:solidFill>
                <a:latin typeface="Garamond" panose="02020404030301010803" pitchFamily="18" charset="0"/>
              </a:rPr>
              <a:t>Jeff: 	$4</a:t>
            </a:r>
          </a:p>
          <a:p>
            <a:pPr lvl="1"/>
            <a:r>
              <a:rPr lang="en-US" dirty="0">
                <a:solidFill>
                  <a:schemeClr val="tx2"/>
                </a:solidFill>
                <a:latin typeface="Garamond" panose="02020404030301010803" pitchFamily="18" charset="0"/>
              </a:rPr>
              <a:t>David: 	$6</a:t>
            </a:r>
          </a:p>
          <a:p>
            <a:pPr lvl="1"/>
            <a:r>
              <a:rPr lang="en-US" dirty="0">
                <a:solidFill>
                  <a:schemeClr val="tx2"/>
                </a:solidFill>
                <a:latin typeface="Garamond" panose="02020404030301010803" pitchFamily="18" charset="0"/>
              </a:rPr>
              <a:t>Mark: 	$8</a:t>
            </a:r>
          </a:p>
          <a:p>
            <a:pPr lvl="1"/>
            <a:r>
              <a:rPr lang="en-US" dirty="0">
                <a:solidFill>
                  <a:schemeClr val="tx2"/>
                </a:solidFill>
                <a:latin typeface="Garamond" panose="02020404030301010803" pitchFamily="18" charset="0"/>
              </a:rPr>
              <a:t>Shawn: 	$10</a:t>
            </a:r>
          </a:p>
          <a:p>
            <a:pPr lvl="1"/>
            <a:endParaRPr lang="en-US" b="1" dirty="0">
              <a:latin typeface="Garamond" panose="02020404030301010803" pitchFamily="18" charset="0"/>
            </a:endParaRP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33B38FB9-6E13-C81A-9819-E0ED061A9135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latin typeface="Garamond" panose="02020404030301010803" pitchFamily="18" charset="0"/>
              </a:rPr>
              <a:t>Reservation prices of potential buyers: </a:t>
            </a:r>
          </a:p>
          <a:p>
            <a:endParaRPr lang="en-US" b="1" dirty="0">
              <a:latin typeface="Garamond" panose="02020404030301010803" pitchFamily="18" charset="0"/>
            </a:endParaRPr>
          </a:p>
          <a:p>
            <a:pPr lvl="1"/>
            <a:r>
              <a:rPr lang="en-US" dirty="0" err="1">
                <a:solidFill>
                  <a:schemeClr val="accent2"/>
                </a:solidFill>
                <a:latin typeface="Garamond" panose="02020404030301010803" pitchFamily="18" charset="0"/>
              </a:rPr>
              <a:t>Mardy</a:t>
            </a:r>
            <a:r>
              <a:rPr lang="en-US" dirty="0">
                <a:solidFill>
                  <a:schemeClr val="accent2"/>
                </a:solidFill>
                <a:latin typeface="Garamond" panose="02020404030301010803" pitchFamily="18" charset="0"/>
              </a:rPr>
              <a:t>:	12€</a:t>
            </a:r>
          </a:p>
          <a:p>
            <a:pPr lvl="1"/>
            <a:r>
              <a:rPr lang="en-US" dirty="0">
                <a:solidFill>
                  <a:schemeClr val="accent2"/>
                </a:solidFill>
                <a:latin typeface="Garamond" panose="02020404030301010803" pitchFamily="18" charset="0"/>
              </a:rPr>
              <a:t>Felicia:	10€</a:t>
            </a:r>
          </a:p>
          <a:p>
            <a:pPr lvl="1"/>
            <a:r>
              <a:rPr lang="en-US" dirty="0">
                <a:solidFill>
                  <a:schemeClr val="accent2"/>
                </a:solidFill>
                <a:latin typeface="Garamond" panose="02020404030301010803" pitchFamily="18" charset="0"/>
              </a:rPr>
              <a:t>Pat:	9€</a:t>
            </a:r>
          </a:p>
          <a:p>
            <a:pPr lvl="1"/>
            <a:r>
              <a:rPr lang="en-US" dirty="0">
                <a:solidFill>
                  <a:schemeClr val="accent2"/>
                </a:solidFill>
                <a:latin typeface="Garamond" panose="02020404030301010803" pitchFamily="18" charset="0"/>
              </a:rPr>
              <a:t>Suzy:	8€</a:t>
            </a:r>
          </a:p>
          <a:p>
            <a:pPr lvl="1"/>
            <a:r>
              <a:rPr lang="en-US" dirty="0">
                <a:solidFill>
                  <a:schemeClr val="accent2"/>
                </a:solidFill>
                <a:latin typeface="Garamond" panose="02020404030301010803" pitchFamily="18" charset="0"/>
              </a:rPr>
              <a:t>Kristy: 	6€ </a:t>
            </a:r>
          </a:p>
          <a:p>
            <a:pPr lvl="1"/>
            <a:endParaRPr lang="en-US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138970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CCDCA8B-EE7F-15B6-2838-367E7F5B10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Garamond" panose="02020404030301010803" pitchFamily="18" charset="0"/>
              </a:rPr>
              <a:t>3. Utility and Welfare Economics</a:t>
            </a: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009AB9F-41EE-0A12-BB76-F0CD7D0AEFB9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latin typeface="Garamond" panose="02020404030301010803" pitchFamily="18" charset="0"/>
              </a:rPr>
              <a:t>Reservation prices of potential sellers:</a:t>
            </a:r>
          </a:p>
          <a:p>
            <a:endParaRPr lang="en-US" b="1" dirty="0">
              <a:latin typeface="Garamond" panose="02020404030301010803" pitchFamily="18" charset="0"/>
            </a:endParaRPr>
          </a:p>
          <a:p>
            <a:pPr lvl="1"/>
            <a:r>
              <a:rPr lang="en-US" dirty="0">
                <a:solidFill>
                  <a:schemeClr val="tx2"/>
                </a:solidFill>
                <a:latin typeface="Garamond" panose="02020404030301010803" pitchFamily="18" charset="0"/>
              </a:rPr>
              <a:t>Joe: 	$2</a:t>
            </a:r>
          </a:p>
          <a:p>
            <a:pPr lvl="1"/>
            <a:r>
              <a:rPr lang="en-US" dirty="0">
                <a:solidFill>
                  <a:schemeClr val="tx2"/>
                </a:solidFill>
                <a:latin typeface="Garamond" panose="02020404030301010803" pitchFamily="18" charset="0"/>
              </a:rPr>
              <a:t>Jeff: 	$4</a:t>
            </a:r>
          </a:p>
          <a:p>
            <a:pPr lvl="1"/>
            <a:r>
              <a:rPr lang="en-US" dirty="0">
                <a:solidFill>
                  <a:schemeClr val="tx2"/>
                </a:solidFill>
                <a:latin typeface="Garamond" panose="02020404030301010803" pitchFamily="18" charset="0"/>
              </a:rPr>
              <a:t>David: 	$6</a:t>
            </a:r>
          </a:p>
          <a:p>
            <a:pPr lvl="1"/>
            <a:r>
              <a:rPr lang="en-US" dirty="0">
                <a:solidFill>
                  <a:schemeClr val="tx2"/>
                </a:solidFill>
                <a:latin typeface="Garamond" panose="02020404030301010803" pitchFamily="18" charset="0"/>
              </a:rPr>
              <a:t>Mark: 	$8</a:t>
            </a:r>
          </a:p>
          <a:p>
            <a:pPr lvl="1"/>
            <a:r>
              <a:rPr lang="en-US" dirty="0">
                <a:solidFill>
                  <a:schemeClr val="tx2"/>
                </a:solidFill>
                <a:latin typeface="Garamond" panose="02020404030301010803" pitchFamily="18" charset="0"/>
              </a:rPr>
              <a:t>Shawn: 	$10</a:t>
            </a:r>
          </a:p>
          <a:p>
            <a:pPr lvl="1"/>
            <a:endParaRPr lang="en-US" b="1" dirty="0">
              <a:latin typeface="Garamond" panose="02020404030301010803" pitchFamily="18" charset="0"/>
            </a:endParaRPr>
          </a:p>
        </p:txBody>
      </p:sp>
      <p:cxnSp>
        <p:nvCxnSpPr>
          <p:cNvPr id="9" name="Connecteur droit avec flèche 8">
            <a:extLst>
              <a:ext uri="{FF2B5EF4-FFF2-40B4-BE49-F238E27FC236}">
                <a16:creationId xmlns:a16="http://schemas.microsoft.com/office/drawing/2014/main" id="{1582F22B-C844-09B4-8CD3-572C7774394B}"/>
              </a:ext>
            </a:extLst>
          </p:cNvPr>
          <p:cNvCxnSpPr>
            <a:cxnSpLocks/>
          </p:cNvCxnSpPr>
          <p:nvPr/>
        </p:nvCxnSpPr>
        <p:spPr>
          <a:xfrm>
            <a:off x="7184571" y="6096000"/>
            <a:ext cx="4169229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avec flèche 11">
            <a:extLst>
              <a:ext uri="{FF2B5EF4-FFF2-40B4-BE49-F238E27FC236}">
                <a16:creationId xmlns:a16="http://schemas.microsoft.com/office/drawing/2014/main" id="{0090704D-D92B-8A4D-6701-D291C4E20544}"/>
              </a:ext>
            </a:extLst>
          </p:cNvPr>
          <p:cNvCxnSpPr>
            <a:cxnSpLocks/>
          </p:cNvCxnSpPr>
          <p:nvPr/>
        </p:nvCxnSpPr>
        <p:spPr>
          <a:xfrm flipV="1">
            <a:off x="7184571" y="1994263"/>
            <a:ext cx="0" cy="4101737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ZoneTexte 14">
            <a:extLst>
              <a:ext uri="{FF2B5EF4-FFF2-40B4-BE49-F238E27FC236}">
                <a16:creationId xmlns:a16="http://schemas.microsoft.com/office/drawing/2014/main" id="{749AE198-CF5F-2EB3-F9AD-EEDE2AB3930E}"/>
              </a:ext>
            </a:extLst>
          </p:cNvPr>
          <p:cNvSpPr txBox="1"/>
          <p:nvPr/>
        </p:nvSpPr>
        <p:spPr>
          <a:xfrm>
            <a:off x="6426538" y="1379956"/>
            <a:ext cx="14911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2800" dirty="0">
                <a:latin typeface="Garamond" panose="02020404030301010803" pitchFamily="18" charset="0"/>
              </a:rPr>
              <a:t>Price in $</a:t>
            </a: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895D4DD5-632D-53AB-2B83-147755458540}"/>
              </a:ext>
            </a:extLst>
          </p:cNvPr>
          <p:cNvSpPr txBox="1"/>
          <p:nvPr/>
        </p:nvSpPr>
        <p:spPr>
          <a:xfrm>
            <a:off x="10779439" y="6095995"/>
            <a:ext cx="140615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latin typeface="Garamond" panose="02020404030301010803" pitchFamily="18" charset="0"/>
              </a:rPr>
              <a:t>Quantity</a:t>
            </a:r>
          </a:p>
        </p:txBody>
      </p:sp>
      <p:cxnSp>
        <p:nvCxnSpPr>
          <p:cNvPr id="27" name="Connecteur droit 26">
            <a:extLst>
              <a:ext uri="{FF2B5EF4-FFF2-40B4-BE49-F238E27FC236}">
                <a16:creationId xmlns:a16="http://schemas.microsoft.com/office/drawing/2014/main" id="{B5619041-85D4-D7A5-A949-66ECB0FD7373}"/>
              </a:ext>
            </a:extLst>
          </p:cNvPr>
          <p:cNvCxnSpPr>
            <a:cxnSpLocks/>
          </p:cNvCxnSpPr>
          <p:nvPr/>
        </p:nvCxnSpPr>
        <p:spPr>
          <a:xfrm>
            <a:off x="7099398" y="2873827"/>
            <a:ext cx="87086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cteur droit 28">
            <a:extLst>
              <a:ext uri="{FF2B5EF4-FFF2-40B4-BE49-F238E27FC236}">
                <a16:creationId xmlns:a16="http://schemas.microsoft.com/office/drawing/2014/main" id="{B9CDAD80-ABEC-259E-62D2-05BDFAB6F71D}"/>
              </a:ext>
            </a:extLst>
          </p:cNvPr>
          <p:cNvCxnSpPr>
            <a:cxnSpLocks/>
          </p:cNvCxnSpPr>
          <p:nvPr/>
        </p:nvCxnSpPr>
        <p:spPr>
          <a:xfrm>
            <a:off x="7092454" y="3513905"/>
            <a:ext cx="87086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cteur droit 29">
            <a:extLst>
              <a:ext uri="{FF2B5EF4-FFF2-40B4-BE49-F238E27FC236}">
                <a16:creationId xmlns:a16="http://schemas.microsoft.com/office/drawing/2014/main" id="{40DA19E0-4114-36C7-34B9-F6D28BCB1544}"/>
              </a:ext>
            </a:extLst>
          </p:cNvPr>
          <p:cNvCxnSpPr>
            <a:cxnSpLocks/>
          </p:cNvCxnSpPr>
          <p:nvPr/>
        </p:nvCxnSpPr>
        <p:spPr>
          <a:xfrm>
            <a:off x="7092454" y="4162696"/>
            <a:ext cx="87086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cteur droit 30">
            <a:extLst>
              <a:ext uri="{FF2B5EF4-FFF2-40B4-BE49-F238E27FC236}">
                <a16:creationId xmlns:a16="http://schemas.microsoft.com/office/drawing/2014/main" id="{5A5F8F12-B6A6-56D5-C08D-CA564F1374B9}"/>
              </a:ext>
            </a:extLst>
          </p:cNvPr>
          <p:cNvCxnSpPr>
            <a:cxnSpLocks/>
          </p:cNvCxnSpPr>
          <p:nvPr/>
        </p:nvCxnSpPr>
        <p:spPr>
          <a:xfrm>
            <a:off x="7099398" y="4807131"/>
            <a:ext cx="87086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cteur droit 31">
            <a:extLst>
              <a:ext uri="{FF2B5EF4-FFF2-40B4-BE49-F238E27FC236}">
                <a16:creationId xmlns:a16="http://schemas.microsoft.com/office/drawing/2014/main" id="{71C68482-28B5-C69D-635D-DE1BA4D1927F}"/>
              </a:ext>
            </a:extLst>
          </p:cNvPr>
          <p:cNvCxnSpPr>
            <a:cxnSpLocks/>
          </p:cNvCxnSpPr>
          <p:nvPr/>
        </p:nvCxnSpPr>
        <p:spPr>
          <a:xfrm>
            <a:off x="7092454" y="5451562"/>
            <a:ext cx="87086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cteur droit 32">
            <a:extLst>
              <a:ext uri="{FF2B5EF4-FFF2-40B4-BE49-F238E27FC236}">
                <a16:creationId xmlns:a16="http://schemas.microsoft.com/office/drawing/2014/main" id="{650B0B4A-8957-1DCD-088A-AAAC355D5EE8}"/>
              </a:ext>
            </a:extLst>
          </p:cNvPr>
          <p:cNvCxnSpPr>
            <a:cxnSpLocks/>
          </p:cNvCxnSpPr>
          <p:nvPr/>
        </p:nvCxnSpPr>
        <p:spPr>
          <a:xfrm flipV="1">
            <a:off x="7848336" y="6095996"/>
            <a:ext cx="0" cy="8096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necteur droit 35">
            <a:extLst>
              <a:ext uri="{FF2B5EF4-FFF2-40B4-BE49-F238E27FC236}">
                <a16:creationId xmlns:a16="http://schemas.microsoft.com/office/drawing/2014/main" id="{E2EE88B3-5106-5734-EFD7-714A8888FE91}"/>
              </a:ext>
            </a:extLst>
          </p:cNvPr>
          <p:cNvCxnSpPr>
            <a:cxnSpLocks/>
          </p:cNvCxnSpPr>
          <p:nvPr/>
        </p:nvCxnSpPr>
        <p:spPr>
          <a:xfrm flipV="1">
            <a:off x="8493858" y="6095995"/>
            <a:ext cx="0" cy="8096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cteur droit 36">
            <a:extLst>
              <a:ext uri="{FF2B5EF4-FFF2-40B4-BE49-F238E27FC236}">
                <a16:creationId xmlns:a16="http://schemas.microsoft.com/office/drawing/2014/main" id="{7D0906D2-B482-4F11-F6BD-22B49CDE3879}"/>
              </a:ext>
            </a:extLst>
          </p:cNvPr>
          <p:cNvCxnSpPr>
            <a:cxnSpLocks/>
          </p:cNvCxnSpPr>
          <p:nvPr/>
        </p:nvCxnSpPr>
        <p:spPr>
          <a:xfrm flipV="1">
            <a:off x="9156798" y="6105993"/>
            <a:ext cx="0" cy="8096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necteur droit 37">
            <a:extLst>
              <a:ext uri="{FF2B5EF4-FFF2-40B4-BE49-F238E27FC236}">
                <a16:creationId xmlns:a16="http://schemas.microsoft.com/office/drawing/2014/main" id="{5C9A87E1-2640-63B2-77AF-725EFCB226C1}"/>
              </a:ext>
            </a:extLst>
          </p:cNvPr>
          <p:cNvCxnSpPr>
            <a:cxnSpLocks/>
          </p:cNvCxnSpPr>
          <p:nvPr/>
        </p:nvCxnSpPr>
        <p:spPr>
          <a:xfrm flipV="1">
            <a:off x="9824637" y="6105993"/>
            <a:ext cx="0" cy="8096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cteur droit 38">
            <a:extLst>
              <a:ext uri="{FF2B5EF4-FFF2-40B4-BE49-F238E27FC236}">
                <a16:creationId xmlns:a16="http://schemas.microsoft.com/office/drawing/2014/main" id="{7982E403-50DF-822F-5346-99A7F0B01B94}"/>
              </a:ext>
            </a:extLst>
          </p:cNvPr>
          <p:cNvCxnSpPr>
            <a:cxnSpLocks/>
          </p:cNvCxnSpPr>
          <p:nvPr/>
        </p:nvCxnSpPr>
        <p:spPr>
          <a:xfrm flipV="1">
            <a:off x="10486489" y="6105992"/>
            <a:ext cx="0" cy="8096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ZoneTexte 39">
            <a:extLst>
              <a:ext uri="{FF2B5EF4-FFF2-40B4-BE49-F238E27FC236}">
                <a16:creationId xmlns:a16="http://schemas.microsoft.com/office/drawing/2014/main" id="{F3E7BCD4-4727-1D5F-6AD2-16D15F8427F9}"/>
              </a:ext>
            </a:extLst>
          </p:cNvPr>
          <p:cNvSpPr txBox="1"/>
          <p:nvPr/>
        </p:nvSpPr>
        <p:spPr>
          <a:xfrm>
            <a:off x="6614700" y="2612215"/>
            <a:ext cx="52129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>
                <a:latin typeface="Garamond" panose="02020404030301010803" pitchFamily="18" charset="0"/>
              </a:rPr>
              <a:t>10</a:t>
            </a:r>
          </a:p>
        </p:txBody>
      </p:sp>
      <p:sp>
        <p:nvSpPr>
          <p:cNvPr id="41" name="ZoneTexte 40">
            <a:extLst>
              <a:ext uri="{FF2B5EF4-FFF2-40B4-BE49-F238E27FC236}">
                <a16:creationId xmlns:a16="http://schemas.microsoft.com/office/drawing/2014/main" id="{11007A8E-6EBB-06E5-CAA4-6534A61AA2FB}"/>
              </a:ext>
            </a:extLst>
          </p:cNvPr>
          <p:cNvSpPr txBox="1"/>
          <p:nvPr/>
        </p:nvSpPr>
        <p:spPr>
          <a:xfrm>
            <a:off x="6695929" y="3252780"/>
            <a:ext cx="3529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>
                <a:latin typeface="Garamond" panose="02020404030301010803" pitchFamily="18" charset="0"/>
              </a:rPr>
              <a:t>8</a:t>
            </a:r>
          </a:p>
        </p:txBody>
      </p:sp>
      <p:sp>
        <p:nvSpPr>
          <p:cNvPr id="42" name="ZoneTexte 41">
            <a:extLst>
              <a:ext uri="{FF2B5EF4-FFF2-40B4-BE49-F238E27FC236}">
                <a16:creationId xmlns:a16="http://schemas.microsoft.com/office/drawing/2014/main" id="{AC85E997-6DDB-6E59-8430-A1B519522770}"/>
              </a:ext>
            </a:extLst>
          </p:cNvPr>
          <p:cNvSpPr txBox="1"/>
          <p:nvPr/>
        </p:nvSpPr>
        <p:spPr>
          <a:xfrm>
            <a:off x="6695929" y="3901086"/>
            <a:ext cx="3529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>
                <a:latin typeface="Garamond" panose="02020404030301010803" pitchFamily="18" charset="0"/>
              </a:rPr>
              <a:t>6</a:t>
            </a:r>
          </a:p>
        </p:txBody>
      </p:sp>
      <p:sp>
        <p:nvSpPr>
          <p:cNvPr id="43" name="ZoneTexte 42">
            <a:extLst>
              <a:ext uri="{FF2B5EF4-FFF2-40B4-BE49-F238E27FC236}">
                <a16:creationId xmlns:a16="http://schemas.microsoft.com/office/drawing/2014/main" id="{EB5EB240-C78E-D762-F86A-B1E940D0FDC8}"/>
              </a:ext>
            </a:extLst>
          </p:cNvPr>
          <p:cNvSpPr txBox="1"/>
          <p:nvPr/>
        </p:nvSpPr>
        <p:spPr>
          <a:xfrm>
            <a:off x="6702873" y="4540328"/>
            <a:ext cx="3529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>
                <a:latin typeface="Garamond" panose="02020404030301010803" pitchFamily="18" charset="0"/>
              </a:rPr>
              <a:t>4</a:t>
            </a:r>
          </a:p>
        </p:txBody>
      </p:sp>
      <p:sp>
        <p:nvSpPr>
          <p:cNvPr id="44" name="ZoneTexte 43">
            <a:extLst>
              <a:ext uri="{FF2B5EF4-FFF2-40B4-BE49-F238E27FC236}">
                <a16:creationId xmlns:a16="http://schemas.microsoft.com/office/drawing/2014/main" id="{AF9297D2-5A36-2246-6F82-295B4137359F}"/>
              </a:ext>
            </a:extLst>
          </p:cNvPr>
          <p:cNvSpPr txBox="1"/>
          <p:nvPr/>
        </p:nvSpPr>
        <p:spPr>
          <a:xfrm>
            <a:off x="6698112" y="5195313"/>
            <a:ext cx="3529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>
                <a:latin typeface="Garamond" panose="02020404030301010803" pitchFamily="18" charset="0"/>
              </a:rPr>
              <a:t>2</a:t>
            </a:r>
          </a:p>
        </p:txBody>
      </p:sp>
      <p:sp>
        <p:nvSpPr>
          <p:cNvPr id="45" name="ZoneTexte 44">
            <a:extLst>
              <a:ext uri="{FF2B5EF4-FFF2-40B4-BE49-F238E27FC236}">
                <a16:creationId xmlns:a16="http://schemas.microsoft.com/office/drawing/2014/main" id="{57491F72-7275-BF37-B598-9384A556CF44}"/>
              </a:ext>
            </a:extLst>
          </p:cNvPr>
          <p:cNvSpPr txBox="1"/>
          <p:nvPr/>
        </p:nvSpPr>
        <p:spPr>
          <a:xfrm>
            <a:off x="7671845" y="6176962"/>
            <a:ext cx="3529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>
                <a:latin typeface="Garamond" panose="02020404030301010803" pitchFamily="18" charset="0"/>
              </a:rPr>
              <a:t>1</a:t>
            </a:r>
          </a:p>
        </p:txBody>
      </p:sp>
      <p:sp>
        <p:nvSpPr>
          <p:cNvPr id="46" name="ZoneTexte 45">
            <a:extLst>
              <a:ext uri="{FF2B5EF4-FFF2-40B4-BE49-F238E27FC236}">
                <a16:creationId xmlns:a16="http://schemas.microsoft.com/office/drawing/2014/main" id="{3BCFF309-10A8-D8CF-90BA-D2ADA4F7F110}"/>
              </a:ext>
            </a:extLst>
          </p:cNvPr>
          <p:cNvSpPr txBox="1"/>
          <p:nvPr/>
        </p:nvSpPr>
        <p:spPr>
          <a:xfrm>
            <a:off x="8333696" y="6172832"/>
            <a:ext cx="3529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>
                <a:latin typeface="Garamond" panose="02020404030301010803" pitchFamily="18" charset="0"/>
              </a:rPr>
              <a:t>2</a:t>
            </a:r>
          </a:p>
        </p:txBody>
      </p:sp>
      <p:sp>
        <p:nvSpPr>
          <p:cNvPr id="47" name="ZoneTexte 46">
            <a:extLst>
              <a:ext uri="{FF2B5EF4-FFF2-40B4-BE49-F238E27FC236}">
                <a16:creationId xmlns:a16="http://schemas.microsoft.com/office/drawing/2014/main" id="{1876FA77-29D6-E4BE-C9FA-84B0D7E9E021}"/>
              </a:ext>
            </a:extLst>
          </p:cNvPr>
          <p:cNvSpPr txBox="1"/>
          <p:nvPr/>
        </p:nvSpPr>
        <p:spPr>
          <a:xfrm>
            <a:off x="8982757" y="6172832"/>
            <a:ext cx="3529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>
                <a:latin typeface="Garamond" panose="02020404030301010803" pitchFamily="18" charset="0"/>
              </a:rPr>
              <a:t>3</a:t>
            </a:r>
          </a:p>
        </p:txBody>
      </p:sp>
      <p:sp>
        <p:nvSpPr>
          <p:cNvPr id="48" name="ZoneTexte 47">
            <a:extLst>
              <a:ext uri="{FF2B5EF4-FFF2-40B4-BE49-F238E27FC236}">
                <a16:creationId xmlns:a16="http://schemas.microsoft.com/office/drawing/2014/main" id="{CACDBDFF-A3B9-E629-4277-25176798798A}"/>
              </a:ext>
            </a:extLst>
          </p:cNvPr>
          <p:cNvSpPr txBox="1"/>
          <p:nvPr/>
        </p:nvSpPr>
        <p:spPr>
          <a:xfrm>
            <a:off x="9645153" y="6172830"/>
            <a:ext cx="3529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>
                <a:latin typeface="Garamond" panose="02020404030301010803" pitchFamily="18" charset="0"/>
              </a:rPr>
              <a:t>4</a:t>
            </a:r>
          </a:p>
        </p:txBody>
      </p:sp>
      <p:sp>
        <p:nvSpPr>
          <p:cNvPr id="49" name="ZoneTexte 48">
            <a:extLst>
              <a:ext uri="{FF2B5EF4-FFF2-40B4-BE49-F238E27FC236}">
                <a16:creationId xmlns:a16="http://schemas.microsoft.com/office/drawing/2014/main" id="{EF597A6D-FAA8-2A38-854D-F6F91643556B}"/>
              </a:ext>
            </a:extLst>
          </p:cNvPr>
          <p:cNvSpPr txBox="1"/>
          <p:nvPr/>
        </p:nvSpPr>
        <p:spPr>
          <a:xfrm>
            <a:off x="10307549" y="6171989"/>
            <a:ext cx="3529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>
                <a:latin typeface="Garamond" panose="02020404030301010803" pitchFamily="18" charset="0"/>
              </a:rPr>
              <a:t>5</a:t>
            </a:r>
          </a:p>
        </p:txBody>
      </p:sp>
      <p:sp>
        <p:nvSpPr>
          <p:cNvPr id="50" name="ZoneTexte 49">
            <a:extLst>
              <a:ext uri="{FF2B5EF4-FFF2-40B4-BE49-F238E27FC236}">
                <a16:creationId xmlns:a16="http://schemas.microsoft.com/office/drawing/2014/main" id="{89C4ACDE-6CDE-E9E4-FA22-F54C8F1DB3F0}"/>
              </a:ext>
            </a:extLst>
          </p:cNvPr>
          <p:cNvSpPr txBox="1"/>
          <p:nvPr/>
        </p:nvSpPr>
        <p:spPr>
          <a:xfrm>
            <a:off x="6815260" y="6090803"/>
            <a:ext cx="3529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>
                <a:latin typeface="Garamond" panose="02020404030301010803" pitchFamily="18" charset="0"/>
              </a:rPr>
              <a:t>0</a:t>
            </a:r>
          </a:p>
        </p:txBody>
      </p:sp>
      <p:cxnSp>
        <p:nvCxnSpPr>
          <p:cNvPr id="5" name="Connecteur droit 4">
            <a:extLst>
              <a:ext uri="{FF2B5EF4-FFF2-40B4-BE49-F238E27FC236}">
                <a16:creationId xmlns:a16="http://schemas.microsoft.com/office/drawing/2014/main" id="{A9B3991A-CF19-70D3-873C-7DA739EB901C}"/>
              </a:ext>
            </a:extLst>
          </p:cNvPr>
          <p:cNvCxnSpPr>
            <a:cxnSpLocks/>
          </p:cNvCxnSpPr>
          <p:nvPr/>
        </p:nvCxnSpPr>
        <p:spPr>
          <a:xfrm>
            <a:off x="7186484" y="5451562"/>
            <a:ext cx="661852" cy="0"/>
          </a:xfrm>
          <a:prstGeom prst="line">
            <a:avLst/>
          </a:prstGeom>
          <a:ln w="38100">
            <a:solidFill>
              <a:schemeClr val="tx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cteur droit 6">
            <a:extLst>
              <a:ext uri="{FF2B5EF4-FFF2-40B4-BE49-F238E27FC236}">
                <a16:creationId xmlns:a16="http://schemas.microsoft.com/office/drawing/2014/main" id="{F9877CC8-EABD-7C1C-5FAF-A7A875F46967}"/>
              </a:ext>
            </a:extLst>
          </p:cNvPr>
          <p:cNvCxnSpPr>
            <a:cxnSpLocks/>
          </p:cNvCxnSpPr>
          <p:nvPr/>
        </p:nvCxnSpPr>
        <p:spPr>
          <a:xfrm flipV="1">
            <a:off x="7848336" y="5451562"/>
            <a:ext cx="0" cy="639241"/>
          </a:xfrm>
          <a:prstGeom prst="line">
            <a:avLst/>
          </a:prstGeom>
          <a:ln w="38100">
            <a:solidFill>
              <a:schemeClr val="tx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10">
            <a:extLst>
              <a:ext uri="{FF2B5EF4-FFF2-40B4-BE49-F238E27FC236}">
                <a16:creationId xmlns:a16="http://schemas.microsoft.com/office/drawing/2014/main" id="{C1B94F27-BF24-52B7-7D85-A79143298E7E}"/>
              </a:ext>
            </a:extLst>
          </p:cNvPr>
          <p:cNvCxnSpPr>
            <a:cxnSpLocks/>
          </p:cNvCxnSpPr>
          <p:nvPr/>
        </p:nvCxnSpPr>
        <p:spPr>
          <a:xfrm flipV="1">
            <a:off x="7848336" y="4815350"/>
            <a:ext cx="0" cy="639241"/>
          </a:xfrm>
          <a:prstGeom prst="line">
            <a:avLst/>
          </a:prstGeom>
          <a:ln w="38100">
            <a:solidFill>
              <a:schemeClr val="tx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12">
            <a:extLst>
              <a:ext uri="{FF2B5EF4-FFF2-40B4-BE49-F238E27FC236}">
                <a16:creationId xmlns:a16="http://schemas.microsoft.com/office/drawing/2014/main" id="{BFF72D46-5B48-0A36-B9A9-E99386223B3B}"/>
              </a:ext>
            </a:extLst>
          </p:cNvPr>
          <p:cNvCxnSpPr>
            <a:cxnSpLocks/>
          </p:cNvCxnSpPr>
          <p:nvPr/>
        </p:nvCxnSpPr>
        <p:spPr>
          <a:xfrm>
            <a:off x="7848336" y="4794064"/>
            <a:ext cx="661852" cy="0"/>
          </a:xfrm>
          <a:prstGeom prst="line">
            <a:avLst/>
          </a:prstGeom>
          <a:ln w="38100">
            <a:solidFill>
              <a:schemeClr val="tx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13">
            <a:extLst>
              <a:ext uri="{FF2B5EF4-FFF2-40B4-BE49-F238E27FC236}">
                <a16:creationId xmlns:a16="http://schemas.microsoft.com/office/drawing/2014/main" id="{891453B0-BD13-237F-B69F-52928A9C34AE}"/>
              </a:ext>
            </a:extLst>
          </p:cNvPr>
          <p:cNvCxnSpPr>
            <a:cxnSpLocks/>
          </p:cNvCxnSpPr>
          <p:nvPr/>
        </p:nvCxnSpPr>
        <p:spPr>
          <a:xfrm flipV="1">
            <a:off x="8493858" y="4807131"/>
            <a:ext cx="0" cy="1283672"/>
          </a:xfrm>
          <a:prstGeom prst="line">
            <a:avLst/>
          </a:prstGeom>
          <a:ln w="38100">
            <a:solidFill>
              <a:schemeClr val="tx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necteur droit 34">
            <a:extLst>
              <a:ext uri="{FF2B5EF4-FFF2-40B4-BE49-F238E27FC236}">
                <a16:creationId xmlns:a16="http://schemas.microsoft.com/office/drawing/2014/main" id="{7AA5CCCB-BA3F-40D8-9232-F4D7B751774B}"/>
              </a:ext>
            </a:extLst>
          </p:cNvPr>
          <p:cNvCxnSpPr>
            <a:cxnSpLocks/>
          </p:cNvCxnSpPr>
          <p:nvPr/>
        </p:nvCxnSpPr>
        <p:spPr>
          <a:xfrm flipV="1">
            <a:off x="8491417" y="4167890"/>
            <a:ext cx="0" cy="639241"/>
          </a:xfrm>
          <a:prstGeom prst="line">
            <a:avLst/>
          </a:prstGeom>
          <a:ln w="38100">
            <a:solidFill>
              <a:schemeClr val="tx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Connecteur droit 50">
            <a:extLst>
              <a:ext uri="{FF2B5EF4-FFF2-40B4-BE49-F238E27FC236}">
                <a16:creationId xmlns:a16="http://schemas.microsoft.com/office/drawing/2014/main" id="{B8D24AFD-A20F-D495-0608-4F36D1E66204}"/>
              </a:ext>
            </a:extLst>
          </p:cNvPr>
          <p:cNvCxnSpPr>
            <a:cxnSpLocks/>
          </p:cNvCxnSpPr>
          <p:nvPr/>
        </p:nvCxnSpPr>
        <p:spPr>
          <a:xfrm>
            <a:off x="8491417" y="4162696"/>
            <a:ext cx="661852" cy="0"/>
          </a:xfrm>
          <a:prstGeom prst="line">
            <a:avLst/>
          </a:prstGeom>
          <a:ln w="38100">
            <a:solidFill>
              <a:schemeClr val="tx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Connecteur droit 51">
            <a:extLst>
              <a:ext uri="{FF2B5EF4-FFF2-40B4-BE49-F238E27FC236}">
                <a16:creationId xmlns:a16="http://schemas.microsoft.com/office/drawing/2014/main" id="{B789A758-B494-EF46-2FED-D2C35CC54973}"/>
              </a:ext>
            </a:extLst>
          </p:cNvPr>
          <p:cNvCxnSpPr>
            <a:cxnSpLocks/>
          </p:cNvCxnSpPr>
          <p:nvPr/>
        </p:nvCxnSpPr>
        <p:spPr>
          <a:xfrm flipV="1">
            <a:off x="9153269" y="4167890"/>
            <a:ext cx="0" cy="1922913"/>
          </a:xfrm>
          <a:prstGeom prst="line">
            <a:avLst/>
          </a:prstGeom>
          <a:ln w="38100">
            <a:solidFill>
              <a:schemeClr val="tx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Connecteur droit 53">
            <a:extLst>
              <a:ext uri="{FF2B5EF4-FFF2-40B4-BE49-F238E27FC236}">
                <a16:creationId xmlns:a16="http://schemas.microsoft.com/office/drawing/2014/main" id="{1C31F961-5393-96F3-6A6C-FA6E86974D72}"/>
              </a:ext>
            </a:extLst>
          </p:cNvPr>
          <p:cNvCxnSpPr>
            <a:cxnSpLocks/>
          </p:cNvCxnSpPr>
          <p:nvPr/>
        </p:nvCxnSpPr>
        <p:spPr>
          <a:xfrm flipV="1">
            <a:off x="9153269" y="3523455"/>
            <a:ext cx="0" cy="639241"/>
          </a:xfrm>
          <a:prstGeom prst="line">
            <a:avLst/>
          </a:prstGeom>
          <a:ln w="38100">
            <a:solidFill>
              <a:schemeClr val="tx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Connecteur droit 54">
            <a:extLst>
              <a:ext uri="{FF2B5EF4-FFF2-40B4-BE49-F238E27FC236}">
                <a16:creationId xmlns:a16="http://schemas.microsoft.com/office/drawing/2014/main" id="{0502334E-291A-2990-E269-63753B89569E}"/>
              </a:ext>
            </a:extLst>
          </p:cNvPr>
          <p:cNvCxnSpPr>
            <a:cxnSpLocks/>
          </p:cNvCxnSpPr>
          <p:nvPr/>
        </p:nvCxnSpPr>
        <p:spPr>
          <a:xfrm>
            <a:off x="9162785" y="3527808"/>
            <a:ext cx="661852" cy="0"/>
          </a:xfrm>
          <a:prstGeom prst="line">
            <a:avLst/>
          </a:prstGeom>
          <a:ln w="38100">
            <a:solidFill>
              <a:schemeClr val="tx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onnecteur droit 55">
            <a:extLst>
              <a:ext uri="{FF2B5EF4-FFF2-40B4-BE49-F238E27FC236}">
                <a16:creationId xmlns:a16="http://schemas.microsoft.com/office/drawing/2014/main" id="{61DE479A-E1EA-DB5C-E18C-562B79FA93F1}"/>
              </a:ext>
            </a:extLst>
          </p:cNvPr>
          <p:cNvCxnSpPr>
            <a:cxnSpLocks/>
          </p:cNvCxnSpPr>
          <p:nvPr/>
        </p:nvCxnSpPr>
        <p:spPr>
          <a:xfrm flipV="1">
            <a:off x="9824637" y="3528649"/>
            <a:ext cx="0" cy="2562154"/>
          </a:xfrm>
          <a:prstGeom prst="line">
            <a:avLst/>
          </a:prstGeom>
          <a:ln w="38100">
            <a:solidFill>
              <a:schemeClr val="tx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Connecteur droit 57">
            <a:extLst>
              <a:ext uri="{FF2B5EF4-FFF2-40B4-BE49-F238E27FC236}">
                <a16:creationId xmlns:a16="http://schemas.microsoft.com/office/drawing/2014/main" id="{C04FF6C7-684C-2360-DA50-7414BA708EC5}"/>
              </a:ext>
            </a:extLst>
          </p:cNvPr>
          <p:cNvCxnSpPr>
            <a:cxnSpLocks/>
          </p:cNvCxnSpPr>
          <p:nvPr/>
        </p:nvCxnSpPr>
        <p:spPr>
          <a:xfrm flipV="1">
            <a:off x="9820843" y="2884214"/>
            <a:ext cx="0" cy="639241"/>
          </a:xfrm>
          <a:prstGeom prst="line">
            <a:avLst/>
          </a:prstGeom>
          <a:ln w="38100">
            <a:solidFill>
              <a:schemeClr val="tx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Connecteur droit 58">
            <a:extLst>
              <a:ext uri="{FF2B5EF4-FFF2-40B4-BE49-F238E27FC236}">
                <a16:creationId xmlns:a16="http://schemas.microsoft.com/office/drawing/2014/main" id="{137CB954-F53B-3500-A787-08A2B6DC8A69}"/>
              </a:ext>
            </a:extLst>
          </p:cNvPr>
          <p:cNvCxnSpPr>
            <a:cxnSpLocks/>
          </p:cNvCxnSpPr>
          <p:nvPr/>
        </p:nvCxnSpPr>
        <p:spPr>
          <a:xfrm>
            <a:off x="9820843" y="2852892"/>
            <a:ext cx="661852" cy="0"/>
          </a:xfrm>
          <a:prstGeom prst="line">
            <a:avLst/>
          </a:prstGeom>
          <a:ln w="38100">
            <a:solidFill>
              <a:schemeClr val="tx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Connecteur droit 59">
            <a:extLst>
              <a:ext uri="{FF2B5EF4-FFF2-40B4-BE49-F238E27FC236}">
                <a16:creationId xmlns:a16="http://schemas.microsoft.com/office/drawing/2014/main" id="{052D4434-CAFE-010E-7AC7-DF667B1CC52E}"/>
              </a:ext>
            </a:extLst>
          </p:cNvPr>
          <p:cNvCxnSpPr>
            <a:cxnSpLocks/>
          </p:cNvCxnSpPr>
          <p:nvPr/>
        </p:nvCxnSpPr>
        <p:spPr>
          <a:xfrm flipH="1" flipV="1">
            <a:off x="10479709" y="2852892"/>
            <a:ext cx="2986" cy="3237911"/>
          </a:xfrm>
          <a:prstGeom prst="line">
            <a:avLst/>
          </a:prstGeom>
          <a:ln w="38100">
            <a:solidFill>
              <a:schemeClr val="tx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ZoneTexte 61">
            <a:extLst>
              <a:ext uri="{FF2B5EF4-FFF2-40B4-BE49-F238E27FC236}">
                <a16:creationId xmlns:a16="http://schemas.microsoft.com/office/drawing/2014/main" id="{EB9003B0-4631-1BBB-325A-A7A02758C11E}"/>
              </a:ext>
            </a:extLst>
          </p:cNvPr>
          <p:cNvSpPr txBox="1"/>
          <p:nvPr/>
        </p:nvSpPr>
        <p:spPr>
          <a:xfrm rot="16200000">
            <a:off x="7190475" y="5481068"/>
            <a:ext cx="6256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>
                <a:solidFill>
                  <a:schemeClr val="tx2"/>
                </a:solidFill>
                <a:latin typeface="Garamond" panose="02020404030301010803" pitchFamily="18" charset="0"/>
              </a:rPr>
              <a:t>Joe</a:t>
            </a:r>
          </a:p>
        </p:txBody>
      </p:sp>
      <p:sp>
        <p:nvSpPr>
          <p:cNvPr id="63" name="ZoneTexte 62">
            <a:extLst>
              <a:ext uri="{FF2B5EF4-FFF2-40B4-BE49-F238E27FC236}">
                <a16:creationId xmlns:a16="http://schemas.microsoft.com/office/drawing/2014/main" id="{6C01E93D-2BEE-862C-4319-4CA70117C6AE}"/>
              </a:ext>
            </a:extLst>
          </p:cNvPr>
          <p:cNvSpPr txBox="1"/>
          <p:nvPr/>
        </p:nvSpPr>
        <p:spPr>
          <a:xfrm rot="16200000">
            <a:off x="7842375" y="5456923"/>
            <a:ext cx="6737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>
                <a:solidFill>
                  <a:schemeClr val="tx2"/>
                </a:solidFill>
                <a:latin typeface="Garamond" panose="02020404030301010803" pitchFamily="18" charset="0"/>
              </a:rPr>
              <a:t>Jeff</a:t>
            </a:r>
          </a:p>
        </p:txBody>
      </p:sp>
      <p:sp>
        <p:nvSpPr>
          <p:cNvPr id="64" name="ZoneTexte 63">
            <a:extLst>
              <a:ext uri="{FF2B5EF4-FFF2-40B4-BE49-F238E27FC236}">
                <a16:creationId xmlns:a16="http://schemas.microsoft.com/office/drawing/2014/main" id="{A58372F9-4180-27B1-857C-4010E72C91B7}"/>
              </a:ext>
            </a:extLst>
          </p:cNvPr>
          <p:cNvSpPr txBox="1"/>
          <p:nvPr/>
        </p:nvSpPr>
        <p:spPr>
          <a:xfrm rot="16200000">
            <a:off x="8309374" y="5279614"/>
            <a:ext cx="10327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>
                <a:solidFill>
                  <a:schemeClr val="tx2"/>
                </a:solidFill>
                <a:latin typeface="Garamond" panose="02020404030301010803" pitchFamily="18" charset="0"/>
              </a:rPr>
              <a:t>David</a:t>
            </a:r>
          </a:p>
        </p:txBody>
      </p:sp>
      <p:sp>
        <p:nvSpPr>
          <p:cNvPr id="65" name="ZoneTexte 64">
            <a:extLst>
              <a:ext uri="{FF2B5EF4-FFF2-40B4-BE49-F238E27FC236}">
                <a16:creationId xmlns:a16="http://schemas.microsoft.com/office/drawing/2014/main" id="{57638681-C1F5-1D54-D829-8B1F57552746}"/>
              </a:ext>
            </a:extLst>
          </p:cNvPr>
          <p:cNvSpPr txBox="1"/>
          <p:nvPr/>
        </p:nvSpPr>
        <p:spPr>
          <a:xfrm rot="16200000">
            <a:off x="9018909" y="5334389"/>
            <a:ext cx="91884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>
                <a:solidFill>
                  <a:schemeClr val="tx2"/>
                </a:solidFill>
                <a:latin typeface="Garamond" panose="02020404030301010803" pitchFamily="18" charset="0"/>
              </a:rPr>
              <a:t>Mark</a:t>
            </a:r>
          </a:p>
        </p:txBody>
      </p:sp>
      <p:sp>
        <p:nvSpPr>
          <p:cNvPr id="66" name="ZoneTexte 65">
            <a:extLst>
              <a:ext uri="{FF2B5EF4-FFF2-40B4-BE49-F238E27FC236}">
                <a16:creationId xmlns:a16="http://schemas.microsoft.com/office/drawing/2014/main" id="{7237FC42-2EF4-6555-37DD-6E0596552DB2}"/>
              </a:ext>
            </a:extLst>
          </p:cNvPr>
          <p:cNvSpPr txBox="1"/>
          <p:nvPr/>
        </p:nvSpPr>
        <p:spPr>
          <a:xfrm rot="16200000">
            <a:off x="9598873" y="5245152"/>
            <a:ext cx="110164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>
                <a:solidFill>
                  <a:schemeClr val="tx2"/>
                </a:solidFill>
                <a:latin typeface="Garamond" panose="02020404030301010803" pitchFamily="18" charset="0"/>
              </a:rPr>
              <a:t>Shawn</a:t>
            </a:r>
          </a:p>
        </p:txBody>
      </p:sp>
      <p:cxnSp>
        <p:nvCxnSpPr>
          <p:cNvPr id="68" name="Connecteur droit 67">
            <a:extLst>
              <a:ext uri="{FF2B5EF4-FFF2-40B4-BE49-F238E27FC236}">
                <a16:creationId xmlns:a16="http://schemas.microsoft.com/office/drawing/2014/main" id="{9F3E3361-B3E4-FB32-7C0E-EC44E0A9ADDF}"/>
              </a:ext>
            </a:extLst>
          </p:cNvPr>
          <p:cNvCxnSpPr>
            <a:cxnSpLocks/>
          </p:cNvCxnSpPr>
          <p:nvPr/>
        </p:nvCxnSpPr>
        <p:spPr>
          <a:xfrm>
            <a:off x="7114351" y="2225389"/>
            <a:ext cx="87086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ZoneTexte 71">
            <a:extLst>
              <a:ext uri="{FF2B5EF4-FFF2-40B4-BE49-F238E27FC236}">
                <a16:creationId xmlns:a16="http://schemas.microsoft.com/office/drawing/2014/main" id="{D4FD51FE-726D-F048-8BC2-71FB073BA731}"/>
              </a:ext>
            </a:extLst>
          </p:cNvPr>
          <p:cNvSpPr txBox="1"/>
          <p:nvPr/>
        </p:nvSpPr>
        <p:spPr>
          <a:xfrm>
            <a:off x="6618715" y="1963430"/>
            <a:ext cx="52129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>
                <a:latin typeface="Garamond" panose="02020404030301010803" pitchFamily="18" charset="0"/>
              </a:rPr>
              <a:t>12</a:t>
            </a:r>
          </a:p>
        </p:txBody>
      </p:sp>
    </p:spTree>
    <p:extLst>
      <p:ext uri="{BB962C8B-B14F-4D97-AF65-F5344CB8AC3E}">
        <p14:creationId xmlns:p14="http://schemas.microsoft.com/office/powerpoint/2010/main" val="36426699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800" decel="100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800" decel="100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800" decel="100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800" decel="100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8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8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8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800" decel="100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800" decel="100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800" decel="100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800" decel="100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800" decel="100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800" decel="100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800" decel="100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800" decel="100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800" decel="100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800" decel="100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800" decel="100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800" decel="100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800" decel="100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800" decel="100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800" decel="100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800" decel="100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800" decel="100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800" decel="100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800" decel="100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800" decel="100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800" decel="100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800" decel="100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800" decel="100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800" decel="100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800" decel="100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800" decel="100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800" decel="100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800" decel="100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5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800" decel="100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8" dur="800" decel="100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800" decel="100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800" decel="100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3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800" decel="100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6" dur="800" decel="100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800" decel="100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800" decel="100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800" decel="100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6" dur="800" decel="100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800" decel="100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800" decel="100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1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800" decel="100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4" dur="800" decel="100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800" decel="100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800" decel="100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9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800" decel="100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2" dur="800" decel="100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800" decel="100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800" decel="100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7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9" dur="800" decel="100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0" dur="800" decel="100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800" decel="100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800" decel="100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/>
      <p:bldP spid="63" grpId="0"/>
      <p:bldP spid="64" grpId="0"/>
      <p:bldP spid="65" grpId="0"/>
      <p:bldP spid="6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CCDCA8B-EE7F-15B6-2838-367E7F5B10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Garamond" panose="02020404030301010803" pitchFamily="18" charset="0"/>
              </a:rPr>
              <a:t>3. Utility and Welfare Economics</a:t>
            </a: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009AB9F-41EE-0A12-BB76-F0CD7D0AEFB9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latin typeface="Garamond" panose="02020404030301010803" pitchFamily="18" charset="0"/>
              </a:rPr>
              <a:t>Reservation prices of potential sellers:</a:t>
            </a:r>
          </a:p>
          <a:p>
            <a:endParaRPr lang="en-US" b="1" dirty="0">
              <a:latin typeface="Garamond" panose="02020404030301010803" pitchFamily="18" charset="0"/>
            </a:endParaRPr>
          </a:p>
          <a:p>
            <a:pPr lvl="1"/>
            <a:r>
              <a:rPr lang="en-US" dirty="0">
                <a:solidFill>
                  <a:schemeClr val="tx2"/>
                </a:solidFill>
                <a:latin typeface="Garamond" panose="02020404030301010803" pitchFamily="18" charset="0"/>
              </a:rPr>
              <a:t>Joe: 	$2</a:t>
            </a:r>
          </a:p>
          <a:p>
            <a:pPr lvl="1"/>
            <a:r>
              <a:rPr lang="en-US" dirty="0">
                <a:solidFill>
                  <a:schemeClr val="tx2"/>
                </a:solidFill>
                <a:latin typeface="Garamond" panose="02020404030301010803" pitchFamily="18" charset="0"/>
              </a:rPr>
              <a:t>Jeff: 	$4</a:t>
            </a:r>
          </a:p>
          <a:p>
            <a:pPr lvl="1"/>
            <a:r>
              <a:rPr lang="en-US" dirty="0">
                <a:solidFill>
                  <a:schemeClr val="tx2"/>
                </a:solidFill>
                <a:latin typeface="Garamond" panose="02020404030301010803" pitchFamily="18" charset="0"/>
              </a:rPr>
              <a:t>David: 	$6</a:t>
            </a:r>
          </a:p>
          <a:p>
            <a:pPr lvl="1"/>
            <a:r>
              <a:rPr lang="en-US" dirty="0">
                <a:solidFill>
                  <a:schemeClr val="tx2"/>
                </a:solidFill>
                <a:latin typeface="Garamond" panose="02020404030301010803" pitchFamily="18" charset="0"/>
              </a:rPr>
              <a:t>Mark: 	$8</a:t>
            </a:r>
          </a:p>
          <a:p>
            <a:pPr lvl="1"/>
            <a:r>
              <a:rPr lang="en-US" dirty="0">
                <a:solidFill>
                  <a:schemeClr val="tx2"/>
                </a:solidFill>
                <a:latin typeface="Garamond" panose="02020404030301010803" pitchFamily="18" charset="0"/>
              </a:rPr>
              <a:t>Shawn: 	$10</a:t>
            </a:r>
          </a:p>
          <a:p>
            <a:pPr lvl="1"/>
            <a:endParaRPr lang="en-US" b="1" dirty="0">
              <a:latin typeface="Garamond" panose="02020404030301010803" pitchFamily="18" charset="0"/>
            </a:endParaRPr>
          </a:p>
        </p:txBody>
      </p:sp>
      <p:cxnSp>
        <p:nvCxnSpPr>
          <p:cNvPr id="9" name="Connecteur droit avec flèche 8">
            <a:extLst>
              <a:ext uri="{FF2B5EF4-FFF2-40B4-BE49-F238E27FC236}">
                <a16:creationId xmlns:a16="http://schemas.microsoft.com/office/drawing/2014/main" id="{1582F22B-C844-09B4-8CD3-572C7774394B}"/>
              </a:ext>
            </a:extLst>
          </p:cNvPr>
          <p:cNvCxnSpPr>
            <a:cxnSpLocks/>
          </p:cNvCxnSpPr>
          <p:nvPr/>
        </p:nvCxnSpPr>
        <p:spPr>
          <a:xfrm>
            <a:off x="7184571" y="6096000"/>
            <a:ext cx="4169229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avec flèche 11">
            <a:extLst>
              <a:ext uri="{FF2B5EF4-FFF2-40B4-BE49-F238E27FC236}">
                <a16:creationId xmlns:a16="http://schemas.microsoft.com/office/drawing/2014/main" id="{0090704D-D92B-8A4D-6701-D291C4E20544}"/>
              </a:ext>
            </a:extLst>
          </p:cNvPr>
          <p:cNvCxnSpPr>
            <a:cxnSpLocks/>
          </p:cNvCxnSpPr>
          <p:nvPr/>
        </p:nvCxnSpPr>
        <p:spPr>
          <a:xfrm flipV="1">
            <a:off x="7184571" y="1994263"/>
            <a:ext cx="0" cy="4101737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ZoneTexte 14">
            <a:extLst>
              <a:ext uri="{FF2B5EF4-FFF2-40B4-BE49-F238E27FC236}">
                <a16:creationId xmlns:a16="http://schemas.microsoft.com/office/drawing/2014/main" id="{749AE198-CF5F-2EB3-F9AD-EEDE2AB3930E}"/>
              </a:ext>
            </a:extLst>
          </p:cNvPr>
          <p:cNvSpPr txBox="1"/>
          <p:nvPr/>
        </p:nvSpPr>
        <p:spPr>
          <a:xfrm>
            <a:off x="6426538" y="1379956"/>
            <a:ext cx="14911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2800" dirty="0">
                <a:latin typeface="Garamond" panose="02020404030301010803" pitchFamily="18" charset="0"/>
              </a:rPr>
              <a:t>Price in $</a:t>
            </a: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895D4DD5-632D-53AB-2B83-147755458540}"/>
              </a:ext>
            </a:extLst>
          </p:cNvPr>
          <p:cNvSpPr txBox="1"/>
          <p:nvPr/>
        </p:nvSpPr>
        <p:spPr>
          <a:xfrm>
            <a:off x="10779439" y="6095995"/>
            <a:ext cx="140615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latin typeface="Garamond" panose="02020404030301010803" pitchFamily="18" charset="0"/>
              </a:rPr>
              <a:t>Quantity</a:t>
            </a:r>
          </a:p>
        </p:txBody>
      </p:sp>
      <p:cxnSp>
        <p:nvCxnSpPr>
          <p:cNvPr id="27" name="Connecteur droit 26">
            <a:extLst>
              <a:ext uri="{FF2B5EF4-FFF2-40B4-BE49-F238E27FC236}">
                <a16:creationId xmlns:a16="http://schemas.microsoft.com/office/drawing/2014/main" id="{B5619041-85D4-D7A5-A949-66ECB0FD7373}"/>
              </a:ext>
            </a:extLst>
          </p:cNvPr>
          <p:cNvCxnSpPr>
            <a:cxnSpLocks/>
          </p:cNvCxnSpPr>
          <p:nvPr/>
        </p:nvCxnSpPr>
        <p:spPr>
          <a:xfrm>
            <a:off x="7099398" y="2873827"/>
            <a:ext cx="87086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cteur droit 28">
            <a:extLst>
              <a:ext uri="{FF2B5EF4-FFF2-40B4-BE49-F238E27FC236}">
                <a16:creationId xmlns:a16="http://schemas.microsoft.com/office/drawing/2014/main" id="{B9CDAD80-ABEC-259E-62D2-05BDFAB6F71D}"/>
              </a:ext>
            </a:extLst>
          </p:cNvPr>
          <p:cNvCxnSpPr>
            <a:cxnSpLocks/>
          </p:cNvCxnSpPr>
          <p:nvPr/>
        </p:nvCxnSpPr>
        <p:spPr>
          <a:xfrm>
            <a:off x="7092454" y="3513905"/>
            <a:ext cx="87086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cteur droit 29">
            <a:extLst>
              <a:ext uri="{FF2B5EF4-FFF2-40B4-BE49-F238E27FC236}">
                <a16:creationId xmlns:a16="http://schemas.microsoft.com/office/drawing/2014/main" id="{40DA19E0-4114-36C7-34B9-F6D28BCB1544}"/>
              </a:ext>
            </a:extLst>
          </p:cNvPr>
          <p:cNvCxnSpPr>
            <a:cxnSpLocks/>
          </p:cNvCxnSpPr>
          <p:nvPr/>
        </p:nvCxnSpPr>
        <p:spPr>
          <a:xfrm>
            <a:off x="7092454" y="4162696"/>
            <a:ext cx="87086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cteur droit 30">
            <a:extLst>
              <a:ext uri="{FF2B5EF4-FFF2-40B4-BE49-F238E27FC236}">
                <a16:creationId xmlns:a16="http://schemas.microsoft.com/office/drawing/2014/main" id="{5A5F8F12-B6A6-56D5-C08D-CA564F1374B9}"/>
              </a:ext>
            </a:extLst>
          </p:cNvPr>
          <p:cNvCxnSpPr>
            <a:cxnSpLocks/>
          </p:cNvCxnSpPr>
          <p:nvPr/>
        </p:nvCxnSpPr>
        <p:spPr>
          <a:xfrm>
            <a:off x="7099398" y="4807131"/>
            <a:ext cx="87086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cteur droit 31">
            <a:extLst>
              <a:ext uri="{FF2B5EF4-FFF2-40B4-BE49-F238E27FC236}">
                <a16:creationId xmlns:a16="http://schemas.microsoft.com/office/drawing/2014/main" id="{71C68482-28B5-C69D-635D-DE1BA4D1927F}"/>
              </a:ext>
            </a:extLst>
          </p:cNvPr>
          <p:cNvCxnSpPr>
            <a:cxnSpLocks/>
          </p:cNvCxnSpPr>
          <p:nvPr/>
        </p:nvCxnSpPr>
        <p:spPr>
          <a:xfrm>
            <a:off x="7092454" y="5451562"/>
            <a:ext cx="87086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cteur droit 32">
            <a:extLst>
              <a:ext uri="{FF2B5EF4-FFF2-40B4-BE49-F238E27FC236}">
                <a16:creationId xmlns:a16="http://schemas.microsoft.com/office/drawing/2014/main" id="{650B0B4A-8957-1DCD-088A-AAAC355D5EE8}"/>
              </a:ext>
            </a:extLst>
          </p:cNvPr>
          <p:cNvCxnSpPr>
            <a:cxnSpLocks/>
          </p:cNvCxnSpPr>
          <p:nvPr/>
        </p:nvCxnSpPr>
        <p:spPr>
          <a:xfrm flipV="1">
            <a:off x="7848336" y="6095996"/>
            <a:ext cx="0" cy="8096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necteur droit 35">
            <a:extLst>
              <a:ext uri="{FF2B5EF4-FFF2-40B4-BE49-F238E27FC236}">
                <a16:creationId xmlns:a16="http://schemas.microsoft.com/office/drawing/2014/main" id="{E2EE88B3-5106-5734-EFD7-714A8888FE91}"/>
              </a:ext>
            </a:extLst>
          </p:cNvPr>
          <p:cNvCxnSpPr>
            <a:cxnSpLocks/>
          </p:cNvCxnSpPr>
          <p:nvPr/>
        </p:nvCxnSpPr>
        <p:spPr>
          <a:xfrm flipV="1">
            <a:off x="8493858" y="6095995"/>
            <a:ext cx="0" cy="8096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cteur droit 36">
            <a:extLst>
              <a:ext uri="{FF2B5EF4-FFF2-40B4-BE49-F238E27FC236}">
                <a16:creationId xmlns:a16="http://schemas.microsoft.com/office/drawing/2014/main" id="{7D0906D2-B482-4F11-F6BD-22B49CDE3879}"/>
              </a:ext>
            </a:extLst>
          </p:cNvPr>
          <p:cNvCxnSpPr>
            <a:cxnSpLocks/>
          </p:cNvCxnSpPr>
          <p:nvPr/>
        </p:nvCxnSpPr>
        <p:spPr>
          <a:xfrm flipV="1">
            <a:off x="9156798" y="6105993"/>
            <a:ext cx="0" cy="8096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necteur droit 37">
            <a:extLst>
              <a:ext uri="{FF2B5EF4-FFF2-40B4-BE49-F238E27FC236}">
                <a16:creationId xmlns:a16="http://schemas.microsoft.com/office/drawing/2014/main" id="{5C9A87E1-2640-63B2-77AF-725EFCB226C1}"/>
              </a:ext>
            </a:extLst>
          </p:cNvPr>
          <p:cNvCxnSpPr>
            <a:cxnSpLocks/>
          </p:cNvCxnSpPr>
          <p:nvPr/>
        </p:nvCxnSpPr>
        <p:spPr>
          <a:xfrm flipV="1">
            <a:off x="9824637" y="6105993"/>
            <a:ext cx="0" cy="8096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cteur droit 38">
            <a:extLst>
              <a:ext uri="{FF2B5EF4-FFF2-40B4-BE49-F238E27FC236}">
                <a16:creationId xmlns:a16="http://schemas.microsoft.com/office/drawing/2014/main" id="{7982E403-50DF-822F-5346-99A7F0B01B94}"/>
              </a:ext>
            </a:extLst>
          </p:cNvPr>
          <p:cNvCxnSpPr>
            <a:cxnSpLocks/>
          </p:cNvCxnSpPr>
          <p:nvPr/>
        </p:nvCxnSpPr>
        <p:spPr>
          <a:xfrm flipV="1">
            <a:off x="10486489" y="6105992"/>
            <a:ext cx="0" cy="8096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ZoneTexte 39">
            <a:extLst>
              <a:ext uri="{FF2B5EF4-FFF2-40B4-BE49-F238E27FC236}">
                <a16:creationId xmlns:a16="http://schemas.microsoft.com/office/drawing/2014/main" id="{F3E7BCD4-4727-1D5F-6AD2-16D15F8427F9}"/>
              </a:ext>
            </a:extLst>
          </p:cNvPr>
          <p:cNvSpPr txBox="1"/>
          <p:nvPr/>
        </p:nvSpPr>
        <p:spPr>
          <a:xfrm>
            <a:off x="6614700" y="2612215"/>
            <a:ext cx="52129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>
                <a:latin typeface="Garamond" panose="02020404030301010803" pitchFamily="18" charset="0"/>
              </a:rPr>
              <a:t>10</a:t>
            </a:r>
          </a:p>
        </p:txBody>
      </p:sp>
      <p:sp>
        <p:nvSpPr>
          <p:cNvPr id="41" name="ZoneTexte 40">
            <a:extLst>
              <a:ext uri="{FF2B5EF4-FFF2-40B4-BE49-F238E27FC236}">
                <a16:creationId xmlns:a16="http://schemas.microsoft.com/office/drawing/2014/main" id="{11007A8E-6EBB-06E5-CAA4-6534A61AA2FB}"/>
              </a:ext>
            </a:extLst>
          </p:cNvPr>
          <p:cNvSpPr txBox="1"/>
          <p:nvPr/>
        </p:nvSpPr>
        <p:spPr>
          <a:xfrm>
            <a:off x="6695929" y="3252780"/>
            <a:ext cx="3529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>
                <a:latin typeface="Garamond" panose="02020404030301010803" pitchFamily="18" charset="0"/>
              </a:rPr>
              <a:t>8</a:t>
            </a:r>
          </a:p>
        </p:txBody>
      </p:sp>
      <p:sp>
        <p:nvSpPr>
          <p:cNvPr id="42" name="ZoneTexte 41">
            <a:extLst>
              <a:ext uri="{FF2B5EF4-FFF2-40B4-BE49-F238E27FC236}">
                <a16:creationId xmlns:a16="http://schemas.microsoft.com/office/drawing/2014/main" id="{AC85E997-6DDB-6E59-8430-A1B519522770}"/>
              </a:ext>
            </a:extLst>
          </p:cNvPr>
          <p:cNvSpPr txBox="1"/>
          <p:nvPr/>
        </p:nvSpPr>
        <p:spPr>
          <a:xfrm>
            <a:off x="6695929" y="3901086"/>
            <a:ext cx="3529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>
                <a:latin typeface="Garamond" panose="02020404030301010803" pitchFamily="18" charset="0"/>
              </a:rPr>
              <a:t>6</a:t>
            </a:r>
          </a:p>
        </p:txBody>
      </p:sp>
      <p:sp>
        <p:nvSpPr>
          <p:cNvPr id="43" name="ZoneTexte 42">
            <a:extLst>
              <a:ext uri="{FF2B5EF4-FFF2-40B4-BE49-F238E27FC236}">
                <a16:creationId xmlns:a16="http://schemas.microsoft.com/office/drawing/2014/main" id="{EB5EB240-C78E-D762-F86A-B1E940D0FDC8}"/>
              </a:ext>
            </a:extLst>
          </p:cNvPr>
          <p:cNvSpPr txBox="1"/>
          <p:nvPr/>
        </p:nvSpPr>
        <p:spPr>
          <a:xfrm>
            <a:off x="6702873" y="4540328"/>
            <a:ext cx="3529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>
                <a:latin typeface="Garamond" panose="02020404030301010803" pitchFamily="18" charset="0"/>
              </a:rPr>
              <a:t>4</a:t>
            </a:r>
          </a:p>
        </p:txBody>
      </p:sp>
      <p:sp>
        <p:nvSpPr>
          <p:cNvPr id="44" name="ZoneTexte 43">
            <a:extLst>
              <a:ext uri="{FF2B5EF4-FFF2-40B4-BE49-F238E27FC236}">
                <a16:creationId xmlns:a16="http://schemas.microsoft.com/office/drawing/2014/main" id="{AF9297D2-5A36-2246-6F82-295B4137359F}"/>
              </a:ext>
            </a:extLst>
          </p:cNvPr>
          <p:cNvSpPr txBox="1"/>
          <p:nvPr/>
        </p:nvSpPr>
        <p:spPr>
          <a:xfrm>
            <a:off x="6698112" y="5195313"/>
            <a:ext cx="3529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>
                <a:latin typeface="Garamond" panose="02020404030301010803" pitchFamily="18" charset="0"/>
              </a:rPr>
              <a:t>2</a:t>
            </a:r>
          </a:p>
        </p:txBody>
      </p:sp>
      <p:sp>
        <p:nvSpPr>
          <p:cNvPr id="45" name="ZoneTexte 44">
            <a:extLst>
              <a:ext uri="{FF2B5EF4-FFF2-40B4-BE49-F238E27FC236}">
                <a16:creationId xmlns:a16="http://schemas.microsoft.com/office/drawing/2014/main" id="{57491F72-7275-BF37-B598-9384A556CF44}"/>
              </a:ext>
            </a:extLst>
          </p:cNvPr>
          <p:cNvSpPr txBox="1"/>
          <p:nvPr/>
        </p:nvSpPr>
        <p:spPr>
          <a:xfrm>
            <a:off x="7671845" y="6176962"/>
            <a:ext cx="3529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>
                <a:latin typeface="Garamond" panose="02020404030301010803" pitchFamily="18" charset="0"/>
              </a:rPr>
              <a:t>1</a:t>
            </a:r>
          </a:p>
        </p:txBody>
      </p:sp>
      <p:sp>
        <p:nvSpPr>
          <p:cNvPr id="46" name="ZoneTexte 45">
            <a:extLst>
              <a:ext uri="{FF2B5EF4-FFF2-40B4-BE49-F238E27FC236}">
                <a16:creationId xmlns:a16="http://schemas.microsoft.com/office/drawing/2014/main" id="{3BCFF309-10A8-D8CF-90BA-D2ADA4F7F110}"/>
              </a:ext>
            </a:extLst>
          </p:cNvPr>
          <p:cNvSpPr txBox="1"/>
          <p:nvPr/>
        </p:nvSpPr>
        <p:spPr>
          <a:xfrm>
            <a:off x="8333696" y="6172832"/>
            <a:ext cx="3529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>
                <a:latin typeface="Garamond" panose="02020404030301010803" pitchFamily="18" charset="0"/>
              </a:rPr>
              <a:t>2</a:t>
            </a:r>
          </a:p>
        </p:txBody>
      </p:sp>
      <p:sp>
        <p:nvSpPr>
          <p:cNvPr id="47" name="ZoneTexte 46">
            <a:extLst>
              <a:ext uri="{FF2B5EF4-FFF2-40B4-BE49-F238E27FC236}">
                <a16:creationId xmlns:a16="http://schemas.microsoft.com/office/drawing/2014/main" id="{1876FA77-29D6-E4BE-C9FA-84B0D7E9E021}"/>
              </a:ext>
            </a:extLst>
          </p:cNvPr>
          <p:cNvSpPr txBox="1"/>
          <p:nvPr/>
        </p:nvSpPr>
        <p:spPr>
          <a:xfrm>
            <a:off x="8982757" y="6172832"/>
            <a:ext cx="3529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>
                <a:latin typeface="Garamond" panose="02020404030301010803" pitchFamily="18" charset="0"/>
              </a:rPr>
              <a:t>3</a:t>
            </a:r>
          </a:p>
        </p:txBody>
      </p:sp>
      <p:sp>
        <p:nvSpPr>
          <p:cNvPr id="48" name="ZoneTexte 47">
            <a:extLst>
              <a:ext uri="{FF2B5EF4-FFF2-40B4-BE49-F238E27FC236}">
                <a16:creationId xmlns:a16="http://schemas.microsoft.com/office/drawing/2014/main" id="{CACDBDFF-A3B9-E629-4277-25176798798A}"/>
              </a:ext>
            </a:extLst>
          </p:cNvPr>
          <p:cNvSpPr txBox="1"/>
          <p:nvPr/>
        </p:nvSpPr>
        <p:spPr>
          <a:xfrm>
            <a:off x="9645153" y="6172830"/>
            <a:ext cx="3529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>
                <a:latin typeface="Garamond" panose="02020404030301010803" pitchFamily="18" charset="0"/>
              </a:rPr>
              <a:t>4</a:t>
            </a:r>
          </a:p>
        </p:txBody>
      </p:sp>
      <p:sp>
        <p:nvSpPr>
          <p:cNvPr id="49" name="ZoneTexte 48">
            <a:extLst>
              <a:ext uri="{FF2B5EF4-FFF2-40B4-BE49-F238E27FC236}">
                <a16:creationId xmlns:a16="http://schemas.microsoft.com/office/drawing/2014/main" id="{EF597A6D-FAA8-2A38-854D-F6F91643556B}"/>
              </a:ext>
            </a:extLst>
          </p:cNvPr>
          <p:cNvSpPr txBox="1"/>
          <p:nvPr/>
        </p:nvSpPr>
        <p:spPr>
          <a:xfrm>
            <a:off x="10307549" y="6171989"/>
            <a:ext cx="3529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>
                <a:latin typeface="Garamond" panose="02020404030301010803" pitchFamily="18" charset="0"/>
              </a:rPr>
              <a:t>5</a:t>
            </a:r>
          </a:p>
        </p:txBody>
      </p:sp>
      <p:sp>
        <p:nvSpPr>
          <p:cNvPr id="50" name="ZoneTexte 49">
            <a:extLst>
              <a:ext uri="{FF2B5EF4-FFF2-40B4-BE49-F238E27FC236}">
                <a16:creationId xmlns:a16="http://schemas.microsoft.com/office/drawing/2014/main" id="{89C4ACDE-6CDE-E9E4-FA22-F54C8F1DB3F0}"/>
              </a:ext>
            </a:extLst>
          </p:cNvPr>
          <p:cNvSpPr txBox="1"/>
          <p:nvPr/>
        </p:nvSpPr>
        <p:spPr>
          <a:xfrm>
            <a:off x="6815260" y="6090803"/>
            <a:ext cx="3529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>
                <a:latin typeface="Garamond" panose="02020404030301010803" pitchFamily="18" charset="0"/>
              </a:rPr>
              <a:t>0</a:t>
            </a:r>
          </a:p>
        </p:txBody>
      </p:sp>
      <p:cxnSp>
        <p:nvCxnSpPr>
          <p:cNvPr id="5" name="Connecteur droit 4">
            <a:extLst>
              <a:ext uri="{FF2B5EF4-FFF2-40B4-BE49-F238E27FC236}">
                <a16:creationId xmlns:a16="http://schemas.microsoft.com/office/drawing/2014/main" id="{A9B3991A-CF19-70D3-873C-7DA739EB901C}"/>
              </a:ext>
            </a:extLst>
          </p:cNvPr>
          <p:cNvCxnSpPr>
            <a:cxnSpLocks/>
          </p:cNvCxnSpPr>
          <p:nvPr/>
        </p:nvCxnSpPr>
        <p:spPr>
          <a:xfrm>
            <a:off x="7186484" y="5451562"/>
            <a:ext cx="661852" cy="0"/>
          </a:xfrm>
          <a:prstGeom prst="line">
            <a:avLst/>
          </a:prstGeom>
          <a:ln w="38100">
            <a:solidFill>
              <a:schemeClr val="tx2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10">
            <a:extLst>
              <a:ext uri="{FF2B5EF4-FFF2-40B4-BE49-F238E27FC236}">
                <a16:creationId xmlns:a16="http://schemas.microsoft.com/office/drawing/2014/main" id="{C1B94F27-BF24-52B7-7D85-A79143298E7E}"/>
              </a:ext>
            </a:extLst>
          </p:cNvPr>
          <p:cNvCxnSpPr>
            <a:cxnSpLocks/>
          </p:cNvCxnSpPr>
          <p:nvPr/>
        </p:nvCxnSpPr>
        <p:spPr>
          <a:xfrm flipV="1">
            <a:off x="7848336" y="4815350"/>
            <a:ext cx="0" cy="639241"/>
          </a:xfrm>
          <a:prstGeom prst="line">
            <a:avLst/>
          </a:prstGeom>
          <a:ln w="38100">
            <a:solidFill>
              <a:schemeClr val="tx2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12">
            <a:extLst>
              <a:ext uri="{FF2B5EF4-FFF2-40B4-BE49-F238E27FC236}">
                <a16:creationId xmlns:a16="http://schemas.microsoft.com/office/drawing/2014/main" id="{BFF72D46-5B48-0A36-B9A9-E99386223B3B}"/>
              </a:ext>
            </a:extLst>
          </p:cNvPr>
          <p:cNvCxnSpPr>
            <a:cxnSpLocks/>
          </p:cNvCxnSpPr>
          <p:nvPr/>
        </p:nvCxnSpPr>
        <p:spPr>
          <a:xfrm>
            <a:off x="7848336" y="4794064"/>
            <a:ext cx="661852" cy="0"/>
          </a:xfrm>
          <a:prstGeom prst="line">
            <a:avLst/>
          </a:prstGeom>
          <a:ln w="38100">
            <a:solidFill>
              <a:schemeClr val="tx2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necteur droit 34">
            <a:extLst>
              <a:ext uri="{FF2B5EF4-FFF2-40B4-BE49-F238E27FC236}">
                <a16:creationId xmlns:a16="http://schemas.microsoft.com/office/drawing/2014/main" id="{7AA5CCCB-BA3F-40D8-9232-F4D7B751774B}"/>
              </a:ext>
            </a:extLst>
          </p:cNvPr>
          <p:cNvCxnSpPr>
            <a:cxnSpLocks/>
          </p:cNvCxnSpPr>
          <p:nvPr/>
        </p:nvCxnSpPr>
        <p:spPr>
          <a:xfrm flipV="1">
            <a:off x="8491417" y="4167890"/>
            <a:ext cx="0" cy="639241"/>
          </a:xfrm>
          <a:prstGeom prst="line">
            <a:avLst/>
          </a:prstGeom>
          <a:ln w="38100">
            <a:solidFill>
              <a:schemeClr val="tx2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Connecteur droit 50">
            <a:extLst>
              <a:ext uri="{FF2B5EF4-FFF2-40B4-BE49-F238E27FC236}">
                <a16:creationId xmlns:a16="http://schemas.microsoft.com/office/drawing/2014/main" id="{B8D24AFD-A20F-D495-0608-4F36D1E66204}"/>
              </a:ext>
            </a:extLst>
          </p:cNvPr>
          <p:cNvCxnSpPr>
            <a:cxnSpLocks/>
          </p:cNvCxnSpPr>
          <p:nvPr/>
        </p:nvCxnSpPr>
        <p:spPr>
          <a:xfrm>
            <a:off x="8491417" y="4162696"/>
            <a:ext cx="661852" cy="0"/>
          </a:xfrm>
          <a:prstGeom prst="line">
            <a:avLst/>
          </a:prstGeom>
          <a:ln w="38100">
            <a:solidFill>
              <a:schemeClr val="tx2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Connecteur droit 53">
            <a:extLst>
              <a:ext uri="{FF2B5EF4-FFF2-40B4-BE49-F238E27FC236}">
                <a16:creationId xmlns:a16="http://schemas.microsoft.com/office/drawing/2014/main" id="{1C31F961-5393-96F3-6A6C-FA6E86974D72}"/>
              </a:ext>
            </a:extLst>
          </p:cNvPr>
          <p:cNvCxnSpPr>
            <a:cxnSpLocks/>
          </p:cNvCxnSpPr>
          <p:nvPr/>
        </p:nvCxnSpPr>
        <p:spPr>
          <a:xfrm flipV="1">
            <a:off x="9153269" y="3523455"/>
            <a:ext cx="0" cy="639241"/>
          </a:xfrm>
          <a:prstGeom prst="line">
            <a:avLst/>
          </a:prstGeom>
          <a:ln w="38100">
            <a:solidFill>
              <a:schemeClr val="tx2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Connecteur droit 54">
            <a:extLst>
              <a:ext uri="{FF2B5EF4-FFF2-40B4-BE49-F238E27FC236}">
                <a16:creationId xmlns:a16="http://schemas.microsoft.com/office/drawing/2014/main" id="{0502334E-291A-2990-E269-63753B89569E}"/>
              </a:ext>
            </a:extLst>
          </p:cNvPr>
          <p:cNvCxnSpPr>
            <a:cxnSpLocks/>
          </p:cNvCxnSpPr>
          <p:nvPr/>
        </p:nvCxnSpPr>
        <p:spPr>
          <a:xfrm>
            <a:off x="9162785" y="3527808"/>
            <a:ext cx="661852" cy="0"/>
          </a:xfrm>
          <a:prstGeom prst="line">
            <a:avLst/>
          </a:prstGeom>
          <a:ln w="38100">
            <a:solidFill>
              <a:schemeClr val="tx2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Connecteur droit 57">
            <a:extLst>
              <a:ext uri="{FF2B5EF4-FFF2-40B4-BE49-F238E27FC236}">
                <a16:creationId xmlns:a16="http://schemas.microsoft.com/office/drawing/2014/main" id="{C04FF6C7-684C-2360-DA50-7414BA708EC5}"/>
              </a:ext>
            </a:extLst>
          </p:cNvPr>
          <p:cNvCxnSpPr>
            <a:cxnSpLocks/>
          </p:cNvCxnSpPr>
          <p:nvPr/>
        </p:nvCxnSpPr>
        <p:spPr>
          <a:xfrm flipV="1">
            <a:off x="9820843" y="2842900"/>
            <a:ext cx="0" cy="680555"/>
          </a:xfrm>
          <a:prstGeom prst="line">
            <a:avLst/>
          </a:prstGeom>
          <a:ln w="38100">
            <a:solidFill>
              <a:schemeClr val="tx2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Connecteur droit 58">
            <a:extLst>
              <a:ext uri="{FF2B5EF4-FFF2-40B4-BE49-F238E27FC236}">
                <a16:creationId xmlns:a16="http://schemas.microsoft.com/office/drawing/2014/main" id="{137CB954-F53B-3500-A787-08A2B6DC8A69}"/>
              </a:ext>
            </a:extLst>
          </p:cNvPr>
          <p:cNvCxnSpPr>
            <a:cxnSpLocks/>
          </p:cNvCxnSpPr>
          <p:nvPr/>
        </p:nvCxnSpPr>
        <p:spPr>
          <a:xfrm>
            <a:off x="9820843" y="2852892"/>
            <a:ext cx="661852" cy="0"/>
          </a:xfrm>
          <a:prstGeom prst="line">
            <a:avLst/>
          </a:prstGeom>
          <a:ln w="38100">
            <a:solidFill>
              <a:schemeClr val="tx2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Connecteur droit 67">
            <a:extLst>
              <a:ext uri="{FF2B5EF4-FFF2-40B4-BE49-F238E27FC236}">
                <a16:creationId xmlns:a16="http://schemas.microsoft.com/office/drawing/2014/main" id="{9F3E3361-B3E4-FB32-7C0E-EC44E0A9ADDF}"/>
              </a:ext>
            </a:extLst>
          </p:cNvPr>
          <p:cNvCxnSpPr>
            <a:cxnSpLocks/>
          </p:cNvCxnSpPr>
          <p:nvPr/>
        </p:nvCxnSpPr>
        <p:spPr>
          <a:xfrm>
            <a:off x="7114351" y="2225389"/>
            <a:ext cx="87086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ZoneTexte 71">
            <a:extLst>
              <a:ext uri="{FF2B5EF4-FFF2-40B4-BE49-F238E27FC236}">
                <a16:creationId xmlns:a16="http://schemas.microsoft.com/office/drawing/2014/main" id="{D4FD51FE-726D-F048-8BC2-71FB073BA731}"/>
              </a:ext>
            </a:extLst>
          </p:cNvPr>
          <p:cNvSpPr txBox="1"/>
          <p:nvPr/>
        </p:nvSpPr>
        <p:spPr>
          <a:xfrm>
            <a:off x="6618715" y="1963430"/>
            <a:ext cx="52129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>
                <a:latin typeface="Garamond" panose="02020404030301010803" pitchFamily="18" charset="0"/>
              </a:rPr>
              <a:t>12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E6BEB9BC-BF9B-A6A2-BED7-7DDDBDA5E62B}"/>
              </a:ext>
            </a:extLst>
          </p:cNvPr>
          <p:cNvSpPr txBox="1"/>
          <p:nvPr/>
        </p:nvSpPr>
        <p:spPr>
          <a:xfrm>
            <a:off x="10482695" y="2319680"/>
            <a:ext cx="112883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>
                <a:latin typeface="Garamond" panose="02020404030301010803" pitchFamily="18" charset="0"/>
              </a:rPr>
              <a:t>Supply</a:t>
            </a:r>
          </a:p>
        </p:txBody>
      </p:sp>
    </p:spTree>
    <p:extLst>
      <p:ext uri="{BB962C8B-B14F-4D97-AF65-F5344CB8AC3E}">
        <p14:creationId xmlns:p14="http://schemas.microsoft.com/office/powerpoint/2010/main" val="24075658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CCDCA8B-EE7F-15B6-2838-367E7F5B10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Garamond" panose="02020404030301010803" pitchFamily="18" charset="0"/>
              </a:rPr>
              <a:t>3. Utility and Welfare Economics</a:t>
            </a: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009AB9F-41EE-0A12-BB76-F0CD7D0AEFB9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latin typeface="Garamond" panose="02020404030301010803" pitchFamily="18" charset="0"/>
              </a:rPr>
              <a:t>Reservation prices of potential buyers:</a:t>
            </a:r>
          </a:p>
          <a:p>
            <a:endParaRPr lang="en-US" b="1" dirty="0">
              <a:latin typeface="Garamond" panose="02020404030301010803" pitchFamily="18" charset="0"/>
            </a:endParaRPr>
          </a:p>
          <a:p>
            <a:pPr lvl="1"/>
            <a:r>
              <a:rPr lang="en-US" dirty="0" err="1">
                <a:solidFill>
                  <a:schemeClr val="accent2"/>
                </a:solidFill>
                <a:latin typeface="Garamond" panose="02020404030301010803" pitchFamily="18" charset="0"/>
              </a:rPr>
              <a:t>Mardy</a:t>
            </a:r>
            <a:r>
              <a:rPr lang="en-US" dirty="0">
                <a:solidFill>
                  <a:schemeClr val="accent2"/>
                </a:solidFill>
                <a:latin typeface="Garamond" panose="02020404030301010803" pitchFamily="18" charset="0"/>
              </a:rPr>
              <a:t>:	12€</a:t>
            </a:r>
          </a:p>
          <a:p>
            <a:pPr lvl="1"/>
            <a:r>
              <a:rPr lang="en-US" dirty="0">
                <a:solidFill>
                  <a:schemeClr val="accent2"/>
                </a:solidFill>
                <a:latin typeface="Garamond" panose="02020404030301010803" pitchFamily="18" charset="0"/>
              </a:rPr>
              <a:t>Felicia:	10€</a:t>
            </a:r>
          </a:p>
          <a:p>
            <a:pPr lvl="1"/>
            <a:r>
              <a:rPr lang="en-US" dirty="0">
                <a:solidFill>
                  <a:schemeClr val="accent2"/>
                </a:solidFill>
                <a:latin typeface="Garamond" panose="02020404030301010803" pitchFamily="18" charset="0"/>
              </a:rPr>
              <a:t>Pat:	9€</a:t>
            </a:r>
          </a:p>
          <a:p>
            <a:pPr lvl="1"/>
            <a:r>
              <a:rPr lang="en-US" dirty="0">
                <a:solidFill>
                  <a:schemeClr val="accent2"/>
                </a:solidFill>
                <a:latin typeface="Garamond" panose="02020404030301010803" pitchFamily="18" charset="0"/>
              </a:rPr>
              <a:t>Suzy:	8€</a:t>
            </a:r>
          </a:p>
          <a:p>
            <a:pPr lvl="1"/>
            <a:r>
              <a:rPr lang="en-US" dirty="0">
                <a:solidFill>
                  <a:schemeClr val="accent2"/>
                </a:solidFill>
                <a:latin typeface="Garamond" panose="02020404030301010803" pitchFamily="18" charset="0"/>
              </a:rPr>
              <a:t>Kristy: 	6€ </a:t>
            </a:r>
          </a:p>
          <a:p>
            <a:pPr lvl="1"/>
            <a:endParaRPr lang="en-US" b="1" dirty="0">
              <a:latin typeface="Garamond" panose="02020404030301010803" pitchFamily="18" charset="0"/>
            </a:endParaRPr>
          </a:p>
        </p:txBody>
      </p:sp>
      <p:cxnSp>
        <p:nvCxnSpPr>
          <p:cNvPr id="9" name="Connecteur droit avec flèche 8">
            <a:extLst>
              <a:ext uri="{FF2B5EF4-FFF2-40B4-BE49-F238E27FC236}">
                <a16:creationId xmlns:a16="http://schemas.microsoft.com/office/drawing/2014/main" id="{1582F22B-C844-09B4-8CD3-572C7774394B}"/>
              </a:ext>
            </a:extLst>
          </p:cNvPr>
          <p:cNvCxnSpPr>
            <a:cxnSpLocks/>
          </p:cNvCxnSpPr>
          <p:nvPr/>
        </p:nvCxnSpPr>
        <p:spPr>
          <a:xfrm>
            <a:off x="7184571" y="6096000"/>
            <a:ext cx="4169229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avec flèche 11">
            <a:extLst>
              <a:ext uri="{FF2B5EF4-FFF2-40B4-BE49-F238E27FC236}">
                <a16:creationId xmlns:a16="http://schemas.microsoft.com/office/drawing/2014/main" id="{0090704D-D92B-8A4D-6701-D291C4E20544}"/>
              </a:ext>
            </a:extLst>
          </p:cNvPr>
          <p:cNvCxnSpPr>
            <a:cxnSpLocks/>
          </p:cNvCxnSpPr>
          <p:nvPr/>
        </p:nvCxnSpPr>
        <p:spPr>
          <a:xfrm flipV="1">
            <a:off x="7184571" y="1994263"/>
            <a:ext cx="0" cy="4101737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ZoneTexte 14">
            <a:extLst>
              <a:ext uri="{FF2B5EF4-FFF2-40B4-BE49-F238E27FC236}">
                <a16:creationId xmlns:a16="http://schemas.microsoft.com/office/drawing/2014/main" id="{749AE198-CF5F-2EB3-F9AD-EEDE2AB3930E}"/>
              </a:ext>
            </a:extLst>
          </p:cNvPr>
          <p:cNvSpPr txBox="1"/>
          <p:nvPr/>
        </p:nvSpPr>
        <p:spPr>
          <a:xfrm>
            <a:off x="6426538" y="1379956"/>
            <a:ext cx="14911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2800" dirty="0">
                <a:latin typeface="Garamond" panose="02020404030301010803" pitchFamily="18" charset="0"/>
              </a:rPr>
              <a:t>Price in $</a:t>
            </a: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895D4DD5-632D-53AB-2B83-147755458540}"/>
              </a:ext>
            </a:extLst>
          </p:cNvPr>
          <p:cNvSpPr txBox="1"/>
          <p:nvPr/>
        </p:nvSpPr>
        <p:spPr>
          <a:xfrm>
            <a:off x="10779439" y="6095995"/>
            <a:ext cx="140615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latin typeface="Garamond" panose="02020404030301010803" pitchFamily="18" charset="0"/>
              </a:rPr>
              <a:t>Quantity</a:t>
            </a:r>
          </a:p>
        </p:txBody>
      </p:sp>
      <p:cxnSp>
        <p:nvCxnSpPr>
          <p:cNvPr id="27" name="Connecteur droit 26">
            <a:extLst>
              <a:ext uri="{FF2B5EF4-FFF2-40B4-BE49-F238E27FC236}">
                <a16:creationId xmlns:a16="http://schemas.microsoft.com/office/drawing/2014/main" id="{B5619041-85D4-D7A5-A949-66ECB0FD7373}"/>
              </a:ext>
            </a:extLst>
          </p:cNvPr>
          <p:cNvCxnSpPr>
            <a:cxnSpLocks/>
          </p:cNvCxnSpPr>
          <p:nvPr/>
        </p:nvCxnSpPr>
        <p:spPr>
          <a:xfrm>
            <a:off x="7099398" y="2873827"/>
            <a:ext cx="87086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cteur droit 28">
            <a:extLst>
              <a:ext uri="{FF2B5EF4-FFF2-40B4-BE49-F238E27FC236}">
                <a16:creationId xmlns:a16="http://schemas.microsoft.com/office/drawing/2014/main" id="{B9CDAD80-ABEC-259E-62D2-05BDFAB6F71D}"/>
              </a:ext>
            </a:extLst>
          </p:cNvPr>
          <p:cNvCxnSpPr>
            <a:cxnSpLocks/>
          </p:cNvCxnSpPr>
          <p:nvPr/>
        </p:nvCxnSpPr>
        <p:spPr>
          <a:xfrm>
            <a:off x="7092454" y="3513905"/>
            <a:ext cx="87086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cteur droit 29">
            <a:extLst>
              <a:ext uri="{FF2B5EF4-FFF2-40B4-BE49-F238E27FC236}">
                <a16:creationId xmlns:a16="http://schemas.microsoft.com/office/drawing/2014/main" id="{40DA19E0-4114-36C7-34B9-F6D28BCB1544}"/>
              </a:ext>
            </a:extLst>
          </p:cNvPr>
          <p:cNvCxnSpPr>
            <a:cxnSpLocks/>
          </p:cNvCxnSpPr>
          <p:nvPr/>
        </p:nvCxnSpPr>
        <p:spPr>
          <a:xfrm>
            <a:off x="7092454" y="4162696"/>
            <a:ext cx="87086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cteur droit 30">
            <a:extLst>
              <a:ext uri="{FF2B5EF4-FFF2-40B4-BE49-F238E27FC236}">
                <a16:creationId xmlns:a16="http://schemas.microsoft.com/office/drawing/2014/main" id="{5A5F8F12-B6A6-56D5-C08D-CA564F1374B9}"/>
              </a:ext>
            </a:extLst>
          </p:cNvPr>
          <p:cNvCxnSpPr>
            <a:cxnSpLocks/>
          </p:cNvCxnSpPr>
          <p:nvPr/>
        </p:nvCxnSpPr>
        <p:spPr>
          <a:xfrm>
            <a:off x="7099398" y="4807131"/>
            <a:ext cx="87086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cteur droit 31">
            <a:extLst>
              <a:ext uri="{FF2B5EF4-FFF2-40B4-BE49-F238E27FC236}">
                <a16:creationId xmlns:a16="http://schemas.microsoft.com/office/drawing/2014/main" id="{71C68482-28B5-C69D-635D-DE1BA4D1927F}"/>
              </a:ext>
            </a:extLst>
          </p:cNvPr>
          <p:cNvCxnSpPr>
            <a:cxnSpLocks/>
          </p:cNvCxnSpPr>
          <p:nvPr/>
        </p:nvCxnSpPr>
        <p:spPr>
          <a:xfrm>
            <a:off x="7092454" y="5451562"/>
            <a:ext cx="87086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cteur droit 32">
            <a:extLst>
              <a:ext uri="{FF2B5EF4-FFF2-40B4-BE49-F238E27FC236}">
                <a16:creationId xmlns:a16="http://schemas.microsoft.com/office/drawing/2014/main" id="{650B0B4A-8957-1DCD-088A-AAAC355D5EE8}"/>
              </a:ext>
            </a:extLst>
          </p:cNvPr>
          <p:cNvCxnSpPr>
            <a:cxnSpLocks/>
          </p:cNvCxnSpPr>
          <p:nvPr/>
        </p:nvCxnSpPr>
        <p:spPr>
          <a:xfrm flipV="1">
            <a:off x="7848336" y="6095996"/>
            <a:ext cx="0" cy="8096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necteur droit 35">
            <a:extLst>
              <a:ext uri="{FF2B5EF4-FFF2-40B4-BE49-F238E27FC236}">
                <a16:creationId xmlns:a16="http://schemas.microsoft.com/office/drawing/2014/main" id="{E2EE88B3-5106-5734-EFD7-714A8888FE91}"/>
              </a:ext>
            </a:extLst>
          </p:cNvPr>
          <p:cNvCxnSpPr>
            <a:cxnSpLocks/>
          </p:cNvCxnSpPr>
          <p:nvPr/>
        </p:nvCxnSpPr>
        <p:spPr>
          <a:xfrm flipV="1">
            <a:off x="8493858" y="6095995"/>
            <a:ext cx="0" cy="8096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cteur droit 36">
            <a:extLst>
              <a:ext uri="{FF2B5EF4-FFF2-40B4-BE49-F238E27FC236}">
                <a16:creationId xmlns:a16="http://schemas.microsoft.com/office/drawing/2014/main" id="{7D0906D2-B482-4F11-F6BD-22B49CDE3879}"/>
              </a:ext>
            </a:extLst>
          </p:cNvPr>
          <p:cNvCxnSpPr>
            <a:cxnSpLocks/>
          </p:cNvCxnSpPr>
          <p:nvPr/>
        </p:nvCxnSpPr>
        <p:spPr>
          <a:xfrm flipV="1">
            <a:off x="9156798" y="6105993"/>
            <a:ext cx="0" cy="8096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necteur droit 37">
            <a:extLst>
              <a:ext uri="{FF2B5EF4-FFF2-40B4-BE49-F238E27FC236}">
                <a16:creationId xmlns:a16="http://schemas.microsoft.com/office/drawing/2014/main" id="{5C9A87E1-2640-63B2-77AF-725EFCB226C1}"/>
              </a:ext>
            </a:extLst>
          </p:cNvPr>
          <p:cNvCxnSpPr>
            <a:cxnSpLocks/>
          </p:cNvCxnSpPr>
          <p:nvPr/>
        </p:nvCxnSpPr>
        <p:spPr>
          <a:xfrm flipV="1">
            <a:off x="9824637" y="6105993"/>
            <a:ext cx="0" cy="8096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cteur droit 38">
            <a:extLst>
              <a:ext uri="{FF2B5EF4-FFF2-40B4-BE49-F238E27FC236}">
                <a16:creationId xmlns:a16="http://schemas.microsoft.com/office/drawing/2014/main" id="{7982E403-50DF-822F-5346-99A7F0B01B94}"/>
              </a:ext>
            </a:extLst>
          </p:cNvPr>
          <p:cNvCxnSpPr>
            <a:cxnSpLocks/>
          </p:cNvCxnSpPr>
          <p:nvPr/>
        </p:nvCxnSpPr>
        <p:spPr>
          <a:xfrm flipV="1">
            <a:off x="10486489" y="6105992"/>
            <a:ext cx="0" cy="8096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ZoneTexte 39">
            <a:extLst>
              <a:ext uri="{FF2B5EF4-FFF2-40B4-BE49-F238E27FC236}">
                <a16:creationId xmlns:a16="http://schemas.microsoft.com/office/drawing/2014/main" id="{F3E7BCD4-4727-1D5F-6AD2-16D15F8427F9}"/>
              </a:ext>
            </a:extLst>
          </p:cNvPr>
          <p:cNvSpPr txBox="1"/>
          <p:nvPr/>
        </p:nvSpPr>
        <p:spPr>
          <a:xfrm>
            <a:off x="6614700" y="2612215"/>
            <a:ext cx="52129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>
                <a:latin typeface="Garamond" panose="02020404030301010803" pitchFamily="18" charset="0"/>
              </a:rPr>
              <a:t>10</a:t>
            </a:r>
          </a:p>
        </p:txBody>
      </p:sp>
      <p:sp>
        <p:nvSpPr>
          <p:cNvPr id="41" name="ZoneTexte 40">
            <a:extLst>
              <a:ext uri="{FF2B5EF4-FFF2-40B4-BE49-F238E27FC236}">
                <a16:creationId xmlns:a16="http://schemas.microsoft.com/office/drawing/2014/main" id="{11007A8E-6EBB-06E5-CAA4-6534A61AA2FB}"/>
              </a:ext>
            </a:extLst>
          </p:cNvPr>
          <p:cNvSpPr txBox="1"/>
          <p:nvPr/>
        </p:nvSpPr>
        <p:spPr>
          <a:xfrm>
            <a:off x="6695929" y="3252780"/>
            <a:ext cx="3529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>
                <a:latin typeface="Garamond" panose="02020404030301010803" pitchFamily="18" charset="0"/>
              </a:rPr>
              <a:t>8</a:t>
            </a:r>
          </a:p>
        </p:txBody>
      </p:sp>
      <p:sp>
        <p:nvSpPr>
          <p:cNvPr id="42" name="ZoneTexte 41">
            <a:extLst>
              <a:ext uri="{FF2B5EF4-FFF2-40B4-BE49-F238E27FC236}">
                <a16:creationId xmlns:a16="http://schemas.microsoft.com/office/drawing/2014/main" id="{AC85E997-6DDB-6E59-8430-A1B519522770}"/>
              </a:ext>
            </a:extLst>
          </p:cNvPr>
          <p:cNvSpPr txBox="1"/>
          <p:nvPr/>
        </p:nvSpPr>
        <p:spPr>
          <a:xfrm>
            <a:off x="6695929" y="3901086"/>
            <a:ext cx="3529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>
                <a:latin typeface="Garamond" panose="02020404030301010803" pitchFamily="18" charset="0"/>
              </a:rPr>
              <a:t>6</a:t>
            </a:r>
          </a:p>
        </p:txBody>
      </p:sp>
      <p:sp>
        <p:nvSpPr>
          <p:cNvPr id="43" name="ZoneTexte 42">
            <a:extLst>
              <a:ext uri="{FF2B5EF4-FFF2-40B4-BE49-F238E27FC236}">
                <a16:creationId xmlns:a16="http://schemas.microsoft.com/office/drawing/2014/main" id="{EB5EB240-C78E-D762-F86A-B1E940D0FDC8}"/>
              </a:ext>
            </a:extLst>
          </p:cNvPr>
          <p:cNvSpPr txBox="1"/>
          <p:nvPr/>
        </p:nvSpPr>
        <p:spPr>
          <a:xfrm>
            <a:off x="6702873" y="4540328"/>
            <a:ext cx="3529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>
                <a:latin typeface="Garamond" panose="02020404030301010803" pitchFamily="18" charset="0"/>
              </a:rPr>
              <a:t>4</a:t>
            </a:r>
          </a:p>
        </p:txBody>
      </p:sp>
      <p:sp>
        <p:nvSpPr>
          <p:cNvPr id="44" name="ZoneTexte 43">
            <a:extLst>
              <a:ext uri="{FF2B5EF4-FFF2-40B4-BE49-F238E27FC236}">
                <a16:creationId xmlns:a16="http://schemas.microsoft.com/office/drawing/2014/main" id="{AF9297D2-5A36-2246-6F82-295B4137359F}"/>
              </a:ext>
            </a:extLst>
          </p:cNvPr>
          <p:cNvSpPr txBox="1"/>
          <p:nvPr/>
        </p:nvSpPr>
        <p:spPr>
          <a:xfrm>
            <a:off x="6698112" y="5195313"/>
            <a:ext cx="3529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>
                <a:latin typeface="Garamond" panose="02020404030301010803" pitchFamily="18" charset="0"/>
              </a:rPr>
              <a:t>2</a:t>
            </a:r>
          </a:p>
        </p:txBody>
      </p:sp>
      <p:sp>
        <p:nvSpPr>
          <p:cNvPr id="45" name="ZoneTexte 44">
            <a:extLst>
              <a:ext uri="{FF2B5EF4-FFF2-40B4-BE49-F238E27FC236}">
                <a16:creationId xmlns:a16="http://schemas.microsoft.com/office/drawing/2014/main" id="{57491F72-7275-BF37-B598-9384A556CF44}"/>
              </a:ext>
            </a:extLst>
          </p:cNvPr>
          <p:cNvSpPr txBox="1"/>
          <p:nvPr/>
        </p:nvSpPr>
        <p:spPr>
          <a:xfrm>
            <a:off x="7671845" y="6176962"/>
            <a:ext cx="3529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>
                <a:latin typeface="Garamond" panose="02020404030301010803" pitchFamily="18" charset="0"/>
              </a:rPr>
              <a:t>1</a:t>
            </a:r>
          </a:p>
        </p:txBody>
      </p:sp>
      <p:sp>
        <p:nvSpPr>
          <p:cNvPr id="46" name="ZoneTexte 45">
            <a:extLst>
              <a:ext uri="{FF2B5EF4-FFF2-40B4-BE49-F238E27FC236}">
                <a16:creationId xmlns:a16="http://schemas.microsoft.com/office/drawing/2014/main" id="{3BCFF309-10A8-D8CF-90BA-D2ADA4F7F110}"/>
              </a:ext>
            </a:extLst>
          </p:cNvPr>
          <p:cNvSpPr txBox="1"/>
          <p:nvPr/>
        </p:nvSpPr>
        <p:spPr>
          <a:xfrm>
            <a:off x="8333696" y="6172832"/>
            <a:ext cx="3529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>
                <a:latin typeface="Garamond" panose="02020404030301010803" pitchFamily="18" charset="0"/>
              </a:rPr>
              <a:t>2</a:t>
            </a:r>
          </a:p>
        </p:txBody>
      </p:sp>
      <p:sp>
        <p:nvSpPr>
          <p:cNvPr id="47" name="ZoneTexte 46">
            <a:extLst>
              <a:ext uri="{FF2B5EF4-FFF2-40B4-BE49-F238E27FC236}">
                <a16:creationId xmlns:a16="http://schemas.microsoft.com/office/drawing/2014/main" id="{1876FA77-29D6-E4BE-C9FA-84B0D7E9E021}"/>
              </a:ext>
            </a:extLst>
          </p:cNvPr>
          <p:cNvSpPr txBox="1"/>
          <p:nvPr/>
        </p:nvSpPr>
        <p:spPr>
          <a:xfrm>
            <a:off x="8982757" y="6172832"/>
            <a:ext cx="3529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>
                <a:latin typeface="Garamond" panose="02020404030301010803" pitchFamily="18" charset="0"/>
              </a:rPr>
              <a:t>3</a:t>
            </a:r>
          </a:p>
        </p:txBody>
      </p:sp>
      <p:sp>
        <p:nvSpPr>
          <p:cNvPr id="48" name="ZoneTexte 47">
            <a:extLst>
              <a:ext uri="{FF2B5EF4-FFF2-40B4-BE49-F238E27FC236}">
                <a16:creationId xmlns:a16="http://schemas.microsoft.com/office/drawing/2014/main" id="{CACDBDFF-A3B9-E629-4277-25176798798A}"/>
              </a:ext>
            </a:extLst>
          </p:cNvPr>
          <p:cNvSpPr txBox="1"/>
          <p:nvPr/>
        </p:nvSpPr>
        <p:spPr>
          <a:xfrm>
            <a:off x="9645153" y="6172830"/>
            <a:ext cx="3529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>
                <a:latin typeface="Garamond" panose="02020404030301010803" pitchFamily="18" charset="0"/>
              </a:rPr>
              <a:t>4</a:t>
            </a:r>
          </a:p>
        </p:txBody>
      </p:sp>
      <p:sp>
        <p:nvSpPr>
          <p:cNvPr id="49" name="ZoneTexte 48">
            <a:extLst>
              <a:ext uri="{FF2B5EF4-FFF2-40B4-BE49-F238E27FC236}">
                <a16:creationId xmlns:a16="http://schemas.microsoft.com/office/drawing/2014/main" id="{EF597A6D-FAA8-2A38-854D-F6F91643556B}"/>
              </a:ext>
            </a:extLst>
          </p:cNvPr>
          <p:cNvSpPr txBox="1"/>
          <p:nvPr/>
        </p:nvSpPr>
        <p:spPr>
          <a:xfrm>
            <a:off x="10307549" y="6171989"/>
            <a:ext cx="3529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>
                <a:latin typeface="Garamond" panose="02020404030301010803" pitchFamily="18" charset="0"/>
              </a:rPr>
              <a:t>5</a:t>
            </a:r>
          </a:p>
        </p:txBody>
      </p:sp>
      <p:sp>
        <p:nvSpPr>
          <p:cNvPr id="50" name="ZoneTexte 49">
            <a:extLst>
              <a:ext uri="{FF2B5EF4-FFF2-40B4-BE49-F238E27FC236}">
                <a16:creationId xmlns:a16="http://schemas.microsoft.com/office/drawing/2014/main" id="{89C4ACDE-6CDE-E9E4-FA22-F54C8F1DB3F0}"/>
              </a:ext>
            </a:extLst>
          </p:cNvPr>
          <p:cNvSpPr txBox="1"/>
          <p:nvPr/>
        </p:nvSpPr>
        <p:spPr>
          <a:xfrm>
            <a:off x="6815260" y="6090803"/>
            <a:ext cx="3529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>
                <a:latin typeface="Garamond" panose="02020404030301010803" pitchFamily="18" charset="0"/>
              </a:rPr>
              <a:t>0</a:t>
            </a:r>
          </a:p>
        </p:txBody>
      </p:sp>
      <p:cxnSp>
        <p:nvCxnSpPr>
          <p:cNvPr id="5" name="Connecteur droit 4">
            <a:extLst>
              <a:ext uri="{FF2B5EF4-FFF2-40B4-BE49-F238E27FC236}">
                <a16:creationId xmlns:a16="http://schemas.microsoft.com/office/drawing/2014/main" id="{A9B3991A-CF19-70D3-873C-7DA739EB901C}"/>
              </a:ext>
            </a:extLst>
          </p:cNvPr>
          <p:cNvCxnSpPr>
            <a:cxnSpLocks/>
          </p:cNvCxnSpPr>
          <p:nvPr/>
        </p:nvCxnSpPr>
        <p:spPr>
          <a:xfrm>
            <a:off x="7186484" y="5451562"/>
            <a:ext cx="661852" cy="0"/>
          </a:xfrm>
          <a:prstGeom prst="line">
            <a:avLst/>
          </a:prstGeom>
          <a:ln w="38100">
            <a:solidFill>
              <a:schemeClr val="tx2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10">
            <a:extLst>
              <a:ext uri="{FF2B5EF4-FFF2-40B4-BE49-F238E27FC236}">
                <a16:creationId xmlns:a16="http://schemas.microsoft.com/office/drawing/2014/main" id="{C1B94F27-BF24-52B7-7D85-A79143298E7E}"/>
              </a:ext>
            </a:extLst>
          </p:cNvPr>
          <p:cNvCxnSpPr>
            <a:cxnSpLocks/>
          </p:cNvCxnSpPr>
          <p:nvPr/>
        </p:nvCxnSpPr>
        <p:spPr>
          <a:xfrm flipV="1">
            <a:off x="7848336" y="4815350"/>
            <a:ext cx="0" cy="639241"/>
          </a:xfrm>
          <a:prstGeom prst="line">
            <a:avLst/>
          </a:prstGeom>
          <a:ln w="38100">
            <a:solidFill>
              <a:schemeClr val="tx2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12">
            <a:extLst>
              <a:ext uri="{FF2B5EF4-FFF2-40B4-BE49-F238E27FC236}">
                <a16:creationId xmlns:a16="http://schemas.microsoft.com/office/drawing/2014/main" id="{BFF72D46-5B48-0A36-B9A9-E99386223B3B}"/>
              </a:ext>
            </a:extLst>
          </p:cNvPr>
          <p:cNvCxnSpPr>
            <a:cxnSpLocks/>
          </p:cNvCxnSpPr>
          <p:nvPr/>
        </p:nvCxnSpPr>
        <p:spPr>
          <a:xfrm>
            <a:off x="7848336" y="4794064"/>
            <a:ext cx="661852" cy="0"/>
          </a:xfrm>
          <a:prstGeom prst="line">
            <a:avLst/>
          </a:prstGeom>
          <a:ln w="38100">
            <a:solidFill>
              <a:schemeClr val="tx2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necteur droit 34">
            <a:extLst>
              <a:ext uri="{FF2B5EF4-FFF2-40B4-BE49-F238E27FC236}">
                <a16:creationId xmlns:a16="http://schemas.microsoft.com/office/drawing/2014/main" id="{7AA5CCCB-BA3F-40D8-9232-F4D7B751774B}"/>
              </a:ext>
            </a:extLst>
          </p:cNvPr>
          <p:cNvCxnSpPr>
            <a:cxnSpLocks/>
          </p:cNvCxnSpPr>
          <p:nvPr/>
        </p:nvCxnSpPr>
        <p:spPr>
          <a:xfrm flipV="1">
            <a:off x="8491417" y="4167890"/>
            <a:ext cx="0" cy="639241"/>
          </a:xfrm>
          <a:prstGeom prst="line">
            <a:avLst/>
          </a:prstGeom>
          <a:ln w="38100">
            <a:solidFill>
              <a:schemeClr val="tx2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Connecteur droit 50">
            <a:extLst>
              <a:ext uri="{FF2B5EF4-FFF2-40B4-BE49-F238E27FC236}">
                <a16:creationId xmlns:a16="http://schemas.microsoft.com/office/drawing/2014/main" id="{B8D24AFD-A20F-D495-0608-4F36D1E66204}"/>
              </a:ext>
            </a:extLst>
          </p:cNvPr>
          <p:cNvCxnSpPr>
            <a:cxnSpLocks/>
          </p:cNvCxnSpPr>
          <p:nvPr/>
        </p:nvCxnSpPr>
        <p:spPr>
          <a:xfrm>
            <a:off x="8491417" y="4162696"/>
            <a:ext cx="661852" cy="0"/>
          </a:xfrm>
          <a:prstGeom prst="line">
            <a:avLst/>
          </a:prstGeom>
          <a:ln w="38100">
            <a:solidFill>
              <a:schemeClr val="tx2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Connecteur droit 53">
            <a:extLst>
              <a:ext uri="{FF2B5EF4-FFF2-40B4-BE49-F238E27FC236}">
                <a16:creationId xmlns:a16="http://schemas.microsoft.com/office/drawing/2014/main" id="{1C31F961-5393-96F3-6A6C-FA6E86974D72}"/>
              </a:ext>
            </a:extLst>
          </p:cNvPr>
          <p:cNvCxnSpPr>
            <a:cxnSpLocks/>
          </p:cNvCxnSpPr>
          <p:nvPr/>
        </p:nvCxnSpPr>
        <p:spPr>
          <a:xfrm flipV="1">
            <a:off x="9153269" y="3523455"/>
            <a:ext cx="0" cy="639241"/>
          </a:xfrm>
          <a:prstGeom prst="line">
            <a:avLst/>
          </a:prstGeom>
          <a:ln w="38100">
            <a:solidFill>
              <a:schemeClr val="tx2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Connecteur droit 54">
            <a:extLst>
              <a:ext uri="{FF2B5EF4-FFF2-40B4-BE49-F238E27FC236}">
                <a16:creationId xmlns:a16="http://schemas.microsoft.com/office/drawing/2014/main" id="{0502334E-291A-2990-E269-63753B89569E}"/>
              </a:ext>
            </a:extLst>
          </p:cNvPr>
          <p:cNvCxnSpPr>
            <a:cxnSpLocks/>
          </p:cNvCxnSpPr>
          <p:nvPr/>
        </p:nvCxnSpPr>
        <p:spPr>
          <a:xfrm>
            <a:off x="9162785" y="3527808"/>
            <a:ext cx="661852" cy="0"/>
          </a:xfrm>
          <a:prstGeom prst="line">
            <a:avLst/>
          </a:prstGeom>
          <a:ln w="38100">
            <a:solidFill>
              <a:schemeClr val="tx2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Connecteur droit 58">
            <a:extLst>
              <a:ext uri="{FF2B5EF4-FFF2-40B4-BE49-F238E27FC236}">
                <a16:creationId xmlns:a16="http://schemas.microsoft.com/office/drawing/2014/main" id="{137CB954-F53B-3500-A787-08A2B6DC8A69}"/>
              </a:ext>
            </a:extLst>
          </p:cNvPr>
          <p:cNvCxnSpPr>
            <a:cxnSpLocks/>
          </p:cNvCxnSpPr>
          <p:nvPr/>
        </p:nvCxnSpPr>
        <p:spPr>
          <a:xfrm>
            <a:off x="9820843" y="2852892"/>
            <a:ext cx="661852" cy="0"/>
          </a:xfrm>
          <a:prstGeom prst="line">
            <a:avLst/>
          </a:prstGeom>
          <a:ln w="38100">
            <a:solidFill>
              <a:schemeClr val="tx2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Connecteur droit 67">
            <a:extLst>
              <a:ext uri="{FF2B5EF4-FFF2-40B4-BE49-F238E27FC236}">
                <a16:creationId xmlns:a16="http://schemas.microsoft.com/office/drawing/2014/main" id="{9F3E3361-B3E4-FB32-7C0E-EC44E0A9ADDF}"/>
              </a:ext>
            </a:extLst>
          </p:cNvPr>
          <p:cNvCxnSpPr>
            <a:cxnSpLocks/>
          </p:cNvCxnSpPr>
          <p:nvPr/>
        </p:nvCxnSpPr>
        <p:spPr>
          <a:xfrm>
            <a:off x="7114351" y="2225389"/>
            <a:ext cx="87086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ZoneTexte 71">
            <a:extLst>
              <a:ext uri="{FF2B5EF4-FFF2-40B4-BE49-F238E27FC236}">
                <a16:creationId xmlns:a16="http://schemas.microsoft.com/office/drawing/2014/main" id="{D4FD51FE-726D-F048-8BC2-71FB073BA731}"/>
              </a:ext>
            </a:extLst>
          </p:cNvPr>
          <p:cNvSpPr txBox="1"/>
          <p:nvPr/>
        </p:nvSpPr>
        <p:spPr>
          <a:xfrm>
            <a:off x="6618715" y="1963430"/>
            <a:ext cx="52129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>
                <a:latin typeface="Garamond" panose="02020404030301010803" pitchFamily="18" charset="0"/>
              </a:rPr>
              <a:t>12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E6BEB9BC-BF9B-A6A2-BED7-7DDDBDA5E62B}"/>
              </a:ext>
            </a:extLst>
          </p:cNvPr>
          <p:cNvSpPr txBox="1"/>
          <p:nvPr/>
        </p:nvSpPr>
        <p:spPr>
          <a:xfrm>
            <a:off x="10482695" y="2319680"/>
            <a:ext cx="112883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>
                <a:latin typeface="Garamond" panose="02020404030301010803" pitchFamily="18" charset="0"/>
              </a:rPr>
              <a:t>Supply</a:t>
            </a:r>
          </a:p>
        </p:txBody>
      </p:sp>
      <p:cxnSp>
        <p:nvCxnSpPr>
          <p:cNvPr id="6" name="Connecteur droit 5">
            <a:extLst>
              <a:ext uri="{FF2B5EF4-FFF2-40B4-BE49-F238E27FC236}">
                <a16:creationId xmlns:a16="http://schemas.microsoft.com/office/drawing/2014/main" id="{7CD616BD-CB6C-4B1B-7795-CC2A3E23AEF3}"/>
              </a:ext>
            </a:extLst>
          </p:cNvPr>
          <p:cNvCxnSpPr>
            <a:cxnSpLocks/>
          </p:cNvCxnSpPr>
          <p:nvPr/>
        </p:nvCxnSpPr>
        <p:spPr>
          <a:xfrm>
            <a:off x="7201437" y="2225389"/>
            <a:ext cx="661852" cy="0"/>
          </a:xfrm>
          <a:prstGeom prst="line">
            <a:avLst/>
          </a:prstGeom>
          <a:ln w="38100">
            <a:solidFill>
              <a:schemeClr val="accent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cteur droit 6">
            <a:extLst>
              <a:ext uri="{FF2B5EF4-FFF2-40B4-BE49-F238E27FC236}">
                <a16:creationId xmlns:a16="http://schemas.microsoft.com/office/drawing/2014/main" id="{1848D09D-45B7-26E1-D722-26FFEB9C39AE}"/>
              </a:ext>
            </a:extLst>
          </p:cNvPr>
          <p:cNvCxnSpPr>
            <a:cxnSpLocks/>
          </p:cNvCxnSpPr>
          <p:nvPr/>
        </p:nvCxnSpPr>
        <p:spPr>
          <a:xfrm flipV="1">
            <a:off x="7854076" y="2234586"/>
            <a:ext cx="0" cy="3856217"/>
          </a:xfrm>
          <a:prstGeom prst="line">
            <a:avLst/>
          </a:prstGeom>
          <a:ln w="38100">
            <a:solidFill>
              <a:schemeClr val="accent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9">
            <a:extLst>
              <a:ext uri="{FF2B5EF4-FFF2-40B4-BE49-F238E27FC236}">
                <a16:creationId xmlns:a16="http://schemas.microsoft.com/office/drawing/2014/main" id="{E30D4EB8-B56A-4BF7-DFA4-533E53F15C0B}"/>
              </a:ext>
            </a:extLst>
          </p:cNvPr>
          <p:cNvCxnSpPr>
            <a:cxnSpLocks/>
          </p:cNvCxnSpPr>
          <p:nvPr/>
        </p:nvCxnSpPr>
        <p:spPr>
          <a:xfrm>
            <a:off x="7848336" y="2873827"/>
            <a:ext cx="661852" cy="0"/>
          </a:xfrm>
          <a:prstGeom prst="line">
            <a:avLst/>
          </a:prstGeom>
          <a:ln w="38100">
            <a:solidFill>
              <a:schemeClr val="accent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13">
            <a:extLst>
              <a:ext uri="{FF2B5EF4-FFF2-40B4-BE49-F238E27FC236}">
                <a16:creationId xmlns:a16="http://schemas.microsoft.com/office/drawing/2014/main" id="{9F3C9004-6717-8DFB-8D24-4B58297D8EC5}"/>
              </a:ext>
            </a:extLst>
          </p:cNvPr>
          <p:cNvCxnSpPr>
            <a:cxnSpLocks/>
          </p:cNvCxnSpPr>
          <p:nvPr/>
        </p:nvCxnSpPr>
        <p:spPr>
          <a:xfrm flipV="1">
            <a:off x="8491417" y="2852892"/>
            <a:ext cx="0" cy="3228714"/>
          </a:xfrm>
          <a:prstGeom prst="line">
            <a:avLst/>
          </a:prstGeom>
          <a:ln w="38100">
            <a:solidFill>
              <a:schemeClr val="accent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17">
            <a:extLst>
              <a:ext uri="{FF2B5EF4-FFF2-40B4-BE49-F238E27FC236}">
                <a16:creationId xmlns:a16="http://schemas.microsoft.com/office/drawing/2014/main" id="{6FDC0221-F905-D112-5407-6D522EB56124}"/>
              </a:ext>
            </a:extLst>
          </p:cNvPr>
          <p:cNvCxnSpPr>
            <a:cxnSpLocks/>
          </p:cNvCxnSpPr>
          <p:nvPr/>
        </p:nvCxnSpPr>
        <p:spPr>
          <a:xfrm>
            <a:off x="8491417" y="3248773"/>
            <a:ext cx="661852" cy="0"/>
          </a:xfrm>
          <a:prstGeom prst="line">
            <a:avLst/>
          </a:prstGeom>
          <a:ln w="38100">
            <a:solidFill>
              <a:schemeClr val="accent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cteur droit 18">
            <a:extLst>
              <a:ext uri="{FF2B5EF4-FFF2-40B4-BE49-F238E27FC236}">
                <a16:creationId xmlns:a16="http://schemas.microsoft.com/office/drawing/2014/main" id="{4F26B187-E5AD-49E2-50D9-B1AF41BB4DFF}"/>
              </a:ext>
            </a:extLst>
          </p:cNvPr>
          <p:cNvCxnSpPr>
            <a:cxnSpLocks/>
          </p:cNvCxnSpPr>
          <p:nvPr/>
        </p:nvCxnSpPr>
        <p:spPr>
          <a:xfrm flipV="1">
            <a:off x="9153269" y="3248773"/>
            <a:ext cx="9516" cy="2842030"/>
          </a:xfrm>
          <a:prstGeom prst="line">
            <a:avLst/>
          </a:prstGeom>
          <a:ln w="38100">
            <a:solidFill>
              <a:schemeClr val="accent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20">
            <a:extLst>
              <a:ext uri="{FF2B5EF4-FFF2-40B4-BE49-F238E27FC236}">
                <a16:creationId xmlns:a16="http://schemas.microsoft.com/office/drawing/2014/main" id="{F468925E-22D3-C4EE-ABF7-6B399219335F}"/>
              </a:ext>
            </a:extLst>
          </p:cNvPr>
          <p:cNvCxnSpPr>
            <a:cxnSpLocks/>
          </p:cNvCxnSpPr>
          <p:nvPr/>
        </p:nvCxnSpPr>
        <p:spPr>
          <a:xfrm>
            <a:off x="9162785" y="3528285"/>
            <a:ext cx="661852" cy="0"/>
          </a:xfrm>
          <a:prstGeom prst="line">
            <a:avLst/>
          </a:prstGeom>
          <a:ln w="38100">
            <a:solidFill>
              <a:schemeClr val="accent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cteur droit 21">
            <a:extLst>
              <a:ext uri="{FF2B5EF4-FFF2-40B4-BE49-F238E27FC236}">
                <a16:creationId xmlns:a16="http://schemas.microsoft.com/office/drawing/2014/main" id="{89A73B92-018F-C928-BA2E-8BA3E9D74931}"/>
              </a:ext>
            </a:extLst>
          </p:cNvPr>
          <p:cNvCxnSpPr>
            <a:cxnSpLocks/>
          </p:cNvCxnSpPr>
          <p:nvPr/>
        </p:nvCxnSpPr>
        <p:spPr>
          <a:xfrm flipV="1">
            <a:off x="9805859" y="3532162"/>
            <a:ext cx="4758" cy="2558641"/>
          </a:xfrm>
          <a:prstGeom prst="line">
            <a:avLst/>
          </a:prstGeom>
          <a:ln w="38100">
            <a:solidFill>
              <a:schemeClr val="accent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cteur droit 23">
            <a:extLst>
              <a:ext uri="{FF2B5EF4-FFF2-40B4-BE49-F238E27FC236}">
                <a16:creationId xmlns:a16="http://schemas.microsoft.com/office/drawing/2014/main" id="{7CB8B2C9-6490-C95A-DD2C-791F1DCA979E}"/>
              </a:ext>
            </a:extLst>
          </p:cNvPr>
          <p:cNvCxnSpPr>
            <a:cxnSpLocks/>
          </p:cNvCxnSpPr>
          <p:nvPr/>
        </p:nvCxnSpPr>
        <p:spPr>
          <a:xfrm>
            <a:off x="9844543" y="4162694"/>
            <a:ext cx="661852" cy="0"/>
          </a:xfrm>
          <a:prstGeom prst="line">
            <a:avLst/>
          </a:prstGeom>
          <a:ln w="38100">
            <a:solidFill>
              <a:schemeClr val="accent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cteur droit 24">
            <a:extLst>
              <a:ext uri="{FF2B5EF4-FFF2-40B4-BE49-F238E27FC236}">
                <a16:creationId xmlns:a16="http://schemas.microsoft.com/office/drawing/2014/main" id="{2EF43109-1E73-92F8-7C27-350751C612B4}"/>
              </a:ext>
            </a:extLst>
          </p:cNvPr>
          <p:cNvCxnSpPr>
            <a:cxnSpLocks/>
          </p:cNvCxnSpPr>
          <p:nvPr/>
        </p:nvCxnSpPr>
        <p:spPr>
          <a:xfrm flipV="1">
            <a:off x="10492921" y="4162694"/>
            <a:ext cx="13474" cy="1910690"/>
          </a:xfrm>
          <a:prstGeom prst="line">
            <a:avLst/>
          </a:prstGeom>
          <a:ln w="38100">
            <a:solidFill>
              <a:schemeClr val="accent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ZoneTexte 33">
            <a:extLst>
              <a:ext uri="{FF2B5EF4-FFF2-40B4-BE49-F238E27FC236}">
                <a16:creationId xmlns:a16="http://schemas.microsoft.com/office/drawing/2014/main" id="{1CE39DF6-3AA6-9AC3-F11C-1BD1AF2EA0E1}"/>
              </a:ext>
            </a:extLst>
          </p:cNvPr>
          <p:cNvSpPr txBox="1"/>
          <p:nvPr/>
        </p:nvSpPr>
        <p:spPr>
          <a:xfrm rot="16200000">
            <a:off x="6975410" y="2517745"/>
            <a:ext cx="10791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 err="1">
                <a:solidFill>
                  <a:schemeClr val="accent2"/>
                </a:solidFill>
                <a:latin typeface="Garamond" panose="02020404030301010803" pitchFamily="18" charset="0"/>
              </a:rPr>
              <a:t>Mardy</a:t>
            </a:r>
            <a:endParaRPr lang="fr-FR" sz="2800" dirty="0">
              <a:solidFill>
                <a:schemeClr val="accent2"/>
              </a:solidFill>
              <a:latin typeface="Garamond" panose="02020404030301010803" pitchFamily="18" charset="0"/>
            </a:endParaRPr>
          </a:p>
        </p:txBody>
      </p:sp>
      <p:sp>
        <p:nvSpPr>
          <p:cNvPr id="52" name="ZoneTexte 51">
            <a:extLst>
              <a:ext uri="{FF2B5EF4-FFF2-40B4-BE49-F238E27FC236}">
                <a16:creationId xmlns:a16="http://schemas.microsoft.com/office/drawing/2014/main" id="{91D93159-0372-BAEB-E641-F25DA949D134}"/>
              </a:ext>
            </a:extLst>
          </p:cNvPr>
          <p:cNvSpPr txBox="1"/>
          <p:nvPr/>
        </p:nvSpPr>
        <p:spPr>
          <a:xfrm rot="16200000">
            <a:off x="7649240" y="3196740"/>
            <a:ext cx="106016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>
                <a:solidFill>
                  <a:schemeClr val="accent2"/>
                </a:solidFill>
                <a:latin typeface="Garamond" panose="02020404030301010803" pitchFamily="18" charset="0"/>
              </a:rPr>
              <a:t>Felicia</a:t>
            </a:r>
          </a:p>
        </p:txBody>
      </p:sp>
      <p:sp>
        <p:nvSpPr>
          <p:cNvPr id="53" name="ZoneTexte 52">
            <a:extLst>
              <a:ext uri="{FF2B5EF4-FFF2-40B4-BE49-F238E27FC236}">
                <a16:creationId xmlns:a16="http://schemas.microsoft.com/office/drawing/2014/main" id="{A05C6CAB-0E47-817D-B346-F6005BFF489D}"/>
              </a:ext>
            </a:extLst>
          </p:cNvPr>
          <p:cNvSpPr txBox="1"/>
          <p:nvPr/>
        </p:nvSpPr>
        <p:spPr>
          <a:xfrm rot="16200000">
            <a:off x="8506640" y="3347617"/>
            <a:ext cx="6256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>
                <a:solidFill>
                  <a:schemeClr val="accent2"/>
                </a:solidFill>
                <a:latin typeface="Garamond" panose="02020404030301010803" pitchFamily="18" charset="0"/>
              </a:rPr>
              <a:t>Pat</a:t>
            </a:r>
          </a:p>
        </p:txBody>
      </p:sp>
      <p:sp>
        <p:nvSpPr>
          <p:cNvPr id="56" name="ZoneTexte 55">
            <a:extLst>
              <a:ext uri="{FF2B5EF4-FFF2-40B4-BE49-F238E27FC236}">
                <a16:creationId xmlns:a16="http://schemas.microsoft.com/office/drawing/2014/main" id="{FD93095B-5B39-0C14-FF12-A6AE32D7FAD5}"/>
              </a:ext>
            </a:extLst>
          </p:cNvPr>
          <p:cNvSpPr txBox="1"/>
          <p:nvPr/>
        </p:nvSpPr>
        <p:spPr>
          <a:xfrm rot="16200000">
            <a:off x="9060771" y="3683652"/>
            <a:ext cx="83548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>
                <a:solidFill>
                  <a:schemeClr val="accent2"/>
                </a:solidFill>
                <a:latin typeface="Garamond" panose="02020404030301010803" pitchFamily="18" charset="0"/>
              </a:rPr>
              <a:t>Suzy</a:t>
            </a:r>
          </a:p>
        </p:txBody>
      </p:sp>
      <p:sp>
        <p:nvSpPr>
          <p:cNvPr id="57" name="ZoneTexte 56">
            <a:extLst>
              <a:ext uri="{FF2B5EF4-FFF2-40B4-BE49-F238E27FC236}">
                <a16:creationId xmlns:a16="http://schemas.microsoft.com/office/drawing/2014/main" id="{E7BB175E-68C0-4416-9E9D-006203DCE8CF}"/>
              </a:ext>
            </a:extLst>
          </p:cNvPr>
          <p:cNvSpPr txBox="1"/>
          <p:nvPr/>
        </p:nvSpPr>
        <p:spPr>
          <a:xfrm rot="16200000">
            <a:off x="9642086" y="4408177"/>
            <a:ext cx="10374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 err="1">
                <a:solidFill>
                  <a:schemeClr val="accent2"/>
                </a:solidFill>
                <a:latin typeface="Garamond" panose="02020404030301010803" pitchFamily="18" charset="0"/>
              </a:rPr>
              <a:t>Kristy</a:t>
            </a:r>
            <a:endParaRPr lang="fr-FR" sz="2800" dirty="0">
              <a:solidFill>
                <a:schemeClr val="accent2"/>
              </a:solidFill>
              <a:latin typeface="Garamond" panose="02020404030301010803" pitchFamily="18" charset="0"/>
            </a:endParaRPr>
          </a:p>
        </p:txBody>
      </p:sp>
      <p:cxnSp>
        <p:nvCxnSpPr>
          <p:cNvPr id="60" name="Connecteur droit 59">
            <a:extLst>
              <a:ext uri="{FF2B5EF4-FFF2-40B4-BE49-F238E27FC236}">
                <a16:creationId xmlns:a16="http://schemas.microsoft.com/office/drawing/2014/main" id="{CE47A87C-F579-8DE3-2175-35066C716B74}"/>
              </a:ext>
            </a:extLst>
          </p:cNvPr>
          <p:cNvCxnSpPr>
            <a:cxnSpLocks/>
          </p:cNvCxnSpPr>
          <p:nvPr/>
        </p:nvCxnSpPr>
        <p:spPr>
          <a:xfrm flipV="1">
            <a:off x="9820843" y="2842900"/>
            <a:ext cx="0" cy="680555"/>
          </a:xfrm>
          <a:prstGeom prst="line">
            <a:avLst/>
          </a:prstGeom>
          <a:ln w="38100">
            <a:solidFill>
              <a:schemeClr val="tx2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2168609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800" decel="100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800" decel="100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800" decel="100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8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8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8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800" decel="100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800" decel="100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800" decel="100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800" decel="100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800" decel="100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800" decel="100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800" decel="100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800" decel="100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800" decel="100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800" decel="100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800" decel="100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800" decel="100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800" decel="100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800" decel="100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800" decel="100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800" decel="100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800" decel="100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800" decel="100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800" decel="100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800" decel="100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800" decel="100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800" decel="100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800" decel="100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800" decel="100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800" decel="100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800" decel="100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800" decel="100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800" decel="100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800" decel="100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800" decel="100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800" decel="100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800" decel="100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800" decel="100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800" decel="100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800" decel="100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800" decel="100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5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800" decel="100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8" dur="800" decel="100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800" decel="100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800" decel="100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  <p:bldP spid="52" grpId="0"/>
      <p:bldP spid="53" grpId="0"/>
      <p:bldP spid="56" grpId="0"/>
      <p:bldP spid="5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CCDCA8B-EE7F-15B6-2838-367E7F5B10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Garamond" panose="02020404030301010803" pitchFamily="18" charset="0"/>
              </a:rPr>
              <a:t>3. Utility and Welfare Economics</a:t>
            </a: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009AB9F-41EE-0A12-BB76-F0CD7D0AEFB9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latin typeface="Garamond" panose="02020404030301010803" pitchFamily="18" charset="0"/>
              </a:rPr>
              <a:t>Equilibrium:</a:t>
            </a:r>
          </a:p>
          <a:p>
            <a:endParaRPr lang="en-US" b="1" dirty="0">
              <a:latin typeface="Garamond" panose="02020404030301010803" pitchFamily="18" charset="0"/>
            </a:endParaRPr>
          </a:p>
          <a:p>
            <a:pPr lvl="1"/>
            <a:r>
              <a:rPr lang="en-US" dirty="0">
                <a:latin typeface="Garamond" panose="02020404030301010803" pitchFamily="18" charset="0"/>
              </a:rPr>
              <a:t>Price: $8</a:t>
            </a:r>
          </a:p>
          <a:p>
            <a:pPr lvl="1"/>
            <a:r>
              <a:rPr lang="en-US" dirty="0">
                <a:latin typeface="Garamond" panose="02020404030301010803" pitchFamily="18" charset="0"/>
              </a:rPr>
              <a:t>Quantity: 4</a:t>
            </a:r>
          </a:p>
          <a:p>
            <a:pPr lvl="1"/>
            <a:endParaRPr lang="en-US" b="1" dirty="0">
              <a:latin typeface="Garamond" panose="02020404030301010803" pitchFamily="18" charset="0"/>
            </a:endParaRPr>
          </a:p>
        </p:txBody>
      </p:sp>
      <p:cxnSp>
        <p:nvCxnSpPr>
          <p:cNvPr id="9" name="Connecteur droit avec flèche 8">
            <a:extLst>
              <a:ext uri="{FF2B5EF4-FFF2-40B4-BE49-F238E27FC236}">
                <a16:creationId xmlns:a16="http://schemas.microsoft.com/office/drawing/2014/main" id="{1582F22B-C844-09B4-8CD3-572C7774394B}"/>
              </a:ext>
            </a:extLst>
          </p:cNvPr>
          <p:cNvCxnSpPr>
            <a:cxnSpLocks/>
          </p:cNvCxnSpPr>
          <p:nvPr/>
        </p:nvCxnSpPr>
        <p:spPr>
          <a:xfrm>
            <a:off x="7184571" y="6096000"/>
            <a:ext cx="4169229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avec flèche 11">
            <a:extLst>
              <a:ext uri="{FF2B5EF4-FFF2-40B4-BE49-F238E27FC236}">
                <a16:creationId xmlns:a16="http://schemas.microsoft.com/office/drawing/2014/main" id="{0090704D-D92B-8A4D-6701-D291C4E20544}"/>
              </a:ext>
            </a:extLst>
          </p:cNvPr>
          <p:cNvCxnSpPr>
            <a:cxnSpLocks/>
          </p:cNvCxnSpPr>
          <p:nvPr/>
        </p:nvCxnSpPr>
        <p:spPr>
          <a:xfrm flipV="1">
            <a:off x="7184571" y="1994263"/>
            <a:ext cx="0" cy="4101737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ZoneTexte 14">
            <a:extLst>
              <a:ext uri="{FF2B5EF4-FFF2-40B4-BE49-F238E27FC236}">
                <a16:creationId xmlns:a16="http://schemas.microsoft.com/office/drawing/2014/main" id="{749AE198-CF5F-2EB3-F9AD-EEDE2AB3930E}"/>
              </a:ext>
            </a:extLst>
          </p:cNvPr>
          <p:cNvSpPr txBox="1"/>
          <p:nvPr/>
        </p:nvSpPr>
        <p:spPr>
          <a:xfrm>
            <a:off x="6426538" y="1379956"/>
            <a:ext cx="14911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2800" dirty="0">
                <a:latin typeface="Garamond" panose="02020404030301010803" pitchFamily="18" charset="0"/>
              </a:rPr>
              <a:t>Price in $</a:t>
            </a: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895D4DD5-632D-53AB-2B83-147755458540}"/>
              </a:ext>
            </a:extLst>
          </p:cNvPr>
          <p:cNvSpPr txBox="1"/>
          <p:nvPr/>
        </p:nvSpPr>
        <p:spPr>
          <a:xfrm>
            <a:off x="10779439" y="6095995"/>
            <a:ext cx="140615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latin typeface="Garamond" panose="02020404030301010803" pitchFamily="18" charset="0"/>
              </a:rPr>
              <a:t>Quantity</a:t>
            </a:r>
          </a:p>
        </p:txBody>
      </p:sp>
      <p:cxnSp>
        <p:nvCxnSpPr>
          <p:cNvPr id="27" name="Connecteur droit 26">
            <a:extLst>
              <a:ext uri="{FF2B5EF4-FFF2-40B4-BE49-F238E27FC236}">
                <a16:creationId xmlns:a16="http://schemas.microsoft.com/office/drawing/2014/main" id="{B5619041-85D4-D7A5-A949-66ECB0FD7373}"/>
              </a:ext>
            </a:extLst>
          </p:cNvPr>
          <p:cNvCxnSpPr>
            <a:cxnSpLocks/>
          </p:cNvCxnSpPr>
          <p:nvPr/>
        </p:nvCxnSpPr>
        <p:spPr>
          <a:xfrm>
            <a:off x="7099398" y="2873827"/>
            <a:ext cx="87086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cteur droit 28">
            <a:extLst>
              <a:ext uri="{FF2B5EF4-FFF2-40B4-BE49-F238E27FC236}">
                <a16:creationId xmlns:a16="http://schemas.microsoft.com/office/drawing/2014/main" id="{B9CDAD80-ABEC-259E-62D2-05BDFAB6F71D}"/>
              </a:ext>
            </a:extLst>
          </p:cNvPr>
          <p:cNvCxnSpPr>
            <a:cxnSpLocks/>
          </p:cNvCxnSpPr>
          <p:nvPr/>
        </p:nvCxnSpPr>
        <p:spPr>
          <a:xfrm>
            <a:off x="7092454" y="3513905"/>
            <a:ext cx="87086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cteur droit 29">
            <a:extLst>
              <a:ext uri="{FF2B5EF4-FFF2-40B4-BE49-F238E27FC236}">
                <a16:creationId xmlns:a16="http://schemas.microsoft.com/office/drawing/2014/main" id="{40DA19E0-4114-36C7-34B9-F6D28BCB1544}"/>
              </a:ext>
            </a:extLst>
          </p:cNvPr>
          <p:cNvCxnSpPr>
            <a:cxnSpLocks/>
          </p:cNvCxnSpPr>
          <p:nvPr/>
        </p:nvCxnSpPr>
        <p:spPr>
          <a:xfrm>
            <a:off x="7092454" y="4162696"/>
            <a:ext cx="87086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cteur droit 30">
            <a:extLst>
              <a:ext uri="{FF2B5EF4-FFF2-40B4-BE49-F238E27FC236}">
                <a16:creationId xmlns:a16="http://schemas.microsoft.com/office/drawing/2014/main" id="{5A5F8F12-B6A6-56D5-C08D-CA564F1374B9}"/>
              </a:ext>
            </a:extLst>
          </p:cNvPr>
          <p:cNvCxnSpPr>
            <a:cxnSpLocks/>
          </p:cNvCxnSpPr>
          <p:nvPr/>
        </p:nvCxnSpPr>
        <p:spPr>
          <a:xfrm>
            <a:off x="7099398" y="4807131"/>
            <a:ext cx="87086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cteur droit 31">
            <a:extLst>
              <a:ext uri="{FF2B5EF4-FFF2-40B4-BE49-F238E27FC236}">
                <a16:creationId xmlns:a16="http://schemas.microsoft.com/office/drawing/2014/main" id="{71C68482-28B5-C69D-635D-DE1BA4D1927F}"/>
              </a:ext>
            </a:extLst>
          </p:cNvPr>
          <p:cNvCxnSpPr>
            <a:cxnSpLocks/>
          </p:cNvCxnSpPr>
          <p:nvPr/>
        </p:nvCxnSpPr>
        <p:spPr>
          <a:xfrm>
            <a:off x="7092454" y="5451562"/>
            <a:ext cx="87086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cteur droit 32">
            <a:extLst>
              <a:ext uri="{FF2B5EF4-FFF2-40B4-BE49-F238E27FC236}">
                <a16:creationId xmlns:a16="http://schemas.microsoft.com/office/drawing/2014/main" id="{650B0B4A-8957-1DCD-088A-AAAC355D5EE8}"/>
              </a:ext>
            </a:extLst>
          </p:cNvPr>
          <p:cNvCxnSpPr>
            <a:cxnSpLocks/>
          </p:cNvCxnSpPr>
          <p:nvPr/>
        </p:nvCxnSpPr>
        <p:spPr>
          <a:xfrm flipV="1">
            <a:off x="7848336" y="6095996"/>
            <a:ext cx="0" cy="8096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necteur droit 35">
            <a:extLst>
              <a:ext uri="{FF2B5EF4-FFF2-40B4-BE49-F238E27FC236}">
                <a16:creationId xmlns:a16="http://schemas.microsoft.com/office/drawing/2014/main" id="{E2EE88B3-5106-5734-EFD7-714A8888FE91}"/>
              </a:ext>
            </a:extLst>
          </p:cNvPr>
          <p:cNvCxnSpPr>
            <a:cxnSpLocks/>
          </p:cNvCxnSpPr>
          <p:nvPr/>
        </p:nvCxnSpPr>
        <p:spPr>
          <a:xfrm flipV="1">
            <a:off x="8493858" y="6095995"/>
            <a:ext cx="0" cy="8096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cteur droit 36">
            <a:extLst>
              <a:ext uri="{FF2B5EF4-FFF2-40B4-BE49-F238E27FC236}">
                <a16:creationId xmlns:a16="http://schemas.microsoft.com/office/drawing/2014/main" id="{7D0906D2-B482-4F11-F6BD-22B49CDE3879}"/>
              </a:ext>
            </a:extLst>
          </p:cNvPr>
          <p:cNvCxnSpPr>
            <a:cxnSpLocks/>
          </p:cNvCxnSpPr>
          <p:nvPr/>
        </p:nvCxnSpPr>
        <p:spPr>
          <a:xfrm flipV="1">
            <a:off x="9156798" y="6105993"/>
            <a:ext cx="0" cy="8096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necteur droit 37">
            <a:extLst>
              <a:ext uri="{FF2B5EF4-FFF2-40B4-BE49-F238E27FC236}">
                <a16:creationId xmlns:a16="http://schemas.microsoft.com/office/drawing/2014/main" id="{5C9A87E1-2640-63B2-77AF-725EFCB226C1}"/>
              </a:ext>
            </a:extLst>
          </p:cNvPr>
          <p:cNvCxnSpPr>
            <a:cxnSpLocks/>
          </p:cNvCxnSpPr>
          <p:nvPr/>
        </p:nvCxnSpPr>
        <p:spPr>
          <a:xfrm flipV="1">
            <a:off x="9824637" y="6105993"/>
            <a:ext cx="0" cy="8096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cteur droit 38">
            <a:extLst>
              <a:ext uri="{FF2B5EF4-FFF2-40B4-BE49-F238E27FC236}">
                <a16:creationId xmlns:a16="http://schemas.microsoft.com/office/drawing/2014/main" id="{7982E403-50DF-822F-5346-99A7F0B01B94}"/>
              </a:ext>
            </a:extLst>
          </p:cNvPr>
          <p:cNvCxnSpPr>
            <a:cxnSpLocks/>
          </p:cNvCxnSpPr>
          <p:nvPr/>
        </p:nvCxnSpPr>
        <p:spPr>
          <a:xfrm flipV="1">
            <a:off x="10486489" y="6105992"/>
            <a:ext cx="0" cy="8096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ZoneTexte 39">
            <a:extLst>
              <a:ext uri="{FF2B5EF4-FFF2-40B4-BE49-F238E27FC236}">
                <a16:creationId xmlns:a16="http://schemas.microsoft.com/office/drawing/2014/main" id="{F3E7BCD4-4727-1D5F-6AD2-16D15F8427F9}"/>
              </a:ext>
            </a:extLst>
          </p:cNvPr>
          <p:cNvSpPr txBox="1"/>
          <p:nvPr/>
        </p:nvSpPr>
        <p:spPr>
          <a:xfrm>
            <a:off x="6614700" y="2612215"/>
            <a:ext cx="52129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>
                <a:latin typeface="Garamond" panose="02020404030301010803" pitchFamily="18" charset="0"/>
              </a:rPr>
              <a:t>10</a:t>
            </a:r>
          </a:p>
        </p:txBody>
      </p:sp>
      <p:sp>
        <p:nvSpPr>
          <p:cNvPr id="41" name="ZoneTexte 40">
            <a:extLst>
              <a:ext uri="{FF2B5EF4-FFF2-40B4-BE49-F238E27FC236}">
                <a16:creationId xmlns:a16="http://schemas.microsoft.com/office/drawing/2014/main" id="{11007A8E-6EBB-06E5-CAA4-6534A61AA2FB}"/>
              </a:ext>
            </a:extLst>
          </p:cNvPr>
          <p:cNvSpPr txBox="1"/>
          <p:nvPr/>
        </p:nvSpPr>
        <p:spPr>
          <a:xfrm>
            <a:off x="6695929" y="3252780"/>
            <a:ext cx="3529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>
                <a:latin typeface="Garamond" panose="02020404030301010803" pitchFamily="18" charset="0"/>
              </a:rPr>
              <a:t>8</a:t>
            </a:r>
          </a:p>
        </p:txBody>
      </p:sp>
      <p:sp>
        <p:nvSpPr>
          <p:cNvPr id="42" name="ZoneTexte 41">
            <a:extLst>
              <a:ext uri="{FF2B5EF4-FFF2-40B4-BE49-F238E27FC236}">
                <a16:creationId xmlns:a16="http://schemas.microsoft.com/office/drawing/2014/main" id="{AC85E997-6DDB-6E59-8430-A1B519522770}"/>
              </a:ext>
            </a:extLst>
          </p:cNvPr>
          <p:cNvSpPr txBox="1"/>
          <p:nvPr/>
        </p:nvSpPr>
        <p:spPr>
          <a:xfrm>
            <a:off x="6695929" y="3901086"/>
            <a:ext cx="3529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>
                <a:latin typeface="Garamond" panose="02020404030301010803" pitchFamily="18" charset="0"/>
              </a:rPr>
              <a:t>6</a:t>
            </a:r>
          </a:p>
        </p:txBody>
      </p:sp>
      <p:sp>
        <p:nvSpPr>
          <p:cNvPr id="43" name="ZoneTexte 42">
            <a:extLst>
              <a:ext uri="{FF2B5EF4-FFF2-40B4-BE49-F238E27FC236}">
                <a16:creationId xmlns:a16="http://schemas.microsoft.com/office/drawing/2014/main" id="{EB5EB240-C78E-D762-F86A-B1E940D0FDC8}"/>
              </a:ext>
            </a:extLst>
          </p:cNvPr>
          <p:cNvSpPr txBox="1"/>
          <p:nvPr/>
        </p:nvSpPr>
        <p:spPr>
          <a:xfrm>
            <a:off x="6702873" y="4540328"/>
            <a:ext cx="3529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>
                <a:latin typeface="Garamond" panose="02020404030301010803" pitchFamily="18" charset="0"/>
              </a:rPr>
              <a:t>4</a:t>
            </a:r>
          </a:p>
        </p:txBody>
      </p:sp>
      <p:sp>
        <p:nvSpPr>
          <p:cNvPr id="44" name="ZoneTexte 43">
            <a:extLst>
              <a:ext uri="{FF2B5EF4-FFF2-40B4-BE49-F238E27FC236}">
                <a16:creationId xmlns:a16="http://schemas.microsoft.com/office/drawing/2014/main" id="{AF9297D2-5A36-2246-6F82-295B4137359F}"/>
              </a:ext>
            </a:extLst>
          </p:cNvPr>
          <p:cNvSpPr txBox="1"/>
          <p:nvPr/>
        </p:nvSpPr>
        <p:spPr>
          <a:xfrm>
            <a:off x="6698112" y="5195313"/>
            <a:ext cx="3529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>
                <a:latin typeface="Garamond" panose="02020404030301010803" pitchFamily="18" charset="0"/>
              </a:rPr>
              <a:t>2</a:t>
            </a:r>
          </a:p>
        </p:txBody>
      </p:sp>
      <p:sp>
        <p:nvSpPr>
          <p:cNvPr id="45" name="ZoneTexte 44">
            <a:extLst>
              <a:ext uri="{FF2B5EF4-FFF2-40B4-BE49-F238E27FC236}">
                <a16:creationId xmlns:a16="http://schemas.microsoft.com/office/drawing/2014/main" id="{57491F72-7275-BF37-B598-9384A556CF44}"/>
              </a:ext>
            </a:extLst>
          </p:cNvPr>
          <p:cNvSpPr txBox="1"/>
          <p:nvPr/>
        </p:nvSpPr>
        <p:spPr>
          <a:xfrm>
            <a:off x="7671845" y="6176962"/>
            <a:ext cx="3529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>
                <a:latin typeface="Garamond" panose="02020404030301010803" pitchFamily="18" charset="0"/>
              </a:rPr>
              <a:t>1</a:t>
            </a:r>
          </a:p>
        </p:txBody>
      </p:sp>
      <p:sp>
        <p:nvSpPr>
          <p:cNvPr id="46" name="ZoneTexte 45">
            <a:extLst>
              <a:ext uri="{FF2B5EF4-FFF2-40B4-BE49-F238E27FC236}">
                <a16:creationId xmlns:a16="http://schemas.microsoft.com/office/drawing/2014/main" id="{3BCFF309-10A8-D8CF-90BA-D2ADA4F7F110}"/>
              </a:ext>
            </a:extLst>
          </p:cNvPr>
          <p:cNvSpPr txBox="1"/>
          <p:nvPr/>
        </p:nvSpPr>
        <p:spPr>
          <a:xfrm>
            <a:off x="8333696" y="6172832"/>
            <a:ext cx="3529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>
                <a:latin typeface="Garamond" panose="02020404030301010803" pitchFamily="18" charset="0"/>
              </a:rPr>
              <a:t>2</a:t>
            </a:r>
          </a:p>
        </p:txBody>
      </p:sp>
      <p:sp>
        <p:nvSpPr>
          <p:cNvPr id="47" name="ZoneTexte 46">
            <a:extLst>
              <a:ext uri="{FF2B5EF4-FFF2-40B4-BE49-F238E27FC236}">
                <a16:creationId xmlns:a16="http://schemas.microsoft.com/office/drawing/2014/main" id="{1876FA77-29D6-E4BE-C9FA-84B0D7E9E021}"/>
              </a:ext>
            </a:extLst>
          </p:cNvPr>
          <p:cNvSpPr txBox="1"/>
          <p:nvPr/>
        </p:nvSpPr>
        <p:spPr>
          <a:xfrm>
            <a:off x="8982757" y="6172832"/>
            <a:ext cx="3529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>
                <a:latin typeface="Garamond" panose="02020404030301010803" pitchFamily="18" charset="0"/>
              </a:rPr>
              <a:t>3</a:t>
            </a:r>
          </a:p>
        </p:txBody>
      </p:sp>
      <p:sp>
        <p:nvSpPr>
          <p:cNvPr id="48" name="ZoneTexte 47">
            <a:extLst>
              <a:ext uri="{FF2B5EF4-FFF2-40B4-BE49-F238E27FC236}">
                <a16:creationId xmlns:a16="http://schemas.microsoft.com/office/drawing/2014/main" id="{CACDBDFF-A3B9-E629-4277-25176798798A}"/>
              </a:ext>
            </a:extLst>
          </p:cNvPr>
          <p:cNvSpPr txBox="1"/>
          <p:nvPr/>
        </p:nvSpPr>
        <p:spPr>
          <a:xfrm>
            <a:off x="9645153" y="6172830"/>
            <a:ext cx="3529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>
                <a:latin typeface="Garamond" panose="02020404030301010803" pitchFamily="18" charset="0"/>
              </a:rPr>
              <a:t>4</a:t>
            </a:r>
          </a:p>
        </p:txBody>
      </p:sp>
      <p:sp>
        <p:nvSpPr>
          <p:cNvPr id="49" name="ZoneTexte 48">
            <a:extLst>
              <a:ext uri="{FF2B5EF4-FFF2-40B4-BE49-F238E27FC236}">
                <a16:creationId xmlns:a16="http://schemas.microsoft.com/office/drawing/2014/main" id="{EF597A6D-FAA8-2A38-854D-F6F91643556B}"/>
              </a:ext>
            </a:extLst>
          </p:cNvPr>
          <p:cNvSpPr txBox="1"/>
          <p:nvPr/>
        </p:nvSpPr>
        <p:spPr>
          <a:xfrm>
            <a:off x="10307549" y="6171989"/>
            <a:ext cx="3529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>
                <a:latin typeface="Garamond" panose="02020404030301010803" pitchFamily="18" charset="0"/>
              </a:rPr>
              <a:t>5</a:t>
            </a:r>
          </a:p>
        </p:txBody>
      </p:sp>
      <p:sp>
        <p:nvSpPr>
          <p:cNvPr id="50" name="ZoneTexte 49">
            <a:extLst>
              <a:ext uri="{FF2B5EF4-FFF2-40B4-BE49-F238E27FC236}">
                <a16:creationId xmlns:a16="http://schemas.microsoft.com/office/drawing/2014/main" id="{89C4ACDE-6CDE-E9E4-FA22-F54C8F1DB3F0}"/>
              </a:ext>
            </a:extLst>
          </p:cNvPr>
          <p:cNvSpPr txBox="1"/>
          <p:nvPr/>
        </p:nvSpPr>
        <p:spPr>
          <a:xfrm>
            <a:off x="6815260" y="6090803"/>
            <a:ext cx="3529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>
                <a:latin typeface="Garamond" panose="02020404030301010803" pitchFamily="18" charset="0"/>
              </a:rPr>
              <a:t>0</a:t>
            </a:r>
          </a:p>
        </p:txBody>
      </p:sp>
      <p:cxnSp>
        <p:nvCxnSpPr>
          <p:cNvPr id="5" name="Connecteur droit 4">
            <a:extLst>
              <a:ext uri="{FF2B5EF4-FFF2-40B4-BE49-F238E27FC236}">
                <a16:creationId xmlns:a16="http://schemas.microsoft.com/office/drawing/2014/main" id="{A9B3991A-CF19-70D3-873C-7DA739EB901C}"/>
              </a:ext>
            </a:extLst>
          </p:cNvPr>
          <p:cNvCxnSpPr>
            <a:cxnSpLocks/>
          </p:cNvCxnSpPr>
          <p:nvPr/>
        </p:nvCxnSpPr>
        <p:spPr>
          <a:xfrm>
            <a:off x="7186484" y="5451562"/>
            <a:ext cx="661852" cy="0"/>
          </a:xfrm>
          <a:prstGeom prst="line">
            <a:avLst/>
          </a:prstGeom>
          <a:ln w="38100">
            <a:solidFill>
              <a:schemeClr val="tx2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10">
            <a:extLst>
              <a:ext uri="{FF2B5EF4-FFF2-40B4-BE49-F238E27FC236}">
                <a16:creationId xmlns:a16="http://schemas.microsoft.com/office/drawing/2014/main" id="{C1B94F27-BF24-52B7-7D85-A79143298E7E}"/>
              </a:ext>
            </a:extLst>
          </p:cNvPr>
          <p:cNvCxnSpPr>
            <a:cxnSpLocks/>
          </p:cNvCxnSpPr>
          <p:nvPr/>
        </p:nvCxnSpPr>
        <p:spPr>
          <a:xfrm flipV="1">
            <a:off x="7848336" y="4815350"/>
            <a:ext cx="0" cy="639241"/>
          </a:xfrm>
          <a:prstGeom prst="line">
            <a:avLst/>
          </a:prstGeom>
          <a:ln w="38100">
            <a:solidFill>
              <a:schemeClr val="tx2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12">
            <a:extLst>
              <a:ext uri="{FF2B5EF4-FFF2-40B4-BE49-F238E27FC236}">
                <a16:creationId xmlns:a16="http://schemas.microsoft.com/office/drawing/2014/main" id="{BFF72D46-5B48-0A36-B9A9-E99386223B3B}"/>
              </a:ext>
            </a:extLst>
          </p:cNvPr>
          <p:cNvCxnSpPr>
            <a:cxnSpLocks/>
          </p:cNvCxnSpPr>
          <p:nvPr/>
        </p:nvCxnSpPr>
        <p:spPr>
          <a:xfrm>
            <a:off x="7848336" y="4794064"/>
            <a:ext cx="661852" cy="0"/>
          </a:xfrm>
          <a:prstGeom prst="line">
            <a:avLst/>
          </a:prstGeom>
          <a:ln w="38100">
            <a:solidFill>
              <a:schemeClr val="tx2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necteur droit 34">
            <a:extLst>
              <a:ext uri="{FF2B5EF4-FFF2-40B4-BE49-F238E27FC236}">
                <a16:creationId xmlns:a16="http://schemas.microsoft.com/office/drawing/2014/main" id="{7AA5CCCB-BA3F-40D8-9232-F4D7B751774B}"/>
              </a:ext>
            </a:extLst>
          </p:cNvPr>
          <p:cNvCxnSpPr>
            <a:cxnSpLocks/>
          </p:cNvCxnSpPr>
          <p:nvPr/>
        </p:nvCxnSpPr>
        <p:spPr>
          <a:xfrm flipV="1">
            <a:off x="8491417" y="4167890"/>
            <a:ext cx="0" cy="639241"/>
          </a:xfrm>
          <a:prstGeom prst="line">
            <a:avLst/>
          </a:prstGeom>
          <a:ln w="38100">
            <a:solidFill>
              <a:schemeClr val="tx2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Connecteur droit 50">
            <a:extLst>
              <a:ext uri="{FF2B5EF4-FFF2-40B4-BE49-F238E27FC236}">
                <a16:creationId xmlns:a16="http://schemas.microsoft.com/office/drawing/2014/main" id="{B8D24AFD-A20F-D495-0608-4F36D1E66204}"/>
              </a:ext>
            </a:extLst>
          </p:cNvPr>
          <p:cNvCxnSpPr>
            <a:cxnSpLocks/>
          </p:cNvCxnSpPr>
          <p:nvPr/>
        </p:nvCxnSpPr>
        <p:spPr>
          <a:xfrm>
            <a:off x="8491417" y="4162696"/>
            <a:ext cx="661852" cy="0"/>
          </a:xfrm>
          <a:prstGeom prst="line">
            <a:avLst/>
          </a:prstGeom>
          <a:ln w="38100">
            <a:solidFill>
              <a:schemeClr val="tx2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Connecteur droit 53">
            <a:extLst>
              <a:ext uri="{FF2B5EF4-FFF2-40B4-BE49-F238E27FC236}">
                <a16:creationId xmlns:a16="http://schemas.microsoft.com/office/drawing/2014/main" id="{1C31F961-5393-96F3-6A6C-FA6E86974D72}"/>
              </a:ext>
            </a:extLst>
          </p:cNvPr>
          <p:cNvCxnSpPr>
            <a:cxnSpLocks/>
          </p:cNvCxnSpPr>
          <p:nvPr/>
        </p:nvCxnSpPr>
        <p:spPr>
          <a:xfrm flipV="1">
            <a:off x="9153269" y="3523455"/>
            <a:ext cx="0" cy="639241"/>
          </a:xfrm>
          <a:prstGeom prst="line">
            <a:avLst/>
          </a:prstGeom>
          <a:ln w="38100">
            <a:solidFill>
              <a:schemeClr val="tx2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Connecteur droit 54">
            <a:extLst>
              <a:ext uri="{FF2B5EF4-FFF2-40B4-BE49-F238E27FC236}">
                <a16:creationId xmlns:a16="http://schemas.microsoft.com/office/drawing/2014/main" id="{0502334E-291A-2990-E269-63753B89569E}"/>
              </a:ext>
            </a:extLst>
          </p:cNvPr>
          <p:cNvCxnSpPr>
            <a:cxnSpLocks/>
          </p:cNvCxnSpPr>
          <p:nvPr/>
        </p:nvCxnSpPr>
        <p:spPr>
          <a:xfrm>
            <a:off x="9162785" y="3527808"/>
            <a:ext cx="661852" cy="0"/>
          </a:xfrm>
          <a:prstGeom prst="line">
            <a:avLst/>
          </a:prstGeom>
          <a:ln w="38100">
            <a:solidFill>
              <a:schemeClr val="tx2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Connecteur droit 58">
            <a:extLst>
              <a:ext uri="{FF2B5EF4-FFF2-40B4-BE49-F238E27FC236}">
                <a16:creationId xmlns:a16="http://schemas.microsoft.com/office/drawing/2014/main" id="{137CB954-F53B-3500-A787-08A2B6DC8A69}"/>
              </a:ext>
            </a:extLst>
          </p:cNvPr>
          <p:cNvCxnSpPr>
            <a:cxnSpLocks/>
          </p:cNvCxnSpPr>
          <p:nvPr/>
        </p:nvCxnSpPr>
        <p:spPr>
          <a:xfrm>
            <a:off x="9820843" y="2852892"/>
            <a:ext cx="661852" cy="0"/>
          </a:xfrm>
          <a:prstGeom prst="line">
            <a:avLst/>
          </a:prstGeom>
          <a:ln w="38100">
            <a:solidFill>
              <a:schemeClr val="tx2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Connecteur droit 67">
            <a:extLst>
              <a:ext uri="{FF2B5EF4-FFF2-40B4-BE49-F238E27FC236}">
                <a16:creationId xmlns:a16="http://schemas.microsoft.com/office/drawing/2014/main" id="{9F3E3361-B3E4-FB32-7C0E-EC44E0A9ADDF}"/>
              </a:ext>
            </a:extLst>
          </p:cNvPr>
          <p:cNvCxnSpPr>
            <a:cxnSpLocks/>
          </p:cNvCxnSpPr>
          <p:nvPr/>
        </p:nvCxnSpPr>
        <p:spPr>
          <a:xfrm>
            <a:off x="7114351" y="2225389"/>
            <a:ext cx="87086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ZoneTexte 71">
            <a:extLst>
              <a:ext uri="{FF2B5EF4-FFF2-40B4-BE49-F238E27FC236}">
                <a16:creationId xmlns:a16="http://schemas.microsoft.com/office/drawing/2014/main" id="{D4FD51FE-726D-F048-8BC2-71FB073BA731}"/>
              </a:ext>
            </a:extLst>
          </p:cNvPr>
          <p:cNvSpPr txBox="1"/>
          <p:nvPr/>
        </p:nvSpPr>
        <p:spPr>
          <a:xfrm>
            <a:off x="6618715" y="1963430"/>
            <a:ext cx="52129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>
                <a:latin typeface="Garamond" panose="02020404030301010803" pitchFamily="18" charset="0"/>
              </a:rPr>
              <a:t>12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E6BEB9BC-BF9B-A6A2-BED7-7DDDBDA5E62B}"/>
              </a:ext>
            </a:extLst>
          </p:cNvPr>
          <p:cNvSpPr txBox="1"/>
          <p:nvPr/>
        </p:nvSpPr>
        <p:spPr>
          <a:xfrm>
            <a:off x="10482695" y="2319680"/>
            <a:ext cx="112883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>
                <a:latin typeface="Garamond" panose="02020404030301010803" pitchFamily="18" charset="0"/>
              </a:rPr>
              <a:t>Supply</a:t>
            </a:r>
          </a:p>
        </p:txBody>
      </p:sp>
      <p:cxnSp>
        <p:nvCxnSpPr>
          <p:cNvPr id="6" name="Connecteur droit 5">
            <a:extLst>
              <a:ext uri="{FF2B5EF4-FFF2-40B4-BE49-F238E27FC236}">
                <a16:creationId xmlns:a16="http://schemas.microsoft.com/office/drawing/2014/main" id="{7CD616BD-CB6C-4B1B-7795-CC2A3E23AEF3}"/>
              </a:ext>
            </a:extLst>
          </p:cNvPr>
          <p:cNvCxnSpPr>
            <a:cxnSpLocks/>
          </p:cNvCxnSpPr>
          <p:nvPr/>
        </p:nvCxnSpPr>
        <p:spPr>
          <a:xfrm>
            <a:off x="7201437" y="2225389"/>
            <a:ext cx="661852" cy="0"/>
          </a:xfrm>
          <a:prstGeom prst="line">
            <a:avLst/>
          </a:prstGeom>
          <a:ln w="38100">
            <a:solidFill>
              <a:schemeClr val="accent2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cteur droit 6">
            <a:extLst>
              <a:ext uri="{FF2B5EF4-FFF2-40B4-BE49-F238E27FC236}">
                <a16:creationId xmlns:a16="http://schemas.microsoft.com/office/drawing/2014/main" id="{1848D09D-45B7-26E1-D722-26FFEB9C39AE}"/>
              </a:ext>
            </a:extLst>
          </p:cNvPr>
          <p:cNvCxnSpPr>
            <a:cxnSpLocks/>
          </p:cNvCxnSpPr>
          <p:nvPr/>
        </p:nvCxnSpPr>
        <p:spPr>
          <a:xfrm flipV="1">
            <a:off x="7848336" y="2234586"/>
            <a:ext cx="5740" cy="639241"/>
          </a:xfrm>
          <a:prstGeom prst="line">
            <a:avLst/>
          </a:prstGeom>
          <a:ln w="38100">
            <a:solidFill>
              <a:schemeClr val="accent2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9">
            <a:extLst>
              <a:ext uri="{FF2B5EF4-FFF2-40B4-BE49-F238E27FC236}">
                <a16:creationId xmlns:a16="http://schemas.microsoft.com/office/drawing/2014/main" id="{E30D4EB8-B56A-4BF7-DFA4-533E53F15C0B}"/>
              </a:ext>
            </a:extLst>
          </p:cNvPr>
          <p:cNvCxnSpPr>
            <a:cxnSpLocks/>
          </p:cNvCxnSpPr>
          <p:nvPr/>
        </p:nvCxnSpPr>
        <p:spPr>
          <a:xfrm>
            <a:off x="7848336" y="2873827"/>
            <a:ext cx="661852" cy="0"/>
          </a:xfrm>
          <a:prstGeom prst="line">
            <a:avLst/>
          </a:prstGeom>
          <a:ln w="38100">
            <a:solidFill>
              <a:schemeClr val="accent2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13">
            <a:extLst>
              <a:ext uri="{FF2B5EF4-FFF2-40B4-BE49-F238E27FC236}">
                <a16:creationId xmlns:a16="http://schemas.microsoft.com/office/drawing/2014/main" id="{9F3C9004-6717-8DFB-8D24-4B58297D8EC5}"/>
              </a:ext>
            </a:extLst>
          </p:cNvPr>
          <p:cNvCxnSpPr>
            <a:cxnSpLocks/>
          </p:cNvCxnSpPr>
          <p:nvPr/>
        </p:nvCxnSpPr>
        <p:spPr>
          <a:xfrm flipV="1">
            <a:off x="8491417" y="2852892"/>
            <a:ext cx="0" cy="395881"/>
          </a:xfrm>
          <a:prstGeom prst="line">
            <a:avLst/>
          </a:prstGeom>
          <a:ln w="38100">
            <a:solidFill>
              <a:schemeClr val="accent2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17">
            <a:extLst>
              <a:ext uri="{FF2B5EF4-FFF2-40B4-BE49-F238E27FC236}">
                <a16:creationId xmlns:a16="http://schemas.microsoft.com/office/drawing/2014/main" id="{6FDC0221-F905-D112-5407-6D522EB56124}"/>
              </a:ext>
            </a:extLst>
          </p:cNvPr>
          <p:cNvCxnSpPr>
            <a:cxnSpLocks/>
          </p:cNvCxnSpPr>
          <p:nvPr/>
        </p:nvCxnSpPr>
        <p:spPr>
          <a:xfrm>
            <a:off x="8491417" y="3248773"/>
            <a:ext cx="661852" cy="0"/>
          </a:xfrm>
          <a:prstGeom prst="line">
            <a:avLst/>
          </a:prstGeom>
          <a:ln w="38100">
            <a:solidFill>
              <a:schemeClr val="accent2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cteur droit 18">
            <a:extLst>
              <a:ext uri="{FF2B5EF4-FFF2-40B4-BE49-F238E27FC236}">
                <a16:creationId xmlns:a16="http://schemas.microsoft.com/office/drawing/2014/main" id="{4F26B187-E5AD-49E2-50D9-B1AF41BB4DFF}"/>
              </a:ext>
            </a:extLst>
          </p:cNvPr>
          <p:cNvCxnSpPr>
            <a:cxnSpLocks/>
          </p:cNvCxnSpPr>
          <p:nvPr/>
        </p:nvCxnSpPr>
        <p:spPr>
          <a:xfrm flipV="1">
            <a:off x="9153269" y="3248773"/>
            <a:ext cx="0" cy="283389"/>
          </a:xfrm>
          <a:prstGeom prst="line">
            <a:avLst/>
          </a:prstGeom>
          <a:ln w="38100">
            <a:solidFill>
              <a:schemeClr val="accent2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20">
            <a:extLst>
              <a:ext uri="{FF2B5EF4-FFF2-40B4-BE49-F238E27FC236}">
                <a16:creationId xmlns:a16="http://schemas.microsoft.com/office/drawing/2014/main" id="{F468925E-22D3-C4EE-ABF7-6B399219335F}"/>
              </a:ext>
            </a:extLst>
          </p:cNvPr>
          <p:cNvCxnSpPr>
            <a:cxnSpLocks/>
          </p:cNvCxnSpPr>
          <p:nvPr/>
        </p:nvCxnSpPr>
        <p:spPr>
          <a:xfrm>
            <a:off x="9162785" y="3528285"/>
            <a:ext cx="661852" cy="0"/>
          </a:xfrm>
          <a:prstGeom prst="line">
            <a:avLst/>
          </a:prstGeom>
          <a:ln w="38100">
            <a:solidFill>
              <a:schemeClr val="accent2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cteur droit 21">
            <a:extLst>
              <a:ext uri="{FF2B5EF4-FFF2-40B4-BE49-F238E27FC236}">
                <a16:creationId xmlns:a16="http://schemas.microsoft.com/office/drawing/2014/main" id="{89A73B92-018F-C928-BA2E-8BA3E9D74931}"/>
              </a:ext>
            </a:extLst>
          </p:cNvPr>
          <p:cNvCxnSpPr>
            <a:cxnSpLocks/>
          </p:cNvCxnSpPr>
          <p:nvPr/>
        </p:nvCxnSpPr>
        <p:spPr>
          <a:xfrm flipV="1">
            <a:off x="9810617" y="3532162"/>
            <a:ext cx="0" cy="630532"/>
          </a:xfrm>
          <a:prstGeom prst="line">
            <a:avLst/>
          </a:prstGeom>
          <a:ln w="38100">
            <a:solidFill>
              <a:schemeClr val="accent2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cteur droit 23">
            <a:extLst>
              <a:ext uri="{FF2B5EF4-FFF2-40B4-BE49-F238E27FC236}">
                <a16:creationId xmlns:a16="http://schemas.microsoft.com/office/drawing/2014/main" id="{7CB8B2C9-6490-C95A-DD2C-791F1DCA979E}"/>
              </a:ext>
            </a:extLst>
          </p:cNvPr>
          <p:cNvCxnSpPr>
            <a:cxnSpLocks/>
          </p:cNvCxnSpPr>
          <p:nvPr/>
        </p:nvCxnSpPr>
        <p:spPr>
          <a:xfrm>
            <a:off x="9788892" y="4162694"/>
            <a:ext cx="661852" cy="0"/>
          </a:xfrm>
          <a:prstGeom prst="line">
            <a:avLst/>
          </a:prstGeom>
          <a:ln w="38100">
            <a:solidFill>
              <a:schemeClr val="accent2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ZoneTexte 59">
            <a:extLst>
              <a:ext uri="{FF2B5EF4-FFF2-40B4-BE49-F238E27FC236}">
                <a16:creationId xmlns:a16="http://schemas.microsoft.com/office/drawing/2014/main" id="{B401A712-F7D3-1C0A-806D-A5DEED2A7323}"/>
              </a:ext>
            </a:extLst>
          </p:cNvPr>
          <p:cNvSpPr txBox="1"/>
          <p:nvPr/>
        </p:nvSpPr>
        <p:spPr>
          <a:xfrm>
            <a:off x="10448567" y="4172686"/>
            <a:ext cx="13965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>
                <a:latin typeface="Garamond" panose="02020404030301010803" pitchFamily="18" charset="0"/>
              </a:rPr>
              <a:t>Demand</a:t>
            </a:r>
          </a:p>
        </p:txBody>
      </p:sp>
      <p:cxnSp>
        <p:nvCxnSpPr>
          <p:cNvPr id="61" name="Connecteur droit 60">
            <a:extLst>
              <a:ext uri="{FF2B5EF4-FFF2-40B4-BE49-F238E27FC236}">
                <a16:creationId xmlns:a16="http://schemas.microsoft.com/office/drawing/2014/main" id="{EFBE27F0-60F5-37F3-4F1D-75004E440B09}"/>
              </a:ext>
            </a:extLst>
          </p:cNvPr>
          <p:cNvCxnSpPr>
            <a:cxnSpLocks/>
          </p:cNvCxnSpPr>
          <p:nvPr/>
        </p:nvCxnSpPr>
        <p:spPr>
          <a:xfrm>
            <a:off x="7201437" y="3513905"/>
            <a:ext cx="1951832" cy="18257"/>
          </a:xfrm>
          <a:prstGeom prst="line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Connecteur droit 62">
            <a:extLst>
              <a:ext uri="{FF2B5EF4-FFF2-40B4-BE49-F238E27FC236}">
                <a16:creationId xmlns:a16="http://schemas.microsoft.com/office/drawing/2014/main" id="{7F805660-2F97-D96E-BCCE-AF578033E844}"/>
              </a:ext>
            </a:extLst>
          </p:cNvPr>
          <p:cNvCxnSpPr>
            <a:cxnSpLocks/>
          </p:cNvCxnSpPr>
          <p:nvPr/>
        </p:nvCxnSpPr>
        <p:spPr>
          <a:xfrm flipV="1">
            <a:off x="9810617" y="4215297"/>
            <a:ext cx="0" cy="1875506"/>
          </a:xfrm>
          <a:prstGeom prst="line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Connecteur droit 66">
            <a:extLst>
              <a:ext uri="{FF2B5EF4-FFF2-40B4-BE49-F238E27FC236}">
                <a16:creationId xmlns:a16="http://schemas.microsoft.com/office/drawing/2014/main" id="{4005CD2B-0A8F-B6DA-B382-F80B998EE519}"/>
              </a:ext>
            </a:extLst>
          </p:cNvPr>
          <p:cNvCxnSpPr>
            <a:cxnSpLocks/>
          </p:cNvCxnSpPr>
          <p:nvPr/>
        </p:nvCxnSpPr>
        <p:spPr>
          <a:xfrm flipV="1">
            <a:off x="9820843" y="2842900"/>
            <a:ext cx="0" cy="680555"/>
          </a:xfrm>
          <a:prstGeom prst="line">
            <a:avLst/>
          </a:prstGeom>
          <a:ln w="38100">
            <a:solidFill>
              <a:schemeClr val="tx2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545639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CCDCA8B-EE7F-15B6-2838-367E7F5B10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Garamond" panose="02020404030301010803" pitchFamily="18" charset="0"/>
              </a:rPr>
              <a:t>3. Utility and Welfare Economics</a:t>
            </a: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009AB9F-41EE-0A12-BB76-F0CD7D0AEFB9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latin typeface="Garamond" panose="02020404030301010803" pitchFamily="18" charset="0"/>
              </a:rPr>
              <a:t>Equilibrium:</a:t>
            </a:r>
          </a:p>
          <a:p>
            <a:endParaRPr lang="en-US" b="1" dirty="0">
              <a:latin typeface="Garamond" panose="02020404030301010803" pitchFamily="18" charset="0"/>
            </a:endParaRPr>
          </a:p>
          <a:p>
            <a:pPr lvl="1"/>
            <a:r>
              <a:rPr lang="en-US" dirty="0">
                <a:latin typeface="Garamond" panose="02020404030301010803" pitchFamily="18" charset="0"/>
              </a:rPr>
              <a:t>Price: $8</a:t>
            </a:r>
          </a:p>
          <a:p>
            <a:pPr lvl="1"/>
            <a:r>
              <a:rPr lang="en-US" dirty="0">
                <a:latin typeface="Garamond" panose="02020404030301010803" pitchFamily="18" charset="0"/>
              </a:rPr>
              <a:t>Quantity: 4</a:t>
            </a:r>
          </a:p>
          <a:p>
            <a:pPr lvl="1"/>
            <a:r>
              <a:rPr lang="en-US" dirty="0">
                <a:solidFill>
                  <a:schemeClr val="accent2"/>
                </a:solidFill>
                <a:latin typeface="Garamond" panose="02020404030301010803" pitchFamily="18" charset="0"/>
              </a:rPr>
              <a:t>Consumer surplus: </a:t>
            </a:r>
          </a:p>
          <a:p>
            <a:pPr lvl="2"/>
            <a:r>
              <a:rPr lang="en-US" dirty="0">
                <a:solidFill>
                  <a:schemeClr val="accent2"/>
                </a:solidFill>
                <a:latin typeface="Garamond" panose="02020404030301010803" pitchFamily="18" charset="0"/>
              </a:rPr>
              <a:t>$4 + $2 + $1 + $0 = $7</a:t>
            </a:r>
          </a:p>
          <a:p>
            <a:pPr lvl="1"/>
            <a:endParaRPr lang="en-US" b="1" dirty="0">
              <a:latin typeface="Garamond" panose="02020404030301010803" pitchFamily="18" charset="0"/>
            </a:endParaRPr>
          </a:p>
        </p:txBody>
      </p:sp>
      <p:cxnSp>
        <p:nvCxnSpPr>
          <p:cNvPr id="9" name="Connecteur droit avec flèche 8">
            <a:extLst>
              <a:ext uri="{FF2B5EF4-FFF2-40B4-BE49-F238E27FC236}">
                <a16:creationId xmlns:a16="http://schemas.microsoft.com/office/drawing/2014/main" id="{1582F22B-C844-09B4-8CD3-572C7774394B}"/>
              </a:ext>
            </a:extLst>
          </p:cNvPr>
          <p:cNvCxnSpPr>
            <a:cxnSpLocks/>
          </p:cNvCxnSpPr>
          <p:nvPr/>
        </p:nvCxnSpPr>
        <p:spPr>
          <a:xfrm>
            <a:off x="7184571" y="6096000"/>
            <a:ext cx="4169229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avec flèche 11">
            <a:extLst>
              <a:ext uri="{FF2B5EF4-FFF2-40B4-BE49-F238E27FC236}">
                <a16:creationId xmlns:a16="http://schemas.microsoft.com/office/drawing/2014/main" id="{0090704D-D92B-8A4D-6701-D291C4E20544}"/>
              </a:ext>
            </a:extLst>
          </p:cNvPr>
          <p:cNvCxnSpPr>
            <a:cxnSpLocks/>
          </p:cNvCxnSpPr>
          <p:nvPr/>
        </p:nvCxnSpPr>
        <p:spPr>
          <a:xfrm flipV="1">
            <a:off x="7184571" y="1994263"/>
            <a:ext cx="0" cy="4101737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ZoneTexte 14">
            <a:extLst>
              <a:ext uri="{FF2B5EF4-FFF2-40B4-BE49-F238E27FC236}">
                <a16:creationId xmlns:a16="http://schemas.microsoft.com/office/drawing/2014/main" id="{749AE198-CF5F-2EB3-F9AD-EEDE2AB3930E}"/>
              </a:ext>
            </a:extLst>
          </p:cNvPr>
          <p:cNvSpPr txBox="1"/>
          <p:nvPr/>
        </p:nvSpPr>
        <p:spPr>
          <a:xfrm>
            <a:off x="6426538" y="1379956"/>
            <a:ext cx="14911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2800" dirty="0">
                <a:latin typeface="Garamond" panose="02020404030301010803" pitchFamily="18" charset="0"/>
              </a:rPr>
              <a:t>Price in $</a:t>
            </a: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895D4DD5-632D-53AB-2B83-147755458540}"/>
              </a:ext>
            </a:extLst>
          </p:cNvPr>
          <p:cNvSpPr txBox="1"/>
          <p:nvPr/>
        </p:nvSpPr>
        <p:spPr>
          <a:xfrm>
            <a:off x="10779439" y="6095995"/>
            <a:ext cx="140615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latin typeface="Garamond" panose="02020404030301010803" pitchFamily="18" charset="0"/>
              </a:rPr>
              <a:t>Quantity</a:t>
            </a:r>
          </a:p>
        </p:txBody>
      </p:sp>
      <p:cxnSp>
        <p:nvCxnSpPr>
          <p:cNvPr id="27" name="Connecteur droit 26">
            <a:extLst>
              <a:ext uri="{FF2B5EF4-FFF2-40B4-BE49-F238E27FC236}">
                <a16:creationId xmlns:a16="http://schemas.microsoft.com/office/drawing/2014/main" id="{B5619041-85D4-D7A5-A949-66ECB0FD7373}"/>
              </a:ext>
            </a:extLst>
          </p:cNvPr>
          <p:cNvCxnSpPr>
            <a:cxnSpLocks/>
          </p:cNvCxnSpPr>
          <p:nvPr/>
        </p:nvCxnSpPr>
        <p:spPr>
          <a:xfrm>
            <a:off x="7099398" y="2873827"/>
            <a:ext cx="87086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cteur droit 28">
            <a:extLst>
              <a:ext uri="{FF2B5EF4-FFF2-40B4-BE49-F238E27FC236}">
                <a16:creationId xmlns:a16="http://schemas.microsoft.com/office/drawing/2014/main" id="{B9CDAD80-ABEC-259E-62D2-05BDFAB6F71D}"/>
              </a:ext>
            </a:extLst>
          </p:cNvPr>
          <p:cNvCxnSpPr>
            <a:cxnSpLocks/>
          </p:cNvCxnSpPr>
          <p:nvPr/>
        </p:nvCxnSpPr>
        <p:spPr>
          <a:xfrm>
            <a:off x="7092454" y="3513905"/>
            <a:ext cx="87086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cteur droit 29">
            <a:extLst>
              <a:ext uri="{FF2B5EF4-FFF2-40B4-BE49-F238E27FC236}">
                <a16:creationId xmlns:a16="http://schemas.microsoft.com/office/drawing/2014/main" id="{40DA19E0-4114-36C7-34B9-F6D28BCB1544}"/>
              </a:ext>
            </a:extLst>
          </p:cNvPr>
          <p:cNvCxnSpPr>
            <a:cxnSpLocks/>
          </p:cNvCxnSpPr>
          <p:nvPr/>
        </p:nvCxnSpPr>
        <p:spPr>
          <a:xfrm>
            <a:off x="7092454" y="4162696"/>
            <a:ext cx="87086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cteur droit 30">
            <a:extLst>
              <a:ext uri="{FF2B5EF4-FFF2-40B4-BE49-F238E27FC236}">
                <a16:creationId xmlns:a16="http://schemas.microsoft.com/office/drawing/2014/main" id="{5A5F8F12-B6A6-56D5-C08D-CA564F1374B9}"/>
              </a:ext>
            </a:extLst>
          </p:cNvPr>
          <p:cNvCxnSpPr>
            <a:cxnSpLocks/>
          </p:cNvCxnSpPr>
          <p:nvPr/>
        </p:nvCxnSpPr>
        <p:spPr>
          <a:xfrm>
            <a:off x="7099398" y="4807131"/>
            <a:ext cx="87086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cteur droit 31">
            <a:extLst>
              <a:ext uri="{FF2B5EF4-FFF2-40B4-BE49-F238E27FC236}">
                <a16:creationId xmlns:a16="http://schemas.microsoft.com/office/drawing/2014/main" id="{71C68482-28B5-C69D-635D-DE1BA4D1927F}"/>
              </a:ext>
            </a:extLst>
          </p:cNvPr>
          <p:cNvCxnSpPr>
            <a:cxnSpLocks/>
          </p:cNvCxnSpPr>
          <p:nvPr/>
        </p:nvCxnSpPr>
        <p:spPr>
          <a:xfrm>
            <a:off x="7092454" y="5451562"/>
            <a:ext cx="87086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cteur droit 32">
            <a:extLst>
              <a:ext uri="{FF2B5EF4-FFF2-40B4-BE49-F238E27FC236}">
                <a16:creationId xmlns:a16="http://schemas.microsoft.com/office/drawing/2014/main" id="{650B0B4A-8957-1DCD-088A-AAAC355D5EE8}"/>
              </a:ext>
            </a:extLst>
          </p:cNvPr>
          <p:cNvCxnSpPr>
            <a:cxnSpLocks/>
          </p:cNvCxnSpPr>
          <p:nvPr/>
        </p:nvCxnSpPr>
        <p:spPr>
          <a:xfrm flipV="1">
            <a:off x="7848336" y="6095996"/>
            <a:ext cx="0" cy="8096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necteur droit 35">
            <a:extLst>
              <a:ext uri="{FF2B5EF4-FFF2-40B4-BE49-F238E27FC236}">
                <a16:creationId xmlns:a16="http://schemas.microsoft.com/office/drawing/2014/main" id="{E2EE88B3-5106-5734-EFD7-714A8888FE91}"/>
              </a:ext>
            </a:extLst>
          </p:cNvPr>
          <p:cNvCxnSpPr>
            <a:cxnSpLocks/>
          </p:cNvCxnSpPr>
          <p:nvPr/>
        </p:nvCxnSpPr>
        <p:spPr>
          <a:xfrm flipV="1">
            <a:off x="8493858" y="6095995"/>
            <a:ext cx="0" cy="8096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cteur droit 36">
            <a:extLst>
              <a:ext uri="{FF2B5EF4-FFF2-40B4-BE49-F238E27FC236}">
                <a16:creationId xmlns:a16="http://schemas.microsoft.com/office/drawing/2014/main" id="{7D0906D2-B482-4F11-F6BD-22B49CDE3879}"/>
              </a:ext>
            </a:extLst>
          </p:cNvPr>
          <p:cNvCxnSpPr>
            <a:cxnSpLocks/>
          </p:cNvCxnSpPr>
          <p:nvPr/>
        </p:nvCxnSpPr>
        <p:spPr>
          <a:xfrm flipV="1">
            <a:off x="9156798" y="6105993"/>
            <a:ext cx="0" cy="8096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necteur droit 37">
            <a:extLst>
              <a:ext uri="{FF2B5EF4-FFF2-40B4-BE49-F238E27FC236}">
                <a16:creationId xmlns:a16="http://schemas.microsoft.com/office/drawing/2014/main" id="{5C9A87E1-2640-63B2-77AF-725EFCB226C1}"/>
              </a:ext>
            </a:extLst>
          </p:cNvPr>
          <p:cNvCxnSpPr>
            <a:cxnSpLocks/>
          </p:cNvCxnSpPr>
          <p:nvPr/>
        </p:nvCxnSpPr>
        <p:spPr>
          <a:xfrm flipV="1">
            <a:off x="9824637" y="6105993"/>
            <a:ext cx="0" cy="8096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cteur droit 38">
            <a:extLst>
              <a:ext uri="{FF2B5EF4-FFF2-40B4-BE49-F238E27FC236}">
                <a16:creationId xmlns:a16="http://schemas.microsoft.com/office/drawing/2014/main" id="{7982E403-50DF-822F-5346-99A7F0B01B94}"/>
              </a:ext>
            </a:extLst>
          </p:cNvPr>
          <p:cNvCxnSpPr>
            <a:cxnSpLocks/>
          </p:cNvCxnSpPr>
          <p:nvPr/>
        </p:nvCxnSpPr>
        <p:spPr>
          <a:xfrm flipV="1">
            <a:off x="10486489" y="6105992"/>
            <a:ext cx="0" cy="8096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ZoneTexte 39">
            <a:extLst>
              <a:ext uri="{FF2B5EF4-FFF2-40B4-BE49-F238E27FC236}">
                <a16:creationId xmlns:a16="http://schemas.microsoft.com/office/drawing/2014/main" id="{F3E7BCD4-4727-1D5F-6AD2-16D15F8427F9}"/>
              </a:ext>
            </a:extLst>
          </p:cNvPr>
          <p:cNvSpPr txBox="1"/>
          <p:nvPr/>
        </p:nvSpPr>
        <p:spPr>
          <a:xfrm>
            <a:off x="6614700" y="2612215"/>
            <a:ext cx="52129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>
                <a:latin typeface="Garamond" panose="02020404030301010803" pitchFamily="18" charset="0"/>
              </a:rPr>
              <a:t>10</a:t>
            </a:r>
          </a:p>
        </p:txBody>
      </p:sp>
      <p:sp>
        <p:nvSpPr>
          <p:cNvPr id="41" name="ZoneTexte 40">
            <a:extLst>
              <a:ext uri="{FF2B5EF4-FFF2-40B4-BE49-F238E27FC236}">
                <a16:creationId xmlns:a16="http://schemas.microsoft.com/office/drawing/2014/main" id="{11007A8E-6EBB-06E5-CAA4-6534A61AA2FB}"/>
              </a:ext>
            </a:extLst>
          </p:cNvPr>
          <p:cNvSpPr txBox="1"/>
          <p:nvPr/>
        </p:nvSpPr>
        <p:spPr>
          <a:xfrm>
            <a:off x="6695929" y="3252780"/>
            <a:ext cx="3529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>
                <a:latin typeface="Garamond" panose="02020404030301010803" pitchFamily="18" charset="0"/>
              </a:rPr>
              <a:t>8</a:t>
            </a:r>
          </a:p>
        </p:txBody>
      </p:sp>
      <p:sp>
        <p:nvSpPr>
          <p:cNvPr id="42" name="ZoneTexte 41">
            <a:extLst>
              <a:ext uri="{FF2B5EF4-FFF2-40B4-BE49-F238E27FC236}">
                <a16:creationId xmlns:a16="http://schemas.microsoft.com/office/drawing/2014/main" id="{AC85E997-6DDB-6E59-8430-A1B519522770}"/>
              </a:ext>
            </a:extLst>
          </p:cNvPr>
          <p:cNvSpPr txBox="1"/>
          <p:nvPr/>
        </p:nvSpPr>
        <p:spPr>
          <a:xfrm>
            <a:off x="6695929" y="3901086"/>
            <a:ext cx="3529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>
                <a:latin typeface="Garamond" panose="02020404030301010803" pitchFamily="18" charset="0"/>
              </a:rPr>
              <a:t>6</a:t>
            </a:r>
          </a:p>
        </p:txBody>
      </p:sp>
      <p:sp>
        <p:nvSpPr>
          <p:cNvPr id="43" name="ZoneTexte 42">
            <a:extLst>
              <a:ext uri="{FF2B5EF4-FFF2-40B4-BE49-F238E27FC236}">
                <a16:creationId xmlns:a16="http://schemas.microsoft.com/office/drawing/2014/main" id="{EB5EB240-C78E-D762-F86A-B1E940D0FDC8}"/>
              </a:ext>
            </a:extLst>
          </p:cNvPr>
          <p:cNvSpPr txBox="1"/>
          <p:nvPr/>
        </p:nvSpPr>
        <p:spPr>
          <a:xfrm>
            <a:off x="6702873" y="4540328"/>
            <a:ext cx="3529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>
                <a:latin typeface="Garamond" panose="02020404030301010803" pitchFamily="18" charset="0"/>
              </a:rPr>
              <a:t>4</a:t>
            </a:r>
          </a:p>
        </p:txBody>
      </p:sp>
      <p:sp>
        <p:nvSpPr>
          <p:cNvPr id="44" name="ZoneTexte 43">
            <a:extLst>
              <a:ext uri="{FF2B5EF4-FFF2-40B4-BE49-F238E27FC236}">
                <a16:creationId xmlns:a16="http://schemas.microsoft.com/office/drawing/2014/main" id="{AF9297D2-5A36-2246-6F82-295B4137359F}"/>
              </a:ext>
            </a:extLst>
          </p:cNvPr>
          <p:cNvSpPr txBox="1"/>
          <p:nvPr/>
        </p:nvSpPr>
        <p:spPr>
          <a:xfrm>
            <a:off x="6698112" y="5195313"/>
            <a:ext cx="3529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>
                <a:latin typeface="Garamond" panose="02020404030301010803" pitchFamily="18" charset="0"/>
              </a:rPr>
              <a:t>2</a:t>
            </a:r>
          </a:p>
        </p:txBody>
      </p:sp>
      <p:sp>
        <p:nvSpPr>
          <p:cNvPr id="45" name="ZoneTexte 44">
            <a:extLst>
              <a:ext uri="{FF2B5EF4-FFF2-40B4-BE49-F238E27FC236}">
                <a16:creationId xmlns:a16="http://schemas.microsoft.com/office/drawing/2014/main" id="{57491F72-7275-BF37-B598-9384A556CF44}"/>
              </a:ext>
            </a:extLst>
          </p:cNvPr>
          <p:cNvSpPr txBox="1"/>
          <p:nvPr/>
        </p:nvSpPr>
        <p:spPr>
          <a:xfrm>
            <a:off x="7671845" y="6176962"/>
            <a:ext cx="3529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>
                <a:latin typeface="Garamond" panose="02020404030301010803" pitchFamily="18" charset="0"/>
              </a:rPr>
              <a:t>1</a:t>
            </a:r>
          </a:p>
        </p:txBody>
      </p:sp>
      <p:sp>
        <p:nvSpPr>
          <p:cNvPr id="46" name="ZoneTexte 45">
            <a:extLst>
              <a:ext uri="{FF2B5EF4-FFF2-40B4-BE49-F238E27FC236}">
                <a16:creationId xmlns:a16="http://schemas.microsoft.com/office/drawing/2014/main" id="{3BCFF309-10A8-D8CF-90BA-D2ADA4F7F110}"/>
              </a:ext>
            </a:extLst>
          </p:cNvPr>
          <p:cNvSpPr txBox="1"/>
          <p:nvPr/>
        </p:nvSpPr>
        <p:spPr>
          <a:xfrm>
            <a:off x="8333696" y="6172832"/>
            <a:ext cx="3529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>
                <a:latin typeface="Garamond" panose="02020404030301010803" pitchFamily="18" charset="0"/>
              </a:rPr>
              <a:t>2</a:t>
            </a:r>
          </a:p>
        </p:txBody>
      </p:sp>
      <p:sp>
        <p:nvSpPr>
          <p:cNvPr id="47" name="ZoneTexte 46">
            <a:extLst>
              <a:ext uri="{FF2B5EF4-FFF2-40B4-BE49-F238E27FC236}">
                <a16:creationId xmlns:a16="http://schemas.microsoft.com/office/drawing/2014/main" id="{1876FA77-29D6-E4BE-C9FA-84B0D7E9E021}"/>
              </a:ext>
            </a:extLst>
          </p:cNvPr>
          <p:cNvSpPr txBox="1"/>
          <p:nvPr/>
        </p:nvSpPr>
        <p:spPr>
          <a:xfrm>
            <a:off x="8982757" y="6172832"/>
            <a:ext cx="3529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>
                <a:latin typeface="Garamond" panose="02020404030301010803" pitchFamily="18" charset="0"/>
              </a:rPr>
              <a:t>3</a:t>
            </a:r>
          </a:p>
        </p:txBody>
      </p:sp>
      <p:sp>
        <p:nvSpPr>
          <p:cNvPr id="48" name="ZoneTexte 47">
            <a:extLst>
              <a:ext uri="{FF2B5EF4-FFF2-40B4-BE49-F238E27FC236}">
                <a16:creationId xmlns:a16="http://schemas.microsoft.com/office/drawing/2014/main" id="{CACDBDFF-A3B9-E629-4277-25176798798A}"/>
              </a:ext>
            </a:extLst>
          </p:cNvPr>
          <p:cNvSpPr txBox="1"/>
          <p:nvPr/>
        </p:nvSpPr>
        <p:spPr>
          <a:xfrm>
            <a:off x="9645153" y="6172830"/>
            <a:ext cx="3529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>
                <a:latin typeface="Garamond" panose="02020404030301010803" pitchFamily="18" charset="0"/>
              </a:rPr>
              <a:t>4</a:t>
            </a:r>
          </a:p>
        </p:txBody>
      </p:sp>
      <p:sp>
        <p:nvSpPr>
          <p:cNvPr id="49" name="ZoneTexte 48">
            <a:extLst>
              <a:ext uri="{FF2B5EF4-FFF2-40B4-BE49-F238E27FC236}">
                <a16:creationId xmlns:a16="http://schemas.microsoft.com/office/drawing/2014/main" id="{EF597A6D-FAA8-2A38-854D-F6F91643556B}"/>
              </a:ext>
            </a:extLst>
          </p:cNvPr>
          <p:cNvSpPr txBox="1"/>
          <p:nvPr/>
        </p:nvSpPr>
        <p:spPr>
          <a:xfrm>
            <a:off x="10307549" y="6171989"/>
            <a:ext cx="3529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>
                <a:latin typeface="Garamond" panose="02020404030301010803" pitchFamily="18" charset="0"/>
              </a:rPr>
              <a:t>5</a:t>
            </a:r>
          </a:p>
        </p:txBody>
      </p:sp>
      <p:sp>
        <p:nvSpPr>
          <p:cNvPr id="50" name="ZoneTexte 49">
            <a:extLst>
              <a:ext uri="{FF2B5EF4-FFF2-40B4-BE49-F238E27FC236}">
                <a16:creationId xmlns:a16="http://schemas.microsoft.com/office/drawing/2014/main" id="{89C4ACDE-6CDE-E9E4-FA22-F54C8F1DB3F0}"/>
              </a:ext>
            </a:extLst>
          </p:cNvPr>
          <p:cNvSpPr txBox="1"/>
          <p:nvPr/>
        </p:nvSpPr>
        <p:spPr>
          <a:xfrm>
            <a:off x="6815260" y="6090803"/>
            <a:ext cx="3529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>
                <a:latin typeface="Garamond" panose="02020404030301010803" pitchFamily="18" charset="0"/>
              </a:rPr>
              <a:t>0</a:t>
            </a:r>
          </a:p>
        </p:txBody>
      </p:sp>
      <p:cxnSp>
        <p:nvCxnSpPr>
          <p:cNvPr id="5" name="Connecteur droit 4">
            <a:extLst>
              <a:ext uri="{FF2B5EF4-FFF2-40B4-BE49-F238E27FC236}">
                <a16:creationId xmlns:a16="http://schemas.microsoft.com/office/drawing/2014/main" id="{A9B3991A-CF19-70D3-873C-7DA739EB901C}"/>
              </a:ext>
            </a:extLst>
          </p:cNvPr>
          <p:cNvCxnSpPr>
            <a:cxnSpLocks/>
          </p:cNvCxnSpPr>
          <p:nvPr/>
        </p:nvCxnSpPr>
        <p:spPr>
          <a:xfrm>
            <a:off x="7186484" y="5451562"/>
            <a:ext cx="661852" cy="0"/>
          </a:xfrm>
          <a:prstGeom prst="line">
            <a:avLst/>
          </a:prstGeom>
          <a:ln w="38100">
            <a:solidFill>
              <a:schemeClr val="tx2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10">
            <a:extLst>
              <a:ext uri="{FF2B5EF4-FFF2-40B4-BE49-F238E27FC236}">
                <a16:creationId xmlns:a16="http://schemas.microsoft.com/office/drawing/2014/main" id="{C1B94F27-BF24-52B7-7D85-A79143298E7E}"/>
              </a:ext>
            </a:extLst>
          </p:cNvPr>
          <p:cNvCxnSpPr>
            <a:cxnSpLocks/>
          </p:cNvCxnSpPr>
          <p:nvPr/>
        </p:nvCxnSpPr>
        <p:spPr>
          <a:xfrm flipV="1">
            <a:off x="7848336" y="4815350"/>
            <a:ext cx="0" cy="639241"/>
          </a:xfrm>
          <a:prstGeom prst="line">
            <a:avLst/>
          </a:prstGeom>
          <a:ln w="38100">
            <a:solidFill>
              <a:schemeClr val="tx2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12">
            <a:extLst>
              <a:ext uri="{FF2B5EF4-FFF2-40B4-BE49-F238E27FC236}">
                <a16:creationId xmlns:a16="http://schemas.microsoft.com/office/drawing/2014/main" id="{BFF72D46-5B48-0A36-B9A9-E99386223B3B}"/>
              </a:ext>
            </a:extLst>
          </p:cNvPr>
          <p:cNvCxnSpPr>
            <a:cxnSpLocks/>
          </p:cNvCxnSpPr>
          <p:nvPr/>
        </p:nvCxnSpPr>
        <p:spPr>
          <a:xfrm>
            <a:off x="7848336" y="4794064"/>
            <a:ext cx="661852" cy="0"/>
          </a:xfrm>
          <a:prstGeom prst="line">
            <a:avLst/>
          </a:prstGeom>
          <a:ln w="38100">
            <a:solidFill>
              <a:schemeClr val="tx2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necteur droit 34">
            <a:extLst>
              <a:ext uri="{FF2B5EF4-FFF2-40B4-BE49-F238E27FC236}">
                <a16:creationId xmlns:a16="http://schemas.microsoft.com/office/drawing/2014/main" id="{7AA5CCCB-BA3F-40D8-9232-F4D7B751774B}"/>
              </a:ext>
            </a:extLst>
          </p:cNvPr>
          <p:cNvCxnSpPr>
            <a:cxnSpLocks/>
          </p:cNvCxnSpPr>
          <p:nvPr/>
        </p:nvCxnSpPr>
        <p:spPr>
          <a:xfrm flipV="1">
            <a:off x="8491417" y="4167890"/>
            <a:ext cx="0" cy="639241"/>
          </a:xfrm>
          <a:prstGeom prst="line">
            <a:avLst/>
          </a:prstGeom>
          <a:ln w="38100">
            <a:solidFill>
              <a:schemeClr val="tx2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Connecteur droit 50">
            <a:extLst>
              <a:ext uri="{FF2B5EF4-FFF2-40B4-BE49-F238E27FC236}">
                <a16:creationId xmlns:a16="http://schemas.microsoft.com/office/drawing/2014/main" id="{B8D24AFD-A20F-D495-0608-4F36D1E66204}"/>
              </a:ext>
            </a:extLst>
          </p:cNvPr>
          <p:cNvCxnSpPr>
            <a:cxnSpLocks/>
          </p:cNvCxnSpPr>
          <p:nvPr/>
        </p:nvCxnSpPr>
        <p:spPr>
          <a:xfrm>
            <a:off x="8491417" y="4162696"/>
            <a:ext cx="661852" cy="0"/>
          </a:xfrm>
          <a:prstGeom prst="line">
            <a:avLst/>
          </a:prstGeom>
          <a:ln w="38100">
            <a:solidFill>
              <a:schemeClr val="tx2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Connecteur droit 53">
            <a:extLst>
              <a:ext uri="{FF2B5EF4-FFF2-40B4-BE49-F238E27FC236}">
                <a16:creationId xmlns:a16="http://schemas.microsoft.com/office/drawing/2014/main" id="{1C31F961-5393-96F3-6A6C-FA6E86974D72}"/>
              </a:ext>
            </a:extLst>
          </p:cNvPr>
          <p:cNvCxnSpPr>
            <a:cxnSpLocks/>
          </p:cNvCxnSpPr>
          <p:nvPr/>
        </p:nvCxnSpPr>
        <p:spPr>
          <a:xfrm flipV="1">
            <a:off x="9153269" y="3523455"/>
            <a:ext cx="0" cy="639241"/>
          </a:xfrm>
          <a:prstGeom prst="line">
            <a:avLst/>
          </a:prstGeom>
          <a:ln w="38100">
            <a:solidFill>
              <a:schemeClr val="tx2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Connecteur droit 54">
            <a:extLst>
              <a:ext uri="{FF2B5EF4-FFF2-40B4-BE49-F238E27FC236}">
                <a16:creationId xmlns:a16="http://schemas.microsoft.com/office/drawing/2014/main" id="{0502334E-291A-2990-E269-63753B89569E}"/>
              </a:ext>
            </a:extLst>
          </p:cNvPr>
          <p:cNvCxnSpPr>
            <a:cxnSpLocks/>
          </p:cNvCxnSpPr>
          <p:nvPr/>
        </p:nvCxnSpPr>
        <p:spPr>
          <a:xfrm>
            <a:off x="9162785" y="3527808"/>
            <a:ext cx="661852" cy="0"/>
          </a:xfrm>
          <a:prstGeom prst="line">
            <a:avLst/>
          </a:prstGeom>
          <a:ln w="38100">
            <a:solidFill>
              <a:schemeClr val="tx2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Connecteur droit 58">
            <a:extLst>
              <a:ext uri="{FF2B5EF4-FFF2-40B4-BE49-F238E27FC236}">
                <a16:creationId xmlns:a16="http://schemas.microsoft.com/office/drawing/2014/main" id="{137CB954-F53B-3500-A787-08A2B6DC8A69}"/>
              </a:ext>
            </a:extLst>
          </p:cNvPr>
          <p:cNvCxnSpPr>
            <a:cxnSpLocks/>
          </p:cNvCxnSpPr>
          <p:nvPr/>
        </p:nvCxnSpPr>
        <p:spPr>
          <a:xfrm>
            <a:off x="9820843" y="2852892"/>
            <a:ext cx="661852" cy="0"/>
          </a:xfrm>
          <a:prstGeom prst="line">
            <a:avLst/>
          </a:prstGeom>
          <a:ln w="38100">
            <a:solidFill>
              <a:schemeClr val="tx2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Connecteur droit 67">
            <a:extLst>
              <a:ext uri="{FF2B5EF4-FFF2-40B4-BE49-F238E27FC236}">
                <a16:creationId xmlns:a16="http://schemas.microsoft.com/office/drawing/2014/main" id="{9F3E3361-B3E4-FB32-7C0E-EC44E0A9ADDF}"/>
              </a:ext>
            </a:extLst>
          </p:cNvPr>
          <p:cNvCxnSpPr>
            <a:cxnSpLocks/>
          </p:cNvCxnSpPr>
          <p:nvPr/>
        </p:nvCxnSpPr>
        <p:spPr>
          <a:xfrm>
            <a:off x="7114351" y="2225389"/>
            <a:ext cx="87086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ZoneTexte 71">
            <a:extLst>
              <a:ext uri="{FF2B5EF4-FFF2-40B4-BE49-F238E27FC236}">
                <a16:creationId xmlns:a16="http://schemas.microsoft.com/office/drawing/2014/main" id="{D4FD51FE-726D-F048-8BC2-71FB073BA731}"/>
              </a:ext>
            </a:extLst>
          </p:cNvPr>
          <p:cNvSpPr txBox="1"/>
          <p:nvPr/>
        </p:nvSpPr>
        <p:spPr>
          <a:xfrm>
            <a:off x="6618715" y="1963430"/>
            <a:ext cx="52129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>
                <a:latin typeface="Garamond" panose="02020404030301010803" pitchFamily="18" charset="0"/>
              </a:rPr>
              <a:t>12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E6BEB9BC-BF9B-A6A2-BED7-7DDDBDA5E62B}"/>
              </a:ext>
            </a:extLst>
          </p:cNvPr>
          <p:cNvSpPr txBox="1"/>
          <p:nvPr/>
        </p:nvSpPr>
        <p:spPr>
          <a:xfrm>
            <a:off x="10482695" y="2319680"/>
            <a:ext cx="112883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>
                <a:latin typeface="Garamond" panose="02020404030301010803" pitchFamily="18" charset="0"/>
              </a:rPr>
              <a:t>Supply</a:t>
            </a:r>
          </a:p>
        </p:txBody>
      </p:sp>
      <p:cxnSp>
        <p:nvCxnSpPr>
          <p:cNvPr id="6" name="Connecteur droit 5">
            <a:extLst>
              <a:ext uri="{FF2B5EF4-FFF2-40B4-BE49-F238E27FC236}">
                <a16:creationId xmlns:a16="http://schemas.microsoft.com/office/drawing/2014/main" id="{7CD616BD-CB6C-4B1B-7795-CC2A3E23AEF3}"/>
              </a:ext>
            </a:extLst>
          </p:cNvPr>
          <p:cNvCxnSpPr>
            <a:cxnSpLocks/>
          </p:cNvCxnSpPr>
          <p:nvPr/>
        </p:nvCxnSpPr>
        <p:spPr>
          <a:xfrm>
            <a:off x="7201437" y="2225389"/>
            <a:ext cx="661852" cy="0"/>
          </a:xfrm>
          <a:prstGeom prst="line">
            <a:avLst/>
          </a:prstGeom>
          <a:ln w="38100">
            <a:solidFill>
              <a:schemeClr val="accent2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cteur droit 6">
            <a:extLst>
              <a:ext uri="{FF2B5EF4-FFF2-40B4-BE49-F238E27FC236}">
                <a16:creationId xmlns:a16="http://schemas.microsoft.com/office/drawing/2014/main" id="{1848D09D-45B7-26E1-D722-26FFEB9C39AE}"/>
              </a:ext>
            </a:extLst>
          </p:cNvPr>
          <p:cNvCxnSpPr>
            <a:cxnSpLocks/>
          </p:cNvCxnSpPr>
          <p:nvPr/>
        </p:nvCxnSpPr>
        <p:spPr>
          <a:xfrm flipV="1">
            <a:off x="7848336" y="2234586"/>
            <a:ext cx="5740" cy="639241"/>
          </a:xfrm>
          <a:prstGeom prst="line">
            <a:avLst/>
          </a:prstGeom>
          <a:ln w="38100">
            <a:solidFill>
              <a:schemeClr val="accent2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9">
            <a:extLst>
              <a:ext uri="{FF2B5EF4-FFF2-40B4-BE49-F238E27FC236}">
                <a16:creationId xmlns:a16="http://schemas.microsoft.com/office/drawing/2014/main" id="{E30D4EB8-B56A-4BF7-DFA4-533E53F15C0B}"/>
              </a:ext>
            </a:extLst>
          </p:cNvPr>
          <p:cNvCxnSpPr>
            <a:cxnSpLocks/>
          </p:cNvCxnSpPr>
          <p:nvPr/>
        </p:nvCxnSpPr>
        <p:spPr>
          <a:xfrm>
            <a:off x="7848336" y="2873827"/>
            <a:ext cx="661852" cy="0"/>
          </a:xfrm>
          <a:prstGeom prst="line">
            <a:avLst/>
          </a:prstGeom>
          <a:ln w="38100">
            <a:solidFill>
              <a:schemeClr val="accent2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13">
            <a:extLst>
              <a:ext uri="{FF2B5EF4-FFF2-40B4-BE49-F238E27FC236}">
                <a16:creationId xmlns:a16="http://schemas.microsoft.com/office/drawing/2014/main" id="{9F3C9004-6717-8DFB-8D24-4B58297D8EC5}"/>
              </a:ext>
            </a:extLst>
          </p:cNvPr>
          <p:cNvCxnSpPr>
            <a:cxnSpLocks/>
          </p:cNvCxnSpPr>
          <p:nvPr/>
        </p:nvCxnSpPr>
        <p:spPr>
          <a:xfrm flipV="1">
            <a:off x="8491417" y="2852892"/>
            <a:ext cx="0" cy="395881"/>
          </a:xfrm>
          <a:prstGeom prst="line">
            <a:avLst/>
          </a:prstGeom>
          <a:ln w="38100">
            <a:solidFill>
              <a:schemeClr val="accent2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17">
            <a:extLst>
              <a:ext uri="{FF2B5EF4-FFF2-40B4-BE49-F238E27FC236}">
                <a16:creationId xmlns:a16="http://schemas.microsoft.com/office/drawing/2014/main" id="{6FDC0221-F905-D112-5407-6D522EB56124}"/>
              </a:ext>
            </a:extLst>
          </p:cNvPr>
          <p:cNvCxnSpPr>
            <a:cxnSpLocks/>
          </p:cNvCxnSpPr>
          <p:nvPr/>
        </p:nvCxnSpPr>
        <p:spPr>
          <a:xfrm>
            <a:off x="8491417" y="3248773"/>
            <a:ext cx="661852" cy="0"/>
          </a:xfrm>
          <a:prstGeom prst="line">
            <a:avLst/>
          </a:prstGeom>
          <a:ln w="38100">
            <a:solidFill>
              <a:schemeClr val="accent2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cteur droit 18">
            <a:extLst>
              <a:ext uri="{FF2B5EF4-FFF2-40B4-BE49-F238E27FC236}">
                <a16:creationId xmlns:a16="http://schemas.microsoft.com/office/drawing/2014/main" id="{4F26B187-E5AD-49E2-50D9-B1AF41BB4DFF}"/>
              </a:ext>
            </a:extLst>
          </p:cNvPr>
          <p:cNvCxnSpPr>
            <a:cxnSpLocks/>
          </p:cNvCxnSpPr>
          <p:nvPr/>
        </p:nvCxnSpPr>
        <p:spPr>
          <a:xfrm flipV="1">
            <a:off x="9153269" y="3248773"/>
            <a:ext cx="0" cy="283389"/>
          </a:xfrm>
          <a:prstGeom prst="line">
            <a:avLst/>
          </a:prstGeom>
          <a:ln w="38100">
            <a:solidFill>
              <a:schemeClr val="accent2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20">
            <a:extLst>
              <a:ext uri="{FF2B5EF4-FFF2-40B4-BE49-F238E27FC236}">
                <a16:creationId xmlns:a16="http://schemas.microsoft.com/office/drawing/2014/main" id="{F468925E-22D3-C4EE-ABF7-6B399219335F}"/>
              </a:ext>
            </a:extLst>
          </p:cNvPr>
          <p:cNvCxnSpPr>
            <a:cxnSpLocks/>
          </p:cNvCxnSpPr>
          <p:nvPr/>
        </p:nvCxnSpPr>
        <p:spPr>
          <a:xfrm>
            <a:off x="9162785" y="3528285"/>
            <a:ext cx="661852" cy="0"/>
          </a:xfrm>
          <a:prstGeom prst="line">
            <a:avLst/>
          </a:prstGeom>
          <a:ln w="38100">
            <a:solidFill>
              <a:schemeClr val="accent2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cteur droit 21">
            <a:extLst>
              <a:ext uri="{FF2B5EF4-FFF2-40B4-BE49-F238E27FC236}">
                <a16:creationId xmlns:a16="http://schemas.microsoft.com/office/drawing/2014/main" id="{89A73B92-018F-C928-BA2E-8BA3E9D74931}"/>
              </a:ext>
            </a:extLst>
          </p:cNvPr>
          <p:cNvCxnSpPr>
            <a:cxnSpLocks/>
          </p:cNvCxnSpPr>
          <p:nvPr/>
        </p:nvCxnSpPr>
        <p:spPr>
          <a:xfrm flipV="1">
            <a:off x="9810617" y="3532162"/>
            <a:ext cx="0" cy="630532"/>
          </a:xfrm>
          <a:prstGeom prst="line">
            <a:avLst/>
          </a:prstGeom>
          <a:ln w="38100">
            <a:solidFill>
              <a:schemeClr val="accent2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cteur droit 23">
            <a:extLst>
              <a:ext uri="{FF2B5EF4-FFF2-40B4-BE49-F238E27FC236}">
                <a16:creationId xmlns:a16="http://schemas.microsoft.com/office/drawing/2014/main" id="{7CB8B2C9-6490-C95A-DD2C-791F1DCA979E}"/>
              </a:ext>
            </a:extLst>
          </p:cNvPr>
          <p:cNvCxnSpPr>
            <a:cxnSpLocks/>
          </p:cNvCxnSpPr>
          <p:nvPr/>
        </p:nvCxnSpPr>
        <p:spPr>
          <a:xfrm>
            <a:off x="9788892" y="4162694"/>
            <a:ext cx="661852" cy="0"/>
          </a:xfrm>
          <a:prstGeom prst="line">
            <a:avLst/>
          </a:prstGeom>
          <a:ln w="38100">
            <a:solidFill>
              <a:schemeClr val="accent2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ZoneTexte 59">
            <a:extLst>
              <a:ext uri="{FF2B5EF4-FFF2-40B4-BE49-F238E27FC236}">
                <a16:creationId xmlns:a16="http://schemas.microsoft.com/office/drawing/2014/main" id="{B401A712-F7D3-1C0A-806D-A5DEED2A7323}"/>
              </a:ext>
            </a:extLst>
          </p:cNvPr>
          <p:cNvSpPr txBox="1"/>
          <p:nvPr/>
        </p:nvSpPr>
        <p:spPr>
          <a:xfrm>
            <a:off x="10448567" y="4172686"/>
            <a:ext cx="13965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>
                <a:latin typeface="Garamond" panose="02020404030301010803" pitchFamily="18" charset="0"/>
              </a:rPr>
              <a:t>Demand</a:t>
            </a:r>
          </a:p>
        </p:txBody>
      </p:sp>
      <p:cxnSp>
        <p:nvCxnSpPr>
          <p:cNvPr id="61" name="Connecteur droit 60">
            <a:extLst>
              <a:ext uri="{FF2B5EF4-FFF2-40B4-BE49-F238E27FC236}">
                <a16:creationId xmlns:a16="http://schemas.microsoft.com/office/drawing/2014/main" id="{EFBE27F0-60F5-37F3-4F1D-75004E440B09}"/>
              </a:ext>
            </a:extLst>
          </p:cNvPr>
          <p:cNvCxnSpPr>
            <a:cxnSpLocks/>
          </p:cNvCxnSpPr>
          <p:nvPr/>
        </p:nvCxnSpPr>
        <p:spPr>
          <a:xfrm>
            <a:off x="7201437" y="3513905"/>
            <a:ext cx="1951832" cy="18257"/>
          </a:xfrm>
          <a:prstGeom prst="line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Connecteur droit 62">
            <a:extLst>
              <a:ext uri="{FF2B5EF4-FFF2-40B4-BE49-F238E27FC236}">
                <a16:creationId xmlns:a16="http://schemas.microsoft.com/office/drawing/2014/main" id="{7F805660-2F97-D96E-BCCE-AF578033E844}"/>
              </a:ext>
            </a:extLst>
          </p:cNvPr>
          <p:cNvCxnSpPr>
            <a:cxnSpLocks/>
          </p:cNvCxnSpPr>
          <p:nvPr/>
        </p:nvCxnSpPr>
        <p:spPr>
          <a:xfrm flipV="1">
            <a:off x="9810617" y="4215297"/>
            <a:ext cx="0" cy="1875506"/>
          </a:xfrm>
          <a:prstGeom prst="line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ZoneTexte 24">
            <a:extLst>
              <a:ext uri="{FF2B5EF4-FFF2-40B4-BE49-F238E27FC236}">
                <a16:creationId xmlns:a16="http://schemas.microsoft.com/office/drawing/2014/main" id="{66D3B4FA-3F45-F2AA-747A-EF2F9C6C4EA9}"/>
              </a:ext>
            </a:extLst>
          </p:cNvPr>
          <p:cNvSpPr txBox="1"/>
          <p:nvPr/>
        </p:nvSpPr>
        <p:spPr>
          <a:xfrm>
            <a:off x="7185964" y="1771678"/>
            <a:ext cx="1951825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dirty="0" err="1">
                <a:solidFill>
                  <a:schemeClr val="accent2"/>
                </a:solidFill>
                <a:latin typeface="Garamond" panose="02020404030301010803" pitchFamily="18" charset="0"/>
              </a:rPr>
              <a:t>Mardy</a:t>
            </a:r>
            <a:r>
              <a:rPr lang="en-US" sz="2800" dirty="0">
                <a:solidFill>
                  <a:schemeClr val="accent2"/>
                </a:solidFill>
                <a:latin typeface="Garamond" panose="02020404030301010803" pitchFamily="18" charset="0"/>
              </a:rPr>
              <a:t> ($4)</a:t>
            </a:r>
            <a:endParaRPr lang="fr-FR" sz="2800" dirty="0"/>
          </a:p>
        </p:txBody>
      </p:sp>
      <p:sp>
        <p:nvSpPr>
          <p:cNvPr id="26" name="ZoneTexte 25">
            <a:extLst>
              <a:ext uri="{FF2B5EF4-FFF2-40B4-BE49-F238E27FC236}">
                <a16:creationId xmlns:a16="http://schemas.microsoft.com/office/drawing/2014/main" id="{CE596D32-226D-44C1-4213-5B7260D2E20C}"/>
              </a:ext>
            </a:extLst>
          </p:cNvPr>
          <p:cNvSpPr txBox="1"/>
          <p:nvPr/>
        </p:nvSpPr>
        <p:spPr>
          <a:xfrm>
            <a:off x="7869262" y="2342079"/>
            <a:ext cx="1951825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chemeClr val="accent2"/>
                </a:solidFill>
                <a:latin typeface="Garamond" panose="02020404030301010803" pitchFamily="18" charset="0"/>
              </a:rPr>
              <a:t>Felicia ($2)</a:t>
            </a:r>
            <a:endParaRPr lang="fr-FR" sz="2800" dirty="0"/>
          </a:p>
        </p:txBody>
      </p:sp>
      <p:sp>
        <p:nvSpPr>
          <p:cNvPr id="28" name="ZoneTexte 27">
            <a:extLst>
              <a:ext uri="{FF2B5EF4-FFF2-40B4-BE49-F238E27FC236}">
                <a16:creationId xmlns:a16="http://schemas.microsoft.com/office/drawing/2014/main" id="{F17DEDE1-38DE-6E7F-2CD1-8F0D9875BF7A}"/>
              </a:ext>
            </a:extLst>
          </p:cNvPr>
          <p:cNvSpPr txBox="1"/>
          <p:nvPr/>
        </p:nvSpPr>
        <p:spPr>
          <a:xfrm>
            <a:off x="8465422" y="2789222"/>
            <a:ext cx="1281975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chemeClr val="accent2"/>
                </a:solidFill>
                <a:latin typeface="Garamond" panose="02020404030301010803" pitchFamily="18" charset="0"/>
              </a:rPr>
              <a:t>Pat ($1)</a:t>
            </a:r>
            <a:endParaRPr lang="fr-FR" sz="2800" dirty="0"/>
          </a:p>
        </p:txBody>
      </p:sp>
      <p:sp>
        <p:nvSpPr>
          <p:cNvPr id="34" name="ZoneTexte 33">
            <a:extLst>
              <a:ext uri="{FF2B5EF4-FFF2-40B4-BE49-F238E27FC236}">
                <a16:creationId xmlns:a16="http://schemas.microsoft.com/office/drawing/2014/main" id="{8E75A17C-63FD-1707-9E3B-B7BDCC9B17D7}"/>
              </a:ext>
            </a:extLst>
          </p:cNvPr>
          <p:cNvSpPr txBox="1"/>
          <p:nvPr/>
        </p:nvSpPr>
        <p:spPr>
          <a:xfrm>
            <a:off x="9817033" y="3064228"/>
            <a:ext cx="1951825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chemeClr val="accent2"/>
                </a:solidFill>
                <a:latin typeface="Garamond" panose="02020404030301010803" pitchFamily="18" charset="0"/>
              </a:rPr>
              <a:t>Suzy ($0)</a:t>
            </a:r>
            <a:endParaRPr lang="fr-FR" sz="2800" dirty="0"/>
          </a:p>
        </p:txBody>
      </p:sp>
      <p:sp>
        <p:nvSpPr>
          <p:cNvPr id="52" name="ZoneTexte 51">
            <a:extLst>
              <a:ext uri="{FF2B5EF4-FFF2-40B4-BE49-F238E27FC236}">
                <a16:creationId xmlns:a16="http://schemas.microsoft.com/office/drawing/2014/main" id="{E41A2392-3D94-9C9B-AECC-FDB720AFB60E}"/>
              </a:ext>
            </a:extLst>
          </p:cNvPr>
          <p:cNvSpPr txBox="1"/>
          <p:nvPr/>
        </p:nvSpPr>
        <p:spPr>
          <a:xfrm>
            <a:off x="10240175" y="3592645"/>
            <a:ext cx="1951825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chemeClr val="accent2"/>
                </a:solidFill>
                <a:latin typeface="Garamond" panose="02020404030301010803" pitchFamily="18" charset="0"/>
              </a:rPr>
              <a:t>Kristy ($0)</a:t>
            </a:r>
            <a:endParaRPr lang="fr-FR" sz="2800" dirty="0"/>
          </a:p>
        </p:txBody>
      </p:sp>
      <p:cxnSp>
        <p:nvCxnSpPr>
          <p:cNvPr id="56" name="Connecteur droit avec flèche 55">
            <a:extLst>
              <a:ext uri="{FF2B5EF4-FFF2-40B4-BE49-F238E27FC236}">
                <a16:creationId xmlns:a16="http://schemas.microsoft.com/office/drawing/2014/main" id="{75771D64-B94E-D71D-5315-3F84CBCA3960}"/>
              </a:ext>
            </a:extLst>
          </p:cNvPr>
          <p:cNvCxnSpPr>
            <a:cxnSpLocks/>
          </p:cNvCxnSpPr>
          <p:nvPr/>
        </p:nvCxnSpPr>
        <p:spPr>
          <a:xfrm>
            <a:off x="7524206" y="2294898"/>
            <a:ext cx="0" cy="1237264"/>
          </a:xfrm>
          <a:prstGeom prst="straightConnector1">
            <a:avLst/>
          </a:prstGeom>
          <a:ln w="38100">
            <a:solidFill>
              <a:schemeClr val="accent2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Connecteur droit avec flèche 56">
            <a:extLst>
              <a:ext uri="{FF2B5EF4-FFF2-40B4-BE49-F238E27FC236}">
                <a16:creationId xmlns:a16="http://schemas.microsoft.com/office/drawing/2014/main" id="{857F6836-D2E0-A2B4-D320-EDD0C06E5148}"/>
              </a:ext>
            </a:extLst>
          </p:cNvPr>
          <p:cNvCxnSpPr>
            <a:cxnSpLocks/>
          </p:cNvCxnSpPr>
          <p:nvPr/>
        </p:nvCxnSpPr>
        <p:spPr>
          <a:xfrm>
            <a:off x="8155578" y="2895282"/>
            <a:ext cx="0" cy="628173"/>
          </a:xfrm>
          <a:prstGeom prst="straightConnector1">
            <a:avLst/>
          </a:prstGeom>
          <a:ln w="38100">
            <a:solidFill>
              <a:schemeClr val="accent2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Connecteur droit avec flèche 65">
            <a:extLst>
              <a:ext uri="{FF2B5EF4-FFF2-40B4-BE49-F238E27FC236}">
                <a16:creationId xmlns:a16="http://schemas.microsoft.com/office/drawing/2014/main" id="{FE380DAC-84E3-0B41-B9AB-7BF0D7163438}"/>
              </a:ext>
            </a:extLst>
          </p:cNvPr>
          <p:cNvCxnSpPr>
            <a:cxnSpLocks/>
          </p:cNvCxnSpPr>
          <p:nvPr/>
        </p:nvCxnSpPr>
        <p:spPr>
          <a:xfrm>
            <a:off x="8830493" y="3273361"/>
            <a:ext cx="0" cy="258801"/>
          </a:xfrm>
          <a:prstGeom prst="straightConnector1">
            <a:avLst/>
          </a:prstGeom>
          <a:ln w="28575">
            <a:solidFill>
              <a:schemeClr val="accent2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Connecteur droit 70">
            <a:extLst>
              <a:ext uri="{FF2B5EF4-FFF2-40B4-BE49-F238E27FC236}">
                <a16:creationId xmlns:a16="http://schemas.microsoft.com/office/drawing/2014/main" id="{C896255F-0A52-BF24-94A9-B561500DB3E9}"/>
              </a:ext>
            </a:extLst>
          </p:cNvPr>
          <p:cNvCxnSpPr>
            <a:cxnSpLocks/>
          </p:cNvCxnSpPr>
          <p:nvPr/>
        </p:nvCxnSpPr>
        <p:spPr>
          <a:xfrm flipV="1">
            <a:off x="9820843" y="2842900"/>
            <a:ext cx="0" cy="680555"/>
          </a:xfrm>
          <a:prstGeom prst="line">
            <a:avLst/>
          </a:prstGeom>
          <a:ln w="38100">
            <a:solidFill>
              <a:schemeClr val="tx2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982955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6" grpId="0"/>
      <p:bldP spid="28" grpId="0"/>
      <p:bldP spid="34" grpId="0"/>
      <p:bldP spid="5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>
            <a:extLst>
              <a:ext uri="{FF2B5EF4-FFF2-40B4-BE49-F238E27FC236}">
                <a16:creationId xmlns:a16="http://schemas.microsoft.com/office/drawing/2014/main" id="{57DFFC86-3C2B-6E80-5DB9-ADE3F170CE6D}"/>
              </a:ext>
            </a:extLst>
          </p:cNvPr>
          <p:cNvSpPr/>
          <p:nvPr/>
        </p:nvSpPr>
        <p:spPr>
          <a:xfrm>
            <a:off x="8468569" y="3238185"/>
            <a:ext cx="701563" cy="29675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47508072-4BD3-7AE5-B271-2ED76AAAC344}"/>
              </a:ext>
            </a:extLst>
          </p:cNvPr>
          <p:cNvSpPr/>
          <p:nvPr/>
        </p:nvSpPr>
        <p:spPr>
          <a:xfrm>
            <a:off x="7835003" y="2868190"/>
            <a:ext cx="646899" cy="66155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FC1CCD7-EFD9-4223-C7FE-1F1156107328}"/>
              </a:ext>
            </a:extLst>
          </p:cNvPr>
          <p:cNvSpPr/>
          <p:nvPr/>
        </p:nvSpPr>
        <p:spPr>
          <a:xfrm>
            <a:off x="7201437" y="2234585"/>
            <a:ext cx="646899" cy="129274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ACCDCA8B-EE7F-15B6-2838-367E7F5B10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Garamond" panose="02020404030301010803" pitchFamily="18" charset="0"/>
              </a:rPr>
              <a:t>3. Utility and Welfare Economics</a:t>
            </a: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009AB9F-41EE-0A12-BB76-F0CD7D0AEFB9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latin typeface="Garamond" panose="02020404030301010803" pitchFamily="18" charset="0"/>
              </a:rPr>
              <a:t>Equilibrium:</a:t>
            </a:r>
          </a:p>
          <a:p>
            <a:endParaRPr lang="en-US" b="1" dirty="0">
              <a:latin typeface="Garamond" panose="02020404030301010803" pitchFamily="18" charset="0"/>
            </a:endParaRPr>
          </a:p>
          <a:p>
            <a:pPr lvl="1"/>
            <a:r>
              <a:rPr lang="en-US" dirty="0">
                <a:latin typeface="Garamond" panose="02020404030301010803" pitchFamily="18" charset="0"/>
              </a:rPr>
              <a:t>Price: $8</a:t>
            </a:r>
          </a:p>
          <a:p>
            <a:pPr lvl="1"/>
            <a:r>
              <a:rPr lang="en-US" dirty="0">
                <a:latin typeface="Garamond" panose="02020404030301010803" pitchFamily="18" charset="0"/>
              </a:rPr>
              <a:t>Quantity: 4</a:t>
            </a:r>
          </a:p>
          <a:p>
            <a:pPr lvl="1"/>
            <a:r>
              <a:rPr lang="en-US" dirty="0">
                <a:solidFill>
                  <a:schemeClr val="accent2"/>
                </a:solidFill>
                <a:latin typeface="Garamond" panose="02020404030301010803" pitchFamily="18" charset="0"/>
              </a:rPr>
              <a:t>Consumer surplus: </a:t>
            </a:r>
          </a:p>
          <a:p>
            <a:pPr lvl="2"/>
            <a:r>
              <a:rPr lang="en-US" dirty="0">
                <a:solidFill>
                  <a:schemeClr val="accent2"/>
                </a:solidFill>
                <a:latin typeface="Garamond" panose="02020404030301010803" pitchFamily="18" charset="0"/>
              </a:rPr>
              <a:t>$4 + $2 + $1 + $0 = $7</a:t>
            </a:r>
          </a:p>
          <a:p>
            <a:pPr lvl="1"/>
            <a:r>
              <a:rPr lang="en-US" dirty="0">
                <a:solidFill>
                  <a:schemeClr val="tx2"/>
                </a:solidFill>
                <a:latin typeface="Garamond" panose="02020404030301010803" pitchFamily="18" charset="0"/>
              </a:rPr>
              <a:t>Producer Surplus:</a:t>
            </a:r>
          </a:p>
          <a:p>
            <a:pPr lvl="2"/>
            <a:r>
              <a:rPr lang="en-US" dirty="0">
                <a:solidFill>
                  <a:schemeClr val="tx2"/>
                </a:solidFill>
                <a:latin typeface="Garamond" panose="02020404030301010803" pitchFamily="18" charset="0"/>
              </a:rPr>
              <a:t>$6 + $4 + $2 + $0 = $12</a:t>
            </a:r>
          </a:p>
        </p:txBody>
      </p:sp>
      <p:cxnSp>
        <p:nvCxnSpPr>
          <p:cNvPr id="9" name="Connecteur droit avec flèche 8">
            <a:extLst>
              <a:ext uri="{FF2B5EF4-FFF2-40B4-BE49-F238E27FC236}">
                <a16:creationId xmlns:a16="http://schemas.microsoft.com/office/drawing/2014/main" id="{1582F22B-C844-09B4-8CD3-572C7774394B}"/>
              </a:ext>
            </a:extLst>
          </p:cNvPr>
          <p:cNvCxnSpPr>
            <a:cxnSpLocks/>
          </p:cNvCxnSpPr>
          <p:nvPr/>
        </p:nvCxnSpPr>
        <p:spPr>
          <a:xfrm>
            <a:off x="7184571" y="6096000"/>
            <a:ext cx="4169229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avec flèche 11">
            <a:extLst>
              <a:ext uri="{FF2B5EF4-FFF2-40B4-BE49-F238E27FC236}">
                <a16:creationId xmlns:a16="http://schemas.microsoft.com/office/drawing/2014/main" id="{0090704D-D92B-8A4D-6701-D291C4E20544}"/>
              </a:ext>
            </a:extLst>
          </p:cNvPr>
          <p:cNvCxnSpPr>
            <a:cxnSpLocks/>
          </p:cNvCxnSpPr>
          <p:nvPr/>
        </p:nvCxnSpPr>
        <p:spPr>
          <a:xfrm flipV="1">
            <a:off x="7184571" y="1994263"/>
            <a:ext cx="0" cy="4101737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ZoneTexte 14">
            <a:extLst>
              <a:ext uri="{FF2B5EF4-FFF2-40B4-BE49-F238E27FC236}">
                <a16:creationId xmlns:a16="http://schemas.microsoft.com/office/drawing/2014/main" id="{749AE198-CF5F-2EB3-F9AD-EEDE2AB3930E}"/>
              </a:ext>
            </a:extLst>
          </p:cNvPr>
          <p:cNvSpPr txBox="1"/>
          <p:nvPr/>
        </p:nvSpPr>
        <p:spPr>
          <a:xfrm>
            <a:off x="6426538" y="1379956"/>
            <a:ext cx="14911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2800" dirty="0">
                <a:latin typeface="Garamond" panose="02020404030301010803" pitchFamily="18" charset="0"/>
              </a:rPr>
              <a:t>Price in $</a:t>
            </a: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895D4DD5-632D-53AB-2B83-147755458540}"/>
              </a:ext>
            </a:extLst>
          </p:cNvPr>
          <p:cNvSpPr txBox="1"/>
          <p:nvPr/>
        </p:nvSpPr>
        <p:spPr>
          <a:xfrm>
            <a:off x="10779439" y="6095995"/>
            <a:ext cx="140615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latin typeface="Garamond" panose="02020404030301010803" pitchFamily="18" charset="0"/>
              </a:rPr>
              <a:t>Quantity</a:t>
            </a:r>
          </a:p>
        </p:txBody>
      </p:sp>
      <p:cxnSp>
        <p:nvCxnSpPr>
          <p:cNvPr id="27" name="Connecteur droit 26">
            <a:extLst>
              <a:ext uri="{FF2B5EF4-FFF2-40B4-BE49-F238E27FC236}">
                <a16:creationId xmlns:a16="http://schemas.microsoft.com/office/drawing/2014/main" id="{B5619041-85D4-D7A5-A949-66ECB0FD7373}"/>
              </a:ext>
            </a:extLst>
          </p:cNvPr>
          <p:cNvCxnSpPr>
            <a:cxnSpLocks/>
          </p:cNvCxnSpPr>
          <p:nvPr/>
        </p:nvCxnSpPr>
        <p:spPr>
          <a:xfrm>
            <a:off x="7099398" y="2873827"/>
            <a:ext cx="87086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cteur droit 28">
            <a:extLst>
              <a:ext uri="{FF2B5EF4-FFF2-40B4-BE49-F238E27FC236}">
                <a16:creationId xmlns:a16="http://schemas.microsoft.com/office/drawing/2014/main" id="{B9CDAD80-ABEC-259E-62D2-05BDFAB6F71D}"/>
              </a:ext>
            </a:extLst>
          </p:cNvPr>
          <p:cNvCxnSpPr>
            <a:cxnSpLocks/>
          </p:cNvCxnSpPr>
          <p:nvPr/>
        </p:nvCxnSpPr>
        <p:spPr>
          <a:xfrm>
            <a:off x="7092454" y="3513905"/>
            <a:ext cx="87086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cteur droit 29">
            <a:extLst>
              <a:ext uri="{FF2B5EF4-FFF2-40B4-BE49-F238E27FC236}">
                <a16:creationId xmlns:a16="http://schemas.microsoft.com/office/drawing/2014/main" id="{40DA19E0-4114-36C7-34B9-F6D28BCB1544}"/>
              </a:ext>
            </a:extLst>
          </p:cNvPr>
          <p:cNvCxnSpPr>
            <a:cxnSpLocks/>
          </p:cNvCxnSpPr>
          <p:nvPr/>
        </p:nvCxnSpPr>
        <p:spPr>
          <a:xfrm>
            <a:off x="7092454" y="4162696"/>
            <a:ext cx="87086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cteur droit 30">
            <a:extLst>
              <a:ext uri="{FF2B5EF4-FFF2-40B4-BE49-F238E27FC236}">
                <a16:creationId xmlns:a16="http://schemas.microsoft.com/office/drawing/2014/main" id="{5A5F8F12-B6A6-56D5-C08D-CA564F1374B9}"/>
              </a:ext>
            </a:extLst>
          </p:cNvPr>
          <p:cNvCxnSpPr>
            <a:cxnSpLocks/>
          </p:cNvCxnSpPr>
          <p:nvPr/>
        </p:nvCxnSpPr>
        <p:spPr>
          <a:xfrm>
            <a:off x="7099398" y="4807131"/>
            <a:ext cx="87086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cteur droit 31">
            <a:extLst>
              <a:ext uri="{FF2B5EF4-FFF2-40B4-BE49-F238E27FC236}">
                <a16:creationId xmlns:a16="http://schemas.microsoft.com/office/drawing/2014/main" id="{71C68482-28B5-C69D-635D-DE1BA4D1927F}"/>
              </a:ext>
            </a:extLst>
          </p:cNvPr>
          <p:cNvCxnSpPr>
            <a:cxnSpLocks/>
          </p:cNvCxnSpPr>
          <p:nvPr/>
        </p:nvCxnSpPr>
        <p:spPr>
          <a:xfrm>
            <a:off x="7092454" y="5451562"/>
            <a:ext cx="87086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cteur droit 32">
            <a:extLst>
              <a:ext uri="{FF2B5EF4-FFF2-40B4-BE49-F238E27FC236}">
                <a16:creationId xmlns:a16="http://schemas.microsoft.com/office/drawing/2014/main" id="{650B0B4A-8957-1DCD-088A-AAAC355D5EE8}"/>
              </a:ext>
            </a:extLst>
          </p:cNvPr>
          <p:cNvCxnSpPr>
            <a:cxnSpLocks/>
          </p:cNvCxnSpPr>
          <p:nvPr/>
        </p:nvCxnSpPr>
        <p:spPr>
          <a:xfrm flipV="1">
            <a:off x="7848336" y="6095996"/>
            <a:ext cx="0" cy="8096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necteur droit 35">
            <a:extLst>
              <a:ext uri="{FF2B5EF4-FFF2-40B4-BE49-F238E27FC236}">
                <a16:creationId xmlns:a16="http://schemas.microsoft.com/office/drawing/2014/main" id="{E2EE88B3-5106-5734-EFD7-714A8888FE91}"/>
              </a:ext>
            </a:extLst>
          </p:cNvPr>
          <p:cNvCxnSpPr>
            <a:cxnSpLocks/>
          </p:cNvCxnSpPr>
          <p:nvPr/>
        </p:nvCxnSpPr>
        <p:spPr>
          <a:xfrm flipV="1">
            <a:off x="8493858" y="6095995"/>
            <a:ext cx="0" cy="8096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cteur droit 36">
            <a:extLst>
              <a:ext uri="{FF2B5EF4-FFF2-40B4-BE49-F238E27FC236}">
                <a16:creationId xmlns:a16="http://schemas.microsoft.com/office/drawing/2014/main" id="{7D0906D2-B482-4F11-F6BD-22B49CDE3879}"/>
              </a:ext>
            </a:extLst>
          </p:cNvPr>
          <p:cNvCxnSpPr>
            <a:cxnSpLocks/>
          </p:cNvCxnSpPr>
          <p:nvPr/>
        </p:nvCxnSpPr>
        <p:spPr>
          <a:xfrm flipV="1">
            <a:off x="9156798" y="6105993"/>
            <a:ext cx="0" cy="8096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necteur droit 37">
            <a:extLst>
              <a:ext uri="{FF2B5EF4-FFF2-40B4-BE49-F238E27FC236}">
                <a16:creationId xmlns:a16="http://schemas.microsoft.com/office/drawing/2014/main" id="{5C9A87E1-2640-63B2-77AF-725EFCB226C1}"/>
              </a:ext>
            </a:extLst>
          </p:cNvPr>
          <p:cNvCxnSpPr>
            <a:cxnSpLocks/>
          </p:cNvCxnSpPr>
          <p:nvPr/>
        </p:nvCxnSpPr>
        <p:spPr>
          <a:xfrm flipV="1">
            <a:off x="9824637" y="6105993"/>
            <a:ext cx="0" cy="8096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cteur droit 38">
            <a:extLst>
              <a:ext uri="{FF2B5EF4-FFF2-40B4-BE49-F238E27FC236}">
                <a16:creationId xmlns:a16="http://schemas.microsoft.com/office/drawing/2014/main" id="{7982E403-50DF-822F-5346-99A7F0B01B94}"/>
              </a:ext>
            </a:extLst>
          </p:cNvPr>
          <p:cNvCxnSpPr>
            <a:cxnSpLocks/>
          </p:cNvCxnSpPr>
          <p:nvPr/>
        </p:nvCxnSpPr>
        <p:spPr>
          <a:xfrm flipV="1">
            <a:off x="10486489" y="6105992"/>
            <a:ext cx="0" cy="8096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ZoneTexte 39">
            <a:extLst>
              <a:ext uri="{FF2B5EF4-FFF2-40B4-BE49-F238E27FC236}">
                <a16:creationId xmlns:a16="http://schemas.microsoft.com/office/drawing/2014/main" id="{F3E7BCD4-4727-1D5F-6AD2-16D15F8427F9}"/>
              </a:ext>
            </a:extLst>
          </p:cNvPr>
          <p:cNvSpPr txBox="1"/>
          <p:nvPr/>
        </p:nvSpPr>
        <p:spPr>
          <a:xfrm>
            <a:off x="6614700" y="2612215"/>
            <a:ext cx="52129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>
                <a:latin typeface="Garamond" panose="02020404030301010803" pitchFamily="18" charset="0"/>
              </a:rPr>
              <a:t>10</a:t>
            </a:r>
          </a:p>
        </p:txBody>
      </p:sp>
      <p:sp>
        <p:nvSpPr>
          <p:cNvPr id="41" name="ZoneTexte 40">
            <a:extLst>
              <a:ext uri="{FF2B5EF4-FFF2-40B4-BE49-F238E27FC236}">
                <a16:creationId xmlns:a16="http://schemas.microsoft.com/office/drawing/2014/main" id="{11007A8E-6EBB-06E5-CAA4-6534A61AA2FB}"/>
              </a:ext>
            </a:extLst>
          </p:cNvPr>
          <p:cNvSpPr txBox="1"/>
          <p:nvPr/>
        </p:nvSpPr>
        <p:spPr>
          <a:xfrm>
            <a:off x="6695929" y="3252780"/>
            <a:ext cx="3529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>
                <a:latin typeface="Garamond" panose="02020404030301010803" pitchFamily="18" charset="0"/>
              </a:rPr>
              <a:t>8</a:t>
            </a:r>
          </a:p>
        </p:txBody>
      </p:sp>
      <p:sp>
        <p:nvSpPr>
          <p:cNvPr id="42" name="ZoneTexte 41">
            <a:extLst>
              <a:ext uri="{FF2B5EF4-FFF2-40B4-BE49-F238E27FC236}">
                <a16:creationId xmlns:a16="http://schemas.microsoft.com/office/drawing/2014/main" id="{AC85E997-6DDB-6E59-8430-A1B519522770}"/>
              </a:ext>
            </a:extLst>
          </p:cNvPr>
          <p:cNvSpPr txBox="1"/>
          <p:nvPr/>
        </p:nvSpPr>
        <p:spPr>
          <a:xfrm>
            <a:off x="6695929" y="3901086"/>
            <a:ext cx="3529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>
                <a:latin typeface="Garamond" panose="02020404030301010803" pitchFamily="18" charset="0"/>
              </a:rPr>
              <a:t>6</a:t>
            </a:r>
          </a:p>
        </p:txBody>
      </p:sp>
      <p:sp>
        <p:nvSpPr>
          <p:cNvPr id="43" name="ZoneTexte 42">
            <a:extLst>
              <a:ext uri="{FF2B5EF4-FFF2-40B4-BE49-F238E27FC236}">
                <a16:creationId xmlns:a16="http://schemas.microsoft.com/office/drawing/2014/main" id="{EB5EB240-C78E-D762-F86A-B1E940D0FDC8}"/>
              </a:ext>
            </a:extLst>
          </p:cNvPr>
          <p:cNvSpPr txBox="1"/>
          <p:nvPr/>
        </p:nvSpPr>
        <p:spPr>
          <a:xfrm>
            <a:off x="6702873" y="4540328"/>
            <a:ext cx="3529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>
                <a:latin typeface="Garamond" panose="02020404030301010803" pitchFamily="18" charset="0"/>
              </a:rPr>
              <a:t>4</a:t>
            </a:r>
          </a:p>
        </p:txBody>
      </p:sp>
      <p:sp>
        <p:nvSpPr>
          <p:cNvPr id="44" name="ZoneTexte 43">
            <a:extLst>
              <a:ext uri="{FF2B5EF4-FFF2-40B4-BE49-F238E27FC236}">
                <a16:creationId xmlns:a16="http://schemas.microsoft.com/office/drawing/2014/main" id="{AF9297D2-5A36-2246-6F82-295B4137359F}"/>
              </a:ext>
            </a:extLst>
          </p:cNvPr>
          <p:cNvSpPr txBox="1"/>
          <p:nvPr/>
        </p:nvSpPr>
        <p:spPr>
          <a:xfrm>
            <a:off x="6698112" y="5195313"/>
            <a:ext cx="3529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>
                <a:latin typeface="Garamond" panose="02020404030301010803" pitchFamily="18" charset="0"/>
              </a:rPr>
              <a:t>2</a:t>
            </a:r>
          </a:p>
        </p:txBody>
      </p:sp>
      <p:sp>
        <p:nvSpPr>
          <p:cNvPr id="45" name="ZoneTexte 44">
            <a:extLst>
              <a:ext uri="{FF2B5EF4-FFF2-40B4-BE49-F238E27FC236}">
                <a16:creationId xmlns:a16="http://schemas.microsoft.com/office/drawing/2014/main" id="{57491F72-7275-BF37-B598-9384A556CF44}"/>
              </a:ext>
            </a:extLst>
          </p:cNvPr>
          <p:cNvSpPr txBox="1"/>
          <p:nvPr/>
        </p:nvSpPr>
        <p:spPr>
          <a:xfrm>
            <a:off x="7671845" y="6176962"/>
            <a:ext cx="3529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>
                <a:latin typeface="Garamond" panose="02020404030301010803" pitchFamily="18" charset="0"/>
              </a:rPr>
              <a:t>1</a:t>
            </a:r>
          </a:p>
        </p:txBody>
      </p:sp>
      <p:sp>
        <p:nvSpPr>
          <p:cNvPr id="46" name="ZoneTexte 45">
            <a:extLst>
              <a:ext uri="{FF2B5EF4-FFF2-40B4-BE49-F238E27FC236}">
                <a16:creationId xmlns:a16="http://schemas.microsoft.com/office/drawing/2014/main" id="{3BCFF309-10A8-D8CF-90BA-D2ADA4F7F110}"/>
              </a:ext>
            </a:extLst>
          </p:cNvPr>
          <p:cNvSpPr txBox="1"/>
          <p:nvPr/>
        </p:nvSpPr>
        <p:spPr>
          <a:xfrm>
            <a:off x="8333696" y="6172832"/>
            <a:ext cx="3529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>
                <a:latin typeface="Garamond" panose="02020404030301010803" pitchFamily="18" charset="0"/>
              </a:rPr>
              <a:t>2</a:t>
            </a:r>
          </a:p>
        </p:txBody>
      </p:sp>
      <p:sp>
        <p:nvSpPr>
          <p:cNvPr id="47" name="ZoneTexte 46">
            <a:extLst>
              <a:ext uri="{FF2B5EF4-FFF2-40B4-BE49-F238E27FC236}">
                <a16:creationId xmlns:a16="http://schemas.microsoft.com/office/drawing/2014/main" id="{1876FA77-29D6-E4BE-C9FA-84B0D7E9E021}"/>
              </a:ext>
            </a:extLst>
          </p:cNvPr>
          <p:cNvSpPr txBox="1"/>
          <p:nvPr/>
        </p:nvSpPr>
        <p:spPr>
          <a:xfrm>
            <a:off x="8982757" y="6172832"/>
            <a:ext cx="3529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>
                <a:latin typeface="Garamond" panose="02020404030301010803" pitchFamily="18" charset="0"/>
              </a:rPr>
              <a:t>3</a:t>
            </a:r>
          </a:p>
        </p:txBody>
      </p:sp>
      <p:sp>
        <p:nvSpPr>
          <p:cNvPr id="48" name="ZoneTexte 47">
            <a:extLst>
              <a:ext uri="{FF2B5EF4-FFF2-40B4-BE49-F238E27FC236}">
                <a16:creationId xmlns:a16="http://schemas.microsoft.com/office/drawing/2014/main" id="{CACDBDFF-A3B9-E629-4277-25176798798A}"/>
              </a:ext>
            </a:extLst>
          </p:cNvPr>
          <p:cNvSpPr txBox="1"/>
          <p:nvPr/>
        </p:nvSpPr>
        <p:spPr>
          <a:xfrm>
            <a:off x="9645153" y="6172830"/>
            <a:ext cx="3529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>
                <a:latin typeface="Garamond" panose="02020404030301010803" pitchFamily="18" charset="0"/>
              </a:rPr>
              <a:t>4</a:t>
            </a:r>
          </a:p>
        </p:txBody>
      </p:sp>
      <p:sp>
        <p:nvSpPr>
          <p:cNvPr id="49" name="ZoneTexte 48">
            <a:extLst>
              <a:ext uri="{FF2B5EF4-FFF2-40B4-BE49-F238E27FC236}">
                <a16:creationId xmlns:a16="http://schemas.microsoft.com/office/drawing/2014/main" id="{EF597A6D-FAA8-2A38-854D-F6F91643556B}"/>
              </a:ext>
            </a:extLst>
          </p:cNvPr>
          <p:cNvSpPr txBox="1"/>
          <p:nvPr/>
        </p:nvSpPr>
        <p:spPr>
          <a:xfrm>
            <a:off x="10307549" y="6171989"/>
            <a:ext cx="3529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>
                <a:latin typeface="Garamond" panose="02020404030301010803" pitchFamily="18" charset="0"/>
              </a:rPr>
              <a:t>5</a:t>
            </a:r>
          </a:p>
        </p:txBody>
      </p:sp>
      <p:sp>
        <p:nvSpPr>
          <p:cNvPr id="50" name="ZoneTexte 49">
            <a:extLst>
              <a:ext uri="{FF2B5EF4-FFF2-40B4-BE49-F238E27FC236}">
                <a16:creationId xmlns:a16="http://schemas.microsoft.com/office/drawing/2014/main" id="{89C4ACDE-6CDE-E9E4-FA22-F54C8F1DB3F0}"/>
              </a:ext>
            </a:extLst>
          </p:cNvPr>
          <p:cNvSpPr txBox="1"/>
          <p:nvPr/>
        </p:nvSpPr>
        <p:spPr>
          <a:xfrm>
            <a:off x="6815260" y="6090803"/>
            <a:ext cx="3529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>
                <a:latin typeface="Garamond" panose="02020404030301010803" pitchFamily="18" charset="0"/>
              </a:rPr>
              <a:t>0</a:t>
            </a:r>
          </a:p>
        </p:txBody>
      </p:sp>
      <p:cxnSp>
        <p:nvCxnSpPr>
          <p:cNvPr id="5" name="Connecteur droit 4">
            <a:extLst>
              <a:ext uri="{FF2B5EF4-FFF2-40B4-BE49-F238E27FC236}">
                <a16:creationId xmlns:a16="http://schemas.microsoft.com/office/drawing/2014/main" id="{A9B3991A-CF19-70D3-873C-7DA739EB901C}"/>
              </a:ext>
            </a:extLst>
          </p:cNvPr>
          <p:cNvCxnSpPr>
            <a:cxnSpLocks/>
          </p:cNvCxnSpPr>
          <p:nvPr/>
        </p:nvCxnSpPr>
        <p:spPr>
          <a:xfrm>
            <a:off x="7186484" y="5451562"/>
            <a:ext cx="661852" cy="0"/>
          </a:xfrm>
          <a:prstGeom prst="line">
            <a:avLst/>
          </a:prstGeom>
          <a:ln w="38100">
            <a:solidFill>
              <a:schemeClr val="tx2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10">
            <a:extLst>
              <a:ext uri="{FF2B5EF4-FFF2-40B4-BE49-F238E27FC236}">
                <a16:creationId xmlns:a16="http://schemas.microsoft.com/office/drawing/2014/main" id="{C1B94F27-BF24-52B7-7D85-A79143298E7E}"/>
              </a:ext>
            </a:extLst>
          </p:cNvPr>
          <p:cNvCxnSpPr>
            <a:cxnSpLocks/>
          </p:cNvCxnSpPr>
          <p:nvPr/>
        </p:nvCxnSpPr>
        <p:spPr>
          <a:xfrm flipV="1">
            <a:off x="7848336" y="4815350"/>
            <a:ext cx="0" cy="639241"/>
          </a:xfrm>
          <a:prstGeom prst="line">
            <a:avLst/>
          </a:prstGeom>
          <a:ln w="38100">
            <a:solidFill>
              <a:schemeClr val="tx2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12">
            <a:extLst>
              <a:ext uri="{FF2B5EF4-FFF2-40B4-BE49-F238E27FC236}">
                <a16:creationId xmlns:a16="http://schemas.microsoft.com/office/drawing/2014/main" id="{BFF72D46-5B48-0A36-B9A9-E99386223B3B}"/>
              </a:ext>
            </a:extLst>
          </p:cNvPr>
          <p:cNvCxnSpPr>
            <a:cxnSpLocks/>
          </p:cNvCxnSpPr>
          <p:nvPr/>
        </p:nvCxnSpPr>
        <p:spPr>
          <a:xfrm>
            <a:off x="7848336" y="4794064"/>
            <a:ext cx="661852" cy="0"/>
          </a:xfrm>
          <a:prstGeom prst="line">
            <a:avLst/>
          </a:prstGeom>
          <a:ln w="38100">
            <a:solidFill>
              <a:schemeClr val="tx2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necteur droit 34">
            <a:extLst>
              <a:ext uri="{FF2B5EF4-FFF2-40B4-BE49-F238E27FC236}">
                <a16:creationId xmlns:a16="http://schemas.microsoft.com/office/drawing/2014/main" id="{7AA5CCCB-BA3F-40D8-9232-F4D7B751774B}"/>
              </a:ext>
            </a:extLst>
          </p:cNvPr>
          <p:cNvCxnSpPr>
            <a:cxnSpLocks/>
          </p:cNvCxnSpPr>
          <p:nvPr/>
        </p:nvCxnSpPr>
        <p:spPr>
          <a:xfrm flipV="1">
            <a:off x="8491417" y="4167890"/>
            <a:ext cx="0" cy="639241"/>
          </a:xfrm>
          <a:prstGeom prst="line">
            <a:avLst/>
          </a:prstGeom>
          <a:ln w="38100">
            <a:solidFill>
              <a:schemeClr val="tx2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Connecteur droit 50">
            <a:extLst>
              <a:ext uri="{FF2B5EF4-FFF2-40B4-BE49-F238E27FC236}">
                <a16:creationId xmlns:a16="http://schemas.microsoft.com/office/drawing/2014/main" id="{B8D24AFD-A20F-D495-0608-4F36D1E66204}"/>
              </a:ext>
            </a:extLst>
          </p:cNvPr>
          <p:cNvCxnSpPr>
            <a:cxnSpLocks/>
          </p:cNvCxnSpPr>
          <p:nvPr/>
        </p:nvCxnSpPr>
        <p:spPr>
          <a:xfrm>
            <a:off x="8491417" y="4162696"/>
            <a:ext cx="661852" cy="0"/>
          </a:xfrm>
          <a:prstGeom prst="line">
            <a:avLst/>
          </a:prstGeom>
          <a:ln w="38100">
            <a:solidFill>
              <a:schemeClr val="tx2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Connecteur droit 53">
            <a:extLst>
              <a:ext uri="{FF2B5EF4-FFF2-40B4-BE49-F238E27FC236}">
                <a16:creationId xmlns:a16="http://schemas.microsoft.com/office/drawing/2014/main" id="{1C31F961-5393-96F3-6A6C-FA6E86974D72}"/>
              </a:ext>
            </a:extLst>
          </p:cNvPr>
          <p:cNvCxnSpPr>
            <a:cxnSpLocks/>
          </p:cNvCxnSpPr>
          <p:nvPr/>
        </p:nvCxnSpPr>
        <p:spPr>
          <a:xfrm flipV="1">
            <a:off x="9153269" y="3523455"/>
            <a:ext cx="0" cy="639241"/>
          </a:xfrm>
          <a:prstGeom prst="line">
            <a:avLst/>
          </a:prstGeom>
          <a:ln w="38100">
            <a:solidFill>
              <a:schemeClr val="tx2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Connecteur droit 54">
            <a:extLst>
              <a:ext uri="{FF2B5EF4-FFF2-40B4-BE49-F238E27FC236}">
                <a16:creationId xmlns:a16="http://schemas.microsoft.com/office/drawing/2014/main" id="{0502334E-291A-2990-E269-63753B89569E}"/>
              </a:ext>
            </a:extLst>
          </p:cNvPr>
          <p:cNvCxnSpPr>
            <a:cxnSpLocks/>
          </p:cNvCxnSpPr>
          <p:nvPr/>
        </p:nvCxnSpPr>
        <p:spPr>
          <a:xfrm>
            <a:off x="9162785" y="3527808"/>
            <a:ext cx="661852" cy="0"/>
          </a:xfrm>
          <a:prstGeom prst="line">
            <a:avLst/>
          </a:prstGeom>
          <a:ln w="38100">
            <a:solidFill>
              <a:schemeClr val="tx2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Connecteur droit 58">
            <a:extLst>
              <a:ext uri="{FF2B5EF4-FFF2-40B4-BE49-F238E27FC236}">
                <a16:creationId xmlns:a16="http://schemas.microsoft.com/office/drawing/2014/main" id="{137CB954-F53B-3500-A787-08A2B6DC8A69}"/>
              </a:ext>
            </a:extLst>
          </p:cNvPr>
          <p:cNvCxnSpPr>
            <a:cxnSpLocks/>
          </p:cNvCxnSpPr>
          <p:nvPr/>
        </p:nvCxnSpPr>
        <p:spPr>
          <a:xfrm>
            <a:off x="9820843" y="2852892"/>
            <a:ext cx="661852" cy="0"/>
          </a:xfrm>
          <a:prstGeom prst="line">
            <a:avLst/>
          </a:prstGeom>
          <a:ln w="38100">
            <a:solidFill>
              <a:schemeClr val="tx2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Connecteur droit 67">
            <a:extLst>
              <a:ext uri="{FF2B5EF4-FFF2-40B4-BE49-F238E27FC236}">
                <a16:creationId xmlns:a16="http://schemas.microsoft.com/office/drawing/2014/main" id="{9F3E3361-B3E4-FB32-7C0E-EC44E0A9ADDF}"/>
              </a:ext>
            </a:extLst>
          </p:cNvPr>
          <p:cNvCxnSpPr>
            <a:cxnSpLocks/>
          </p:cNvCxnSpPr>
          <p:nvPr/>
        </p:nvCxnSpPr>
        <p:spPr>
          <a:xfrm>
            <a:off x="7114351" y="2225389"/>
            <a:ext cx="87086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ZoneTexte 71">
            <a:extLst>
              <a:ext uri="{FF2B5EF4-FFF2-40B4-BE49-F238E27FC236}">
                <a16:creationId xmlns:a16="http://schemas.microsoft.com/office/drawing/2014/main" id="{D4FD51FE-726D-F048-8BC2-71FB073BA731}"/>
              </a:ext>
            </a:extLst>
          </p:cNvPr>
          <p:cNvSpPr txBox="1"/>
          <p:nvPr/>
        </p:nvSpPr>
        <p:spPr>
          <a:xfrm>
            <a:off x="6618715" y="1963430"/>
            <a:ext cx="52129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>
                <a:latin typeface="Garamond" panose="02020404030301010803" pitchFamily="18" charset="0"/>
              </a:rPr>
              <a:t>12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E6BEB9BC-BF9B-A6A2-BED7-7DDDBDA5E62B}"/>
              </a:ext>
            </a:extLst>
          </p:cNvPr>
          <p:cNvSpPr txBox="1"/>
          <p:nvPr/>
        </p:nvSpPr>
        <p:spPr>
          <a:xfrm>
            <a:off x="10482695" y="2319680"/>
            <a:ext cx="112883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>
                <a:latin typeface="Garamond" panose="02020404030301010803" pitchFamily="18" charset="0"/>
              </a:rPr>
              <a:t>Supply</a:t>
            </a:r>
          </a:p>
        </p:txBody>
      </p:sp>
      <p:cxnSp>
        <p:nvCxnSpPr>
          <p:cNvPr id="6" name="Connecteur droit 5">
            <a:extLst>
              <a:ext uri="{FF2B5EF4-FFF2-40B4-BE49-F238E27FC236}">
                <a16:creationId xmlns:a16="http://schemas.microsoft.com/office/drawing/2014/main" id="{7CD616BD-CB6C-4B1B-7795-CC2A3E23AEF3}"/>
              </a:ext>
            </a:extLst>
          </p:cNvPr>
          <p:cNvCxnSpPr>
            <a:cxnSpLocks/>
          </p:cNvCxnSpPr>
          <p:nvPr/>
        </p:nvCxnSpPr>
        <p:spPr>
          <a:xfrm>
            <a:off x="7201437" y="2225389"/>
            <a:ext cx="661852" cy="0"/>
          </a:xfrm>
          <a:prstGeom prst="line">
            <a:avLst/>
          </a:prstGeom>
          <a:ln w="38100">
            <a:solidFill>
              <a:schemeClr val="accent2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cteur droit 6">
            <a:extLst>
              <a:ext uri="{FF2B5EF4-FFF2-40B4-BE49-F238E27FC236}">
                <a16:creationId xmlns:a16="http://schemas.microsoft.com/office/drawing/2014/main" id="{1848D09D-45B7-26E1-D722-26FFEB9C39AE}"/>
              </a:ext>
            </a:extLst>
          </p:cNvPr>
          <p:cNvCxnSpPr>
            <a:cxnSpLocks/>
          </p:cNvCxnSpPr>
          <p:nvPr/>
        </p:nvCxnSpPr>
        <p:spPr>
          <a:xfrm flipV="1">
            <a:off x="7848336" y="2234586"/>
            <a:ext cx="5740" cy="639241"/>
          </a:xfrm>
          <a:prstGeom prst="line">
            <a:avLst/>
          </a:prstGeom>
          <a:ln w="38100">
            <a:solidFill>
              <a:schemeClr val="accent2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9">
            <a:extLst>
              <a:ext uri="{FF2B5EF4-FFF2-40B4-BE49-F238E27FC236}">
                <a16:creationId xmlns:a16="http://schemas.microsoft.com/office/drawing/2014/main" id="{E30D4EB8-B56A-4BF7-DFA4-533E53F15C0B}"/>
              </a:ext>
            </a:extLst>
          </p:cNvPr>
          <p:cNvCxnSpPr>
            <a:cxnSpLocks/>
          </p:cNvCxnSpPr>
          <p:nvPr/>
        </p:nvCxnSpPr>
        <p:spPr>
          <a:xfrm>
            <a:off x="7848336" y="2873827"/>
            <a:ext cx="661852" cy="0"/>
          </a:xfrm>
          <a:prstGeom prst="line">
            <a:avLst/>
          </a:prstGeom>
          <a:ln w="38100">
            <a:solidFill>
              <a:schemeClr val="accent2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13">
            <a:extLst>
              <a:ext uri="{FF2B5EF4-FFF2-40B4-BE49-F238E27FC236}">
                <a16:creationId xmlns:a16="http://schemas.microsoft.com/office/drawing/2014/main" id="{9F3C9004-6717-8DFB-8D24-4B58297D8EC5}"/>
              </a:ext>
            </a:extLst>
          </p:cNvPr>
          <p:cNvCxnSpPr>
            <a:cxnSpLocks/>
          </p:cNvCxnSpPr>
          <p:nvPr/>
        </p:nvCxnSpPr>
        <p:spPr>
          <a:xfrm flipV="1">
            <a:off x="8491417" y="2852892"/>
            <a:ext cx="0" cy="395881"/>
          </a:xfrm>
          <a:prstGeom prst="line">
            <a:avLst/>
          </a:prstGeom>
          <a:ln w="38100">
            <a:solidFill>
              <a:schemeClr val="accent2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17">
            <a:extLst>
              <a:ext uri="{FF2B5EF4-FFF2-40B4-BE49-F238E27FC236}">
                <a16:creationId xmlns:a16="http://schemas.microsoft.com/office/drawing/2014/main" id="{6FDC0221-F905-D112-5407-6D522EB56124}"/>
              </a:ext>
            </a:extLst>
          </p:cNvPr>
          <p:cNvCxnSpPr>
            <a:cxnSpLocks/>
          </p:cNvCxnSpPr>
          <p:nvPr/>
        </p:nvCxnSpPr>
        <p:spPr>
          <a:xfrm>
            <a:off x="8491417" y="3248773"/>
            <a:ext cx="661852" cy="0"/>
          </a:xfrm>
          <a:prstGeom prst="line">
            <a:avLst/>
          </a:prstGeom>
          <a:ln w="38100">
            <a:solidFill>
              <a:schemeClr val="accent2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cteur droit 18">
            <a:extLst>
              <a:ext uri="{FF2B5EF4-FFF2-40B4-BE49-F238E27FC236}">
                <a16:creationId xmlns:a16="http://schemas.microsoft.com/office/drawing/2014/main" id="{4F26B187-E5AD-49E2-50D9-B1AF41BB4DFF}"/>
              </a:ext>
            </a:extLst>
          </p:cNvPr>
          <p:cNvCxnSpPr>
            <a:cxnSpLocks/>
          </p:cNvCxnSpPr>
          <p:nvPr/>
        </p:nvCxnSpPr>
        <p:spPr>
          <a:xfrm flipV="1">
            <a:off x="9153269" y="3248773"/>
            <a:ext cx="0" cy="283389"/>
          </a:xfrm>
          <a:prstGeom prst="line">
            <a:avLst/>
          </a:prstGeom>
          <a:ln w="38100">
            <a:solidFill>
              <a:schemeClr val="accent2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20">
            <a:extLst>
              <a:ext uri="{FF2B5EF4-FFF2-40B4-BE49-F238E27FC236}">
                <a16:creationId xmlns:a16="http://schemas.microsoft.com/office/drawing/2014/main" id="{F468925E-22D3-C4EE-ABF7-6B399219335F}"/>
              </a:ext>
            </a:extLst>
          </p:cNvPr>
          <p:cNvCxnSpPr>
            <a:cxnSpLocks/>
          </p:cNvCxnSpPr>
          <p:nvPr/>
        </p:nvCxnSpPr>
        <p:spPr>
          <a:xfrm>
            <a:off x="9162785" y="3528285"/>
            <a:ext cx="661852" cy="0"/>
          </a:xfrm>
          <a:prstGeom prst="line">
            <a:avLst/>
          </a:prstGeom>
          <a:ln w="38100">
            <a:solidFill>
              <a:schemeClr val="accent2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cteur droit 21">
            <a:extLst>
              <a:ext uri="{FF2B5EF4-FFF2-40B4-BE49-F238E27FC236}">
                <a16:creationId xmlns:a16="http://schemas.microsoft.com/office/drawing/2014/main" id="{89A73B92-018F-C928-BA2E-8BA3E9D74931}"/>
              </a:ext>
            </a:extLst>
          </p:cNvPr>
          <p:cNvCxnSpPr>
            <a:cxnSpLocks/>
          </p:cNvCxnSpPr>
          <p:nvPr/>
        </p:nvCxnSpPr>
        <p:spPr>
          <a:xfrm flipV="1">
            <a:off x="9810617" y="3532162"/>
            <a:ext cx="0" cy="630532"/>
          </a:xfrm>
          <a:prstGeom prst="line">
            <a:avLst/>
          </a:prstGeom>
          <a:ln w="38100">
            <a:solidFill>
              <a:schemeClr val="accent2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cteur droit 23">
            <a:extLst>
              <a:ext uri="{FF2B5EF4-FFF2-40B4-BE49-F238E27FC236}">
                <a16:creationId xmlns:a16="http://schemas.microsoft.com/office/drawing/2014/main" id="{7CB8B2C9-6490-C95A-DD2C-791F1DCA979E}"/>
              </a:ext>
            </a:extLst>
          </p:cNvPr>
          <p:cNvCxnSpPr>
            <a:cxnSpLocks/>
          </p:cNvCxnSpPr>
          <p:nvPr/>
        </p:nvCxnSpPr>
        <p:spPr>
          <a:xfrm>
            <a:off x="9788892" y="4162694"/>
            <a:ext cx="661852" cy="0"/>
          </a:xfrm>
          <a:prstGeom prst="line">
            <a:avLst/>
          </a:prstGeom>
          <a:ln w="38100">
            <a:solidFill>
              <a:schemeClr val="accent2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ZoneTexte 59">
            <a:extLst>
              <a:ext uri="{FF2B5EF4-FFF2-40B4-BE49-F238E27FC236}">
                <a16:creationId xmlns:a16="http://schemas.microsoft.com/office/drawing/2014/main" id="{B401A712-F7D3-1C0A-806D-A5DEED2A7323}"/>
              </a:ext>
            </a:extLst>
          </p:cNvPr>
          <p:cNvSpPr txBox="1"/>
          <p:nvPr/>
        </p:nvSpPr>
        <p:spPr>
          <a:xfrm>
            <a:off x="10448567" y="4172686"/>
            <a:ext cx="13965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>
                <a:latin typeface="Garamond" panose="02020404030301010803" pitchFamily="18" charset="0"/>
              </a:rPr>
              <a:t>Demand</a:t>
            </a:r>
          </a:p>
        </p:txBody>
      </p:sp>
      <p:cxnSp>
        <p:nvCxnSpPr>
          <p:cNvPr id="61" name="Connecteur droit 60">
            <a:extLst>
              <a:ext uri="{FF2B5EF4-FFF2-40B4-BE49-F238E27FC236}">
                <a16:creationId xmlns:a16="http://schemas.microsoft.com/office/drawing/2014/main" id="{EFBE27F0-60F5-37F3-4F1D-75004E440B09}"/>
              </a:ext>
            </a:extLst>
          </p:cNvPr>
          <p:cNvCxnSpPr>
            <a:cxnSpLocks/>
          </p:cNvCxnSpPr>
          <p:nvPr/>
        </p:nvCxnSpPr>
        <p:spPr>
          <a:xfrm>
            <a:off x="7201437" y="3513905"/>
            <a:ext cx="1951832" cy="18257"/>
          </a:xfrm>
          <a:prstGeom prst="line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Connecteur droit 62">
            <a:extLst>
              <a:ext uri="{FF2B5EF4-FFF2-40B4-BE49-F238E27FC236}">
                <a16:creationId xmlns:a16="http://schemas.microsoft.com/office/drawing/2014/main" id="{7F805660-2F97-D96E-BCCE-AF578033E844}"/>
              </a:ext>
            </a:extLst>
          </p:cNvPr>
          <p:cNvCxnSpPr>
            <a:cxnSpLocks/>
          </p:cNvCxnSpPr>
          <p:nvPr/>
        </p:nvCxnSpPr>
        <p:spPr>
          <a:xfrm flipV="1">
            <a:off x="9810617" y="4215297"/>
            <a:ext cx="0" cy="1875506"/>
          </a:xfrm>
          <a:prstGeom prst="line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cteur droit avec flèche 22">
            <a:extLst>
              <a:ext uri="{FF2B5EF4-FFF2-40B4-BE49-F238E27FC236}">
                <a16:creationId xmlns:a16="http://schemas.microsoft.com/office/drawing/2014/main" id="{1B560210-B4A2-EE81-8D6F-58B34662D106}"/>
              </a:ext>
            </a:extLst>
          </p:cNvPr>
          <p:cNvCxnSpPr>
            <a:cxnSpLocks/>
          </p:cNvCxnSpPr>
          <p:nvPr/>
        </p:nvCxnSpPr>
        <p:spPr>
          <a:xfrm>
            <a:off x="7541623" y="3596665"/>
            <a:ext cx="0" cy="1854897"/>
          </a:xfrm>
          <a:prstGeom prst="straightConnector1">
            <a:avLst/>
          </a:prstGeom>
          <a:ln w="38100">
            <a:solidFill>
              <a:schemeClr val="tx2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onnecteur droit avec flèche 55">
            <a:extLst>
              <a:ext uri="{FF2B5EF4-FFF2-40B4-BE49-F238E27FC236}">
                <a16:creationId xmlns:a16="http://schemas.microsoft.com/office/drawing/2014/main" id="{5C9773B8-B42C-6212-F625-AC55D364A3B0}"/>
              </a:ext>
            </a:extLst>
          </p:cNvPr>
          <p:cNvCxnSpPr>
            <a:cxnSpLocks/>
          </p:cNvCxnSpPr>
          <p:nvPr/>
        </p:nvCxnSpPr>
        <p:spPr>
          <a:xfrm>
            <a:off x="8120743" y="3612879"/>
            <a:ext cx="0" cy="1083027"/>
          </a:xfrm>
          <a:prstGeom prst="straightConnector1">
            <a:avLst/>
          </a:prstGeom>
          <a:ln w="38100">
            <a:solidFill>
              <a:schemeClr val="tx2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Connecteur droit avec flèche 63">
            <a:extLst>
              <a:ext uri="{FF2B5EF4-FFF2-40B4-BE49-F238E27FC236}">
                <a16:creationId xmlns:a16="http://schemas.microsoft.com/office/drawing/2014/main" id="{2717936A-0F06-C21F-233D-1173BAD5CEBC}"/>
              </a:ext>
            </a:extLst>
          </p:cNvPr>
          <p:cNvCxnSpPr>
            <a:cxnSpLocks/>
          </p:cNvCxnSpPr>
          <p:nvPr/>
        </p:nvCxnSpPr>
        <p:spPr>
          <a:xfrm>
            <a:off x="8804366" y="3612879"/>
            <a:ext cx="0" cy="471441"/>
          </a:xfrm>
          <a:prstGeom prst="straightConnector1">
            <a:avLst/>
          </a:prstGeom>
          <a:ln w="38100">
            <a:solidFill>
              <a:schemeClr val="tx2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ZoneTexte 66">
            <a:extLst>
              <a:ext uri="{FF2B5EF4-FFF2-40B4-BE49-F238E27FC236}">
                <a16:creationId xmlns:a16="http://schemas.microsoft.com/office/drawing/2014/main" id="{946B2EA4-DCB1-FB2A-5D13-84C11BFC935C}"/>
              </a:ext>
            </a:extLst>
          </p:cNvPr>
          <p:cNvSpPr txBox="1"/>
          <p:nvPr/>
        </p:nvSpPr>
        <p:spPr>
          <a:xfrm>
            <a:off x="7186484" y="5498749"/>
            <a:ext cx="1951825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chemeClr val="tx2"/>
                </a:solidFill>
                <a:latin typeface="Garamond" panose="02020404030301010803" pitchFamily="18" charset="0"/>
              </a:rPr>
              <a:t>Joe ($6)</a:t>
            </a:r>
            <a:endParaRPr lang="fr-FR" sz="2800" dirty="0">
              <a:solidFill>
                <a:schemeClr val="tx2"/>
              </a:solidFill>
            </a:endParaRPr>
          </a:p>
        </p:txBody>
      </p:sp>
      <p:sp>
        <p:nvSpPr>
          <p:cNvPr id="69" name="ZoneTexte 68">
            <a:extLst>
              <a:ext uri="{FF2B5EF4-FFF2-40B4-BE49-F238E27FC236}">
                <a16:creationId xmlns:a16="http://schemas.microsoft.com/office/drawing/2014/main" id="{BBEABCA6-04EF-776A-68F5-BDF179EFD8C7}"/>
              </a:ext>
            </a:extLst>
          </p:cNvPr>
          <p:cNvSpPr txBox="1"/>
          <p:nvPr/>
        </p:nvSpPr>
        <p:spPr>
          <a:xfrm>
            <a:off x="7835003" y="4807094"/>
            <a:ext cx="1951825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chemeClr val="tx2"/>
                </a:solidFill>
                <a:latin typeface="Garamond" panose="02020404030301010803" pitchFamily="18" charset="0"/>
              </a:rPr>
              <a:t>Jeff ($4)</a:t>
            </a:r>
            <a:endParaRPr lang="fr-FR" sz="2800" dirty="0">
              <a:solidFill>
                <a:schemeClr val="tx2"/>
              </a:solidFill>
            </a:endParaRPr>
          </a:p>
        </p:txBody>
      </p:sp>
      <p:sp>
        <p:nvSpPr>
          <p:cNvPr id="70" name="ZoneTexte 69">
            <a:extLst>
              <a:ext uri="{FF2B5EF4-FFF2-40B4-BE49-F238E27FC236}">
                <a16:creationId xmlns:a16="http://schemas.microsoft.com/office/drawing/2014/main" id="{84BAB93E-A711-E02F-C611-59E7E6360197}"/>
              </a:ext>
            </a:extLst>
          </p:cNvPr>
          <p:cNvSpPr txBox="1"/>
          <p:nvPr/>
        </p:nvSpPr>
        <p:spPr>
          <a:xfrm>
            <a:off x="8545862" y="4202676"/>
            <a:ext cx="1951825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chemeClr val="tx2"/>
                </a:solidFill>
                <a:latin typeface="Garamond" panose="02020404030301010803" pitchFamily="18" charset="0"/>
              </a:rPr>
              <a:t>David ($2)</a:t>
            </a:r>
            <a:endParaRPr lang="fr-FR" sz="2800" dirty="0">
              <a:solidFill>
                <a:schemeClr val="tx2"/>
              </a:solidFill>
            </a:endParaRPr>
          </a:p>
        </p:txBody>
      </p:sp>
      <p:sp>
        <p:nvSpPr>
          <p:cNvPr id="71" name="ZoneTexte 70">
            <a:extLst>
              <a:ext uri="{FF2B5EF4-FFF2-40B4-BE49-F238E27FC236}">
                <a16:creationId xmlns:a16="http://schemas.microsoft.com/office/drawing/2014/main" id="{3D3240CF-E4A3-0571-629F-AF5D7DE95E4A}"/>
              </a:ext>
            </a:extLst>
          </p:cNvPr>
          <p:cNvSpPr txBox="1"/>
          <p:nvPr/>
        </p:nvSpPr>
        <p:spPr>
          <a:xfrm>
            <a:off x="9143905" y="3579772"/>
            <a:ext cx="1951825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chemeClr val="tx2"/>
                </a:solidFill>
                <a:latin typeface="Garamond" panose="02020404030301010803" pitchFamily="18" charset="0"/>
              </a:rPr>
              <a:t>Mark ($0)</a:t>
            </a:r>
            <a:endParaRPr lang="fr-FR" sz="2800" dirty="0">
              <a:solidFill>
                <a:schemeClr val="tx2"/>
              </a:solidFill>
            </a:endParaRPr>
          </a:p>
        </p:txBody>
      </p:sp>
      <p:sp>
        <p:nvSpPr>
          <p:cNvPr id="73" name="ZoneTexte 72">
            <a:extLst>
              <a:ext uri="{FF2B5EF4-FFF2-40B4-BE49-F238E27FC236}">
                <a16:creationId xmlns:a16="http://schemas.microsoft.com/office/drawing/2014/main" id="{E0269D3A-3737-5CAE-D0A2-7736EC56AE46}"/>
              </a:ext>
            </a:extLst>
          </p:cNvPr>
          <p:cNvSpPr txBox="1"/>
          <p:nvPr/>
        </p:nvSpPr>
        <p:spPr>
          <a:xfrm>
            <a:off x="9854832" y="2916931"/>
            <a:ext cx="1951825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chemeClr val="tx2"/>
                </a:solidFill>
                <a:latin typeface="Garamond" panose="02020404030301010803" pitchFamily="18" charset="0"/>
              </a:rPr>
              <a:t>Shawn ($0)</a:t>
            </a:r>
            <a:endParaRPr lang="fr-FR" sz="2800" dirty="0">
              <a:solidFill>
                <a:schemeClr val="tx2"/>
              </a:solidFill>
            </a:endParaRPr>
          </a:p>
        </p:txBody>
      </p:sp>
      <p:cxnSp>
        <p:nvCxnSpPr>
          <p:cNvPr id="74" name="Connecteur droit 73">
            <a:extLst>
              <a:ext uri="{FF2B5EF4-FFF2-40B4-BE49-F238E27FC236}">
                <a16:creationId xmlns:a16="http://schemas.microsoft.com/office/drawing/2014/main" id="{6F43DE85-E147-9531-B472-25643746650B}"/>
              </a:ext>
            </a:extLst>
          </p:cNvPr>
          <p:cNvCxnSpPr>
            <a:cxnSpLocks/>
          </p:cNvCxnSpPr>
          <p:nvPr/>
        </p:nvCxnSpPr>
        <p:spPr>
          <a:xfrm flipV="1">
            <a:off x="9820843" y="2842900"/>
            <a:ext cx="0" cy="680555"/>
          </a:xfrm>
          <a:prstGeom prst="line">
            <a:avLst/>
          </a:prstGeom>
          <a:ln w="38100">
            <a:solidFill>
              <a:schemeClr val="tx2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003815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" grpId="0"/>
      <p:bldP spid="69" grpId="0"/>
      <p:bldP spid="70" grpId="0"/>
      <p:bldP spid="71" grpId="0"/>
      <p:bldP spid="7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>
            <a:extLst>
              <a:ext uri="{FF2B5EF4-FFF2-40B4-BE49-F238E27FC236}">
                <a16:creationId xmlns:a16="http://schemas.microsoft.com/office/drawing/2014/main" id="{8EE640A6-2B02-CA0D-9F51-27D162FE0601}"/>
              </a:ext>
            </a:extLst>
          </p:cNvPr>
          <p:cNvSpPr/>
          <p:nvPr/>
        </p:nvSpPr>
        <p:spPr>
          <a:xfrm>
            <a:off x="8468568" y="3536902"/>
            <a:ext cx="680889" cy="64247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5BB729C6-BE0E-F657-06A8-59B0746FE9A7}"/>
              </a:ext>
            </a:extLst>
          </p:cNvPr>
          <p:cNvSpPr/>
          <p:nvPr/>
        </p:nvSpPr>
        <p:spPr>
          <a:xfrm>
            <a:off x="7828178" y="3532546"/>
            <a:ext cx="646899" cy="127458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EA444784-C124-C145-8D77-F7A0B2C5B413}"/>
              </a:ext>
            </a:extLst>
          </p:cNvPr>
          <p:cNvSpPr/>
          <p:nvPr/>
        </p:nvSpPr>
        <p:spPr>
          <a:xfrm>
            <a:off x="7205912" y="3510876"/>
            <a:ext cx="646899" cy="1924013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57DFFC86-3C2B-6E80-5DB9-ADE3F170CE6D}"/>
              </a:ext>
            </a:extLst>
          </p:cNvPr>
          <p:cNvSpPr/>
          <p:nvPr/>
        </p:nvSpPr>
        <p:spPr>
          <a:xfrm>
            <a:off x="8468569" y="3238185"/>
            <a:ext cx="701563" cy="29675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47508072-4BD3-7AE5-B271-2ED76AAAC344}"/>
              </a:ext>
            </a:extLst>
          </p:cNvPr>
          <p:cNvSpPr/>
          <p:nvPr/>
        </p:nvSpPr>
        <p:spPr>
          <a:xfrm>
            <a:off x="7835003" y="2868190"/>
            <a:ext cx="646899" cy="66155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FC1CCD7-EFD9-4223-C7FE-1F1156107328}"/>
              </a:ext>
            </a:extLst>
          </p:cNvPr>
          <p:cNvSpPr/>
          <p:nvPr/>
        </p:nvSpPr>
        <p:spPr>
          <a:xfrm>
            <a:off x="7201437" y="2234585"/>
            <a:ext cx="646899" cy="129274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ACCDCA8B-EE7F-15B6-2838-367E7F5B10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Garamond" panose="02020404030301010803" pitchFamily="18" charset="0"/>
              </a:rPr>
              <a:t>3. Utility and Welfare Economics</a:t>
            </a: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009AB9F-41EE-0A12-BB76-F0CD7D0AEFB9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latin typeface="Garamond" panose="02020404030301010803" pitchFamily="18" charset="0"/>
              </a:rPr>
              <a:t>Equilibrium:</a:t>
            </a:r>
          </a:p>
          <a:p>
            <a:endParaRPr lang="en-US" b="1" dirty="0">
              <a:latin typeface="Garamond" panose="02020404030301010803" pitchFamily="18" charset="0"/>
            </a:endParaRPr>
          </a:p>
          <a:p>
            <a:pPr lvl="1"/>
            <a:r>
              <a:rPr lang="en-US" dirty="0">
                <a:latin typeface="Garamond" panose="02020404030301010803" pitchFamily="18" charset="0"/>
              </a:rPr>
              <a:t>Price: $8</a:t>
            </a:r>
          </a:p>
          <a:p>
            <a:pPr lvl="1"/>
            <a:r>
              <a:rPr lang="en-US" dirty="0">
                <a:latin typeface="Garamond" panose="02020404030301010803" pitchFamily="18" charset="0"/>
              </a:rPr>
              <a:t>Quantity: 4</a:t>
            </a:r>
          </a:p>
          <a:p>
            <a:pPr lvl="1"/>
            <a:r>
              <a:rPr lang="en-US" dirty="0">
                <a:solidFill>
                  <a:schemeClr val="accent2"/>
                </a:solidFill>
                <a:latin typeface="Garamond" panose="02020404030301010803" pitchFamily="18" charset="0"/>
              </a:rPr>
              <a:t>Consumer surplus: </a:t>
            </a:r>
          </a:p>
          <a:p>
            <a:pPr lvl="2"/>
            <a:r>
              <a:rPr lang="en-US" dirty="0">
                <a:solidFill>
                  <a:schemeClr val="accent2"/>
                </a:solidFill>
                <a:latin typeface="Garamond" panose="02020404030301010803" pitchFamily="18" charset="0"/>
              </a:rPr>
              <a:t>$4 + $2 + $1 + $0 = $7</a:t>
            </a:r>
          </a:p>
          <a:p>
            <a:pPr lvl="1"/>
            <a:r>
              <a:rPr lang="en-US" dirty="0">
                <a:solidFill>
                  <a:schemeClr val="tx2"/>
                </a:solidFill>
                <a:latin typeface="Garamond" panose="02020404030301010803" pitchFamily="18" charset="0"/>
              </a:rPr>
              <a:t>Producer Surplus:</a:t>
            </a:r>
          </a:p>
          <a:p>
            <a:pPr lvl="2"/>
            <a:r>
              <a:rPr lang="en-US" dirty="0">
                <a:solidFill>
                  <a:schemeClr val="tx2"/>
                </a:solidFill>
                <a:latin typeface="Garamond" panose="02020404030301010803" pitchFamily="18" charset="0"/>
              </a:rPr>
              <a:t>$6 + $4 + $2 + $0 = $12</a:t>
            </a:r>
          </a:p>
          <a:p>
            <a:pPr lvl="1"/>
            <a:r>
              <a:rPr lang="en-US" b="1" dirty="0">
                <a:latin typeface="Garamond" panose="02020404030301010803" pitchFamily="18" charset="0"/>
              </a:rPr>
              <a:t>Total welfare: </a:t>
            </a:r>
          </a:p>
          <a:p>
            <a:pPr lvl="2"/>
            <a:r>
              <a:rPr lang="en-US" b="1" dirty="0">
                <a:solidFill>
                  <a:schemeClr val="accent2"/>
                </a:solidFill>
                <a:latin typeface="Garamond" panose="02020404030301010803" pitchFamily="18" charset="0"/>
              </a:rPr>
              <a:t>$7 </a:t>
            </a:r>
            <a:r>
              <a:rPr lang="en-US" b="1" dirty="0">
                <a:latin typeface="Garamond" panose="02020404030301010803" pitchFamily="18" charset="0"/>
              </a:rPr>
              <a:t>+ </a:t>
            </a:r>
            <a:r>
              <a:rPr lang="en-US" b="1" dirty="0">
                <a:solidFill>
                  <a:schemeClr val="tx2"/>
                </a:solidFill>
                <a:latin typeface="Garamond" panose="02020404030301010803" pitchFamily="18" charset="0"/>
              </a:rPr>
              <a:t>$12 </a:t>
            </a:r>
            <a:r>
              <a:rPr lang="en-US" b="1" dirty="0">
                <a:latin typeface="Garamond" panose="02020404030301010803" pitchFamily="18" charset="0"/>
              </a:rPr>
              <a:t>= $19</a:t>
            </a:r>
          </a:p>
        </p:txBody>
      </p:sp>
      <p:cxnSp>
        <p:nvCxnSpPr>
          <p:cNvPr id="9" name="Connecteur droit avec flèche 8">
            <a:extLst>
              <a:ext uri="{FF2B5EF4-FFF2-40B4-BE49-F238E27FC236}">
                <a16:creationId xmlns:a16="http://schemas.microsoft.com/office/drawing/2014/main" id="{1582F22B-C844-09B4-8CD3-572C7774394B}"/>
              </a:ext>
            </a:extLst>
          </p:cNvPr>
          <p:cNvCxnSpPr>
            <a:cxnSpLocks/>
          </p:cNvCxnSpPr>
          <p:nvPr/>
        </p:nvCxnSpPr>
        <p:spPr>
          <a:xfrm>
            <a:off x="7184571" y="6096000"/>
            <a:ext cx="4169229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avec flèche 11">
            <a:extLst>
              <a:ext uri="{FF2B5EF4-FFF2-40B4-BE49-F238E27FC236}">
                <a16:creationId xmlns:a16="http://schemas.microsoft.com/office/drawing/2014/main" id="{0090704D-D92B-8A4D-6701-D291C4E20544}"/>
              </a:ext>
            </a:extLst>
          </p:cNvPr>
          <p:cNvCxnSpPr>
            <a:cxnSpLocks/>
          </p:cNvCxnSpPr>
          <p:nvPr/>
        </p:nvCxnSpPr>
        <p:spPr>
          <a:xfrm flipV="1">
            <a:off x="7184571" y="1994263"/>
            <a:ext cx="0" cy="4101737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ZoneTexte 14">
            <a:extLst>
              <a:ext uri="{FF2B5EF4-FFF2-40B4-BE49-F238E27FC236}">
                <a16:creationId xmlns:a16="http://schemas.microsoft.com/office/drawing/2014/main" id="{749AE198-CF5F-2EB3-F9AD-EEDE2AB3930E}"/>
              </a:ext>
            </a:extLst>
          </p:cNvPr>
          <p:cNvSpPr txBox="1"/>
          <p:nvPr/>
        </p:nvSpPr>
        <p:spPr>
          <a:xfrm>
            <a:off x="6426538" y="1379956"/>
            <a:ext cx="14911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2800" dirty="0">
                <a:latin typeface="Garamond" panose="02020404030301010803" pitchFamily="18" charset="0"/>
              </a:rPr>
              <a:t>Price in $</a:t>
            </a: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895D4DD5-632D-53AB-2B83-147755458540}"/>
              </a:ext>
            </a:extLst>
          </p:cNvPr>
          <p:cNvSpPr txBox="1"/>
          <p:nvPr/>
        </p:nvSpPr>
        <p:spPr>
          <a:xfrm>
            <a:off x="10779439" y="6095995"/>
            <a:ext cx="140615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latin typeface="Garamond" panose="02020404030301010803" pitchFamily="18" charset="0"/>
              </a:rPr>
              <a:t>Quantity</a:t>
            </a:r>
          </a:p>
        </p:txBody>
      </p:sp>
      <p:cxnSp>
        <p:nvCxnSpPr>
          <p:cNvPr id="27" name="Connecteur droit 26">
            <a:extLst>
              <a:ext uri="{FF2B5EF4-FFF2-40B4-BE49-F238E27FC236}">
                <a16:creationId xmlns:a16="http://schemas.microsoft.com/office/drawing/2014/main" id="{B5619041-85D4-D7A5-A949-66ECB0FD7373}"/>
              </a:ext>
            </a:extLst>
          </p:cNvPr>
          <p:cNvCxnSpPr>
            <a:cxnSpLocks/>
          </p:cNvCxnSpPr>
          <p:nvPr/>
        </p:nvCxnSpPr>
        <p:spPr>
          <a:xfrm>
            <a:off x="7099398" y="2873827"/>
            <a:ext cx="87086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cteur droit 28">
            <a:extLst>
              <a:ext uri="{FF2B5EF4-FFF2-40B4-BE49-F238E27FC236}">
                <a16:creationId xmlns:a16="http://schemas.microsoft.com/office/drawing/2014/main" id="{B9CDAD80-ABEC-259E-62D2-05BDFAB6F71D}"/>
              </a:ext>
            </a:extLst>
          </p:cNvPr>
          <p:cNvCxnSpPr>
            <a:cxnSpLocks/>
          </p:cNvCxnSpPr>
          <p:nvPr/>
        </p:nvCxnSpPr>
        <p:spPr>
          <a:xfrm>
            <a:off x="7092454" y="3513905"/>
            <a:ext cx="87086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cteur droit 29">
            <a:extLst>
              <a:ext uri="{FF2B5EF4-FFF2-40B4-BE49-F238E27FC236}">
                <a16:creationId xmlns:a16="http://schemas.microsoft.com/office/drawing/2014/main" id="{40DA19E0-4114-36C7-34B9-F6D28BCB1544}"/>
              </a:ext>
            </a:extLst>
          </p:cNvPr>
          <p:cNvCxnSpPr>
            <a:cxnSpLocks/>
          </p:cNvCxnSpPr>
          <p:nvPr/>
        </p:nvCxnSpPr>
        <p:spPr>
          <a:xfrm>
            <a:off x="7092454" y="4162696"/>
            <a:ext cx="87086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cteur droit 30">
            <a:extLst>
              <a:ext uri="{FF2B5EF4-FFF2-40B4-BE49-F238E27FC236}">
                <a16:creationId xmlns:a16="http://schemas.microsoft.com/office/drawing/2014/main" id="{5A5F8F12-B6A6-56D5-C08D-CA564F1374B9}"/>
              </a:ext>
            </a:extLst>
          </p:cNvPr>
          <p:cNvCxnSpPr>
            <a:cxnSpLocks/>
          </p:cNvCxnSpPr>
          <p:nvPr/>
        </p:nvCxnSpPr>
        <p:spPr>
          <a:xfrm>
            <a:off x="7099398" y="4807131"/>
            <a:ext cx="87086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cteur droit 31">
            <a:extLst>
              <a:ext uri="{FF2B5EF4-FFF2-40B4-BE49-F238E27FC236}">
                <a16:creationId xmlns:a16="http://schemas.microsoft.com/office/drawing/2014/main" id="{71C68482-28B5-C69D-635D-DE1BA4D1927F}"/>
              </a:ext>
            </a:extLst>
          </p:cNvPr>
          <p:cNvCxnSpPr>
            <a:cxnSpLocks/>
          </p:cNvCxnSpPr>
          <p:nvPr/>
        </p:nvCxnSpPr>
        <p:spPr>
          <a:xfrm>
            <a:off x="7092454" y="5451562"/>
            <a:ext cx="87086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cteur droit 32">
            <a:extLst>
              <a:ext uri="{FF2B5EF4-FFF2-40B4-BE49-F238E27FC236}">
                <a16:creationId xmlns:a16="http://schemas.microsoft.com/office/drawing/2014/main" id="{650B0B4A-8957-1DCD-088A-AAAC355D5EE8}"/>
              </a:ext>
            </a:extLst>
          </p:cNvPr>
          <p:cNvCxnSpPr>
            <a:cxnSpLocks/>
          </p:cNvCxnSpPr>
          <p:nvPr/>
        </p:nvCxnSpPr>
        <p:spPr>
          <a:xfrm flipV="1">
            <a:off x="7848336" y="6095996"/>
            <a:ext cx="0" cy="8096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necteur droit 35">
            <a:extLst>
              <a:ext uri="{FF2B5EF4-FFF2-40B4-BE49-F238E27FC236}">
                <a16:creationId xmlns:a16="http://schemas.microsoft.com/office/drawing/2014/main" id="{E2EE88B3-5106-5734-EFD7-714A8888FE91}"/>
              </a:ext>
            </a:extLst>
          </p:cNvPr>
          <p:cNvCxnSpPr>
            <a:cxnSpLocks/>
          </p:cNvCxnSpPr>
          <p:nvPr/>
        </p:nvCxnSpPr>
        <p:spPr>
          <a:xfrm flipV="1">
            <a:off x="8493858" y="6095995"/>
            <a:ext cx="0" cy="8096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cteur droit 36">
            <a:extLst>
              <a:ext uri="{FF2B5EF4-FFF2-40B4-BE49-F238E27FC236}">
                <a16:creationId xmlns:a16="http://schemas.microsoft.com/office/drawing/2014/main" id="{7D0906D2-B482-4F11-F6BD-22B49CDE3879}"/>
              </a:ext>
            </a:extLst>
          </p:cNvPr>
          <p:cNvCxnSpPr>
            <a:cxnSpLocks/>
          </p:cNvCxnSpPr>
          <p:nvPr/>
        </p:nvCxnSpPr>
        <p:spPr>
          <a:xfrm flipV="1">
            <a:off x="9156798" y="6105993"/>
            <a:ext cx="0" cy="8096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necteur droit 37">
            <a:extLst>
              <a:ext uri="{FF2B5EF4-FFF2-40B4-BE49-F238E27FC236}">
                <a16:creationId xmlns:a16="http://schemas.microsoft.com/office/drawing/2014/main" id="{5C9A87E1-2640-63B2-77AF-725EFCB226C1}"/>
              </a:ext>
            </a:extLst>
          </p:cNvPr>
          <p:cNvCxnSpPr>
            <a:cxnSpLocks/>
          </p:cNvCxnSpPr>
          <p:nvPr/>
        </p:nvCxnSpPr>
        <p:spPr>
          <a:xfrm flipV="1">
            <a:off x="9824637" y="6105993"/>
            <a:ext cx="0" cy="8096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cteur droit 38">
            <a:extLst>
              <a:ext uri="{FF2B5EF4-FFF2-40B4-BE49-F238E27FC236}">
                <a16:creationId xmlns:a16="http://schemas.microsoft.com/office/drawing/2014/main" id="{7982E403-50DF-822F-5346-99A7F0B01B94}"/>
              </a:ext>
            </a:extLst>
          </p:cNvPr>
          <p:cNvCxnSpPr>
            <a:cxnSpLocks/>
          </p:cNvCxnSpPr>
          <p:nvPr/>
        </p:nvCxnSpPr>
        <p:spPr>
          <a:xfrm flipV="1">
            <a:off x="10486489" y="6105992"/>
            <a:ext cx="0" cy="8096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ZoneTexte 39">
            <a:extLst>
              <a:ext uri="{FF2B5EF4-FFF2-40B4-BE49-F238E27FC236}">
                <a16:creationId xmlns:a16="http://schemas.microsoft.com/office/drawing/2014/main" id="{F3E7BCD4-4727-1D5F-6AD2-16D15F8427F9}"/>
              </a:ext>
            </a:extLst>
          </p:cNvPr>
          <p:cNvSpPr txBox="1"/>
          <p:nvPr/>
        </p:nvSpPr>
        <p:spPr>
          <a:xfrm>
            <a:off x="6614700" y="2612215"/>
            <a:ext cx="52129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>
                <a:latin typeface="Garamond" panose="02020404030301010803" pitchFamily="18" charset="0"/>
              </a:rPr>
              <a:t>10</a:t>
            </a:r>
          </a:p>
        </p:txBody>
      </p:sp>
      <p:sp>
        <p:nvSpPr>
          <p:cNvPr id="41" name="ZoneTexte 40">
            <a:extLst>
              <a:ext uri="{FF2B5EF4-FFF2-40B4-BE49-F238E27FC236}">
                <a16:creationId xmlns:a16="http://schemas.microsoft.com/office/drawing/2014/main" id="{11007A8E-6EBB-06E5-CAA4-6534A61AA2FB}"/>
              </a:ext>
            </a:extLst>
          </p:cNvPr>
          <p:cNvSpPr txBox="1"/>
          <p:nvPr/>
        </p:nvSpPr>
        <p:spPr>
          <a:xfrm>
            <a:off x="6695929" y="3252780"/>
            <a:ext cx="3529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>
                <a:latin typeface="Garamond" panose="02020404030301010803" pitchFamily="18" charset="0"/>
              </a:rPr>
              <a:t>8</a:t>
            </a:r>
          </a:p>
        </p:txBody>
      </p:sp>
      <p:sp>
        <p:nvSpPr>
          <p:cNvPr id="42" name="ZoneTexte 41">
            <a:extLst>
              <a:ext uri="{FF2B5EF4-FFF2-40B4-BE49-F238E27FC236}">
                <a16:creationId xmlns:a16="http://schemas.microsoft.com/office/drawing/2014/main" id="{AC85E997-6DDB-6E59-8430-A1B519522770}"/>
              </a:ext>
            </a:extLst>
          </p:cNvPr>
          <p:cNvSpPr txBox="1"/>
          <p:nvPr/>
        </p:nvSpPr>
        <p:spPr>
          <a:xfrm>
            <a:off x="6695929" y="3901086"/>
            <a:ext cx="3529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>
                <a:latin typeface="Garamond" panose="02020404030301010803" pitchFamily="18" charset="0"/>
              </a:rPr>
              <a:t>6</a:t>
            </a:r>
          </a:p>
        </p:txBody>
      </p:sp>
      <p:sp>
        <p:nvSpPr>
          <p:cNvPr id="43" name="ZoneTexte 42">
            <a:extLst>
              <a:ext uri="{FF2B5EF4-FFF2-40B4-BE49-F238E27FC236}">
                <a16:creationId xmlns:a16="http://schemas.microsoft.com/office/drawing/2014/main" id="{EB5EB240-C78E-D762-F86A-B1E940D0FDC8}"/>
              </a:ext>
            </a:extLst>
          </p:cNvPr>
          <p:cNvSpPr txBox="1"/>
          <p:nvPr/>
        </p:nvSpPr>
        <p:spPr>
          <a:xfrm>
            <a:off x="6702873" y="4540328"/>
            <a:ext cx="3529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>
                <a:latin typeface="Garamond" panose="02020404030301010803" pitchFamily="18" charset="0"/>
              </a:rPr>
              <a:t>4</a:t>
            </a:r>
          </a:p>
        </p:txBody>
      </p:sp>
      <p:sp>
        <p:nvSpPr>
          <p:cNvPr id="44" name="ZoneTexte 43">
            <a:extLst>
              <a:ext uri="{FF2B5EF4-FFF2-40B4-BE49-F238E27FC236}">
                <a16:creationId xmlns:a16="http://schemas.microsoft.com/office/drawing/2014/main" id="{AF9297D2-5A36-2246-6F82-295B4137359F}"/>
              </a:ext>
            </a:extLst>
          </p:cNvPr>
          <p:cNvSpPr txBox="1"/>
          <p:nvPr/>
        </p:nvSpPr>
        <p:spPr>
          <a:xfrm>
            <a:off x="6698112" y="5195313"/>
            <a:ext cx="3529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>
                <a:latin typeface="Garamond" panose="02020404030301010803" pitchFamily="18" charset="0"/>
              </a:rPr>
              <a:t>2</a:t>
            </a:r>
          </a:p>
        </p:txBody>
      </p:sp>
      <p:sp>
        <p:nvSpPr>
          <p:cNvPr id="45" name="ZoneTexte 44">
            <a:extLst>
              <a:ext uri="{FF2B5EF4-FFF2-40B4-BE49-F238E27FC236}">
                <a16:creationId xmlns:a16="http://schemas.microsoft.com/office/drawing/2014/main" id="{57491F72-7275-BF37-B598-9384A556CF44}"/>
              </a:ext>
            </a:extLst>
          </p:cNvPr>
          <p:cNvSpPr txBox="1"/>
          <p:nvPr/>
        </p:nvSpPr>
        <p:spPr>
          <a:xfrm>
            <a:off x="7671845" y="6176962"/>
            <a:ext cx="3529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>
                <a:latin typeface="Garamond" panose="02020404030301010803" pitchFamily="18" charset="0"/>
              </a:rPr>
              <a:t>1</a:t>
            </a:r>
          </a:p>
        </p:txBody>
      </p:sp>
      <p:sp>
        <p:nvSpPr>
          <p:cNvPr id="46" name="ZoneTexte 45">
            <a:extLst>
              <a:ext uri="{FF2B5EF4-FFF2-40B4-BE49-F238E27FC236}">
                <a16:creationId xmlns:a16="http://schemas.microsoft.com/office/drawing/2014/main" id="{3BCFF309-10A8-D8CF-90BA-D2ADA4F7F110}"/>
              </a:ext>
            </a:extLst>
          </p:cNvPr>
          <p:cNvSpPr txBox="1"/>
          <p:nvPr/>
        </p:nvSpPr>
        <p:spPr>
          <a:xfrm>
            <a:off x="8333696" y="6172832"/>
            <a:ext cx="3529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>
                <a:latin typeface="Garamond" panose="02020404030301010803" pitchFamily="18" charset="0"/>
              </a:rPr>
              <a:t>2</a:t>
            </a:r>
          </a:p>
        </p:txBody>
      </p:sp>
      <p:sp>
        <p:nvSpPr>
          <p:cNvPr id="47" name="ZoneTexte 46">
            <a:extLst>
              <a:ext uri="{FF2B5EF4-FFF2-40B4-BE49-F238E27FC236}">
                <a16:creationId xmlns:a16="http://schemas.microsoft.com/office/drawing/2014/main" id="{1876FA77-29D6-E4BE-C9FA-84B0D7E9E021}"/>
              </a:ext>
            </a:extLst>
          </p:cNvPr>
          <p:cNvSpPr txBox="1"/>
          <p:nvPr/>
        </p:nvSpPr>
        <p:spPr>
          <a:xfrm>
            <a:off x="8982757" y="6172832"/>
            <a:ext cx="3529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>
                <a:latin typeface="Garamond" panose="02020404030301010803" pitchFamily="18" charset="0"/>
              </a:rPr>
              <a:t>3</a:t>
            </a:r>
          </a:p>
        </p:txBody>
      </p:sp>
      <p:sp>
        <p:nvSpPr>
          <p:cNvPr id="48" name="ZoneTexte 47">
            <a:extLst>
              <a:ext uri="{FF2B5EF4-FFF2-40B4-BE49-F238E27FC236}">
                <a16:creationId xmlns:a16="http://schemas.microsoft.com/office/drawing/2014/main" id="{CACDBDFF-A3B9-E629-4277-25176798798A}"/>
              </a:ext>
            </a:extLst>
          </p:cNvPr>
          <p:cNvSpPr txBox="1"/>
          <p:nvPr/>
        </p:nvSpPr>
        <p:spPr>
          <a:xfrm>
            <a:off x="9645153" y="6172830"/>
            <a:ext cx="3529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>
                <a:latin typeface="Garamond" panose="02020404030301010803" pitchFamily="18" charset="0"/>
              </a:rPr>
              <a:t>4</a:t>
            </a:r>
          </a:p>
        </p:txBody>
      </p:sp>
      <p:sp>
        <p:nvSpPr>
          <p:cNvPr id="49" name="ZoneTexte 48">
            <a:extLst>
              <a:ext uri="{FF2B5EF4-FFF2-40B4-BE49-F238E27FC236}">
                <a16:creationId xmlns:a16="http://schemas.microsoft.com/office/drawing/2014/main" id="{EF597A6D-FAA8-2A38-854D-F6F91643556B}"/>
              </a:ext>
            </a:extLst>
          </p:cNvPr>
          <p:cNvSpPr txBox="1"/>
          <p:nvPr/>
        </p:nvSpPr>
        <p:spPr>
          <a:xfrm>
            <a:off x="10307549" y="6171989"/>
            <a:ext cx="3529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>
                <a:latin typeface="Garamond" panose="02020404030301010803" pitchFamily="18" charset="0"/>
              </a:rPr>
              <a:t>5</a:t>
            </a:r>
          </a:p>
        </p:txBody>
      </p:sp>
      <p:sp>
        <p:nvSpPr>
          <p:cNvPr id="50" name="ZoneTexte 49">
            <a:extLst>
              <a:ext uri="{FF2B5EF4-FFF2-40B4-BE49-F238E27FC236}">
                <a16:creationId xmlns:a16="http://schemas.microsoft.com/office/drawing/2014/main" id="{89C4ACDE-6CDE-E9E4-FA22-F54C8F1DB3F0}"/>
              </a:ext>
            </a:extLst>
          </p:cNvPr>
          <p:cNvSpPr txBox="1"/>
          <p:nvPr/>
        </p:nvSpPr>
        <p:spPr>
          <a:xfrm>
            <a:off x="6815260" y="6090803"/>
            <a:ext cx="3529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>
                <a:latin typeface="Garamond" panose="02020404030301010803" pitchFamily="18" charset="0"/>
              </a:rPr>
              <a:t>0</a:t>
            </a:r>
          </a:p>
        </p:txBody>
      </p:sp>
      <p:cxnSp>
        <p:nvCxnSpPr>
          <p:cNvPr id="5" name="Connecteur droit 4">
            <a:extLst>
              <a:ext uri="{FF2B5EF4-FFF2-40B4-BE49-F238E27FC236}">
                <a16:creationId xmlns:a16="http://schemas.microsoft.com/office/drawing/2014/main" id="{A9B3991A-CF19-70D3-873C-7DA739EB901C}"/>
              </a:ext>
            </a:extLst>
          </p:cNvPr>
          <p:cNvCxnSpPr>
            <a:cxnSpLocks/>
          </p:cNvCxnSpPr>
          <p:nvPr/>
        </p:nvCxnSpPr>
        <p:spPr>
          <a:xfrm>
            <a:off x="7186484" y="5451562"/>
            <a:ext cx="661852" cy="0"/>
          </a:xfrm>
          <a:prstGeom prst="line">
            <a:avLst/>
          </a:prstGeom>
          <a:ln w="38100">
            <a:solidFill>
              <a:schemeClr val="tx2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10">
            <a:extLst>
              <a:ext uri="{FF2B5EF4-FFF2-40B4-BE49-F238E27FC236}">
                <a16:creationId xmlns:a16="http://schemas.microsoft.com/office/drawing/2014/main" id="{C1B94F27-BF24-52B7-7D85-A79143298E7E}"/>
              </a:ext>
            </a:extLst>
          </p:cNvPr>
          <p:cNvCxnSpPr>
            <a:cxnSpLocks/>
          </p:cNvCxnSpPr>
          <p:nvPr/>
        </p:nvCxnSpPr>
        <p:spPr>
          <a:xfrm flipV="1">
            <a:off x="7848336" y="4815350"/>
            <a:ext cx="0" cy="639241"/>
          </a:xfrm>
          <a:prstGeom prst="line">
            <a:avLst/>
          </a:prstGeom>
          <a:ln w="38100">
            <a:solidFill>
              <a:schemeClr val="tx2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12">
            <a:extLst>
              <a:ext uri="{FF2B5EF4-FFF2-40B4-BE49-F238E27FC236}">
                <a16:creationId xmlns:a16="http://schemas.microsoft.com/office/drawing/2014/main" id="{BFF72D46-5B48-0A36-B9A9-E99386223B3B}"/>
              </a:ext>
            </a:extLst>
          </p:cNvPr>
          <p:cNvCxnSpPr>
            <a:cxnSpLocks/>
          </p:cNvCxnSpPr>
          <p:nvPr/>
        </p:nvCxnSpPr>
        <p:spPr>
          <a:xfrm>
            <a:off x="7848336" y="4794064"/>
            <a:ext cx="661852" cy="0"/>
          </a:xfrm>
          <a:prstGeom prst="line">
            <a:avLst/>
          </a:prstGeom>
          <a:ln w="38100">
            <a:solidFill>
              <a:schemeClr val="tx2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necteur droit 34">
            <a:extLst>
              <a:ext uri="{FF2B5EF4-FFF2-40B4-BE49-F238E27FC236}">
                <a16:creationId xmlns:a16="http://schemas.microsoft.com/office/drawing/2014/main" id="{7AA5CCCB-BA3F-40D8-9232-F4D7B751774B}"/>
              </a:ext>
            </a:extLst>
          </p:cNvPr>
          <p:cNvCxnSpPr>
            <a:cxnSpLocks/>
          </p:cNvCxnSpPr>
          <p:nvPr/>
        </p:nvCxnSpPr>
        <p:spPr>
          <a:xfrm flipV="1">
            <a:off x="8491417" y="4167890"/>
            <a:ext cx="0" cy="639241"/>
          </a:xfrm>
          <a:prstGeom prst="line">
            <a:avLst/>
          </a:prstGeom>
          <a:ln w="38100">
            <a:solidFill>
              <a:schemeClr val="tx2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Connecteur droit 50">
            <a:extLst>
              <a:ext uri="{FF2B5EF4-FFF2-40B4-BE49-F238E27FC236}">
                <a16:creationId xmlns:a16="http://schemas.microsoft.com/office/drawing/2014/main" id="{B8D24AFD-A20F-D495-0608-4F36D1E66204}"/>
              </a:ext>
            </a:extLst>
          </p:cNvPr>
          <p:cNvCxnSpPr>
            <a:cxnSpLocks/>
          </p:cNvCxnSpPr>
          <p:nvPr/>
        </p:nvCxnSpPr>
        <p:spPr>
          <a:xfrm>
            <a:off x="8491417" y="4162696"/>
            <a:ext cx="661852" cy="0"/>
          </a:xfrm>
          <a:prstGeom prst="line">
            <a:avLst/>
          </a:prstGeom>
          <a:ln w="38100">
            <a:solidFill>
              <a:schemeClr val="tx2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Connecteur droit 53">
            <a:extLst>
              <a:ext uri="{FF2B5EF4-FFF2-40B4-BE49-F238E27FC236}">
                <a16:creationId xmlns:a16="http://schemas.microsoft.com/office/drawing/2014/main" id="{1C31F961-5393-96F3-6A6C-FA6E86974D72}"/>
              </a:ext>
            </a:extLst>
          </p:cNvPr>
          <p:cNvCxnSpPr>
            <a:cxnSpLocks/>
          </p:cNvCxnSpPr>
          <p:nvPr/>
        </p:nvCxnSpPr>
        <p:spPr>
          <a:xfrm flipV="1">
            <a:off x="9153269" y="3523455"/>
            <a:ext cx="0" cy="639241"/>
          </a:xfrm>
          <a:prstGeom prst="line">
            <a:avLst/>
          </a:prstGeom>
          <a:ln w="38100">
            <a:solidFill>
              <a:schemeClr val="tx2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Connecteur droit 54">
            <a:extLst>
              <a:ext uri="{FF2B5EF4-FFF2-40B4-BE49-F238E27FC236}">
                <a16:creationId xmlns:a16="http://schemas.microsoft.com/office/drawing/2014/main" id="{0502334E-291A-2990-E269-63753B89569E}"/>
              </a:ext>
            </a:extLst>
          </p:cNvPr>
          <p:cNvCxnSpPr>
            <a:cxnSpLocks/>
          </p:cNvCxnSpPr>
          <p:nvPr/>
        </p:nvCxnSpPr>
        <p:spPr>
          <a:xfrm>
            <a:off x="9162785" y="3527808"/>
            <a:ext cx="661852" cy="0"/>
          </a:xfrm>
          <a:prstGeom prst="line">
            <a:avLst/>
          </a:prstGeom>
          <a:ln w="38100">
            <a:solidFill>
              <a:schemeClr val="tx2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Connecteur droit 58">
            <a:extLst>
              <a:ext uri="{FF2B5EF4-FFF2-40B4-BE49-F238E27FC236}">
                <a16:creationId xmlns:a16="http://schemas.microsoft.com/office/drawing/2014/main" id="{137CB954-F53B-3500-A787-08A2B6DC8A69}"/>
              </a:ext>
            </a:extLst>
          </p:cNvPr>
          <p:cNvCxnSpPr>
            <a:cxnSpLocks/>
          </p:cNvCxnSpPr>
          <p:nvPr/>
        </p:nvCxnSpPr>
        <p:spPr>
          <a:xfrm>
            <a:off x="9820843" y="2852892"/>
            <a:ext cx="661852" cy="0"/>
          </a:xfrm>
          <a:prstGeom prst="line">
            <a:avLst/>
          </a:prstGeom>
          <a:ln w="38100">
            <a:solidFill>
              <a:schemeClr val="tx2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Connecteur droit 67">
            <a:extLst>
              <a:ext uri="{FF2B5EF4-FFF2-40B4-BE49-F238E27FC236}">
                <a16:creationId xmlns:a16="http://schemas.microsoft.com/office/drawing/2014/main" id="{9F3E3361-B3E4-FB32-7C0E-EC44E0A9ADDF}"/>
              </a:ext>
            </a:extLst>
          </p:cNvPr>
          <p:cNvCxnSpPr>
            <a:cxnSpLocks/>
          </p:cNvCxnSpPr>
          <p:nvPr/>
        </p:nvCxnSpPr>
        <p:spPr>
          <a:xfrm>
            <a:off x="7114351" y="2225389"/>
            <a:ext cx="87086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ZoneTexte 71">
            <a:extLst>
              <a:ext uri="{FF2B5EF4-FFF2-40B4-BE49-F238E27FC236}">
                <a16:creationId xmlns:a16="http://schemas.microsoft.com/office/drawing/2014/main" id="{D4FD51FE-726D-F048-8BC2-71FB073BA731}"/>
              </a:ext>
            </a:extLst>
          </p:cNvPr>
          <p:cNvSpPr txBox="1"/>
          <p:nvPr/>
        </p:nvSpPr>
        <p:spPr>
          <a:xfrm>
            <a:off x="6618715" y="1963430"/>
            <a:ext cx="52129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>
                <a:latin typeface="Garamond" panose="02020404030301010803" pitchFamily="18" charset="0"/>
              </a:rPr>
              <a:t>12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E6BEB9BC-BF9B-A6A2-BED7-7DDDBDA5E62B}"/>
              </a:ext>
            </a:extLst>
          </p:cNvPr>
          <p:cNvSpPr txBox="1"/>
          <p:nvPr/>
        </p:nvSpPr>
        <p:spPr>
          <a:xfrm>
            <a:off x="10482695" y="2319680"/>
            <a:ext cx="112883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>
                <a:latin typeface="Garamond" panose="02020404030301010803" pitchFamily="18" charset="0"/>
              </a:rPr>
              <a:t>Supply</a:t>
            </a:r>
          </a:p>
        </p:txBody>
      </p:sp>
      <p:cxnSp>
        <p:nvCxnSpPr>
          <p:cNvPr id="6" name="Connecteur droit 5">
            <a:extLst>
              <a:ext uri="{FF2B5EF4-FFF2-40B4-BE49-F238E27FC236}">
                <a16:creationId xmlns:a16="http://schemas.microsoft.com/office/drawing/2014/main" id="{7CD616BD-CB6C-4B1B-7795-CC2A3E23AEF3}"/>
              </a:ext>
            </a:extLst>
          </p:cNvPr>
          <p:cNvCxnSpPr>
            <a:cxnSpLocks/>
          </p:cNvCxnSpPr>
          <p:nvPr/>
        </p:nvCxnSpPr>
        <p:spPr>
          <a:xfrm>
            <a:off x="7201437" y="2225389"/>
            <a:ext cx="661852" cy="0"/>
          </a:xfrm>
          <a:prstGeom prst="line">
            <a:avLst/>
          </a:prstGeom>
          <a:ln w="38100">
            <a:solidFill>
              <a:schemeClr val="accent2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cteur droit 6">
            <a:extLst>
              <a:ext uri="{FF2B5EF4-FFF2-40B4-BE49-F238E27FC236}">
                <a16:creationId xmlns:a16="http://schemas.microsoft.com/office/drawing/2014/main" id="{1848D09D-45B7-26E1-D722-26FFEB9C39AE}"/>
              </a:ext>
            </a:extLst>
          </p:cNvPr>
          <p:cNvCxnSpPr>
            <a:cxnSpLocks/>
          </p:cNvCxnSpPr>
          <p:nvPr/>
        </p:nvCxnSpPr>
        <p:spPr>
          <a:xfrm flipV="1">
            <a:off x="7848336" y="2234586"/>
            <a:ext cx="5740" cy="639241"/>
          </a:xfrm>
          <a:prstGeom prst="line">
            <a:avLst/>
          </a:prstGeom>
          <a:ln w="38100">
            <a:solidFill>
              <a:schemeClr val="accent2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9">
            <a:extLst>
              <a:ext uri="{FF2B5EF4-FFF2-40B4-BE49-F238E27FC236}">
                <a16:creationId xmlns:a16="http://schemas.microsoft.com/office/drawing/2014/main" id="{E30D4EB8-B56A-4BF7-DFA4-533E53F15C0B}"/>
              </a:ext>
            </a:extLst>
          </p:cNvPr>
          <p:cNvCxnSpPr>
            <a:cxnSpLocks/>
          </p:cNvCxnSpPr>
          <p:nvPr/>
        </p:nvCxnSpPr>
        <p:spPr>
          <a:xfrm>
            <a:off x="7848336" y="2873827"/>
            <a:ext cx="661852" cy="0"/>
          </a:xfrm>
          <a:prstGeom prst="line">
            <a:avLst/>
          </a:prstGeom>
          <a:ln w="38100">
            <a:solidFill>
              <a:schemeClr val="accent2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13">
            <a:extLst>
              <a:ext uri="{FF2B5EF4-FFF2-40B4-BE49-F238E27FC236}">
                <a16:creationId xmlns:a16="http://schemas.microsoft.com/office/drawing/2014/main" id="{9F3C9004-6717-8DFB-8D24-4B58297D8EC5}"/>
              </a:ext>
            </a:extLst>
          </p:cNvPr>
          <p:cNvCxnSpPr>
            <a:cxnSpLocks/>
          </p:cNvCxnSpPr>
          <p:nvPr/>
        </p:nvCxnSpPr>
        <p:spPr>
          <a:xfrm flipV="1">
            <a:off x="8491417" y="2852892"/>
            <a:ext cx="0" cy="395881"/>
          </a:xfrm>
          <a:prstGeom prst="line">
            <a:avLst/>
          </a:prstGeom>
          <a:ln w="38100">
            <a:solidFill>
              <a:schemeClr val="accent2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17">
            <a:extLst>
              <a:ext uri="{FF2B5EF4-FFF2-40B4-BE49-F238E27FC236}">
                <a16:creationId xmlns:a16="http://schemas.microsoft.com/office/drawing/2014/main" id="{6FDC0221-F905-D112-5407-6D522EB56124}"/>
              </a:ext>
            </a:extLst>
          </p:cNvPr>
          <p:cNvCxnSpPr>
            <a:cxnSpLocks/>
          </p:cNvCxnSpPr>
          <p:nvPr/>
        </p:nvCxnSpPr>
        <p:spPr>
          <a:xfrm>
            <a:off x="8491417" y="3248773"/>
            <a:ext cx="661852" cy="0"/>
          </a:xfrm>
          <a:prstGeom prst="line">
            <a:avLst/>
          </a:prstGeom>
          <a:ln w="38100">
            <a:solidFill>
              <a:schemeClr val="accent2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cteur droit 18">
            <a:extLst>
              <a:ext uri="{FF2B5EF4-FFF2-40B4-BE49-F238E27FC236}">
                <a16:creationId xmlns:a16="http://schemas.microsoft.com/office/drawing/2014/main" id="{4F26B187-E5AD-49E2-50D9-B1AF41BB4DFF}"/>
              </a:ext>
            </a:extLst>
          </p:cNvPr>
          <p:cNvCxnSpPr>
            <a:cxnSpLocks/>
          </p:cNvCxnSpPr>
          <p:nvPr/>
        </p:nvCxnSpPr>
        <p:spPr>
          <a:xfrm flipV="1">
            <a:off x="9153269" y="3248773"/>
            <a:ext cx="0" cy="283389"/>
          </a:xfrm>
          <a:prstGeom prst="line">
            <a:avLst/>
          </a:prstGeom>
          <a:ln w="38100">
            <a:solidFill>
              <a:schemeClr val="accent2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20">
            <a:extLst>
              <a:ext uri="{FF2B5EF4-FFF2-40B4-BE49-F238E27FC236}">
                <a16:creationId xmlns:a16="http://schemas.microsoft.com/office/drawing/2014/main" id="{F468925E-22D3-C4EE-ABF7-6B399219335F}"/>
              </a:ext>
            </a:extLst>
          </p:cNvPr>
          <p:cNvCxnSpPr>
            <a:cxnSpLocks/>
          </p:cNvCxnSpPr>
          <p:nvPr/>
        </p:nvCxnSpPr>
        <p:spPr>
          <a:xfrm>
            <a:off x="9162785" y="3528285"/>
            <a:ext cx="661852" cy="0"/>
          </a:xfrm>
          <a:prstGeom prst="line">
            <a:avLst/>
          </a:prstGeom>
          <a:ln w="38100">
            <a:solidFill>
              <a:schemeClr val="accent2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cteur droit 21">
            <a:extLst>
              <a:ext uri="{FF2B5EF4-FFF2-40B4-BE49-F238E27FC236}">
                <a16:creationId xmlns:a16="http://schemas.microsoft.com/office/drawing/2014/main" id="{89A73B92-018F-C928-BA2E-8BA3E9D74931}"/>
              </a:ext>
            </a:extLst>
          </p:cNvPr>
          <p:cNvCxnSpPr>
            <a:cxnSpLocks/>
          </p:cNvCxnSpPr>
          <p:nvPr/>
        </p:nvCxnSpPr>
        <p:spPr>
          <a:xfrm flipV="1">
            <a:off x="9810617" y="3532162"/>
            <a:ext cx="0" cy="630532"/>
          </a:xfrm>
          <a:prstGeom prst="line">
            <a:avLst/>
          </a:prstGeom>
          <a:ln w="38100">
            <a:solidFill>
              <a:schemeClr val="accent2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cteur droit 23">
            <a:extLst>
              <a:ext uri="{FF2B5EF4-FFF2-40B4-BE49-F238E27FC236}">
                <a16:creationId xmlns:a16="http://schemas.microsoft.com/office/drawing/2014/main" id="{7CB8B2C9-6490-C95A-DD2C-791F1DCA979E}"/>
              </a:ext>
            </a:extLst>
          </p:cNvPr>
          <p:cNvCxnSpPr>
            <a:cxnSpLocks/>
          </p:cNvCxnSpPr>
          <p:nvPr/>
        </p:nvCxnSpPr>
        <p:spPr>
          <a:xfrm>
            <a:off x="9788892" y="4162694"/>
            <a:ext cx="661852" cy="0"/>
          </a:xfrm>
          <a:prstGeom prst="line">
            <a:avLst/>
          </a:prstGeom>
          <a:ln w="38100">
            <a:solidFill>
              <a:schemeClr val="accent2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ZoneTexte 59">
            <a:extLst>
              <a:ext uri="{FF2B5EF4-FFF2-40B4-BE49-F238E27FC236}">
                <a16:creationId xmlns:a16="http://schemas.microsoft.com/office/drawing/2014/main" id="{B401A712-F7D3-1C0A-806D-A5DEED2A7323}"/>
              </a:ext>
            </a:extLst>
          </p:cNvPr>
          <p:cNvSpPr txBox="1"/>
          <p:nvPr/>
        </p:nvSpPr>
        <p:spPr>
          <a:xfrm>
            <a:off x="10448567" y="4172686"/>
            <a:ext cx="13965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>
                <a:latin typeface="Garamond" panose="02020404030301010803" pitchFamily="18" charset="0"/>
              </a:rPr>
              <a:t>Demand</a:t>
            </a:r>
          </a:p>
        </p:txBody>
      </p:sp>
      <p:cxnSp>
        <p:nvCxnSpPr>
          <p:cNvPr id="61" name="Connecteur droit 60">
            <a:extLst>
              <a:ext uri="{FF2B5EF4-FFF2-40B4-BE49-F238E27FC236}">
                <a16:creationId xmlns:a16="http://schemas.microsoft.com/office/drawing/2014/main" id="{EFBE27F0-60F5-37F3-4F1D-75004E440B09}"/>
              </a:ext>
            </a:extLst>
          </p:cNvPr>
          <p:cNvCxnSpPr>
            <a:cxnSpLocks/>
          </p:cNvCxnSpPr>
          <p:nvPr/>
        </p:nvCxnSpPr>
        <p:spPr>
          <a:xfrm>
            <a:off x="7201437" y="3513905"/>
            <a:ext cx="1951832" cy="18257"/>
          </a:xfrm>
          <a:prstGeom prst="line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Connecteur droit 62">
            <a:extLst>
              <a:ext uri="{FF2B5EF4-FFF2-40B4-BE49-F238E27FC236}">
                <a16:creationId xmlns:a16="http://schemas.microsoft.com/office/drawing/2014/main" id="{7F805660-2F97-D96E-BCCE-AF578033E844}"/>
              </a:ext>
            </a:extLst>
          </p:cNvPr>
          <p:cNvCxnSpPr>
            <a:cxnSpLocks/>
          </p:cNvCxnSpPr>
          <p:nvPr/>
        </p:nvCxnSpPr>
        <p:spPr>
          <a:xfrm flipV="1">
            <a:off x="9810617" y="4215297"/>
            <a:ext cx="0" cy="1875506"/>
          </a:xfrm>
          <a:prstGeom prst="line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necteur droit 33">
            <a:extLst>
              <a:ext uri="{FF2B5EF4-FFF2-40B4-BE49-F238E27FC236}">
                <a16:creationId xmlns:a16="http://schemas.microsoft.com/office/drawing/2014/main" id="{5621C7BC-FBBA-1C9C-AB0B-D5F779AF2A52}"/>
              </a:ext>
            </a:extLst>
          </p:cNvPr>
          <p:cNvCxnSpPr>
            <a:cxnSpLocks/>
          </p:cNvCxnSpPr>
          <p:nvPr/>
        </p:nvCxnSpPr>
        <p:spPr>
          <a:xfrm flipV="1">
            <a:off x="9820843" y="2842900"/>
            <a:ext cx="0" cy="680555"/>
          </a:xfrm>
          <a:prstGeom prst="line">
            <a:avLst/>
          </a:prstGeom>
          <a:ln w="38100">
            <a:solidFill>
              <a:schemeClr val="tx2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404187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>
            <a:extLst>
              <a:ext uri="{FF2B5EF4-FFF2-40B4-BE49-F238E27FC236}">
                <a16:creationId xmlns:a16="http://schemas.microsoft.com/office/drawing/2014/main" id="{8EE640A6-2B02-CA0D-9F51-27D162FE0601}"/>
              </a:ext>
            </a:extLst>
          </p:cNvPr>
          <p:cNvSpPr/>
          <p:nvPr/>
        </p:nvSpPr>
        <p:spPr>
          <a:xfrm>
            <a:off x="8468568" y="3536902"/>
            <a:ext cx="680889" cy="64247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5BB729C6-BE0E-F657-06A8-59B0746FE9A7}"/>
              </a:ext>
            </a:extLst>
          </p:cNvPr>
          <p:cNvSpPr/>
          <p:nvPr/>
        </p:nvSpPr>
        <p:spPr>
          <a:xfrm>
            <a:off x="7828178" y="3532546"/>
            <a:ext cx="646899" cy="127458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EA444784-C124-C145-8D77-F7A0B2C5B413}"/>
              </a:ext>
            </a:extLst>
          </p:cNvPr>
          <p:cNvSpPr/>
          <p:nvPr/>
        </p:nvSpPr>
        <p:spPr>
          <a:xfrm>
            <a:off x="7205912" y="3510876"/>
            <a:ext cx="646899" cy="1924013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57DFFC86-3C2B-6E80-5DB9-ADE3F170CE6D}"/>
              </a:ext>
            </a:extLst>
          </p:cNvPr>
          <p:cNvSpPr/>
          <p:nvPr/>
        </p:nvSpPr>
        <p:spPr>
          <a:xfrm>
            <a:off x="8468569" y="3238185"/>
            <a:ext cx="701563" cy="29675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47508072-4BD3-7AE5-B271-2ED76AAAC344}"/>
              </a:ext>
            </a:extLst>
          </p:cNvPr>
          <p:cNvSpPr/>
          <p:nvPr/>
        </p:nvSpPr>
        <p:spPr>
          <a:xfrm>
            <a:off x="7835003" y="2868190"/>
            <a:ext cx="646899" cy="66155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FC1CCD7-EFD9-4223-C7FE-1F1156107328}"/>
              </a:ext>
            </a:extLst>
          </p:cNvPr>
          <p:cNvSpPr/>
          <p:nvPr/>
        </p:nvSpPr>
        <p:spPr>
          <a:xfrm>
            <a:off x="7201437" y="2234585"/>
            <a:ext cx="646899" cy="129274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ACCDCA8B-EE7F-15B6-2838-367E7F5B10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Garamond" panose="02020404030301010803" pitchFamily="18" charset="0"/>
              </a:rPr>
              <a:t>3. Utility and Welfare Economics</a:t>
            </a: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009AB9F-41EE-0A12-BB76-F0CD7D0AEFB9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latin typeface="Garamond" panose="02020404030301010803" pitchFamily="18" charset="0"/>
              </a:rPr>
              <a:t>Welfare loss from price controls:</a:t>
            </a:r>
          </a:p>
          <a:p>
            <a:pPr lvl="1"/>
            <a:r>
              <a:rPr lang="en-US" dirty="0">
                <a:latin typeface="Garamond" panose="02020404030301010803" pitchFamily="18" charset="0"/>
              </a:rPr>
              <a:t>Price: $11</a:t>
            </a:r>
          </a:p>
          <a:p>
            <a:pPr lvl="1"/>
            <a:r>
              <a:rPr lang="en-US" dirty="0">
                <a:latin typeface="Garamond" panose="02020404030301010803" pitchFamily="18" charset="0"/>
              </a:rPr>
              <a:t>Quantity: 1 </a:t>
            </a:r>
          </a:p>
          <a:p>
            <a:endParaRPr lang="en-US" b="1" dirty="0">
              <a:latin typeface="Garamond" panose="02020404030301010803" pitchFamily="18" charset="0"/>
            </a:endParaRPr>
          </a:p>
        </p:txBody>
      </p:sp>
      <p:cxnSp>
        <p:nvCxnSpPr>
          <p:cNvPr id="9" name="Connecteur droit avec flèche 8">
            <a:extLst>
              <a:ext uri="{FF2B5EF4-FFF2-40B4-BE49-F238E27FC236}">
                <a16:creationId xmlns:a16="http://schemas.microsoft.com/office/drawing/2014/main" id="{1582F22B-C844-09B4-8CD3-572C7774394B}"/>
              </a:ext>
            </a:extLst>
          </p:cNvPr>
          <p:cNvCxnSpPr>
            <a:cxnSpLocks/>
          </p:cNvCxnSpPr>
          <p:nvPr/>
        </p:nvCxnSpPr>
        <p:spPr>
          <a:xfrm>
            <a:off x="7184571" y="6096000"/>
            <a:ext cx="4169229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avec flèche 11">
            <a:extLst>
              <a:ext uri="{FF2B5EF4-FFF2-40B4-BE49-F238E27FC236}">
                <a16:creationId xmlns:a16="http://schemas.microsoft.com/office/drawing/2014/main" id="{0090704D-D92B-8A4D-6701-D291C4E20544}"/>
              </a:ext>
            </a:extLst>
          </p:cNvPr>
          <p:cNvCxnSpPr>
            <a:cxnSpLocks/>
          </p:cNvCxnSpPr>
          <p:nvPr/>
        </p:nvCxnSpPr>
        <p:spPr>
          <a:xfrm flipV="1">
            <a:off x="7184571" y="1994263"/>
            <a:ext cx="0" cy="4101737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ZoneTexte 14">
            <a:extLst>
              <a:ext uri="{FF2B5EF4-FFF2-40B4-BE49-F238E27FC236}">
                <a16:creationId xmlns:a16="http://schemas.microsoft.com/office/drawing/2014/main" id="{749AE198-CF5F-2EB3-F9AD-EEDE2AB3930E}"/>
              </a:ext>
            </a:extLst>
          </p:cNvPr>
          <p:cNvSpPr txBox="1"/>
          <p:nvPr/>
        </p:nvSpPr>
        <p:spPr>
          <a:xfrm>
            <a:off x="6426538" y="1379956"/>
            <a:ext cx="14911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2800" dirty="0">
                <a:latin typeface="Garamond" panose="02020404030301010803" pitchFamily="18" charset="0"/>
              </a:rPr>
              <a:t>Price in $</a:t>
            </a: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895D4DD5-632D-53AB-2B83-147755458540}"/>
              </a:ext>
            </a:extLst>
          </p:cNvPr>
          <p:cNvSpPr txBox="1"/>
          <p:nvPr/>
        </p:nvSpPr>
        <p:spPr>
          <a:xfrm>
            <a:off x="10779439" y="6095995"/>
            <a:ext cx="140615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latin typeface="Garamond" panose="02020404030301010803" pitchFamily="18" charset="0"/>
              </a:rPr>
              <a:t>Quantity</a:t>
            </a:r>
          </a:p>
        </p:txBody>
      </p:sp>
      <p:cxnSp>
        <p:nvCxnSpPr>
          <p:cNvPr id="27" name="Connecteur droit 26">
            <a:extLst>
              <a:ext uri="{FF2B5EF4-FFF2-40B4-BE49-F238E27FC236}">
                <a16:creationId xmlns:a16="http://schemas.microsoft.com/office/drawing/2014/main" id="{B5619041-85D4-D7A5-A949-66ECB0FD7373}"/>
              </a:ext>
            </a:extLst>
          </p:cNvPr>
          <p:cNvCxnSpPr>
            <a:cxnSpLocks/>
          </p:cNvCxnSpPr>
          <p:nvPr/>
        </p:nvCxnSpPr>
        <p:spPr>
          <a:xfrm>
            <a:off x="7099398" y="2873827"/>
            <a:ext cx="87086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cteur droit 28">
            <a:extLst>
              <a:ext uri="{FF2B5EF4-FFF2-40B4-BE49-F238E27FC236}">
                <a16:creationId xmlns:a16="http://schemas.microsoft.com/office/drawing/2014/main" id="{B9CDAD80-ABEC-259E-62D2-05BDFAB6F71D}"/>
              </a:ext>
            </a:extLst>
          </p:cNvPr>
          <p:cNvCxnSpPr>
            <a:cxnSpLocks/>
          </p:cNvCxnSpPr>
          <p:nvPr/>
        </p:nvCxnSpPr>
        <p:spPr>
          <a:xfrm>
            <a:off x="7092454" y="3513905"/>
            <a:ext cx="87086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cteur droit 29">
            <a:extLst>
              <a:ext uri="{FF2B5EF4-FFF2-40B4-BE49-F238E27FC236}">
                <a16:creationId xmlns:a16="http://schemas.microsoft.com/office/drawing/2014/main" id="{40DA19E0-4114-36C7-34B9-F6D28BCB1544}"/>
              </a:ext>
            </a:extLst>
          </p:cNvPr>
          <p:cNvCxnSpPr>
            <a:cxnSpLocks/>
          </p:cNvCxnSpPr>
          <p:nvPr/>
        </p:nvCxnSpPr>
        <p:spPr>
          <a:xfrm>
            <a:off x="7092454" y="4162696"/>
            <a:ext cx="87086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cteur droit 30">
            <a:extLst>
              <a:ext uri="{FF2B5EF4-FFF2-40B4-BE49-F238E27FC236}">
                <a16:creationId xmlns:a16="http://schemas.microsoft.com/office/drawing/2014/main" id="{5A5F8F12-B6A6-56D5-C08D-CA564F1374B9}"/>
              </a:ext>
            </a:extLst>
          </p:cNvPr>
          <p:cNvCxnSpPr>
            <a:cxnSpLocks/>
          </p:cNvCxnSpPr>
          <p:nvPr/>
        </p:nvCxnSpPr>
        <p:spPr>
          <a:xfrm>
            <a:off x="7099398" y="4807131"/>
            <a:ext cx="87086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cteur droit 31">
            <a:extLst>
              <a:ext uri="{FF2B5EF4-FFF2-40B4-BE49-F238E27FC236}">
                <a16:creationId xmlns:a16="http://schemas.microsoft.com/office/drawing/2014/main" id="{71C68482-28B5-C69D-635D-DE1BA4D1927F}"/>
              </a:ext>
            </a:extLst>
          </p:cNvPr>
          <p:cNvCxnSpPr>
            <a:cxnSpLocks/>
          </p:cNvCxnSpPr>
          <p:nvPr/>
        </p:nvCxnSpPr>
        <p:spPr>
          <a:xfrm>
            <a:off x="7092454" y="5451562"/>
            <a:ext cx="87086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cteur droit 32">
            <a:extLst>
              <a:ext uri="{FF2B5EF4-FFF2-40B4-BE49-F238E27FC236}">
                <a16:creationId xmlns:a16="http://schemas.microsoft.com/office/drawing/2014/main" id="{650B0B4A-8957-1DCD-088A-AAAC355D5EE8}"/>
              </a:ext>
            </a:extLst>
          </p:cNvPr>
          <p:cNvCxnSpPr>
            <a:cxnSpLocks/>
          </p:cNvCxnSpPr>
          <p:nvPr/>
        </p:nvCxnSpPr>
        <p:spPr>
          <a:xfrm flipV="1">
            <a:off x="7848336" y="6095996"/>
            <a:ext cx="0" cy="8096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necteur droit 35">
            <a:extLst>
              <a:ext uri="{FF2B5EF4-FFF2-40B4-BE49-F238E27FC236}">
                <a16:creationId xmlns:a16="http://schemas.microsoft.com/office/drawing/2014/main" id="{E2EE88B3-5106-5734-EFD7-714A8888FE91}"/>
              </a:ext>
            </a:extLst>
          </p:cNvPr>
          <p:cNvCxnSpPr>
            <a:cxnSpLocks/>
          </p:cNvCxnSpPr>
          <p:nvPr/>
        </p:nvCxnSpPr>
        <p:spPr>
          <a:xfrm flipV="1">
            <a:off x="8493858" y="6095995"/>
            <a:ext cx="0" cy="8096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cteur droit 36">
            <a:extLst>
              <a:ext uri="{FF2B5EF4-FFF2-40B4-BE49-F238E27FC236}">
                <a16:creationId xmlns:a16="http://schemas.microsoft.com/office/drawing/2014/main" id="{7D0906D2-B482-4F11-F6BD-22B49CDE3879}"/>
              </a:ext>
            </a:extLst>
          </p:cNvPr>
          <p:cNvCxnSpPr>
            <a:cxnSpLocks/>
          </p:cNvCxnSpPr>
          <p:nvPr/>
        </p:nvCxnSpPr>
        <p:spPr>
          <a:xfrm flipV="1">
            <a:off x="9156798" y="6105993"/>
            <a:ext cx="0" cy="8096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necteur droit 37">
            <a:extLst>
              <a:ext uri="{FF2B5EF4-FFF2-40B4-BE49-F238E27FC236}">
                <a16:creationId xmlns:a16="http://schemas.microsoft.com/office/drawing/2014/main" id="{5C9A87E1-2640-63B2-77AF-725EFCB226C1}"/>
              </a:ext>
            </a:extLst>
          </p:cNvPr>
          <p:cNvCxnSpPr>
            <a:cxnSpLocks/>
          </p:cNvCxnSpPr>
          <p:nvPr/>
        </p:nvCxnSpPr>
        <p:spPr>
          <a:xfrm flipV="1">
            <a:off x="9824637" y="6105993"/>
            <a:ext cx="0" cy="8096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cteur droit 38">
            <a:extLst>
              <a:ext uri="{FF2B5EF4-FFF2-40B4-BE49-F238E27FC236}">
                <a16:creationId xmlns:a16="http://schemas.microsoft.com/office/drawing/2014/main" id="{7982E403-50DF-822F-5346-99A7F0B01B94}"/>
              </a:ext>
            </a:extLst>
          </p:cNvPr>
          <p:cNvCxnSpPr>
            <a:cxnSpLocks/>
          </p:cNvCxnSpPr>
          <p:nvPr/>
        </p:nvCxnSpPr>
        <p:spPr>
          <a:xfrm flipV="1">
            <a:off x="10486489" y="6105992"/>
            <a:ext cx="0" cy="8096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ZoneTexte 39">
            <a:extLst>
              <a:ext uri="{FF2B5EF4-FFF2-40B4-BE49-F238E27FC236}">
                <a16:creationId xmlns:a16="http://schemas.microsoft.com/office/drawing/2014/main" id="{F3E7BCD4-4727-1D5F-6AD2-16D15F8427F9}"/>
              </a:ext>
            </a:extLst>
          </p:cNvPr>
          <p:cNvSpPr txBox="1"/>
          <p:nvPr/>
        </p:nvSpPr>
        <p:spPr>
          <a:xfrm>
            <a:off x="6614700" y="2612215"/>
            <a:ext cx="52129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>
                <a:latin typeface="Garamond" panose="02020404030301010803" pitchFamily="18" charset="0"/>
              </a:rPr>
              <a:t>10</a:t>
            </a:r>
          </a:p>
        </p:txBody>
      </p:sp>
      <p:sp>
        <p:nvSpPr>
          <p:cNvPr id="41" name="ZoneTexte 40">
            <a:extLst>
              <a:ext uri="{FF2B5EF4-FFF2-40B4-BE49-F238E27FC236}">
                <a16:creationId xmlns:a16="http://schemas.microsoft.com/office/drawing/2014/main" id="{11007A8E-6EBB-06E5-CAA4-6534A61AA2FB}"/>
              </a:ext>
            </a:extLst>
          </p:cNvPr>
          <p:cNvSpPr txBox="1"/>
          <p:nvPr/>
        </p:nvSpPr>
        <p:spPr>
          <a:xfrm>
            <a:off x="6695929" y="3252780"/>
            <a:ext cx="3529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>
                <a:latin typeface="Garamond" panose="02020404030301010803" pitchFamily="18" charset="0"/>
              </a:rPr>
              <a:t>8</a:t>
            </a:r>
          </a:p>
        </p:txBody>
      </p:sp>
      <p:sp>
        <p:nvSpPr>
          <p:cNvPr id="42" name="ZoneTexte 41">
            <a:extLst>
              <a:ext uri="{FF2B5EF4-FFF2-40B4-BE49-F238E27FC236}">
                <a16:creationId xmlns:a16="http://schemas.microsoft.com/office/drawing/2014/main" id="{AC85E997-6DDB-6E59-8430-A1B519522770}"/>
              </a:ext>
            </a:extLst>
          </p:cNvPr>
          <p:cNvSpPr txBox="1"/>
          <p:nvPr/>
        </p:nvSpPr>
        <p:spPr>
          <a:xfrm>
            <a:off x="6695929" y="3901086"/>
            <a:ext cx="3529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>
                <a:latin typeface="Garamond" panose="02020404030301010803" pitchFamily="18" charset="0"/>
              </a:rPr>
              <a:t>6</a:t>
            </a:r>
          </a:p>
        </p:txBody>
      </p:sp>
      <p:sp>
        <p:nvSpPr>
          <p:cNvPr id="43" name="ZoneTexte 42">
            <a:extLst>
              <a:ext uri="{FF2B5EF4-FFF2-40B4-BE49-F238E27FC236}">
                <a16:creationId xmlns:a16="http://schemas.microsoft.com/office/drawing/2014/main" id="{EB5EB240-C78E-D762-F86A-B1E940D0FDC8}"/>
              </a:ext>
            </a:extLst>
          </p:cNvPr>
          <p:cNvSpPr txBox="1"/>
          <p:nvPr/>
        </p:nvSpPr>
        <p:spPr>
          <a:xfrm>
            <a:off x="6702873" y="4540328"/>
            <a:ext cx="3529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>
                <a:latin typeface="Garamond" panose="02020404030301010803" pitchFamily="18" charset="0"/>
              </a:rPr>
              <a:t>4</a:t>
            </a:r>
          </a:p>
        </p:txBody>
      </p:sp>
      <p:sp>
        <p:nvSpPr>
          <p:cNvPr id="44" name="ZoneTexte 43">
            <a:extLst>
              <a:ext uri="{FF2B5EF4-FFF2-40B4-BE49-F238E27FC236}">
                <a16:creationId xmlns:a16="http://schemas.microsoft.com/office/drawing/2014/main" id="{AF9297D2-5A36-2246-6F82-295B4137359F}"/>
              </a:ext>
            </a:extLst>
          </p:cNvPr>
          <p:cNvSpPr txBox="1"/>
          <p:nvPr/>
        </p:nvSpPr>
        <p:spPr>
          <a:xfrm>
            <a:off x="6698112" y="5195313"/>
            <a:ext cx="3529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>
                <a:latin typeface="Garamond" panose="02020404030301010803" pitchFamily="18" charset="0"/>
              </a:rPr>
              <a:t>2</a:t>
            </a:r>
          </a:p>
        </p:txBody>
      </p:sp>
      <p:sp>
        <p:nvSpPr>
          <p:cNvPr id="45" name="ZoneTexte 44">
            <a:extLst>
              <a:ext uri="{FF2B5EF4-FFF2-40B4-BE49-F238E27FC236}">
                <a16:creationId xmlns:a16="http://schemas.microsoft.com/office/drawing/2014/main" id="{57491F72-7275-BF37-B598-9384A556CF44}"/>
              </a:ext>
            </a:extLst>
          </p:cNvPr>
          <p:cNvSpPr txBox="1"/>
          <p:nvPr/>
        </p:nvSpPr>
        <p:spPr>
          <a:xfrm>
            <a:off x="7671845" y="6176962"/>
            <a:ext cx="3529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>
                <a:latin typeface="Garamond" panose="02020404030301010803" pitchFamily="18" charset="0"/>
              </a:rPr>
              <a:t>1</a:t>
            </a:r>
          </a:p>
        </p:txBody>
      </p:sp>
      <p:sp>
        <p:nvSpPr>
          <p:cNvPr id="46" name="ZoneTexte 45">
            <a:extLst>
              <a:ext uri="{FF2B5EF4-FFF2-40B4-BE49-F238E27FC236}">
                <a16:creationId xmlns:a16="http://schemas.microsoft.com/office/drawing/2014/main" id="{3BCFF309-10A8-D8CF-90BA-D2ADA4F7F110}"/>
              </a:ext>
            </a:extLst>
          </p:cNvPr>
          <p:cNvSpPr txBox="1"/>
          <p:nvPr/>
        </p:nvSpPr>
        <p:spPr>
          <a:xfrm>
            <a:off x="8333696" y="6172832"/>
            <a:ext cx="3529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>
                <a:latin typeface="Garamond" panose="02020404030301010803" pitchFamily="18" charset="0"/>
              </a:rPr>
              <a:t>2</a:t>
            </a:r>
          </a:p>
        </p:txBody>
      </p:sp>
      <p:sp>
        <p:nvSpPr>
          <p:cNvPr id="47" name="ZoneTexte 46">
            <a:extLst>
              <a:ext uri="{FF2B5EF4-FFF2-40B4-BE49-F238E27FC236}">
                <a16:creationId xmlns:a16="http://schemas.microsoft.com/office/drawing/2014/main" id="{1876FA77-29D6-E4BE-C9FA-84B0D7E9E021}"/>
              </a:ext>
            </a:extLst>
          </p:cNvPr>
          <p:cNvSpPr txBox="1"/>
          <p:nvPr/>
        </p:nvSpPr>
        <p:spPr>
          <a:xfrm>
            <a:off x="8982757" y="6172832"/>
            <a:ext cx="3529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>
                <a:latin typeface="Garamond" panose="02020404030301010803" pitchFamily="18" charset="0"/>
              </a:rPr>
              <a:t>3</a:t>
            </a:r>
          </a:p>
        </p:txBody>
      </p:sp>
      <p:sp>
        <p:nvSpPr>
          <p:cNvPr id="48" name="ZoneTexte 47">
            <a:extLst>
              <a:ext uri="{FF2B5EF4-FFF2-40B4-BE49-F238E27FC236}">
                <a16:creationId xmlns:a16="http://schemas.microsoft.com/office/drawing/2014/main" id="{CACDBDFF-A3B9-E629-4277-25176798798A}"/>
              </a:ext>
            </a:extLst>
          </p:cNvPr>
          <p:cNvSpPr txBox="1"/>
          <p:nvPr/>
        </p:nvSpPr>
        <p:spPr>
          <a:xfrm>
            <a:off x="9645153" y="6172830"/>
            <a:ext cx="3529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>
                <a:latin typeface="Garamond" panose="02020404030301010803" pitchFamily="18" charset="0"/>
              </a:rPr>
              <a:t>4</a:t>
            </a:r>
          </a:p>
        </p:txBody>
      </p:sp>
      <p:sp>
        <p:nvSpPr>
          <p:cNvPr id="49" name="ZoneTexte 48">
            <a:extLst>
              <a:ext uri="{FF2B5EF4-FFF2-40B4-BE49-F238E27FC236}">
                <a16:creationId xmlns:a16="http://schemas.microsoft.com/office/drawing/2014/main" id="{EF597A6D-FAA8-2A38-854D-F6F91643556B}"/>
              </a:ext>
            </a:extLst>
          </p:cNvPr>
          <p:cNvSpPr txBox="1"/>
          <p:nvPr/>
        </p:nvSpPr>
        <p:spPr>
          <a:xfrm>
            <a:off x="10307549" y="6171989"/>
            <a:ext cx="3529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>
                <a:latin typeface="Garamond" panose="02020404030301010803" pitchFamily="18" charset="0"/>
              </a:rPr>
              <a:t>5</a:t>
            </a:r>
          </a:p>
        </p:txBody>
      </p:sp>
      <p:sp>
        <p:nvSpPr>
          <p:cNvPr id="50" name="ZoneTexte 49">
            <a:extLst>
              <a:ext uri="{FF2B5EF4-FFF2-40B4-BE49-F238E27FC236}">
                <a16:creationId xmlns:a16="http://schemas.microsoft.com/office/drawing/2014/main" id="{89C4ACDE-6CDE-E9E4-FA22-F54C8F1DB3F0}"/>
              </a:ext>
            </a:extLst>
          </p:cNvPr>
          <p:cNvSpPr txBox="1"/>
          <p:nvPr/>
        </p:nvSpPr>
        <p:spPr>
          <a:xfrm>
            <a:off x="6815260" y="6090803"/>
            <a:ext cx="3529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>
                <a:latin typeface="Garamond" panose="02020404030301010803" pitchFamily="18" charset="0"/>
              </a:rPr>
              <a:t>0</a:t>
            </a:r>
          </a:p>
        </p:txBody>
      </p:sp>
      <p:cxnSp>
        <p:nvCxnSpPr>
          <p:cNvPr id="5" name="Connecteur droit 4">
            <a:extLst>
              <a:ext uri="{FF2B5EF4-FFF2-40B4-BE49-F238E27FC236}">
                <a16:creationId xmlns:a16="http://schemas.microsoft.com/office/drawing/2014/main" id="{A9B3991A-CF19-70D3-873C-7DA739EB901C}"/>
              </a:ext>
            </a:extLst>
          </p:cNvPr>
          <p:cNvCxnSpPr>
            <a:cxnSpLocks/>
          </p:cNvCxnSpPr>
          <p:nvPr/>
        </p:nvCxnSpPr>
        <p:spPr>
          <a:xfrm>
            <a:off x="7186484" y="5451562"/>
            <a:ext cx="661852" cy="0"/>
          </a:xfrm>
          <a:prstGeom prst="line">
            <a:avLst/>
          </a:prstGeom>
          <a:ln w="38100">
            <a:solidFill>
              <a:schemeClr val="tx2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10">
            <a:extLst>
              <a:ext uri="{FF2B5EF4-FFF2-40B4-BE49-F238E27FC236}">
                <a16:creationId xmlns:a16="http://schemas.microsoft.com/office/drawing/2014/main" id="{C1B94F27-BF24-52B7-7D85-A79143298E7E}"/>
              </a:ext>
            </a:extLst>
          </p:cNvPr>
          <p:cNvCxnSpPr>
            <a:cxnSpLocks/>
          </p:cNvCxnSpPr>
          <p:nvPr/>
        </p:nvCxnSpPr>
        <p:spPr>
          <a:xfrm flipV="1">
            <a:off x="7848336" y="4815350"/>
            <a:ext cx="0" cy="639241"/>
          </a:xfrm>
          <a:prstGeom prst="line">
            <a:avLst/>
          </a:prstGeom>
          <a:ln w="38100">
            <a:solidFill>
              <a:schemeClr val="tx2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12">
            <a:extLst>
              <a:ext uri="{FF2B5EF4-FFF2-40B4-BE49-F238E27FC236}">
                <a16:creationId xmlns:a16="http://schemas.microsoft.com/office/drawing/2014/main" id="{BFF72D46-5B48-0A36-B9A9-E99386223B3B}"/>
              </a:ext>
            </a:extLst>
          </p:cNvPr>
          <p:cNvCxnSpPr>
            <a:cxnSpLocks/>
          </p:cNvCxnSpPr>
          <p:nvPr/>
        </p:nvCxnSpPr>
        <p:spPr>
          <a:xfrm>
            <a:off x="7848336" y="4794064"/>
            <a:ext cx="661852" cy="0"/>
          </a:xfrm>
          <a:prstGeom prst="line">
            <a:avLst/>
          </a:prstGeom>
          <a:ln w="38100">
            <a:solidFill>
              <a:schemeClr val="tx2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necteur droit 34">
            <a:extLst>
              <a:ext uri="{FF2B5EF4-FFF2-40B4-BE49-F238E27FC236}">
                <a16:creationId xmlns:a16="http://schemas.microsoft.com/office/drawing/2014/main" id="{7AA5CCCB-BA3F-40D8-9232-F4D7B751774B}"/>
              </a:ext>
            </a:extLst>
          </p:cNvPr>
          <p:cNvCxnSpPr>
            <a:cxnSpLocks/>
          </p:cNvCxnSpPr>
          <p:nvPr/>
        </p:nvCxnSpPr>
        <p:spPr>
          <a:xfrm flipV="1">
            <a:off x="8491417" y="4167890"/>
            <a:ext cx="0" cy="639241"/>
          </a:xfrm>
          <a:prstGeom prst="line">
            <a:avLst/>
          </a:prstGeom>
          <a:ln w="38100">
            <a:solidFill>
              <a:schemeClr val="tx2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Connecteur droit 50">
            <a:extLst>
              <a:ext uri="{FF2B5EF4-FFF2-40B4-BE49-F238E27FC236}">
                <a16:creationId xmlns:a16="http://schemas.microsoft.com/office/drawing/2014/main" id="{B8D24AFD-A20F-D495-0608-4F36D1E66204}"/>
              </a:ext>
            </a:extLst>
          </p:cNvPr>
          <p:cNvCxnSpPr>
            <a:cxnSpLocks/>
          </p:cNvCxnSpPr>
          <p:nvPr/>
        </p:nvCxnSpPr>
        <p:spPr>
          <a:xfrm>
            <a:off x="8491417" y="4162696"/>
            <a:ext cx="661852" cy="0"/>
          </a:xfrm>
          <a:prstGeom prst="line">
            <a:avLst/>
          </a:prstGeom>
          <a:ln w="38100">
            <a:solidFill>
              <a:schemeClr val="tx2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Connecteur droit 53">
            <a:extLst>
              <a:ext uri="{FF2B5EF4-FFF2-40B4-BE49-F238E27FC236}">
                <a16:creationId xmlns:a16="http://schemas.microsoft.com/office/drawing/2014/main" id="{1C31F961-5393-96F3-6A6C-FA6E86974D72}"/>
              </a:ext>
            </a:extLst>
          </p:cNvPr>
          <p:cNvCxnSpPr>
            <a:cxnSpLocks/>
          </p:cNvCxnSpPr>
          <p:nvPr/>
        </p:nvCxnSpPr>
        <p:spPr>
          <a:xfrm flipV="1">
            <a:off x="9153269" y="3523455"/>
            <a:ext cx="0" cy="639241"/>
          </a:xfrm>
          <a:prstGeom prst="line">
            <a:avLst/>
          </a:prstGeom>
          <a:ln w="38100">
            <a:solidFill>
              <a:schemeClr val="tx2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Connecteur droit 54">
            <a:extLst>
              <a:ext uri="{FF2B5EF4-FFF2-40B4-BE49-F238E27FC236}">
                <a16:creationId xmlns:a16="http://schemas.microsoft.com/office/drawing/2014/main" id="{0502334E-291A-2990-E269-63753B89569E}"/>
              </a:ext>
            </a:extLst>
          </p:cNvPr>
          <p:cNvCxnSpPr>
            <a:cxnSpLocks/>
          </p:cNvCxnSpPr>
          <p:nvPr/>
        </p:nvCxnSpPr>
        <p:spPr>
          <a:xfrm>
            <a:off x="9162785" y="3527808"/>
            <a:ext cx="661852" cy="0"/>
          </a:xfrm>
          <a:prstGeom prst="line">
            <a:avLst/>
          </a:prstGeom>
          <a:ln w="38100">
            <a:solidFill>
              <a:schemeClr val="tx2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Connecteur droit 58">
            <a:extLst>
              <a:ext uri="{FF2B5EF4-FFF2-40B4-BE49-F238E27FC236}">
                <a16:creationId xmlns:a16="http://schemas.microsoft.com/office/drawing/2014/main" id="{137CB954-F53B-3500-A787-08A2B6DC8A69}"/>
              </a:ext>
            </a:extLst>
          </p:cNvPr>
          <p:cNvCxnSpPr>
            <a:cxnSpLocks/>
          </p:cNvCxnSpPr>
          <p:nvPr/>
        </p:nvCxnSpPr>
        <p:spPr>
          <a:xfrm>
            <a:off x="9820843" y="2852892"/>
            <a:ext cx="661852" cy="0"/>
          </a:xfrm>
          <a:prstGeom prst="line">
            <a:avLst/>
          </a:prstGeom>
          <a:ln w="38100">
            <a:solidFill>
              <a:schemeClr val="tx2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Connecteur droit 67">
            <a:extLst>
              <a:ext uri="{FF2B5EF4-FFF2-40B4-BE49-F238E27FC236}">
                <a16:creationId xmlns:a16="http://schemas.microsoft.com/office/drawing/2014/main" id="{9F3E3361-B3E4-FB32-7C0E-EC44E0A9ADDF}"/>
              </a:ext>
            </a:extLst>
          </p:cNvPr>
          <p:cNvCxnSpPr>
            <a:cxnSpLocks/>
          </p:cNvCxnSpPr>
          <p:nvPr/>
        </p:nvCxnSpPr>
        <p:spPr>
          <a:xfrm>
            <a:off x="7114351" y="2225389"/>
            <a:ext cx="87086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ZoneTexte 71">
            <a:extLst>
              <a:ext uri="{FF2B5EF4-FFF2-40B4-BE49-F238E27FC236}">
                <a16:creationId xmlns:a16="http://schemas.microsoft.com/office/drawing/2014/main" id="{D4FD51FE-726D-F048-8BC2-71FB073BA731}"/>
              </a:ext>
            </a:extLst>
          </p:cNvPr>
          <p:cNvSpPr txBox="1"/>
          <p:nvPr/>
        </p:nvSpPr>
        <p:spPr>
          <a:xfrm>
            <a:off x="6618715" y="1963430"/>
            <a:ext cx="52129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>
                <a:latin typeface="Garamond" panose="02020404030301010803" pitchFamily="18" charset="0"/>
              </a:rPr>
              <a:t>12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E6BEB9BC-BF9B-A6A2-BED7-7DDDBDA5E62B}"/>
              </a:ext>
            </a:extLst>
          </p:cNvPr>
          <p:cNvSpPr txBox="1"/>
          <p:nvPr/>
        </p:nvSpPr>
        <p:spPr>
          <a:xfrm>
            <a:off x="10482695" y="2319680"/>
            <a:ext cx="112883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>
                <a:latin typeface="Garamond" panose="02020404030301010803" pitchFamily="18" charset="0"/>
              </a:rPr>
              <a:t>Supply</a:t>
            </a:r>
          </a:p>
        </p:txBody>
      </p:sp>
      <p:cxnSp>
        <p:nvCxnSpPr>
          <p:cNvPr id="6" name="Connecteur droit 5">
            <a:extLst>
              <a:ext uri="{FF2B5EF4-FFF2-40B4-BE49-F238E27FC236}">
                <a16:creationId xmlns:a16="http://schemas.microsoft.com/office/drawing/2014/main" id="{7CD616BD-CB6C-4B1B-7795-CC2A3E23AEF3}"/>
              </a:ext>
            </a:extLst>
          </p:cNvPr>
          <p:cNvCxnSpPr>
            <a:cxnSpLocks/>
          </p:cNvCxnSpPr>
          <p:nvPr/>
        </p:nvCxnSpPr>
        <p:spPr>
          <a:xfrm>
            <a:off x="7201437" y="2225389"/>
            <a:ext cx="661852" cy="0"/>
          </a:xfrm>
          <a:prstGeom prst="line">
            <a:avLst/>
          </a:prstGeom>
          <a:ln w="38100">
            <a:solidFill>
              <a:schemeClr val="accent2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cteur droit 6">
            <a:extLst>
              <a:ext uri="{FF2B5EF4-FFF2-40B4-BE49-F238E27FC236}">
                <a16:creationId xmlns:a16="http://schemas.microsoft.com/office/drawing/2014/main" id="{1848D09D-45B7-26E1-D722-26FFEB9C39AE}"/>
              </a:ext>
            </a:extLst>
          </p:cNvPr>
          <p:cNvCxnSpPr>
            <a:cxnSpLocks/>
          </p:cNvCxnSpPr>
          <p:nvPr/>
        </p:nvCxnSpPr>
        <p:spPr>
          <a:xfrm flipV="1">
            <a:off x="7848336" y="2234586"/>
            <a:ext cx="5740" cy="639241"/>
          </a:xfrm>
          <a:prstGeom prst="line">
            <a:avLst/>
          </a:prstGeom>
          <a:ln w="38100">
            <a:solidFill>
              <a:schemeClr val="accent2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9">
            <a:extLst>
              <a:ext uri="{FF2B5EF4-FFF2-40B4-BE49-F238E27FC236}">
                <a16:creationId xmlns:a16="http://schemas.microsoft.com/office/drawing/2014/main" id="{E30D4EB8-B56A-4BF7-DFA4-533E53F15C0B}"/>
              </a:ext>
            </a:extLst>
          </p:cNvPr>
          <p:cNvCxnSpPr>
            <a:cxnSpLocks/>
          </p:cNvCxnSpPr>
          <p:nvPr/>
        </p:nvCxnSpPr>
        <p:spPr>
          <a:xfrm>
            <a:off x="7848336" y="2873827"/>
            <a:ext cx="661852" cy="0"/>
          </a:xfrm>
          <a:prstGeom prst="line">
            <a:avLst/>
          </a:prstGeom>
          <a:ln w="38100">
            <a:solidFill>
              <a:schemeClr val="accent2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13">
            <a:extLst>
              <a:ext uri="{FF2B5EF4-FFF2-40B4-BE49-F238E27FC236}">
                <a16:creationId xmlns:a16="http://schemas.microsoft.com/office/drawing/2014/main" id="{9F3C9004-6717-8DFB-8D24-4B58297D8EC5}"/>
              </a:ext>
            </a:extLst>
          </p:cNvPr>
          <p:cNvCxnSpPr>
            <a:cxnSpLocks/>
          </p:cNvCxnSpPr>
          <p:nvPr/>
        </p:nvCxnSpPr>
        <p:spPr>
          <a:xfrm flipV="1">
            <a:off x="8491417" y="2852892"/>
            <a:ext cx="0" cy="395881"/>
          </a:xfrm>
          <a:prstGeom prst="line">
            <a:avLst/>
          </a:prstGeom>
          <a:ln w="38100">
            <a:solidFill>
              <a:schemeClr val="accent2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17">
            <a:extLst>
              <a:ext uri="{FF2B5EF4-FFF2-40B4-BE49-F238E27FC236}">
                <a16:creationId xmlns:a16="http://schemas.microsoft.com/office/drawing/2014/main" id="{6FDC0221-F905-D112-5407-6D522EB56124}"/>
              </a:ext>
            </a:extLst>
          </p:cNvPr>
          <p:cNvCxnSpPr>
            <a:cxnSpLocks/>
          </p:cNvCxnSpPr>
          <p:nvPr/>
        </p:nvCxnSpPr>
        <p:spPr>
          <a:xfrm>
            <a:off x="8491417" y="3248773"/>
            <a:ext cx="661852" cy="0"/>
          </a:xfrm>
          <a:prstGeom prst="line">
            <a:avLst/>
          </a:prstGeom>
          <a:ln w="38100">
            <a:solidFill>
              <a:schemeClr val="accent2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cteur droit 18">
            <a:extLst>
              <a:ext uri="{FF2B5EF4-FFF2-40B4-BE49-F238E27FC236}">
                <a16:creationId xmlns:a16="http://schemas.microsoft.com/office/drawing/2014/main" id="{4F26B187-E5AD-49E2-50D9-B1AF41BB4DFF}"/>
              </a:ext>
            </a:extLst>
          </p:cNvPr>
          <p:cNvCxnSpPr>
            <a:cxnSpLocks/>
          </p:cNvCxnSpPr>
          <p:nvPr/>
        </p:nvCxnSpPr>
        <p:spPr>
          <a:xfrm flipV="1">
            <a:off x="9153269" y="3248773"/>
            <a:ext cx="0" cy="283389"/>
          </a:xfrm>
          <a:prstGeom prst="line">
            <a:avLst/>
          </a:prstGeom>
          <a:ln w="38100">
            <a:solidFill>
              <a:schemeClr val="accent2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20">
            <a:extLst>
              <a:ext uri="{FF2B5EF4-FFF2-40B4-BE49-F238E27FC236}">
                <a16:creationId xmlns:a16="http://schemas.microsoft.com/office/drawing/2014/main" id="{F468925E-22D3-C4EE-ABF7-6B399219335F}"/>
              </a:ext>
            </a:extLst>
          </p:cNvPr>
          <p:cNvCxnSpPr>
            <a:cxnSpLocks/>
          </p:cNvCxnSpPr>
          <p:nvPr/>
        </p:nvCxnSpPr>
        <p:spPr>
          <a:xfrm>
            <a:off x="9162785" y="3528285"/>
            <a:ext cx="661852" cy="0"/>
          </a:xfrm>
          <a:prstGeom prst="line">
            <a:avLst/>
          </a:prstGeom>
          <a:ln w="38100">
            <a:solidFill>
              <a:schemeClr val="accent2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cteur droit 21">
            <a:extLst>
              <a:ext uri="{FF2B5EF4-FFF2-40B4-BE49-F238E27FC236}">
                <a16:creationId xmlns:a16="http://schemas.microsoft.com/office/drawing/2014/main" id="{89A73B92-018F-C928-BA2E-8BA3E9D74931}"/>
              </a:ext>
            </a:extLst>
          </p:cNvPr>
          <p:cNvCxnSpPr>
            <a:cxnSpLocks/>
          </p:cNvCxnSpPr>
          <p:nvPr/>
        </p:nvCxnSpPr>
        <p:spPr>
          <a:xfrm flipV="1">
            <a:off x="9810617" y="3532162"/>
            <a:ext cx="0" cy="630532"/>
          </a:xfrm>
          <a:prstGeom prst="line">
            <a:avLst/>
          </a:prstGeom>
          <a:ln w="38100">
            <a:solidFill>
              <a:schemeClr val="accent2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cteur droit 23">
            <a:extLst>
              <a:ext uri="{FF2B5EF4-FFF2-40B4-BE49-F238E27FC236}">
                <a16:creationId xmlns:a16="http://schemas.microsoft.com/office/drawing/2014/main" id="{7CB8B2C9-6490-C95A-DD2C-791F1DCA979E}"/>
              </a:ext>
            </a:extLst>
          </p:cNvPr>
          <p:cNvCxnSpPr>
            <a:cxnSpLocks/>
          </p:cNvCxnSpPr>
          <p:nvPr/>
        </p:nvCxnSpPr>
        <p:spPr>
          <a:xfrm>
            <a:off x="9788892" y="4162694"/>
            <a:ext cx="661852" cy="0"/>
          </a:xfrm>
          <a:prstGeom prst="line">
            <a:avLst/>
          </a:prstGeom>
          <a:ln w="38100">
            <a:solidFill>
              <a:schemeClr val="accent2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ZoneTexte 59">
            <a:extLst>
              <a:ext uri="{FF2B5EF4-FFF2-40B4-BE49-F238E27FC236}">
                <a16:creationId xmlns:a16="http://schemas.microsoft.com/office/drawing/2014/main" id="{B401A712-F7D3-1C0A-806D-A5DEED2A7323}"/>
              </a:ext>
            </a:extLst>
          </p:cNvPr>
          <p:cNvSpPr txBox="1"/>
          <p:nvPr/>
        </p:nvSpPr>
        <p:spPr>
          <a:xfrm>
            <a:off x="10448567" y="4172686"/>
            <a:ext cx="13965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>
                <a:latin typeface="Garamond" panose="02020404030301010803" pitchFamily="18" charset="0"/>
              </a:rPr>
              <a:t>Demand</a:t>
            </a:r>
          </a:p>
        </p:txBody>
      </p:sp>
      <p:cxnSp>
        <p:nvCxnSpPr>
          <p:cNvPr id="63" name="Connecteur droit 62">
            <a:extLst>
              <a:ext uri="{FF2B5EF4-FFF2-40B4-BE49-F238E27FC236}">
                <a16:creationId xmlns:a16="http://schemas.microsoft.com/office/drawing/2014/main" id="{7F805660-2F97-D96E-BCCE-AF578033E844}"/>
              </a:ext>
            </a:extLst>
          </p:cNvPr>
          <p:cNvCxnSpPr>
            <a:cxnSpLocks/>
          </p:cNvCxnSpPr>
          <p:nvPr/>
        </p:nvCxnSpPr>
        <p:spPr>
          <a:xfrm flipH="1" flipV="1">
            <a:off x="7835002" y="2581290"/>
            <a:ext cx="13334" cy="3509513"/>
          </a:xfrm>
          <a:prstGeom prst="line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necteur droit 33">
            <a:extLst>
              <a:ext uri="{FF2B5EF4-FFF2-40B4-BE49-F238E27FC236}">
                <a16:creationId xmlns:a16="http://schemas.microsoft.com/office/drawing/2014/main" id="{5621C7BC-FBBA-1C9C-AB0B-D5F779AF2A52}"/>
              </a:ext>
            </a:extLst>
          </p:cNvPr>
          <p:cNvCxnSpPr>
            <a:cxnSpLocks/>
          </p:cNvCxnSpPr>
          <p:nvPr/>
        </p:nvCxnSpPr>
        <p:spPr>
          <a:xfrm flipV="1">
            <a:off x="9820843" y="2842900"/>
            <a:ext cx="0" cy="680555"/>
          </a:xfrm>
          <a:prstGeom prst="line">
            <a:avLst/>
          </a:prstGeom>
          <a:ln w="38100">
            <a:solidFill>
              <a:schemeClr val="tx2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Connecteur droit 65">
            <a:extLst>
              <a:ext uri="{FF2B5EF4-FFF2-40B4-BE49-F238E27FC236}">
                <a16:creationId xmlns:a16="http://schemas.microsoft.com/office/drawing/2014/main" id="{98907E96-4975-3657-1A6A-7E0433F8C202}"/>
              </a:ext>
            </a:extLst>
          </p:cNvPr>
          <p:cNvCxnSpPr>
            <a:cxnSpLocks/>
          </p:cNvCxnSpPr>
          <p:nvPr/>
        </p:nvCxnSpPr>
        <p:spPr>
          <a:xfrm flipV="1">
            <a:off x="7174905" y="2567360"/>
            <a:ext cx="1316512" cy="5196"/>
          </a:xfrm>
          <a:prstGeom prst="line">
            <a:avLst/>
          </a:prstGeom>
          <a:ln w="38100">
            <a:solidFill>
              <a:srgbClr val="C0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ZoneTexte 66">
            <a:extLst>
              <a:ext uri="{FF2B5EF4-FFF2-40B4-BE49-F238E27FC236}">
                <a16:creationId xmlns:a16="http://schemas.microsoft.com/office/drawing/2014/main" id="{B79CD329-168D-E4D4-E935-B52A75B0D516}"/>
              </a:ext>
            </a:extLst>
          </p:cNvPr>
          <p:cNvSpPr txBox="1"/>
          <p:nvPr/>
        </p:nvSpPr>
        <p:spPr>
          <a:xfrm>
            <a:off x="8525140" y="1399194"/>
            <a:ext cx="168317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rgbClr val="C00000"/>
                </a:solidFill>
                <a:latin typeface="Garamond" panose="02020404030301010803" pitchFamily="18" charset="0"/>
              </a:rPr>
              <a:t>Price floor</a:t>
            </a:r>
          </a:p>
          <a:p>
            <a:pPr algn="ctr"/>
            <a:r>
              <a:rPr lang="en-US" sz="2800" dirty="0">
                <a:solidFill>
                  <a:srgbClr val="C00000"/>
                </a:solidFill>
                <a:latin typeface="Garamond" panose="02020404030301010803" pitchFamily="18" charset="0"/>
              </a:rPr>
              <a:t>of $11</a:t>
            </a:r>
          </a:p>
        </p:txBody>
      </p:sp>
      <p:cxnSp>
        <p:nvCxnSpPr>
          <p:cNvPr id="69" name="Connecteur droit avec flèche 68">
            <a:extLst>
              <a:ext uri="{FF2B5EF4-FFF2-40B4-BE49-F238E27FC236}">
                <a16:creationId xmlns:a16="http://schemas.microsoft.com/office/drawing/2014/main" id="{525512D6-E901-B7D7-F8D0-C49C927CAD87}"/>
              </a:ext>
            </a:extLst>
          </p:cNvPr>
          <p:cNvCxnSpPr>
            <a:cxnSpLocks/>
          </p:cNvCxnSpPr>
          <p:nvPr/>
        </p:nvCxnSpPr>
        <p:spPr>
          <a:xfrm flipH="1">
            <a:off x="8515927" y="2147648"/>
            <a:ext cx="223500" cy="339002"/>
          </a:xfrm>
          <a:prstGeom prst="straightConnector1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714011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Rectangle 56">
            <a:extLst>
              <a:ext uri="{FF2B5EF4-FFF2-40B4-BE49-F238E27FC236}">
                <a16:creationId xmlns:a16="http://schemas.microsoft.com/office/drawing/2014/main" id="{742C5BBB-C09B-2A52-5059-6E1C8035D26B}"/>
              </a:ext>
            </a:extLst>
          </p:cNvPr>
          <p:cNvSpPr/>
          <p:nvPr/>
        </p:nvSpPr>
        <p:spPr>
          <a:xfrm>
            <a:off x="8484361" y="3262779"/>
            <a:ext cx="656723" cy="899913"/>
          </a:xfrm>
          <a:prstGeom prst="rect">
            <a:avLst/>
          </a:prstGeom>
          <a:solidFill>
            <a:srgbClr val="C00000">
              <a:alpha val="48627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C00000"/>
              </a:solidFill>
            </a:endParaRP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2D1CCE27-2465-8F53-50BB-744075C528E3}"/>
              </a:ext>
            </a:extLst>
          </p:cNvPr>
          <p:cNvSpPr/>
          <p:nvPr/>
        </p:nvSpPr>
        <p:spPr>
          <a:xfrm>
            <a:off x="7837462" y="2886500"/>
            <a:ext cx="646899" cy="1892145"/>
          </a:xfrm>
          <a:prstGeom prst="rect">
            <a:avLst/>
          </a:prstGeom>
          <a:solidFill>
            <a:srgbClr val="C00000">
              <a:alpha val="48627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C00000"/>
              </a:solidFill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EA444784-C124-C145-8D77-F7A0B2C5B413}"/>
              </a:ext>
            </a:extLst>
          </p:cNvPr>
          <p:cNvSpPr/>
          <p:nvPr/>
        </p:nvSpPr>
        <p:spPr>
          <a:xfrm>
            <a:off x="7205912" y="2567360"/>
            <a:ext cx="646899" cy="286753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FC1CCD7-EFD9-4223-C7FE-1F1156107328}"/>
              </a:ext>
            </a:extLst>
          </p:cNvPr>
          <p:cNvSpPr/>
          <p:nvPr/>
        </p:nvSpPr>
        <p:spPr>
          <a:xfrm>
            <a:off x="7201437" y="2234585"/>
            <a:ext cx="646899" cy="34150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ACCDCA8B-EE7F-15B6-2838-367E7F5B10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Garamond" panose="02020404030301010803" pitchFamily="18" charset="0"/>
              </a:rPr>
              <a:t>3. Utility and Welfare Economics</a:t>
            </a: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009AB9F-41EE-0A12-BB76-F0CD7D0AEFB9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latin typeface="Garamond" panose="02020404030301010803" pitchFamily="18" charset="0"/>
              </a:rPr>
              <a:t>Welfare loss from price controls:</a:t>
            </a:r>
          </a:p>
          <a:p>
            <a:pPr lvl="1"/>
            <a:r>
              <a:rPr lang="en-US" dirty="0">
                <a:latin typeface="Garamond" panose="02020404030301010803" pitchFamily="18" charset="0"/>
              </a:rPr>
              <a:t>Price: $11</a:t>
            </a:r>
          </a:p>
          <a:p>
            <a:pPr lvl="1"/>
            <a:r>
              <a:rPr lang="en-US" dirty="0">
                <a:latin typeface="Garamond" panose="02020404030301010803" pitchFamily="18" charset="0"/>
              </a:rPr>
              <a:t>Quantity: 1 </a:t>
            </a:r>
          </a:p>
          <a:p>
            <a:pPr lvl="1"/>
            <a:r>
              <a:rPr lang="en-US" dirty="0">
                <a:solidFill>
                  <a:schemeClr val="accent2"/>
                </a:solidFill>
                <a:latin typeface="Garamond" panose="02020404030301010803" pitchFamily="18" charset="0"/>
              </a:rPr>
              <a:t>Consumer surplus: $1</a:t>
            </a:r>
          </a:p>
          <a:p>
            <a:pPr lvl="1"/>
            <a:r>
              <a:rPr lang="en-US" dirty="0">
                <a:solidFill>
                  <a:schemeClr val="tx2"/>
                </a:solidFill>
                <a:latin typeface="Garamond" panose="02020404030301010803" pitchFamily="18" charset="0"/>
              </a:rPr>
              <a:t>Producer surplus: $9</a:t>
            </a:r>
          </a:p>
          <a:p>
            <a:pPr lvl="1"/>
            <a:r>
              <a:rPr lang="en-US" b="1" dirty="0">
                <a:latin typeface="Garamond" panose="02020404030301010803" pitchFamily="18" charset="0"/>
              </a:rPr>
              <a:t>Total welfare: $10</a:t>
            </a:r>
          </a:p>
          <a:p>
            <a:pPr lvl="1"/>
            <a:endParaRPr lang="en-US" dirty="0">
              <a:latin typeface="Garamond" panose="02020404030301010803" pitchFamily="18" charset="0"/>
            </a:endParaRPr>
          </a:p>
          <a:p>
            <a:pPr lvl="1"/>
            <a:r>
              <a:rPr lang="en-US" b="1" dirty="0">
                <a:solidFill>
                  <a:srgbClr val="C00000"/>
                </a:solidFill>
                <a:latin typeface="Garamond" panose="02020404030301010803" pitchFamily="18" charset="0"/>
              </a:rPr>
              <a:t>Welfare loss: $9</a:t>
            </a:r>
          </a:p>
          <a:p>
            <a:endParaRPr lang="en-US" b="1" dirty="0">
              <a:latin typeface="Garamond" panose="02020404030301010803" pitchFamily="18" charset="0"/>
            </a:endParaRPr>
          </a:p>
        </p:txBody>
      </p:sp>
      <p:cxnSp>
        <p:nvCxnSpPr>
          <p:cNvPr id="9" name="Connecteur droit avec flèche 8">
            <a:extLst>
              <a:ext uri="{FF2B5EF4-FFF2-40B4-BE49-F238E27FC236}">
                <a16:creationId xmlns:a16="http://schemas.microsoft.com/office/drawing/2014/main" id="{1582F22B-C844-09B4-8CD3-572C7774394B}"/>
              </a:ext>
            </a:extLst>
          </p:cNvPr>
          <p:cNvCxnSpPr>
            <a:cxnSpLocks/>
          </p:cNvCxnSpPr>
          <p:nvPr/>
        </p:nvCxnSpPr>
        <p:spPr>
          <a:xfrm>
            <a:off x="7184571" y="6096000"/>
            <a:ext cx="4169229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avec flèche 11">
            <a:extLst>
              <a:ext uri="{FF2B5EF4-FFF2-40B4-BE49-F238E27FC236}">
                <a16:creationId xmlns:a16="http://schemas.microsoft.com/office/drawing/2014/main" id="{0090704D-D92B-8A4D-6701-D291C4E20544}"/>
              </a:ext>
            </a:extLst>
          </p:cNvPr>
          <p:cNvCxnSpPr>
            <a:cxnSpLocks/>
          </p:cNvCxnSpPr>
          <p:nvPr/>
        </p:nvCxnSpPr>
        <p:spPr>
          <a:xfrm flipV="1">
            <a:off x="7184571" y="1994263"/>
            <a:ext cx="0" cy="4101737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ZoneTexte 14">
            <a:extLst>
              <a:ext uri="{FF2B5EF4-FFF2-40B4-BE49-F238E27FC236}">
                <a16:creationId xmlns:a16="http://schemas.microsoft.com/office/drawing/2014/main" id="{749AE198-CF5F-2EB3-F9AD-EEDE2AB3930E}"/>
              </a:ext>
            </a:extLst>
          </p:cNvPr>
          <p:cNvSpPr txBox="1"/>
          <p:nvPr/>
        </p:nvSpPr>
        <p:spPr>
          <a:xfrm>
            <a:off x="6426538" y="1379956"/>
            <a:ext cx="14911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2800" dirty="0">
                <a:latin typeface="Garamond" panose="02020404030301010803" pitchFamily="18" charset="0"/>
              </a:rPr>
              <a:t>Price in $</a:t>
            </a: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895D4DD5-632D-53AB-2B83-147755458540}"/>
              </a:ext>
            </a:extLst>
          </p:cNvPr>
          <p:cNvSpPr txBox="1"/>
          <p:nvPr/>
        </p:nvSpPr>
        <p:spPr>
          <a:xfrm>
            <a:off x="10779439" y="6095995"/>
            <a:ext cx="140615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latin typeface="Garamond" panose="02020404030301010803" pitchFamily="18" charset="0"/>
              </a:rPr>
              <a:t>Quantity</a:t>
            </a:r>
          </a:p>
        </p:txBody>
      </p:sp>
      <p:cxnSp>
        <p:nvCxnSpPr>
          <p:cNvPr id="27" name="Connecteur droit 26">
            <a:extLst>
              <a:ext uri="{FF2B5EF4-FFF2-40B4-BE49-F238E27FC236}">
                <a16:creationId xmlns:a16="http://schemas.microsoft.com/office/drawing/2014/main" id="{B5619041-85D4-D7A5-A949-66ECB0FD7373}"/>
              </a:ext>
            </a:extLst>
          </p:cNvPr>
          <p:cNvCxnSpPr>
            <a:cxnSpLocks/>
          </p:cNvCxnSpPr>
          <p:nvPr/>
        </p:nvCxnSpPr>
        <p:spPr>
          <a:xfrm>
            <a:off x="7099398" y="2873827"/>
            <a:ext cx="87086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cteur droit 28">
            <a:extLst>
              <a:ext uri="{FF2B5EF4-FFF2-40B4-BE49-F238E27FC236}">
                <a16:creationId xmlns:a16="http://schemas.microsoft.com/office/drawing/2014/main" id="{B9CDAD80-ABEC-259E-62D2-05BDFAB6F71D}"/>
              </a:ext>
            </a:extLst>
          </p:cNvPr>
          <p:cNvCxnSpPr>
            <a:cxnSpLocks/>
          </p:cNvCxnSpPr>
          <p:nvPr/>
        </p:nvCxnSpPr>
        <p:spPr>
          <a:xfrm>
            <a:off x="7092454" y="3513905"/>
            <a:ext cx="87086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cteur droit 29">
            <a:extLst>
              <a:ext uri="{FF2B5EF4-FFF2-40B4-BE49-F238E27FC236}">
                <a16:creationId xmlns:a16="http://schemas.microsoft.com/office/drawing/2014/main" id="{40DA19E0-4114-36C7-34B9-F6D28BCB1544}"/>
              </a:ext>
            </a:extLst>
          </p:cNvPr>
          <p:cNvCxnSpPr>
            <a:cxnSpLocks/>
          </p:cNvCxnSpPr>
          <p:nvPr/>
        </p:nvCxnSpPr>
        <p:spPr>
          <a:xfrm>
            <a:off x="7092454" y="4162696"/>
            <a:ext cx="87086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cteur droit 30">
            <a:extLst>
              <a:ext uri="{FF2B5EF4-FFF2-40B4-BE49-F238E27FC236}">
                <a16:creationId xmlns:a16="http://schemas.microsoft.com/office/drawing/2014/main" id="{5A5F8F12-B6A6-56D5-C08D-CA564F1374B9}"/>
              </a:ext>
            </a:extLst>
          </p:cNvPr>
          <p:cNvCxnSpPr>
            <a:cxnSpLocks/>
          </p:cNvCxnSpPr>
          <p:nvPr/>
        </p:nvCxnSpPr>
        <p:spPr>
          <a:xfrm>
            <a:off x="7099398" y="4807131"/>
            <a:ext cx="87086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cteur droit 31">
            <a:extLst>
              <a:ext uri="{FF2B5EF4-FFF2-40B4-BE49-F238E27FC236}">
                <a16:creationId xmlns:a16="http://schemas.microsoft.com/office/drawing/2014/main" id="{71C68482-28B5-C69D-635D-DE1BA4D1927F}"/>
              </a:ext>
            </a:extLst>
          </p:cNvPr>
          <p:cNvCxnSpPr>
            <a:cxnSpLocks/>
          </p:cNvCxnSpPr>
          <p:nvPr/>
        </p:nvCxnSpPr>
        <p:spPr>
          <a:xfrm>
            <a:off x="7092454" y="5451562"/>
            <a:ext cx="87086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cteur droit 32">
            <a:extLst>
              <a:ext uri="{FF2B5EF4-FFF2-40B4-BE49-F238E27FC236}">
                <a16:creationId xmlns:a16="http://schemas.microsoft.com/office/drawing/2014/main" id="{650B0B4A-8957-1DCD-088A-AAAC355D5EE8}"/>
              </a:ext>
            </a:extLst>
          </p:cNvPr>
          <p:cNvCxnSpPr>
            <a:cxnSpLocks/>
          </p:cNvCxnSpPr>
          <p:nvPr/>
        </p:nvCxnSpPr>
        <p:spPr>
          <a:xfrm flipV="1">
            <a:off x="7848336" y="6095996"/>
            <a:ext cx="0" cy="8096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necteur droit 35">
            <a:extLst>
              <a:ext uri="{FF2B5EF4-FFF2-40B4-BE49-F238E27FC236}">
                <a16:creationId xmlns:a16="http://schemas.microsoft.com/office/drawing/2014/main" id="{E2EE88B3-5106-5734-EFD7-714A8888FE91}"/>
              </a:ext>
            </a:extLst>
          </p:cNvPr>
          <p:cNvCxnSpPr>
            <a:cxnSpLocks/>
          </p:cNvCxnSpPr>
          <p:nvPr/>
        </p:nvCxnSpPr>
        <p:spPr>
          <a:xfrm flipV="1">
            <a:off x="8493858" y="6095995"/>
            <a:ext cx="0" cy="8096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cteur droit 36">
            <a:extLst>
              <a:ext uri="{FF2B5EF4-FFF2-40B4-BE49-F238E27FC236}">
                <a16:creationId xmlns:a16="http://schemas.microsoft.com/office/drawing/2014/main" id="{7D0906D2-B482-4F11-F6BD-22B49CDE3879}"/>
              </a:ext>
            </a:extLst>
          </p:cNvPr>
          <p:cNvCxnSpPr>
            <a:cxnSpLocks/>
          </p:cNvCxnSpPr>
          <p:nvPr/>
        </p:nvCxnSpPr>
        <p:spPr>
          <a:xfrm flipV="1">
            <a:off x="9156798" y="6105993"/>
            <a:ext cx="0" cy="8096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necteur droit 37">
            <a:extLst>
              <a:ext uri="{FF2B5EF4-FFF2-40B4-BE49-F238E27FC236}">
                <a16:creationId xmlns:a16="http://schemas.microsoft.com/office/drawing/2014/main" id="{5C9A87E1-2640-63B2-77AF-725EFCB226C1}"/>
              </a:ext>
            </a:extLst>
          </p:cNvPr>
          <p:cNvCxnSpPr>
            <a:cxnSpLocks/>
          </p:cNvCxnSpPr>
          <p:nvPr/>
        </p:nvCxnSpPr>
        <p:spPr>
          <a:xfrm flipV="1">
            <a:off x="9824637" y="6105993"/>
            <a:ext cx="0" cy="8096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cteur droit 38">
            <a:extLst>
              <a:ext uri="{FF2B5EF4-FFF2-40B4-BE49-F238E27FC236}">
                <a16:creationId xmlns:a16="http://schemas.microsoft.com/office/drawing/2014/main" id="{7982E403-50DF-822F-5346-99A7F0B01B94}"/>
              </a:ext>
            </a:extLst>
          </p:cNvPr>
          <p:cNvCxnSpPr>
            <a:cxnSpLocks/>
          </p:cNvCxnSpPr>
          <p:nvPr/>
        </p:nvCxnSpPr>
        <p:spPr>
          <a:xfrm flipV="1">
            <a:off x="10486489" y="6105992"/>
            <a:ext cx="0" cy="8096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ZoneTexte 39">
            <a:extLst>
              <a:ext uri="{FF2B5EF4-FFF2-40B4-BE49-F238E27FC236}">
                <a16:creationId xmlns:a16="http://schemas.microsoft.com/office/drawing/2014/main" id="{F3E7BCD4-4727-1D5F-6AD2-16D15F8427F9}"/>
              </a:ext>
            </a:extLst>
          </p:cNvPr>
          <p:cNvSpPr txBox="1"/>
          <p:nvPr/>
        </p:nvSpPr>
        <p:spPr>
          <a:xfrm>
            <a:off x="6614700" y="2612215"/>
            <a:ext cx="52129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>
                <a:latin typeface="Garamond" panose="02020404030301010803" pitchFamily="18" charset="0"/>
              </a:rPr>
              <a:t>10</a:t>
            </a:r>
          </a:p>
        </p:txBody>
      </p:sp>
      <p:sp>
        <p:nvSpPr>
          <p:cNvPr id="41" name="ZoneTexte 40">
            <a:extLst>
              <a:ext uri="{FF2B5EF4-FFF2-40B4-BE49-F238E27FC236}">
                <a16:creationId xmlns:a16="http://schemas.microsoft.com/office/drawing/2014/main" id="{11007A8E-6EBB-06E5-CAA4-6534A61AA2FB}"/>
              </a:ext>
            </a:extLst>
          </p:cNvPr>
          <p:cNvSpPr txBox="1"/>
          <p:nvPr/>
        </p:nvSpPr>
        <p:spPr>
          <a:xfrm>
            <a:off x="6695929" y="3252780"/>
            <a:ext cx="3529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>
                <a:latin typeface="Garamond" panose="02020404030301010803" pitchFamily="18" charset="0"/>
              </a:rPr>
              <a:t>8</a:t>
            </a:r>
          </a:p>
        </p:txBody>
      </p:sp>
      <p:sp>
        <p:nvSpPr>
          <p:cNvPr id="42" name="ZoneTexte 41">
            <a:extLst>
              <a:ext uri="{FF2B5EF4-FFF2-40B4-BE49-F238E27FC236}">
                <a16:creationId xmlns:a16="http://schemas.microsoft.com/office/drawing/2014/main" id="{AC85E997-6DDB-6E59-8430-A1B519522770}"/>
              </a:ext>
            </a:extLst>
          </p:cNvPr>
          <p:cNvSpPr txBox="1"/>
          <p:nvPr/>
        </p:nvSpPr>
        <p:spPr>
          <a:xfrm>
            <a:off x="6695929" y="3901086"/>
            <a:ext cx="3529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>
                <a:latin typeface="Garamond" panose="02020404030301010803" pitchFamily="18" charset="0"/>
              </a:rPr>
              <a:t>6</a:t>
            </a:r>
          </a:p>
        </p:txBody>
      </p:sp>
      <p:sp>
        <p:nvSpPr>
          <p:cNvPr id="43" name="ZoneTexte 42">
            <a:extLst>
              <a:ext uri="{FF2B5EF4-FFF2-40B4-BE49-F238E27FC236}">
                <a16:creationId xmlns:a16="http://schemas.microsoft.com/office/drawing/2014/main" id="{EB5EB240-C78E-D762-F86A-B1E940D0FDC8}"/>
              </a:ext>
            </a:extLst>
          </p:cNvPr>
          <p:cNvSpPr txBox="1"/>
          <p:nvPr/>
        </p:nvSpPr>
        <p:spPr>
          <a:xfrm>
            <a:off x="6702873" y="4540328"/>
            <a:ext cx="3529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>
                <a:latin typeface="Garamond" panose="02020404030301010803" pitchFamily="18" charset="0"/>
              </a:rPr>
              <a:t>4</a:t>
            </a:r>
          </a:p>
        </p:txBody>
      </p:sp>
      <p:sp>
        <p:nvSpPr>
          <p:cNvPr id="44" name="ZoneTexte 43">
            <a:extLst>
              <a:ext uri="{FF2B5EF4-FFF2-40B4-BE49-F238E27FC236}">
                <a16:creationId xmlns:a16="http://schemas.microsoft.com/office/drawing/2014/main" id="{AF9297D2-5A36-2246-6F82-295B4137359F}"/>
              </a:ext>
            </a:extLst>
          </p:cNvPr>
          <p:cNvSpPr txBox="1"/>
          <p:nvPr/>
        </p:nvSpPr>
        <p:spPr>
          <a:xfrm>
            <a:off x="6698112" y="5195313"/>
            <a:ext cx="3529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>
                <a:latin typeface="Garamond" panose="02020404030301010803" pitchFamily="18" charset="0"/>
              </a:rPr>
              <a:t>2</a:t>
            </a:r>
          </a:p>
        </p:txBody>
      </p:sp>
      <p:sp>
        <p:nvSpPr>
          <p:cNvPr id="45" name="ZoneTexte 44">
            <a:extLst>
              <a:ext uri="{FF2B5EF4-FFF2-40B4-BE49-F238E27FC236}">
                <a16:creationId xmlns:a16="http://schemas.microsoft.com/office/drawing/2014/main" id="{57491F72-7275-BF37-B598-9384A556CF44}"/>
              </a:ext>
            </a:extLst>
          </p:cNvPr>
          <p:cNvSpPr txBox="1"/>
          <p:nvPr/>
        </p:nvSpPr>
        <p:spPr>
          <a:xfrm>
            <a:off x="7671845" y="6176962"/>
            <a:ext cx="3529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>
                <a:latin typeface="Garamond" panose="02020404030301010803" pitchFamily="18" charset="0"/>
              </a:rPr>
              <a:t>1</a:t>
            </a:r>
          </a:p>
        </p:txBody>
      </p:sp>
      <p:sp>
        <p:nvSpPr>
          <p:cNvPr id="46" name="ZoneTexte 45">
            <a:extLst>
              <a:ext uri="{FF2B5EF4-FFF2-40B4-BE49-F238E27FC236}">
                <a16:creationId xmlns:a16="http://schemas.microsoft.com/office/drawing/2014/main" id="{3BCFF309-10A8-D8CF-90BA-D2ADA4F7F110}"/>
              </a:ext>
            </a:extLst>
          </p:cNvPr>
          <p:cNvSpPr txBox="1"/>
          <p:nvPr/>
        </p:nvSpPr>
        <p:spPr>
          <a:xfrm>
            <a:off x="8333696" y="6172832"/>
            <a:ext cx="3529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>
                <a:latin typeface="Garamond" panose="02020404030301010803" pitchFamily="18" charset="0"/>
              </a:rPr>
              <a:t>2</a:t>
            </a:r>
          </a:p>
        </p:txBody>
      </p:sp>
      <p:sp>
        <p:nvSpPr>
          <p:cNvPr id="47" name="ZoneTexte 46">
            <a:extLst>
              <a:ext uri="{FF2B5EF4-FFF2-40B4-BE49-F238E27FC236}">
                <a16:creationId xmlns:a16="http://schemas.microsoft.com/office/drawing/2014/main" id="{1876FA77-29D6-E4BE-C9FA-84B0D7E9E021}"/>
              </a:ext>
            </a:extLst>
          </p:cNvPr>
          <p:cNvSpPr txBox="1"/>
          <p:nvPr/>
        </p:nvSpPr>
        <p:spPr>
          <a:xfrm>
            <a:off x="8982757" y="6172832"/>
            <a:ext cx="3529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>
                <a:latin typeface="Garamond" panose="02020404030301010803" pitchFamily="18" charset="0"/>
              </a:rPr>
              <a:t>3</a:t>
            </a:r>
          </a:p>
        </p:txBody>
      </p:sp>
      <p:sp>
        <p:nvSpPr>
          <p:cNvPr id="48" name="ZoneTexte 47">
            <a:extLst>
              <a:ext uri="{FF2B5EF4-FFF2-40B4-BE49-F238E27FC236}">
                <a16:creationId xmlns:a16="http://schemas.microsoft.com/office/drawing/2014/main" id="{CACDBDFF-A3B9-E629-4277-25176798798A}"/>
              </a:ext>
            </a:extLst>
          </p:cNvPr>
          <p:cNvSpPr txBox="1"/>
          <p:nvPr/>
        </p:nvSpPr>
        <p:spPr>
          <a:xfrm>
            <a:off x="9645153" y="6172830"/>
            <a:ext cx="3529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>
                <a:latin typeface="Garamond" panose="02020404030301010803" pitchFamily="18" charset="0"/>
              </a:rPr>
              <a:t>4</a:t>
            </a:r>
          </a:p>
        </p:txBody>
      </p:sp>
      <p:sp>
        <p:nvSpPr>
          <p:cNvPr id="49" name="ZoneTexte 48">
            <a:extLst>
              <a:ext uri="{FF2B5EF4-FFF2-40B4-BE49-F238E27FC236}">
                <a16:creationId xmlns:a16="http://schemas.microsoft.com/office/drawing/2014/main" id="{EF597A6D-FAA8-2A38-854D-F6F91643556B}"/>
              </a:ext>
            </a:extLst>
          </p:cNvPr>
          <p:cNvSpPr txBox="1"/>
          <p:nvPr/>
        </p:nvSpPr>
        <p:spPr>
          <a:xfrm>
            <a:off x="10307549" y="6171989"/>
            <a:ext cx="3529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>
                <a:latin typeface="Garamond" panose="02020404030301010803" pitchFamily="18" charset="0"/>
              </a:rPr>
              <a:t>5</a:t>
            </a:r>
          </a:p>
        </p:txBody>
      </p:sp>
      <p:sp>
        <p:nvSpPr>
          <p:cNvPr id="50" name="ZoneTexte 49">
            <a:extLst>
              <a:ext uri="{FF2B5EF4-FFF2-40B4-BE49-F238E27FC236}">
                <a16:creationId xmlns:a16="http://schemas.microsoft.com/office/drawing/2014/main" id="{89C4ACDE-6CDE-E9E4-FA22-F54C8F1DB3F0}"/>
              </a:ext>
            </a:extLst>
          </p:cNvPr>
          <p:cNvSpPr txBox="1"/>
          <p:nvPr/>
        </p:nvSpPr>
        <p:spPr>
          <a:xfrm>
            <a:off x="6815260" y="6090803"/>
            <a:ext cx="3529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>
                <a:latin typeface="Garamond" panose="02020404030301010803" pitchFamily="18" charset="0"/>
              </a:rPr>
              <a:t>0</a:t>
            </a:r>
          </a:p>
        </p:txBody>
      </p:sp>
      <p:cxnSp>
        <p:nvCxnSpPr>
          <p:cNvPr id="5" name="Connecteur droit 4">
            <a:extLst>
              <a:ext uri="{FF2B5EF4-FFF2-40B4-BE49-F238E27FC236}">
                <a16:creationId xmlns:a16="http://schemas.microsoft.com/office/drawing/2014/main" id="{A9B3991A-CF19-70D3-873C-7DA739EB901C}"/>
              </a:ext>
            </a:extLst>
          </p:cNvPr>
          <p:cNvCxnSpPr>
            <a:cxnSpLocks/>
          </p:cNvCxnSpPr>
          <p:nvPr/>
        </p:nvCxnSpPr>
        <p:spPr>
          <a:xfrm>
            <a:off x="7186484" y="5451562"/>
            <a:ext cx="661852" cy="0"/>
          </a:xfrm>
          <a:prstGeom prst="line">
            <a:avLst/>
          </a:prstGeom>
          <a:ln w="38100">
            <a:solidFill>
              <a:schemeClr val="tx2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10">
            <a:extLst>
              <a:ext uri="{FF2B5EF4-FFF2-40B4-BE49-F238E27FC236}">
                <a16:creationId xmlns:a16="http://schemas.microsoft.com/office/drawing/2014/main" id="{C1B94F27-BF24-52B7-7D85-A79143298E7E}"/>
              </a:ext>
            </a:extLst>
          </p:cNvPr>
          <p:cNvCxnSpPr>
            <a:cxnSpLocks/>
          </p:cNvCxnSpPr>
          <p:nvPr/>
        </p:nvCxnSpPr>
        <p:spPr>
          <a:xfrm flipV="1">
            <a:off x="7848336" y="4815350"/>
            <a:ext cx="0" cy="639241"/>
          </a:xfrm>
          <a:prstGeom prst="line">
            <a:avLst/>
          </a:prstGeom>
          <a:ln w="38100">
            <a:solidFill>
              <a:schemeClr val="tx2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12">
            <a:extLst>
              <a:ext uri="{FF2B5EF4-FFF2-40B4-BE49-F238E27FC236}">
                <a16:creationId xmlns:a16="http://schemas.microsoft.com/office/drawing/2014/main" id="{BFF72D46-5B48-0A36-B9A9-E99386223B3B}"/>
              </a:ext>
            </a:extLst>
          </p:cNvPr>
          <p:cNvCxnSpPr>
            <a:cxnSpLocks/>
          </p:cNvCxnSpPr>
          <p:nvPr/>
        </p:nvCxnSpPr>
        <p:spPr>
          <a:xfrm>
            <a:off x="7848336" y="4794064"/>
            <a:ext cx="661852" cy="0"/>
          </a:xfrm>
          <a:prstGeom prst="line">
            <a:avLst/>
          </a:prstGeom>
          <a:ln w="38100">
            <a:solidFill>
              <a:schemeClr val="tx2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necteur droit 34">
            <a:extLst>
              <a:ext uri="{FF2B5EF4-FFF2-40B4-BE49-F238E27FC236}">
                <a16:creationId xmlns:a16="http://schemas.microsoft.com/office/drawing/2014/main" id="{7AA5CCCB-BA3F-40D8-9232-F4D7B751774B}"/>
              </a:ext>
            </a:extLst>
          </p:cNvPr>
          <p:cNvCxnSpPr>
            <a:cxnSpLocks/>
          </p:cNvCxnSpPr>
          <p:nvPr/>
        </p:nvCxnSpPr>
        <p:spPr>
          <a:xfrm flipV="1">
            <a:off x="8491417" y="4167890"/>
            <a:ext cx="0" cy="639241"/>
          </a:xfrm>
          <a:prstGeom prst="line">
            <a:avLst/>
          </a:prstGeom>
          <a:ln w="38100">
            <a:solidFill>
              <a:schemeClr val="tx2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Connecteur droit 50">
            <a:extLst>
              <a:ext uri="{FF2B5EF4-FFF2-40B4-BE49-F238E27FC236}">
                <a16:creationId xmlns:a16="http://schemas.microsoft.com/office/drawing/2014/main" id="{B8D24AFD-A20F-D495-0608-4F36D1E66204}"/>
              </a:ext>
            </a:extLst>
          </p:cNvPr>
          <p:cNvCxnSpPr>
            <a:cxnSpLocks/>
          </p:cNvCxnSpPr>
          <p:nvPr/>
        </p:nvCxnSpPr>
        <p:spPr>
          <a:xfrm>
            <a:off x="8491417" y="4162696"/>
            <a:ext cx="661852" cy="0"/>
          </a:xfrm>
          <a:prstGeom prst="line">
            <a:avLst/>
          </a:prstGeom>
          <a:ln w="38100">
            <a:solidFill>
              <a:schemeClr val="tx2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Connecteur droit 53">
            <a:extLst>
              <a:ext uri="{FF2B5EF4-FFF2-40B4-BE49-F238E27FC236}">
                <a16:creationId xmlns:a16="http://schemas.microsoft.com/office/drawing/2014/main" id="{1C31F961-5393-96F3-6A6C-FA6E86974D72}"/>
              </a:ext>
            </a:extLst>
          </p:cNvPr>
          <p:cNvCxnSpPr>
            <a:cxnSpLocks/>
          </p:cNvCxnSpPr>
          <p:nvPr/>
        </p:nvCxnSpPr>
        <p:spPr>
          <a:xfrm flipV="1">
            <a:off x="9153269" y="3523455"/>
            <a:ext cx="0" cy="639241"/>
          </a:xfrm>
          <a:prstGeom prst="line">
            <a:avLst/>
          </a:prstGeom>
          <a:ln w="38100">
            <a:solidFill>
              <a:schemeClr val="tx2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Connecteur droit 54">
            <a:extLst>
              <a:ext uri="{FF2B5EF4-FFF2-40B4-BE49-F238E27FC236}">
                <a16:creationId xmlns:a16="http://schemas.microsoft.com/office/drawing/2014/main" id="{0502334E-291A-2990-E269-63753B89569E}"/>
              </a:ext>
            </a:extLst>
          </p:cNvPr>
          <p:cNvCxnSpPr>
            <a:cxnSpLocks/>
          </p:cNvCxnSpPr>
          <p:nvPr/>
        </p:nvCxnSpPr>
        <p:spPr>
          <a:xfrm>
            <a:off x="9162785" y="3527808"/>
            <a:ext cx="661852" cy="0"/>
          </a:xfrm>
          <a:prstGeom prst="line">
            <a:avLst/>
          </a:prstGeom>
          <a:ln w="38100">
            <a:solidFill>
              <a:schemeClr val="tx2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Connecteur droit 58">
            <a:extLst>
              <a:ext uri="{FF2B5EF4-FFF2-40B4-BE49-F238E27FC236}">
                <a16:creationId xmlns:a16="http://schemas.microsoft.com/office/drawing/2014/main" id="{137CB954-F53B-3500-A787-08A2B6DC8A69}"/>
              </a:ext>
            </a:extLst>
          </p:cNvPr>
          <p:cNvCxnSpPr>
            <a:cxnSpLocks/>
          </p:cNvCxnSpPr>
          <p:nvPr/>
        </p:nvCxnSpPr>
        <p:spPr>
          <a:xfrm>
            <a:off x="9820843" y="2852892"/>
            <a:ext cx="661852" cy="0"/>
          </a:xfrm>
          <a:prstGeom prst="line">
            <a:avLst/>
          </a:prstGeom>
          <a:ln w="38100">
            <a:solidFill>
              <a:schemeClr val="tx2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Connecteur droit 67">
            <a:extLst>
              <a:ext uri="{FF2B5EF4-FFF2-40B4-BE49-F238E27FC236}">
                <a16:creationId xmlns:a16="http://schemas.microsoft.com/office/drawing/2014/main" id="{9F3E3361-B3E4-FB32-7C0E-EC44E0A9ADDF}"/>
              </a:ext>
            </a:extLst>
          </p:cNvPr>
          <p:cNvCxnSpPr>
            <a:cxnSpLocks/>
          </p:cNvCxnSpPr>
          <p:nvPr/>
        </p:nvCxnSpPr>
        <p:spPr>
          <a:xfrm>
            <a:off x="7114351" y="2225389"/>
            <a:ext cx="87086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ZoneTexte 71">
            <a:extLst>
              <a:ext uri="{FF2B5EF4-FFF2-40B4-BE49-F238E27FC236}">
                <a16:creationId xmlns:a16="http://schemas.microsoft.com/office/drawing/2014/main" id="{D4FD51FE-726D-F048-8BC2-71FB073BA731}"/>
              </a:ext>
            </a:extLst>
          </p:cNvPr>
          <p:cNvSpPr txBox="1"/>
          <p:nvPr/>
        </p:nvSpPr>
        <p:spPr>
          <a:xfrm>
            <a:off x="6618715" y="1963430"/>
            <a:ext cx="52129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>
                <a:latin typeface="Garamond" panose="02020404030301010803" pitchFamily="18" charset="0"/>
              </a:rPr>
              <a:t>12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E6BEB9BC-BF9B-A6A2-BED7-7DDDBDA5E62B}"/>
              </a:ext>
            </a:extLst>
          </p:cNvPr>
          <p:cNvSpPr txBox="1"/>
          <p:nvPr/>
        </p:nvSpPr>
        <p:spPr>
          <a:xfrm>
            <a:off x="10482695" y="2319680"/>
            <a:ext cx="112883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>
                <a:latin typeface="Garamond" panose="02020404030301010803" pitchFamily="18" charset="0"/>
              </a:rPr>
              <a:t>Supply</a:t>
            </a:r>
          </a:p>
        </p:txBody>
      </p:sp>
      <p:cxnSp>
        <p:nvCxnSpPr>
          <p:cNvPr id="6" name="Connecteur droit 5">
            <a:extLst>
              <a:ext uri="{FF2B5EF4-FFF2-40B4-BE49-F238E27FC236}">
                <a16:creationId xmlns:a16="http://schemas.microsoft.com/office/drawing/2014/main" id="{7CD616BD-CB6C-4B1B-7795-CC2A3E23AEF3}"/>
              </a:ext>
            </a:extLst>
          </p:cNvPr>
          <p:cNvCxnSpPr>
            <a:cxnSpLocks/>
          </p:cNvCxnSpPr>
          <p:nvPr/>
        </p:nvCxnSpPr>
        <p:spPr>
          <a:xfrm>
            <a:off x="7201437" y="2225389"/>
            <a:ext cx="661852" cy="0"/>
          </a:xfrm>
          <a:prstGeom prst="line">
            <a:avLst/>
          </a:prstGeom>
          <a:ln w="38100">
            <a:solidFill>
              <a:schemeClr val="accent2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cteur droit 6">
            <a:extLst>
              <a:ext uri="{FF2B5EF4-FFF2-40B4-BE49-F238E27FC236}">
                <a16:creationId xmlns:a16="http://schemas.microsoft.com/office/drawing/2014/main" id="{1848D09D-45B7-26E1-D722-26FFEB9C39AE}"/>
              </a:ext>
            </a:extLst>
          </p:cNvPr>
          <p:cNvCxnSpPr>
            <a:cxnSpLocks/>
          </p:cNvCxnSpPr>
          <p:nvPr/>
        </p:nvCxnSpPr>
        <p:spPr>
          <a:xfrm flipV="1">
            <a:off x="7848336" y="2234586"/>
            <a:ext cx="5740" cy="639241"/>
          </a:xfrm>
          <a:prstGeom prst="line">
            <a:avLst/>
          </a:prstGeom>
          <a:ln w="38100">
            <a:solidFill>
              <a:schemeClr val="accent2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9">
            <a:extLst>
              <a:ext uri="{FF2B5EF4-FFF2-40B4-BE49-F238E27FC236}">
                <a16:creationId xmlns:a16="http://schemas.microsoft.com/office/drawing/2014/main" id="{E30D4EB8-B56A-4BF7-DFA4-533E53F15C0B}"/>
              </a:ext>
            </a:extLst>
          </p:cNvPr>
          <p:cNvCxnSpPr>
            <a:cxnSpLocks/>
          </p:cNvCxnSpPr>
          <p:nvPr/>
        </p:nvCxnSpPr>
        <p:spPr>
          <a:xfrm>
            <a:off x="7848336" y="2873827"/>
            <a:ext cx="661852" cy="0"/>
          </a:xfrm>
          <a:prstGeom prst="line">
            <a:avLst/>
          </a:prstGeom>
          <a:ln w="38100">
            <a:solidFill>
              <a:schemeClr val="accent2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13">
            <a:extLst>
              <a:ext uri="{FF2B5EF4-FFF2-40B4-BE49-F238E27FC236}">
                <a16:creationId xmlns:a16="http://schemas.microsoft.com/office/drawing/2014/main" id="{9F3C9004-6717-8DFB-8D24-4B58297D8EC5}"/>
              </a:ext>
            </a:extLst>
          </p:cNvPr>
          <p:cNvCxnSpPr>
            <a:cxnSpLocks/>
          </p:cNvCxnSpPr>
          <p:nvPr/>
        </p:nvCxnSpPr>
        <p:spPr>
          <a:xfrm flipV="1">
            <a:off x="8491417" y="2852892"/>
            <a:ext cx="0" cy="395881"/>
          </a:xfrm>
          <a:prstGeom prst="line">
            <a:avLst/>
          </a:prstGeom>
          <a:ln w="38100">
            <a:solidFill>
              <a:schemeClr val="accent2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17">
            <a:extLst>
              <a:ext uri="{FF2B5EF4-FFF2-40B4-BE49-F238E27FC236}">
                <a16:creationId xmlns:a16="http://schemas.microsoft.com/office/drawing/2014/main" id="{6FDC0221-F905-D112-5407-6D522EB56124}"/>
              </a:ext>
            </a:extLst>
          </p:cNvPr>
          <p:cNvCxnSpPr>
            <a:cxnSpLocks/>
          </p:cNvCxnSpPr>
          <p:nvPr/>
        </p:nvCxnSpPr>
        <p:spPr>
          <a:xfrm>
            <a:off x="8491417" y="3248773"/>
            <a:ext cx="661852" cy="0"/>
          </a:xfrm>
          <a:prstGeom prst="line">
            <a:avLst/>
          </a:prstGeom>
          <a:ln w="38100">
            <a:solidFill>
              <a:schemeClr val="accent2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cteur droit 18">
            <a:extLst>
              <a:ext uri="{FF2B5EF4-FFF2-40B4-BE49-F238E27FC236}">
                <a16:creationId xmlns:a16="http://schemas.microsoft.com/office/drawing/2014/main" id="{4F26B187-E5AD-49E2-50D9-B1AF41BB4DFF}"/>
              </a:ext>
            </a:extLst>
          </p:cNvPr>
          <p:cNvCxnSpPr>
            <a:cxnSpLocks/>
          </p:cNvCxnSpPr>
          <p:nvPr/>
        </p:nvCxnSpPr>
        <p:spPr>
          <a:xfrm flipV="1">
            <a:off x="9153269" y="3248773"/>
            <a:ext cx="0" cy="283389"/>
          </a:xfrm>
          <a:prstGeom prst="line">
            <a:avLst/>
          </a:prstGeom>
          <a:ln w="38100">
            <a:solidFill>
              <a:schemeClr val="accent2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20">
            <a:extLst>
              <a:ext uri="{FF2B5EF4-FFF2-40B4-BE49-F238E27FC236}">
                <a16:creationId xmlns:a16="http://schemas.microsoft.com/office/drawing/2014/main" id="{F468925E-22D3-C4EE-ABF7-6B399219335F}"/>
              </a:ext>
            </a:extLst>
          </p:cNvPr>
          <p:cNvCxnSpPr>
            <a:cxnSpLocks/>
          </p:cNvCxnSpPr>
          <p:nvPr/>
        </p:nvCxnSpPr>
        <p:spPr>
          <a:xfrm>
            <a:off x="9162785" y="3528285"/>
            <a:ext cx="661852" cy="0"/>
          </a:xfrm>
          <a:prstGeom prst="line">
            <a:avLst/>
          </a:prstGeom>
          <a:ln w="38100">
            <a:solidFill>
              <a:schemeClr val="accent2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cteur droit 21">
            <a:extLst>
              <a:ext uri="{FF2B5EF4-FFF2-40B4-BE49-F238E27FC236}">
                <a16:creationId xmlns:a16="http://schemas.microsoft.com/office/drawing/2014/main" id="{89A73B92-018F-C928-BA2E-8BA3E9D74931}"/>
              </a:ext>
            </a:extLst>
          </p:cNvPr>
          <p:cNvCxnSpPr>
            <a:cxnSpLocks/>
          </p:cNvCxnSpPr>
          <p:nvPr/>
        </p:nvCxnSpPr>
        <p:spPr>
          <a:xfrm flipV="1">
            <a:off x="9810617" y="3532162"/>
            <a:ext cx="0" cy="630532"/>
          </a:xfrm>
          <a:prstGeom prst="line">
            <a:avLst/>
          </a:prstGeom>
          <a:ln w="38100">
            <a:solidFill>
              <a:schemeClr val="accent2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cteur droit 23">
            <a:extLst>
              <a:ext uri="{FF2B5EF4-FFF2-40B4-BE49-F238E27FC236}">
                <a16:creationId xmlns:a16="http://schemas.microsoft.com/office/drawing/2014/main" id="{7CB8B2C9-6490-C95A-DD2C-791F1DCA979E}"/>
              </a:ext>
            </a:extLst>
          </p:cNvPr>
          <p:cNvCxnSpPr>
            <a:cxnSpLocks/>
          </p:cNvCxnSpPr>
          <p:nvPr/>
        </p:nvCxnSpPr>
        <p:spPr>
          <a:xfrm>
            <a:off x="9788892" y="4162694"/>
            <a:ext cx="661852" cy="0"/>
          </a:xfrm>
          <a:prstGeom prst="line">
            <a:avLst/>
          </a:prstGeom>
          <a:ln w="38100">
            <a:solidFill>
              <a:schemeClr val="accent2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ZoneTexte 59">
            <a:extLst>
              <a:ext uri="{FF2B5EF4-FFF2-40B4-BE49-F238E27FC236}">
                <a16:creationId xmlns:a16="http://schemas.microsoft.com/office/drawing/2014/main" id="{B401A712-F7D3-1C0A-806D-A5DEED2A7323}"/>
              </a:ext>
            </a:extLst>
          </p:cNvPr>
          <p:cNvSpPr txBox="1"/>
          <p:nvPr/>
        </p:nvSpPr>
        <p:spPr>
          <a:xfrm>
            <a:off x="10448567" y="4172686"/>
            <a:ext cx="13965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>
                <a:latin typeface="Garamond" panose="02020404030301010803" pitchFamily="18" charset="0"/>
              </a:rPr>
              <a:t>Demand</a:t>
            </a:r>
          </a:p>
        </p:txBody>
      </p:sp>
      <p:cxnSp>
        <p:nvCxnSpPr>
          <p:cNvPr id="61" name="Connecteur droit 60">
            <a:extLst>
              <a:ext uri="{FF2B5EF4-FFF2-40B4-BE49-F238E27FC236}">
                <a16:creationId xmlns:a16="http://schemas.microsoft.com/office/drawing/2014/main" id="{EFBE27F0-60F5-37F3-4F1D-75004E440B09}"/>
              </a:ext>
            </a:extLst>
          </p:cNvPr>
          <p:cNvCxnSpPr>
            <a:cxnSpLocks/>
          </p:cNvCxnSpPr>
          <p:nvPr/>
        </p:nvCxnSpPr>
        <p:spPr>
          <a:xfrm flipV="1">
            <a:off x="7174905" y="2567360"/>
            <a:ext cx="1316512" cy="5196"/>
          </a:xfrm>
          <a:prstGeom prst="line">
            <a:avLst/>
          </a:prstGeom>
          <a:ln w="38100">
            <a:solidFill>
              <a:srgbClr val="C0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Connecteur droit 62">
            <a:extLst>
              <a:ext uri="{FF2B5EF4-FFF2-40B4-BE49-F238E27FC236}">
                <a16:creationId xmlns:a16="http://schemas.microsoft.com/office/drawing/2014/main" id="{7F805660-2F97-D96E-BCCE-AF578033E844}"/>
              </a:ext>
            </a:extLst>
          </p:cNvPr>
          <p:cNvCxnSpPr>
            <a:cxnSpLocks/>
          </p:cNvCxnSpPr>
          <p:nvPr/>
        </p:nvCxnSpPr>
        <p:spPr>
          <a:xfrm flipH="1" flipV="1">
            <a:off x="7835002" y="2581290"/>
            <a:ext cx="13334" cy="3509513"/>
          </a:xfrm>
          <a:prstGeom prst="line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necteur droit 33">
            <a:extLst>
              <a:ext uri="{FF2B5EF4-FFF2-40B4-BE49-F238E27FC236}">
                <a16:creationId xmlns:a16="http://schemas.microsoft.com/office/drawing/2014/main" id="{5621C7BC-FBBA-1C9C-AB0B-D5F779AF2A52}"/>
              </a:ext>
            </a:extLst>
          </p:cNvPr>
          <p:cNvCxnSpPr>
            <a:cxnSpLocks/>
          </p:cNvCxnSpPr>
          <p:nvPr/>
        </p:nvCxnSpPr>
        <p:spPr>
          <a:xfrm flipV="1">
            <a:off x="9820843" y="2842900"/>
            <a:ext cx="0" cy="680555"/>
          </a:xfrm>
          <a:prstGeom prst="line">
            <a:avLst/>
          </a:prstGeom>
          <a:ln w="38100">
            <a:solidFill>
              <a:schemeClr val="tx2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ZoneTexte 57">
            <a:extLst>
              <a:ext uri="{FF2B5EF4-FFF2-40B4-BE49-F238E27FC236}">
                <a16:creationId xmlns:a16="http://schemas.microsoft.com/office/drawing/2014/main" id="{CA52BCD2-14AA-7D33-F0AE-31F5BAD623E0}"/>
              </a:ext>
            </a:extLst>
          </p:cNvPr>
          <p:cNvSpPr txBox="1"/>
          <p:nvPr/>
        </p:nvSpPr>
        <p:spPr>
          <a:xfrm>
            <a:off x="8525140" y="1399194"/>
            <a:ext cx="168317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rgbClr val="C00000"/>
                </a:solidFill>
                <a:latin typeface="Garamond" panose="02020404030301010803" pitchFamily="18" charset="0"/>
              </a:rPr>
              <a:t>Price floor</a:t>
            </a:r>
          </a:p>
          <a:p>
            <a:pPr algn="ctr"/>
            <a:r>
              <a:rPr lang="en-US" sz="2800" dirty="0">
                <a:solidFill>
                  <a:srgbClr val="C00000"/>
                </a:solidFill>
                <a:latin typeface="Garamond" panose="02020404030301010803" pitchFamily="18" charset="0"/>
              </a:rPr>
              <a:t>of $11</a:t>
            </a:r>
          </a:p>
        </p:txBody>
      </p:sp>
      <p:cxnSp>
        <p:nvCxnSpPr>
          <p:cNvPr id="64" name="Connecteur droit avec flèche 63">
            <a:extLst>
              <a:ext uri="{FF2B5EF4-FFF2-40B4-BE49-F238E27FC236}">
                <a16:creationId xmlns:a16="http://schemas.microsoft.com/office/drawing/2014/main" id="{5AA4299C-DF07-F16D-2BCE-6A3DB477DBB2}"/>
              </a:ext>
            </a:extLst>
          </p:cNvPr>
          <p:cNvCxnSpPr>
            <a:cxnSpLocks/>
          </p:cNvCxnSpPr>
          <p:nvPr/>
        </p:nvCxnSpPr>
        <p:spPr>
          <a:xfrm flipH="1">
            <a:off x="8515927" y="2147648"/>
            <a:ext cx="223500" cy="339002"/>
          </a:xfrm>
          <a:prstGeom prst="straightConnector1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764754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6749C09-D51B-C44D-E21D-3894E5845F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>
                <a:latin typeface="Garamond" panose="02020404030301010803" pitchFamily="18" charset="0"/>
              </a:rPr>
              <a:t>Content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C866F13-8F35-DC75-ECFF-A01A595A5D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>
                <a:latin typeface="Garamond" panose="02020404030301010803" pitchFamily="18" charset="0"/>
              </a:rPr>
              <a:t>Introduction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latin typeface="Garamond" panose="02020404030301010803" pitchFamily="18" charset="0"/>
              </a:rPr>
              <a:t>The Program of Modern Econometrics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latin typeface="Garamond" panose="02020404030301010803" pitchFamily="18" charset="0"/>
              </a:rPr>
              <a:t>Utility and Welfare Economics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latin typeface="Garamond" panose="02020404030301010803" pitchFamily="18" charset="0"/>
              </a:rPr>
              <a:t>Econometrics as a Set of Descriptive Tools</a:t>
            </a:r>
          </a:p>
          <a:p>
            <a:pPr marL="514350" indent="-514350">
              <a:buFont typeface="+mj-lt"/>
              <a:buAutoNum type="arabicPeriod"/>
            </a:pPr>
            <a:endParaRPr lang="en-US" dirty="0">
              <a:latin typeface="Garamond" panose="02020404030301010803" pitchFamily="18" charset="0"/>
            </a:endParaRPr>
          </a:p>
          <a:p>
            <a:r>
              <a:rPr lang="en-US" b="1" dirty="0">
                <a:latin typeface="Garamond" panose="02020404030301010803" pitchFamily="18" charset="0"/>
              </a:rPr>
              <a:t>Reference: </a:t>
            </a:r>
            <a:br>
              <a:rPr lang="en-US" dirty="0">
                <a:latin typeface="Garamond" panose="02020404030301010803" pitchFamily="18" charset="0"/>
              </a:rPr>
            </a:br>
            <a:r>
              <a:rPr lang="en-US" dirty="0">
                <a:solidFill>
                  <a:srgbClr val="444444"/>
                </a:solidFill>
                <a:latin typeface="Garamond" panose="02020404030301010803" pitchFamily="18" charset="0"/>
              </a:rPr>
              <a:t>K.-F. Israel, </a:t>
            </a:r>
            <a:r>
              <a:rPr lang="fr-FR" b="0" i="0" u="none" strike="noStrike" dirty="0">
                <a:solidFill>
                  <a:srgbClr val="9F9F9F"/>
                </a:solidFill>
                <a:effectLst/>
                <a:latin typeface="Garamond" panose="02020404030301010803" pitchFamily="18" charset="0"/>
                <a:hlinkClick r:id="rId2"/>
              </a:rPr>
              <a:t>Pawel Ciompa and the meaning of econometrics: a comparison of two concepts</a:t>
            </a:r>
            <a:r>
              <a:rPr lang="fr-FR" b="0" i="0" u="none" strike="noStrike" dirty="0">
                <a:solidFill>
                  <a:srgbClr val="444444"/>
                </a:solidFill>
                <a:effectLst/>
                <a:latin typeface="Garamond" panose="02020404030301010803" pitchFamily="18" charset="0"/>
              </a:rPr>
              <a:t>, </a:t>
            </a:r>
            <a:r>
              <a:rPr lang="fr-FR" b="0" i="1" u="none" strike="noStrike" dirty="0">
                <a:solidFill>
                  <a:srgbClr val="444444"/>
                </a:solidFill>
                <a:effectLst/>
                <a:latin typeface="Garamond" panose="02020404030301010803" pitchFamily="18" charset="0"/>
              </a:rPr>
              <a:t>The </a:t>
            </a:r>
            <a:r>
              <a:rPr lang="fr-FR" b="0" i="1" u="none" strike="noStrike" dirty="0" err="1">
                <a:solidFill>
                  <a:srgbClr val="444444"/>
                </a:solidFill>
                <a:effectLst/>
                <a:latin typeface="Garamond" panose="02020404030301010803" pitchFamily="18" charset="0"/>
              </a:rPr>
              <a:t>European</a:t>
            </a:r>
            <a:r>
              <a:rPr lang="fr-FR" b="0" i="1" u="none" strike="noStrike" dirty="0">
                <a:solidFill>
                  <a:srgbClr val="444444"/>
                </a:solidFill>
                <a:effectLst/>
                <a:latin typeface="Garamond" panose="02020404030301010803" pitchFamily="18" charset="0"/>
              </a:rPr>
              <a:t> Journal of the </a:t>
            </a:r>
            <a:r>
              <a:rPr lang="fr-FR" b="0" i="1" u="none" strike="noStrike" dirty="0" err="1">
                <a:solidFill>
                  <a:srgbClr val="444444"/>
                </a:solidFill>
                <a:effectLst/>
                <a:latin typeface="Garamond" panose="02020404030301010803" pitchFamily="18" charset="0"/>
              </a:rPr>
              <a:t>History</a:t>
            </a:r>
            <a:r>
              <a:rPr lang="fr-FR" b="0" i="1" u="none" strike="noStrike" dirty="0">
                <a:solidFill>
                  <a:srgbClr val="444444"/>
                </a:solidFill>
                <a:effectLst/>
                <a:latin typeface="Garamond" panose="02020404030301010803" pitchFamily="18" charset="0"/>
              </a:rPr>
              <a:t> of </a:t>
            </a:r>
            <a:r>
              <a:rPr lang="fr-FR" b="0" i="1" u="none" strike="noStrike" dirty="0" err="1">
                <a:solidFill>
                  <a:srgbClr val="444444"/>
                </a:solidFill>
                <a:effectLst/>
                <a:latin typeface="Garamond" panose="02020404030301010803" pitchFamily="18" charset="0"/>
              </a:rPr>
              <a:t>Economic</a:t>
            </a:r>
            <a:r>
              <a:rPr lang="fr-FR" b="0" i="1" u="none" strike="noStrike" dirty="0">
                <a:solidFill>
                  <a:srgbClr val="444444"/>
                </a:solidFill>
                <a:effectLst/>
                <a:latin typeface="Garamond" panose="02020404030301010803" pitchFamily="18" charset="0"/>
              </a:rPr>
              <a:t> </a:t>
            </a:r>
            <a:r>
              <a:rPr lang="fr-FR" b="0" i="1" u="none" strike="noStrike" dirty="0" err="1">
                <a:solidFill>
                  <a:srgbClr val="444444"/>
                </a:solidFill>
                <a:effectLst/>
                <a:latin typeface="Garamond" panose="02020404030301010803" pitchFamily="18" charset="0"/>
              </a:rPr>
              <a:t>Thought</a:t>
            </a:r>
            <a:r>
              <a:rPr lang="fr-FR" b="0" i="0" u="none" strike="noStrike" dirty="0">
                <a:solidFill>
                  <a:srgbClr val="444444"/>
                </a:solidFill>
                <a:effectLst/>
                <a:latin typeface="Garamond" panose="02020404030301010803" pitchFamily="18" charset="0"/>
              </a:rPr>
              <a:t>, (2023, </a:t>
            </a:r>
            <a:r>
              <a:rPr lang="fr-FR" b="0" i="0" u="none" strike="noStrike" dirty="0" err="1">
                <a:solidFill>
                  <a:srgbClr val="444444"/>
                </a:solidFill>
                <a:effectLst/>
                <a:latin typeface="Garamond" panose="02020404030301010803" pitchFamily="18" charset="0"/>
              </a:rPr>
              <a:t>forthcoming</a:t>
            </a:r>
            <a:r>
              <a:rPr lang="fr-FR" b="0" i="0" u="none" strike="noStrike" dirty="0">
                <a:solidFill>
                  <a:srgbClr val="444444"/>
                </a:solidFill>
                <a:effectLst/>
                <a:latin typeface="Garamond" panose="02020404030301010803" pitchFamily="18" charset="0"/>
              </a:rPr>
              <a:t>)</a:t>
            </a:r>
          </a:p>
          <a:p>
            <a:endParaRPr lang="en-US" b="0" i="0" u="none" strike="noStrike" dirty="0">
              <a:solidFill>
                <a:srgbClr val="444444"/>
              </a:solidFill>
              <a:effectLst/>
              <a:latin typeface="Garamond" panose="02020404030301010803" pitchFamily="18" charset="0"/>
            </a:endParaRPr>
          </a:p>
          <a:p>
            <a:endParaRPr lang="en-US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906388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Rectangle 52">
            <a:extLst>
              <a:ext uri="{FF2B5EF4-FFF2-40B4-BE49-F238E27FC236}">
                <a16:creationId xmlns:a16="http://schemas.microsoft.com/office/drawing/2014/main" id="{C2E8839B-8C04-A414-3B23-14BD0FD7E0B7}"/>
              </a:ext>
            </a:extLst>
          </p:cNvPr>
          <p:cNvSpPr/>
          <p:nvPr/>
        </p:nvSpPr>
        <p:spPr>
          <a:xfrm>
            <a:off x="8484361" y="3262779"/>
            <a:ext cx="656723" cy="899913"/>
          </a:xfrm>
          <a:prstGeom prst="rect">
            <a:avLst/>
          </a:prstGeom>
          <a:solidFill>
            <a:srgbClr val="C00000">
              <a:alpha val="48627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C00000"/>
              </a:solidFill>
            </a:endParaRPr>
          </a:p>
        </p:txBody>
      </p:sp>
      <p:pic>
        <p:nvPicPr>
          <p:cNvPr id="1028" name="Picture 4" descr="Shawn Ritenour | Mises Institute">
            <a:extLst>
              <a:ext uri="{FF2B5EF4-FFF2-40B4-BE49-F238E27FC236}">
                <a16:creationId xmlns:a16="http://schemas.microsoft.com/office/drawing/2014/main" id="{4F131D5C-B9DE-DFC7-6D84-BF7255EBE5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19346" y="5403183"/>
            <a:ext cx="661853" cy="804730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2" descr="Joseph T Salerno (@jtsale) / Twitter">
            <a:extLst>
              <a:ext uri="{FF2B5EF4-FFF2-40B4-BE49-F238E27FC236}">
                <a16:creationId xmlns:a16="http://schemas.microsoft.com/office/drawing/2014/main" id="{BCD83FF2-D805-15CD-5750-99C04E18E97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2354" y="5381916"/>
            <a:ext cx="789847" cy="789847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6" name="Rectangle 55">
            <a:extLst>
              <a:ext uri="{FF2B5EF4-FFF2-40B4-BE49-F238E27FC236}">
                <a16:creationId xmlns:a16="http://schemas.microsoft.com/office/drawing/2014/main" id="{2D1CCE27-2465-8F53-50BB-744075C528E3}"/>
              </a:ext>
            </a:extLst>
          </p:cNvPr>
          <p:cNvSpPr/>
          <p:nvPr/>
        </p:nvSpPr>
        <p:spPr>
          <a:xfrm>
            <a:off x="7837462" y="2886500"/>
            <a:ext cx="646899" cy="1892145"/>
          </a:xfrm>
          <a:prstGeom prst="rect">
            <a:avLst/>
          </a:prstGeom>
          <a:solidFill>
            <a:srgbClr val="C00000">
              <a:alpha val="48627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C00000"/>
              </a:solidFill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EA444784-C124-C145-8D77-F7A0B2C5B413}"/>
              </a:ext>
            </a:extLst>
          </p:cNvPr>
          <p:cNvSpPr/>
          <p:nvPr/>
        </p:nvSpPr>
        <p:spPr>
          <a:xfrm>
            <a:off x="7205912" y="2567360"/>
            <a:ext cx="646899" cy="286753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FC1CCD7-EFD9-4223-C7FE-1F1156107328}"/>
              </a:ext>
            </a:extLst>
          </p:cNvPr>
          <p:cNvSpPr/>
          <p:nvPr/>
        </p:nvSpPr>
        <p:spPr>
          <a:xfrm>
            <a:off x="7201437" y="2234585"/>
            <a:ext cx="646899" cy="34150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ACCDCA8B-EE7F-15B6-2838-367E7F5B10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Garamond" panose="02020404030301010803" pitchFamily="18" charset="0"/>
              </a:rPr>
              <a:t>3. Utility and Welfare Economics</a:t>
            </a: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009AB9F-41EE-0A12-BB76-F0CD7D0AEFB9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latin typeface="Garamond" panose="02020404030301010803" pitchFamily="18" charset="0"/>
              </a:rPr>
              <a:t>Welfare loss from price controls:</a:t>
            </a:r>
          </a:p>
          <a:p>
            <a:pPr lvl="1"/>
            <a:r>
              <a:rPr lang="en-US" dirty="0">
                <a:latin typeface="Garamond" panose="02020404030301010803" pitchFamily="18" charset="0"/>
              </a:rPr>
              <a:t>Price: $11</a:t>
            </a:r>
          </a:p>
          <a:p>
            <a:pPr lvl="1"/>
            <a:r>
              <a:rPr lang="en-US" dirty="0">
                <a:latin typeface="Garamond" panose="02020404030301010803" pitchFamily="18" charset="0"/>
              </a:rPr>
              <a:t>Quantity: 1 </a:t>
            </a:r>
          </a:p>
          <a:p>
            <a:pPr lvl="1"/>
            <a:r>
              <a:rPr lang="en-US" dirty="0">
                <a:solidFill>
                  <a:schemeClr val="accent2"/>
                </a:solidFill>
                <a:latin typeface="Garamond" panose="02020404030301010803" pitchFamily="18" charset="0"/>
              </a:rPr>
              <a:t>Consumer surplus: $1</a:t>
            </a:r>
          </a:p>
          <a:p>
            <a:pPr lvl="1"/>
            <a:r>
              <a:rPr lang="en-US" dirty="0">
                <a:solidFill>
                  <a:schemeClr val="tx2"/>
                </a:solidFill>
                <a:latin typeface="Garamond" panose="02020404030301010803" pitchFamily="18" charset="0"/>
              </a:rPr>
              <a:t>Producer surplus: $9</a:t>
            </a:r>
          </a:p>
          <a:p>
            <a:pPr lvl="1"/>
            <a:r>
              <a:rPr lang="en-US" b="1" dirty="0">
                <a:latin typeface="Garamond" panose="02020404030301010803" pitchFamily="18" charset="0"/>
              </a:rPr>
              <a:t>Total welfare: $10</a:t>
            </a:r>
          </a:p>
          <a:p>
            <a:pPr lvl="1"/>
            <a:endParaRPr lang="en-US" dirty="0">
              <a:latin typeface="Garamond" panose="02020404030301010803" pitchFamily="18" charset="0"/>
            </a:endParaRPr>
          </a:p>
          <a:p>
            <a:pPr lvl="1"/>
            <a:r>
              <a:rPr lang="en-US" b="1" dirty="0">
                <a:solidFill>
                  <a:srgbClr val="C00000"/>
                </a:solidFill>
                <a:latin typeface="Garamond" panose="02020404030301010803" pitchFamily="18" charset="0"/>
              </a:rPr>
              <a:t>Welfare loss: $9</a:t>
            </a:r>
          </a:p>
          <a:p>
            <a:endParaRPr lang="en-US" b="1" dirty="0">
              <a:latin typeface="Garamond" panose="02020404030301010803" pitchFamily="18" charset="0"/>
            </a:endParaRPr>
          </a:p>
        </p:txBody>
      </p:sp>
      <p:cxnSp>
        <p:nvCxnSpPr>
          <p:cNvPr id="9" name="Connecteur droit avec flèche 8">
            <a:extLst>
              <a:ext uri="{FF2B5EF4-FFF2-40B4-BE49-F238E27FC236}">
                <a16:creationId xmlns:a16="http://schemas.microsoft.com/office/drawing/2014/main" id="{1582F22B-C844-09B4-8CD3-572C7774394B}"/>
              </a:ext>
            </a:extLst>
          </p:cNvPr>
          <p:cNvCxnSpPr>
            <a:cxnSpLocks/>
          </p:cNvCxnSpPr>
          <p:nvPr/>
        </p:nvCxnSpPr>
        <p:spPr>
          <a:xfrm>
            <a:off x="7184571" y="6096000"/>
            <a:ext cx="4169229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avec flèche 11">
            <a:extLst>
              <a:ext uri="{FF2B5EF4-FFF2-40B4-BE49-F238E27FC236}">
                <a16:creationId xmlns:a16="http://schemas.microsoft.com/office/drawing/2014/main" id="{0090704D-D92B-8A4D-6701-D291C4E20544}"/>
              </a:ext>
            </a:extLst>
          </p:cNvPr>
          <p:cNvCxnSpPr>
            <a:cxnSpLocks/>
          </p:cNvCxnSpPr>
          <p:nvPr/>
        </p:nvCxnSpPr>
        <p:spPr>
          <a:xfrm flipV="1">
            <a:off x="7184571" y="1994263"/>
            <a:ext cx="0" cy="4101737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ZoneTexte 14">
            <a:extLst>
              <a:ext uri="{FF2B5EF4-FFF2-40B4-BE49-F238E27FC236}">
                <a16:creationId xmlns:a16="http://schemas.microsoft.com/office/drawing/2014/main" id="{749AE198-CF5F-2EB3-F9AD-EEDE2AB3930E}"/>
              </a:ext>
            </a:extLst>
          </p:cNvPr>
          <p:cNvSpPr txBox="1"/>
          <p:nvPr/>
        </p:nvSpPr>
        <p:spPr>
          <a:xfrm>
            <a:off x="6426538" y="1379956"/>
            <a:ext cx="14911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2800" dirty="0">
                <a:latin typeface="Garamond" panose="02020404030301010803" pitchFamily="18" charset="0"/>
              </a:rPr>
              <a:t>Price in $</a:t>
            </a: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895D4DD5-632D-53AB-2B83-147755458540}"/>
              </a:ext>
            </a:extLst>
          </p:cNvPr>
          <p:cNvSpPr txBox="1"/>
          <p:nvPr/>
        </p:nvSpPr>
        <p:spPr>
          <a:xfrm>
            <a:off x="10779439" y="6095995"/>
            <a:ext cx="140615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latin typeface="Garamond" panose="02020404030301010803" pitchFamily="18" charset="0"/>
              </a:rPr>
              <a:t>Quantity</a:t>
            </a:r>
          </a:p>
        </p:txBody>
      </p:sp>
      <p:cxnSp>
        <p:nvCxnSpPr>
          <p:cNvPr id="27" name="Connecteur droit 26">
            <a:extLst>
              <a:ext uri="{FF2B5EF4-FFF2-40B4-BE49-F238E27FC236}">
                <a16:creationId xmlns:a16="http://schemas.microsoft.com/office/drawing/2014/main" id="{B5619041-85D4-D7A5-A949-66ECB0FD7373}"/>
              </a:ext>
            </a:extLst>
          </p:cNvPr>
          <p:cNvCxnSpPr>
            <a:cxnSpLocks/>
          </p:cNvCxnSpPr>
          <p:nvPr/>
        </p:nvCxnSpPr>
        <p:spPr>
          <a:xfrm>
            <a:off x="7099398" y="2873827"/>
            <a:ext cx="87086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cteur droit 28">
            <a:extLst>
              <a:ext uri="{FF2B5EF4-FFF2-40B4-BE49-F238E27FC236}">
                <a16:creationId xmlns:a16="http://schemas.microsoft.com/office/drawing/2014/main" id="{B9CDAD80-ABEC-259E-62D2-05BDFAB6F71D}"/>
              </a:ext>
            </a:extLst>
          </p:cNvPr>
          <p:cNvCxnSpPr>
            <a:cxnSpLocks/>
          </p:cNvCxnSpPr>
          <p:nvPr/>
        </p:nvCxnSpPr>
        <p:spPr>
          <a:xfrm>
            <a:off x="7092454" y="3513905"/>
            <a:ext cx="87086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cteur droit 29">
            <a:extLst>
              <a:ext uri="{FF2B5EF4-FFF2-40B4-BE49-F238E27FC236}">
                <a16:creationId xmlns:a16="http://schemas.microsoft.com/office/drawing/2014/main" id="{40DA19E0-4114-36C7-34B9-F6D28BCB1544}"/>
              </a:ext>
            </a:extLst>
          </p:cNvPr>
          <p:cNvCxnSpPr>
            <a:cxnSpLocks/>
          </p:cNvCxnSpPr>
          <p:nvPr/>
        </p:nvCxnSpPr>
        <p:spPr>
          <a:xfrm>
            <a:off x="7092454" y="4162696"/>
            <a:ext cx="87086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cteur droit 30">
            <a:extLst>
              <a:ext uri="{FF2B5EF4-FFF2-40B4-BE49-F238E27FC236}">
                <a16:creationId xmlns:a16="http://schemas.microsoft.com/office/drawing/2014/main" id="{5A5F8F12-B6A6-56D5-C08D-CA564F1374B9}"/>
              </a:ext>
            </a:extLst>
          </p:cNvPr>
          <p:cNvCxnSpPr>
            <a:cxnSpLocks/>
          </p:cNvCxnSpPr>
          <p:nvPr/>
        </p:nvCxnSpPr>
        <p:spPr>
          <a:xfrm>
            <a:off x="7099398" y="4807131"/>
            <a:ext cx="87086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cteur droit 31">
            <a:extLst>
              <a:ext uri="{FF2B5EF4-FFF2-40B4-BE49-F238E27FC236}">
                <a16:creationId xmlns:a16="http://schemas.microsoft.com/office/drawing/2014/main" id="{71C68482-28B5-C69D-635D-DE1BA4D1927F}"/>
              </a:ext>
            </a:extLst>
          </p:cNvPr>
          <p:cNvCxnSpPr>
            <a:cxnSpLocks/>
          </p:cNvCxnSpPr>
          <p:nvPr/>
        </p:nvCxnSpPr>
        <p:spPr>
          <a:xfrm>
            <a:off x="7092454" y="5451562"/>
            <a:ext cx="87086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cteur droit 32">
            <a:extLst>
              <a:ext uri="{FF2B5EF4-FFF2-40B4-BE49-F238E27FC236}">
                <a16:creationId xmlns:a16="http://schemas.microsoft.com/office/drawing/2014/main" id="{650B0B4A-8957-1DCD-088A-AAAC355D5EE8}"/>
              </a:ext>
            </a:extLst>
          </p:cNvPr>
          <p:cNvCxnSpPr>
            <a:cxnSpLocks/>
          </p:cNvCxnSpPr>
          <p:nvPr/>
        </p:nvCxnSpPr>
        <p:spPr>
          <a:xfrm flipV="1">
            <a:off x="7848336" y="6095996"/>
            <a:ext cx="0" cy="8096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necteur droit 35">
            <a:extLst>
              <a:ext uri="{FF2B5EF4-FFF2-40B4-BE49-F238E27FC236}">
                <a16:creationId xmlns:a16="http://schemas.microsoft.com/office/drawing/2014/main" id="{E2EE88B3-5106-5734-EFD7-714A8888FE91}"/>
              </a:ext>
            </a:extLst>
          </p:cNvPr>
          <p:cNvCxnSpPr>
            <a:cxnSpLocks/>
          </p:cNvCxnSpPr>
          <p:nvPr/>
        </p:nvCxnSpPr>
        <p:spPr>
          <a:xfrm flipV="1">
            <a:off x="8493858" y="6095995"/>
            <a:ext cx="0" cy="8096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cteur droit 36">
            <a:extLst>
              <a:ext uri="{FF2B5EF4-FFF2-40B4-BE49-F238E27FC236}">
                <a16:creationId xmlns:a16="http://schemas.microsoft.com/office/drawing/2014/main" id="{7D0906D2-B482-4F11-F6BD-22B49CDE3879}"/>
              </a:ext>
            </a:extLst>
          </p:cNvPr>
          <p:cNvCxnSpPr>
            <a:cxnSpLocks/>
          </p:cNvCxnSpPr>
          <p:nvPr/>
        </p:nvCxnSpPr>
        <p:spPr>
          <a:xfrm flipV="1">
            <a:off x="9156798" y="6105993"/>
            <a:ext cx="0" cy="8096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necteur droit 37">
            <a:extLst>
              <a:ext uri="{FF2B5EF4-FFF2-40B4-BE49-F238E27FC236}">
                <a16:creationId xmlns:a16="http://schemas.microsoft.com/office/drawing/2014/main" id="{5C9A87E1-2640-63B2-77AF-725EFCB226C1}"/>
              </a:ext>
            </a:extLst>
          </p:cNvPr>
          <p:cNvCxnSpPr>
            <a:cxnSpLocks/>
          </p:cNvCxnSpPr>
          <p:nvPr/>
        </p:nvCxnSpPr>
        <p:spPr>
          <a:xfrm flipV="1">
            <a:off x="9824637" y="6105993"/>
            <a:ext cx="0" cy="8096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cteur droit 38">
            <a:extLst>
              <a:ext uri="{FF2B5EF4-FFF2-40B4-BE49-F238E27FC236}">
                <a16:creationId xmlns:a16="http://schemas.microsoft.com/office/drawing/2014/main" id="{7982E403-50DF-822F-5346-99A7F0B01B94}"/>
              </a:ext>
            </a:extLst>
          </p:cNvPr>
          <p:cNvCxnSpPr>
            <a:cxnSpLocks/>
          </p:cNvCxnSpPr>
          <p:nvPr/>
        </p:nvCxnSpPr>
        <p:spPr>
          <a:xfrm flipV="1">
            <a:off x="10486489" y="6105992"/>
            <a:ext cx="0" cy="8096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ZoneTexte 39">
            <a:extLst>
              <a:ext uri="{FF2B5EF4-FFF2-40B4-BE49-F238E27FC236}">
                <a16:creationId xmlns:a16="http://schemas.microsoft.com/office/drawing/2014/main" id="{F3E7BCD4-4727-1D5F-6AD2-16D15F8427F9}"/>
              </a:ext>
            </a:extLst>
          </p:cNvPr>
          <p:cNvSpPr txBox="1"/>
          <p:nvPr/>
        </p:nvSpPr>
        <p:spPr>
          <a:xfrm>
            <a:off x="6614700" y="2612215"/>
            <a:ext cx="52129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>
                <a:latin typeface="Garamond" panose="02020404030301010803" pitchFamily="18" charset="0"/>
              </a:rPr>
              <a:t>10</a:t>
            </a:r>
          </a:p>
        </p:txBody>
      </p:sp>
      <p:sp>
        <p:nvSpPr>
          <p:cNvPr id="41" name="ZoneTexte 40">
            <a:extLst>
              <a:ext uri="{FF2B5EF4-FFF2-40B4-BE49-F238E27FC236}">
                <a16:creationId xmlns:a16="http://schemas.microsoft.com/office/drawing/2014/main" id="{11007A8E-6EBB-06E5-CAA4-6534A61AA2FB}"/>
              </a:ext>
            </a:extLst>
          </p:cNvPr>
          <p:cNvSpPr txBox="1"/>
          <p:nvPr/>
        </p:nvSpPr>
        <p:spPr>
          <a:xfrm>
            <a:off x="6695929" y="3252780"/>
            <a:ext cx="3529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>
                <a:latin typeface="Garamond" panose="02020404030301010803" pitchFamily="18" charset="0"/>
              </a:rPr>
              <a:t>8</a:t>
            </a:r>
          </a:p>
        </p:txBody>
      </p:sp>
      <p:sp>
        <p:nvSpPr>
          <p:cNvPr id="42" name="ZoneTexte 41">
            <a:extLst>
              <a:ext uri="{FF2B5EF4-FFF2-40B4-BE49-F238E27FC236}">
                <a16:creationId xmlns:a16="http://schemas.microsoft.com/office/drawing/2014/main" id="{AC85E997-6DDB-6E59-8430-A1B519522770}"/>
              </a:ext>
            </a:extLst>
          </p:cNvPr>
          <p:cNvSpPr txBox="1"/>
          <p:nvPr/>
        </p:nvSpPr>
        <p:spPr>
          <a:xfrm>
            <a:off x="6695929" y="3901086"/>
            <a:ext cx="3529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>
                <a:latin typeface="Garamond" panose="02020404030301010803" pitchFamily="18" charset="0"/>
              </a:rPr>
              <a:t>6</a:t>
            </a:r>
          </a:p>
        </p:txBody>
      </p:sp>
      <p:sp>
        <p:nvSpPr>
          <p:cNvPr id="43" name="ZoneTexte 42">
            <a:extLst>
              <a:ext uri="{FF2B5EF4-FFF2-40B4-BE49-F238E27FC236}">
                <a16:creationId xmlns:a16="http://schemas.microsoft.com/office/drawing/2014/main" id="{EB5EB240-C78E-D762-F86A-B1E940D0FDC8}"/>
              </a:ext>
            </a:extLst>
          </p:cNvPr>
          <p:cNvSpPr txBox="1"/>
          <p:nvPr/>
        </p:nvSpPr>
        <p:spPr>
          <a:xfrm>
            <a:off x="6702873" y="4540328"/>
            <a:ext cx="3529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>
                <a:latin typeface="Garamond" panose="02020404030301010803" pitchFamily="18" charset="0"/>
              </a:rPr>
              <a:t>4</a:t>
            </a:r>
          </a:p>
        </p:txBody>
      </p:sp>
      <p:sp>
        <p:nvSpPr>
          <p:cNvPr id="44" name="ZoneTexte 43">
            <a:extLst>
              <a:ext uri="{FF2B5EF4-FFF2-40B4-BE49-F238E27FC236}">
                <a16:creationId xmlns:a16="http://schemas.microsoft.com/office/drawing/2014/main" id="{AF9297D2-5A36-2246-6F82-295B4137359F}"/>
              </a:ext>
            </a:extLst>
          </p:cNvPr>
          <p:cNvSpPr txBox="1"/>
          <p:nvPr/>
        </p:nvSpPr>
        <p:spPr>
          <a:xfrm>
            <a:off x="6698112" y="5195313"/>
            <a:ext cx="3529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>
                <a:latin typeface="Garamond" panose="02020404030301010803" pitchFamily="18" charset="0"/>
              </a:rPr>
              <a:t>2</a:t>
            </a:r>
          </a:p>
        </p:txBody>
      </p:sp>
      <p:sp>
        <p:nvSpPr>
          <p:cNvPr id="45" name="ZoneTexte 44">
            <a:extLst>
              <a:ext uri="{FF2B5EF4-FFF2-40B4-BE49-F238E27FC236}">
                <a16:creationId xmlns:a16="http://schemas.microsoft.com/office/drawing/2014/main" id="{57491F72-7275-BF37-B598-9384A556CF44}"/>
              </a:ext>
            </a:extLst>
          </p:cNvPr>
          <p:cNvSpPr txBox="1"/>
          <p:nvPr/>
        </p:nvSpPr>
        <p:spPr>
          <a:xfrm>
            <a:off x="7671845" y="6176962"/>
            <a:ext cx="3529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>
                <a:latin typeface="Garamond" panose="02020404030301010803" pitchFamily="18" charset="0"/>
              </a:rPr>
              <a:t>1</a:t>
            </a:r>
          </a:p>
        </p:txBody>
      </p:sp>
      <p:sp>
        <p:nvSpPr>
          <p:cNvPr id="46" name="ZoneTexte 45">
            <a:extLst>
              <a:ext uri="{FF2B5EF4-FFF2-40B4-BE49-F238E27FC236}">
                <a16:creationId xmlns:a16="http://schemas.microsoft.com/office/drawing/2014/main" id="{3BCFF309-10A8-D8CF-90BA-D2ADA4F7F110}"/>
              </a:ext>
            </a:extLst>
          </p:cNvPr>
          <p:cNvSpPr txBox="1"/>
          <p:nvPr/>
        </p:nvSpPr>
        <p:spPr>
          <a:xfrm>
            <a:off x="8333696" y="6172832"/>
            <a:ext cx="3529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>
                <a:latin typeface="Garamond" panose="02020404030301010803" pitchFamily="18" charset="0"/>
              </a:rPr>
              <a:t>2</a:t>
            </a:r>
          </a:p>
        </p:txBody>
      </p:sp>
      <p:sp>
        <p:nvSpPr>
          <p:cNvPr id="47" name="ZoneTexte 46">
            <a:extLst>
              <a:ext uri="{FF2B5EF4-FFF2-40B4-BE49-F238E27FC236}">
                <a16:creationId xmlns:a16="http://schemas.microsoft.com/office/drawing/2014/main" id="{1876FA77-29D6-E4BE-C9FA-84B0D7E9E021}"/>
              </a:ext>
            </a:extLst>
          </p:cNvPr>
          <p:cNvSpPr txBox="1"/>
          <p:nvPr/>
        </p:nvSpPr>
        <p:spPr>
          <a:xfrm>
            <a:off x="8982757" y="6172832"/>
            <a:ext cx="3529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>
                <a:latin typeface="Garamond" panose="02020404030301010803" pitchFamily="18" charset="0"/>
              </a:rPr>
              <a:t>3</a:t>
            </a:r>
          </a:p>
        </p:txBody>
      </p:sp>
      <p:sp>
        <p:nvSpPr>
          <p:cNvPr id="48" name="ZoneTexte 47">
            <a:extLst>
              <a:ext uri="{FF2B5EF4-FFF2-40B4-BE49-F238E27FC236}">
                <a16:creationId xmlns:a16="http://schemas.microsoft.com/office/drawing/2014/main" id="{CACDBDFF-A3B9-E629-4277-25176798798A}"/>
              </a:ext>
            </a:extLst>
          </p:cNvPr>
          <p:cNvSpPr txBox="1"/>
          <p:nvPr/>
        </p:nvSpPr>
        <p:spPr>
          <a:xfrm>
            <a:off x="9645153" y="6172830"/>
            <a:ext cx="3529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>
                <a:latin typeface="Garamond" panose="02020404030301010803" pitchFamily="18" charset="0"/>
              </a:rPr>
              <a:t>4</a:t>
            </a:r>
          </a:p>
        </p:txBody>
      </p:sp>
      <p:sp>
        <p:nvSpPr>
          <p:cNvPr id="49" name="ZoneTexte 48">
            <a:extLst>
              <a:ext uri="{FF2B5EF4-FFF2-40B4-BE49-F238E27FC236}">
                <a16:creationId xmlns:a16="http://schemas.microsoft.com/office/drawing/2014/main" id="{EF597A6D-FAA8-2A38-854D-F6F91643556B}"/>
              </a:ext>
            </a:extLst>
          </p:cNvPr>
          <p:cNvSpPr txBox="1"/>
          <p:nvPr/>
        </p:nvSpPr>
        <p:spPr>
          <a:xfrm>
            <a:off x="10307549" y="6171989"/>
            <a:ext cx="3529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>
                <a:latin typeface="Garamond" panose="02020404030301010803" pitchFamily="18" charset="0"/>
              </a:rPr>
              <a:t>5</a:t>
            </a:r>
          </a:p>
        </p:txBody>
      </p:sp>
      <p:sp>
        <p:nvSpPr>
          <p:cNvPr id="50" name="ZoneTexte 49">
            <a:extLst>
              <a:ext uri="{FF2B5EF4-FFF2-40B4-BE49-F238E27FC236}">
                <a16:creationId xmlns:a16="http://schemas.microsoft.com/office/drawing/2014/main" id="{89C4ACDE-6CDE-E9E4-FA22-F54C8F1DB3F0}"/>
              </a:ext>
            </a:extLst>
          </p:cNvPr>
          <p:cNvSpPr txBox="1"/>
          <p:nvPr/>
        </p:nvSpPr>
        <p:spPr>
          <a:xfrm>
            <a:off x="6815260" y="6090803"/>
            <a:ext cx="3529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>
                <a:latin typeface="Garamond" panose="02020404030301010803" pitchFamily="18" charset="0"/>
              </a:rPr>
              <a:t>0</a:t>
            </a:r>
          </a:p>
        </p:txBody>
      </p:sp>
      <p:cxnSp>
        <p:nvCxnSpPr>
          <p:cNvPr id="5" name="Connecteur droit 4">
            <a:extLst>
              <a:ext uri="{FF2B5EF4-FFF2-40B4-BE49-F238E27FC236}">
                <a16:creationId xmlns:a16="http://schemas.microsoft.com/office/drawing/2014/main" id="{A9B3991A-CF19-70D3-873C-7DA739EB901C}"/>
              </a:ext>
            </a:extLst>
          </p:cNvPr>
          <p:cNvCxnSpPr>
            <a:cxnSpLocks/>
          </p:cNvCxnSpPr>
          <p:nvPr/>
        </p:nvCxnSpPr>
        <p:spPr>
          <a:xfrm>
            <a:off x="7186484" y="5451562"/>
            <a:ext cx="661852" cy="0"/>
          </a:xfrm>
          <a:prstGeom prst="line">
            <a:avLst/>
          </a:prstGeom>
          <a:ln w="38100">
            <a:solidFill>
              <a:schemeClr val="tx2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10">
            <a:extLst>
              <a:ext uri="{FF2B5EF4-FFF2-40B4-BE49-F238E27FC236}">
                <a16:creationId xmlns:a16="http://schemas.microsoft.com/office/drawing/2014/main" id="{C1B94F27-BF24-52B7-7D85-A79143298E7E}"/>
              </a:ext>
            </a:extLst>
          </p:cNvPr>
          <p:cNvCxnSpPr>
            <a:cxnSpLocks/>
          </p:cNvCxnSpPr>
          <p:nvPr/>
        </p:nvCxnSpPr>
        <p:spPr>
          <a:xfrm flipV="1">
            <a:off x="7848336" y="4815350"/>
            <a:ext cx="0" cy="639241"/>
          </a:xfrm>
          <a:prstGeom prst="line">
            <a:avLst/>
          </a:prstGeom>
          <a:ln w="38100">
            <a:solidFill>
              <a:schemeClr val="tx2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12">
            <a:extLst>
              <a:ext uri="{FF2B5EF4-FFF2-40B4-BE49-F238E27FC236}">
                <a16:creationId xmlns:a16="http://schemas.microsoft.com/office/drawing/2014/main" id="{BFF72D46-5B48-0A36-B9A9-E99386223B3B}"/>
              </a:ext>
            </a:extLst>
          </p:cNvPr>
          <p:cNvCxnSpPr>
            <a:cxnSpLocks/>
          </p:cNvCxnSpPr>
          <p:nvPr/>
        </p:nvCxnSpPr>
        <p:spPr>
          <a:xfrm>
            <a:off x="7848336" y="4794064"/>
            <a:ext cx="661852" cy="0"/>
          </a:xfrm>
          <a:prstGeom prst="line">
            <a:avLst/>
          </a:prstGeom>
          <a:ln w="38100">
            <a:solidFill>
              <a:schemeClr val="tx2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necteur droit 34">
            <a:extLst>
              <a:ext uri="{FF2B5EF4-FFF2-40B4-BE49-F238E27FC236}">
                <a16:creationId xmlns:a16="http://schemas.microsoft.com/office/drawing/2014/main" id="{7AA5CCCB-BA3F-40D8-9232-F4D7B751774B}"/>
              </a:ext>
            </a:extLst>
          </p:cNvPr>
          <p:cNvCxnSpPr>
            <a:cxnSpLocks/>
          </p:cNvCxnSpPr>
          <p:nvPr/>
        </p:nvCxnSpPr>
        <p:spPr>
          <a:xfrm flipV="1">
            <a:off x="8491417" y="4167890"/>
            <a:ext cx="0" cy="639241"/>
          </a:xfrm>
          <a:prstGeom prst="line">
            <a:avLst/>
          </a:prstGeom>
          <a:ln w="38100">
            <a:solidFill>
              <a:schemeClr val="tx2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Connecteur droit 50">
            <a:extLst>
              <a:ext uri="{FF2B5EF4-FFF2-40B4-BE49-F238E27FC236}">
                <a16:creationId xmlns:a16="http://schemas.microsoft.com/office/drawing/2014/main" id="{B8D24AFD-A20F-D495-0608-4F36D1E66204}"/>
              </a:ext>
            </a:extLst>
          </p:cNvPr>
          <p:cNvCxnSpPr>
            <a:cxnSpLocks/>
          </p:cNvCxnSpPr>
          <p:nvPr/>
        </p:nvCxnSpPr>
        <p:spPr>
          <a:xfrm>
            <a:off x="8491417" y="4162696"/>
            <a:ext cx="661852" cy="0"/>
          </a:xfrm>
          <a:prstGeom prst="line">
            <a:avLst/>
          </a:prstGeom>
          <a:ln w="38100">
            <a:solidFill>
              <a:schemeClr val="tx2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Connecteur droit 53">
            <a:extLst>
              <a:ext uri="{FF2B5EF4-FFF2-40B4-BE49-F238E27FC236}">
                <a16:creationId xmlns:a16="http://schemas.microsoft.com/office/drawing/2014/main" id="{1C31F961-5393-96F3-6A6C-FA6E86974D72}"/>
              </a:ext>
            </a:extLst>
          </p:cNvPr>
          <p:cNvCxnSpPr>
            <a:cxnSpLocks/>
          </p:cNvCxnSpPr>
          <p:nvPr/>
        </p:nvCxnSpPr>
        <p:spPr>
          <a:xfrm flipV="1">
            <a:off x="9153269" y="3523455"/>
            <a:ext cx="0" cy="639241"/>
          </a:xfrm>
          <a:prstGeom prst="line">
            <a:avLst/>
          </a:prstGeom>
          <a:ln w="38100">
            <a:solidFill>
              <a:schemeClr val="tx2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Connecteur droit 54">
            <a:extLst>
              <a:ext uri="{FF2B5EF4-FFF2-40B4-BE49-F238E27FC236}">
                <a16:creationId xmlns:a16="http://schemas.microsoft.com/office/drawing/2014/main" id="{0502334E-291A-2990-E269-63753B89569E}"/>
              </a:ext>
            </a:extLst>
          </p:cNvPr>
          <p:cNvCxnSpPr>
            <a:cxnSpLocks/>
          </p:cNvCxnSpPr>
          <p:nvPr/>
        </p:nvCxnSpPr>
        <p:spPr>
          <a:xfrm>
            <a:off x="9162785" y="3527808"/>
            <a:ext cx="661852" cy="0"/>
          </a:xfrm>
          <a:prstGeom prst="line">
            <a:avLst/>
          </a:prstGeom>
          <a:ln w="38100">
            <a:solidFill>
              <a:schemeClr val="tx2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Connecteur droit 58">
            <a:extLst>
              <a:ext uri="{FF2B5EF4-FFF2-40B4-BE49-F238E27FC236}">
                <a16:creationId xmlns:a16="http://schemas.microsoft.com/office/drawing/2014/main" id="{137CB954-F53B-3500-A787-08A2B6DC8A69}"/>
              </a:ext>
            </a:extLst>
          </p:cNvPr>
          <p:cNvCxnSpPr>
            <a:cxnSpLocks/>
          </p:cNvCxnSpPr>
          <p:nvPr/>
        </p:nvCxnSpPr>
        <p:spPr>
          <a:xfrm>
            <a:off x="9820843" y="2852892"/>
            <a:ext cx="661852" cy="0"/>
          </a:xfrm>
          <a:prstGeom prst="line">
            <a:avLst/>
          </a:prstGeom>
          <a:ln w="38100">
            <a:solidFill>
              <a:schemeClr val="tx2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Connecteur droit 67">
            <a:extLst>
              <a:ext uri="{FF2B5EF4-FFF2-40B4-BE49-F238E27FC236}">
                <a16:creationId xmlns:a16="http://schemas.microsoft.com/office/drawing/2014/main" id="{9F3E3361-B3E4-FB32-7C0E-EC44E0A9ADDF}"/>
              </a:ext>
            </a:extLst>
          </p:cNvPr>
          <p:cNvCxnSpPr>
            <a:cxnSpLocks/>
          </p:cNvCxnSpPr>
          <p:nvPr/>
        </p:nvCxnSpPr>
        <p:spPr>
          <a:xfrm>
            <a:off x="7114351" y="2225389"/>
            <a:ext cx="87086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ZoneTexte 71">
            <a:extLst>
              <a:ext uri="{FF2B5EF4-FFF2-40B4-BE49-F238E27FC236}">
                <a16:creationId xmlns:a16="http://schemas.microsoft.com/office/drawing/2014/main" id="{D4FD51FE-726D-F048-8BC2-71FB073BA731}"/>
              </a:ext>
            </a:extLst>
          </p:cNvPr>
          <p:cNvSpPr txBox="1"/>
          <p:nvPr/>
        </p:nvSpPr>
        <p:spPr>
          <a:xfrm>
            <a:off x="6618715" y="1963430"/>
            <a:ext cx="52129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>
                <a:latin typeface="Garamond" panose="02020404030301010803" pitchFamily="18" charset="0"/>
              </a:rPr>
              <a:t>12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E6BEB9BC-BF9B-A6A2-BED7-7DDDBDA5E62B}"/>
              </a:ext>
            </a:extLst>
          </p:cNvPr>
          <p:cNvSpPr txBox="1"/>
          <p:nvPr/>
        </p:nvSpPr>
        <p:spPr>
          <a:xfrm>
            <a:off x="10482695" y="2319680"/>
            <a:ext cx="112883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>
                <a:latin typeface="Garamond" panose="02020404030301010803" pitchFamily="18" charset="0"/>
              </a:rPr>
              <a:t>Supply</a:t>
            </a:r>
          </a:p>
        </p:txBody>
      </p:sp>
      <p:cxnSp>
        <p:nvCxnSpPr>
          <p:cNvPr id="6" name="Connecteur droit 5">
            <a:extLst>
              <a:ext uri="{FF2B5EF4-FFF2-40B4-BE49-F238E27FC236}">
                <a16:creationId xmlns:a16="http://schemas.microsoft.com/office/drawing/2014/main" id="{7CD616BD-CB6C-4B1B-7795-CC2A3E23AEF3}"/>
              </a:ext>
            </a:extLst>
          </p:cNvPr>
          <p:cNvCxnSpPr>
            <a:cxnSpLocks/>
          </p:cNvCxnSpPr>
          <p:nvPr/>
        </p:nvCxnSpPr>
        <p:spPr>
          <a:xfrm>
            <a:off x="7201437" y="2225389"/>
            <a:ext cx="661852" cy="0"/>
          </a:xfrm>
          <a:prstGeom prst="line">
            <a:avLst/>
          </a:prstGeom>
          <a:ln w="38100">
            <a:solidFill>
              <a:schemeClr val="accent2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cteur droit 6">
            <a:extLst>
              <a:ext uri="{FF2B5EF4-FFF2-40B4-BE49-F238E27FC236}">
                <a16:creationId xmlns:a16="http://schemas.microsoft.com/office/drawing/2014/main" id="{1848D09D-45B7-26E1-D722-26FFEB9C39AE}"/>
              </a:ext>
            </a:extLst>
          </p:cNvPr>
          <p:cNvCxnSpPr>
            <a:cxnSpLocks/>
          </p:cNvCxnSpPr>
          <p:nvPr/>
        </p:nvCxnSpPr>
        <p:spPr>
          <a:xfrm flipV="1">
            <a:off x="7848336" y="2234586"/>
            <a:ext cx="5740" cy="639241"/>
          </a:xfrm>
          <a:prstGeom prst="line">
            <a:avLst/>
          </a:prstGeom>
          <a:ln w="38100">
            <a:solidFill>
              <a:schemeClr val="accent2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9">
            <a:extLst>
              <a:ext uri="{FF2B5EF4-FFF2-40B4-BE49-F238E27FC236}">
                <a16:creationId xmlns:a16="http://schemas.microsoft.com/office/drawing/2014/main" id="{E30D4EB8-B56A-4BF7-DFA4-533E53F15C0B}"/>
              </a:ext>
            </a:extLst>
          </p:cNvPr>
          <p:cNvCxnSpPr>
            <a:cxnSpLocks/>
          </p:cNvCxnSpPr>
          <p:nvPr/>
        </p:nvCxnSpPr>
        <p:spPr>
          <a:xfrm>
            <a:off x="7848336" y="2873827"/>
            <a:ext cx="661852" cy="0"/>
          </a:xfrm>
          <a:prstGeom prst="line">
            <a:avLst/>
          </a:prstGeom>
          <a:ln w="38100">
            <a:solidFill>
              <a:schemeClr val="accent2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13">
            <a:extLst>
              <a:ext uri="{FF2B5EF4-FFF2-40B4-BE49-F238E27FC236}">
                <a16:creationId xmlns:a16="http://schemas.microsoft.com/office/drawing/2014/main" id="{9F3C9004-6717-8DFB-8D24-4B58297D8EC5}"/>
              </a:ext>
            </a:extLst>
          </p:cNvPr>
          <p:cNvCxnSpPr>
            <a:cxnSpLocks/>
          </p:cNvCxnSpPr>
          <p:nvPr/>
        </p:nvCxnSpPr>
        <p:spPr>
          <a:xfrm flipV="1">
            <a:off x="8491417" y="2852892"/>
            <a:ext cx="0" cy="395881"/>
          </a:xfrm>
          <a:prstGeom prst="line">
            <a:avLst/>
          </a:prstGeom>
          <a:ln w="38100">
            <a:solidFill>
              <a:schemeClr val="accent2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17">
            <a:extLst>
              <a:ext uri="{FF2B5EF4-FFF2-40B4-BE49-F238E27FC236}">
                <a16:creationId xmlns:a16="http://schemas.microsoft.com/office/drawing/2014/main" id="{6FDC0221-F905-D112-5407-6D522EB56124}"/>
              </a:ext>
            </a:extLst>
          </p:cNvPr>
          <p:cNvCxnSpPr>
            <a:cxnSpLocks/>
          </p:cNvCxnSpPr>
          <p:nvPr/>
        </p:nvCxnSpPr>
        <p:spPr>
          <a:xfrm>
            <a:off x="8491417" y="3248773"/>
            <a:ext cx="661852" cy="0"/>
          </a:xfrm>
          <a:prstGeom prst="line">
            <a:avLst/>
          </a:prstGeom>
          <a:ln w="38100">
            <a:solidFill>
              <a:schemeClr val="accent2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cteur droit 18">
            <a:extLst>
              <a:ext uri="{FF2B5EF4-FFF2-40B4-BE49-F238E27FC236}">
                <a16:creationId xmlns:a16="http://schemas.microsoft.com/office/drawing/2014/main" id="{4F26B187-E5AD-49E2-50D9-B1AF41BB4DFF}"/>
              </a:ext>
            </a:extLst>
          </p:cNvPr>
          <p:cNvCxnSpPr>
            <a:cxnSpLocks/>
          </p:cNvCxnSpPr>
          <p:nvPr/>
        </p:nvCxnSpPr>
        <p:spPr>
          <a:xfrm flipV="1">
            <a:off x="9153269" y="3248773"/>
            <a:ext cx="0" cy="283389"/>
          </a:xfrm>
          <a:prstGeom prst="line">
            <a:avLst/>
          </a:prstGeom>
          <a:ln w="38100">
            <a:solidFill>
              <a:schemeClr val="accent2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20">
            <a:extLst>
              <a:ext uri="{FF2B5EF4-FFF2-40B4-BE49-F238E27FC236}">
                <a16:creationId xmlns:a16="http://schemas.microsoft.com/office/drawing/2014/main" id="{F468925E-22D3-C4EE-ABF7-6B399219335F}"/>
              </a:ext>
            </a:extLst>
          </p:cNvPr>
          <p:cNvCxnSpPr>
            <a:cxnSpLocks/>
          </p:cNvCxnSpPr>
          <p:nvPr/>
        </p:nvCxnSpPr>
        <p:spPr>
          <a:xfrm>
            <a:off x="9162785" y="3528285"/>
            <a:ext cx="661852" cy="0"/>
          </a:xfrm>
          <a:prstGeom prst="line">
            <a:avLst/>
          </a:prstGeom>
          <a:ln w="38100">
            <a:solidFill>
              <a:schemeClr val="accent2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cteur droit 21">
            <a:extLst>
              <a:ext uri="{FF2B5EF4-FFF2-40B4-BE49-F238E27FC236}">
                <a16:creationId xmlns:a16="http://schemas.microsoft.com/office/drawing/2014/main" id="{89A73B92-018F-C928-BA2E-8BA3E9D74931}"/>
              </a:ext>
            </a:extLst>
          </p:cNvPr>
          <p:cNvCxnSpPr>
            <a:cxnSpLocks/>
          </p:cNvCxnSpPr>
          <p:nvPr/>
        </p:nvCxnSpPr>
        <p:spPr>
          <a:xfrm flipV="1">
            <a:off x="9810617" y="3532162"/>
            <a:ext cx="0" cy="630532"/>
          </a:xfrm>
          <a:prstGeom prst="line">
            <a:avLst/>
          </a:prstGeom>
          <a:ln w="38100">
            <a:solidFill>
              <a:schemeClr val="accent2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cteur droit 23">
            <a:extLst>
              <a:ext uri="{FF2B5EF4-FFF2-40B4-BE49-F238E27FC236}">
                <a16:creationId xmlns:a16="http://schemas.microsoft.com/office/drawing/2014/main" id="{7CB8B2C9-6490-C95A-DD2C-791F1DCA979E}"/>
              </a:ext>
            </a:extLst>
          </p:cNvPr>
          <p:cNvCxnSpPr>
            <a:cxnSpLocks/>
          </p:cNvCxnSpPr>
          <p:nvPr/>
        </p:nvCxnSpPr>
        <p:spPr>
          <a:xfrm>
            <a:off x="9788892" y="4162694"/>
            <a:ext cx="661852" cy="0"/>
          </a:xfrm>
          <a:prstGeom prst="line">
            <a:avLst/>
          </a:prstGeom>
          <a:ln w="38100">
            <a:solidFill>
              <a:schemeClr val="accent2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ZoneTexte 59">
            <a:extLst>
              <a:ext uri="{FF2B5EF4-FFF2-40B4-BE49-F238E27FC236}">
                <a16:creationId xmlns:a16="http://schemas.microsoft.com/office/drawing/2014/main" id="{B401A712-F7D3-1C0A-806D-A5DEED2A7323}"/>
              </a:ext>
            </a:extLst>
          </p:cNvPr>
          <p:cNvSpPr txBox="1"/>
          <p:nvPr/>
        </p:nvSpPr>
        <p:spPr>
          <a:xfrm>
            <a:off x="10448567" y="4172686"/>
            <a:ext cx="13965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>
                <a:latin typeface="Garamond" panose="02020404030301010803" pitchFamily="18" charset="0"/>
              </a:rPr>
              <a:t>Demand</a:t>
            </a:r>
          </a:p>
        </p:txBody>
      </p:sp>
      <p:cxnSp>
        <p:nvCxnSpPr>
          <p:cNvPr id="61" name="Connecteur droit 60">
            <a:extLst>
              <a:ext uri="{FF2B5EF4-FFF2-40B4-BE49-F238E27FC236}">
                <a16:creationId xmlns:a16="http://schemas.microsoft.com/office/drawing/2014/main" id="{EFBE27F0-60F5-37F3-4F1D-75004E440B09}"/>
              </a:ext>
            </a:extLst>
          </p:cNvPr>
          <p:cNvCxnSpPr>
            <a:cxnSpLocks/>
          </p:cNvCxnSpPr>
          <p:nvPr/>
        </p:nvCxnSpPr>
        <p:spPr>
          <a:xfrm flipV="1">
            <a:off x="7174905" y="2567360"/>
            <a:ext cx="1316512" cy="5196"/>
          </a:xfrm>
          <a:prstGeom prst="line">
            <a:avLst/>
          </a:prstGeom>
          <a:ln w="38100">
            <a:solidFill>
              <a:srgbClr val="C0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Connecteur droit 62">
            <a:extLst>
              <a:ext uri="{FF2B5EF4-FFF2-40B4-BE49-F238E27FC236}">
                <a16:creationId xmlns:a16="http://schemas.microsoft.com/office/drawing/2014/main" id="{7F805660-2F97-D96E-BCCE-AF578033E844}"/>
              </a:ext>
            </a:extLst>
          </p:cNvPr>
          <p:cNvCxnSpPr>
            <a:cxnSpLocks/>
          </p:cNvCxnSpPr>
          <p:nvPr/>
        </p:nvCxnSpPr>
        <p:spPr>
          <a:xfrm flipH="1" flipV="1">
            <a:off x="7835002" y="2581290"/>
            <a:ext cx="13334" cy="3509513"/>
          </a:xfrm>
          <a:prstGeom prst="line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necteur droit 33">
            <a:extLst>
              <a:ext uri="{FF2B5EF4-FFF2-40B4-BE49-F238E27FC236}">
                <a16:creationId xmlns:a16="http://schemas.microsoft.com/office/drawing/2014/main" id="{5621C7BC-FBBA-1C9C-AB0B-D5F779AF2A52}"/>
              </a:ext>
            </a:extLst>
          </p:cNvPr>
          <p:cNvCxnSpPr>
            <a:cxnSpLocks/>
          </p:cNvCxnSpPr>
          <p:nvPr/>
        </p:nvCxnSpPr>
        <p:spPr>
          <a:xfrm flipV="1">
            <a:off x="9820843" y="2842900"/>
            <a:ext cx="0" cy="680555"/>
          </a:xfrm>
          <a:prstGeom prst="line">
            <a:avLst/>
          </a:prstGeom>
          <a:ln w="38100">
            <a:solidFill>
              <a:schemeClr val="tx2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ZoneTexte 57">
            <a:extLst>
              <a:ext uri="{FF2B5EF4-FFF2-40B4-BE49-F238E27FC236}">
                <a16:creationId xmlns:a16="http://schemas.microsoft.com/office/drawing/2014/main" id="{CA52BCD2-14AA-7D33-F0AE-31F5BAD623E0}"/>
              </a:ext>
            </a:extLst>
          </p:cNvPr>
          <p:cNvSpPr txBox="1"/>
          <p:nvPr/>
        </p:nvSpPr>
        <p:spPr>
          <a:xfrm>
            <a:off x="8525140" y="1399194"/>
            <a:ext cx="168317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rgbClr val="C00000"/>
                </a:solidFill>
                <a:latin typeface="Garamond" panose="02020404030301010803" pitchFamily="18" charset="0"/>
              </a:rPr>
              <a:t>Price floor</a:t>
            </a:r>
          </a:p>
          <a:p>
            <a:pPr algn="ctr"/>
            <a:r>
              <a:rPr lang="en-US" sz="2800" dirty="0">
                <a:solidFill>
                  <a:srgbClr val="C00000"/>
                </a:solidFill>
                <a:latin typeface="Garamond" panose="02020404030301010803" pitchFamily="18" charset="0"/>
              </a:rPr>
              <a:t>of $11</a:t>
            </a:r>
          </a:p>
        </p:txBody>
      </p:sp>
      <p:cxnSp>
        <p:nvCxnSpPr>
          <p:cNvPr id="64" name="Connecteur droit avec flèche 63">
            <a:extLst>
              <a:ext uri="{FF2B5EF4-FFF2-40B4-BE49-F238E27FC236}">
                <a16:creationId xmlns:a16="http://schemas.microsoft.com/office/drawing/2014/main" id="{5AA4299C-DF07-F16D-2BCE-6A3DB477DBB2}"/>
              </a:ext>
            </a:extLst>
          </p:cNvPr>
          <p:cNvCxnSpPr>
            <a:cxnSpLocks/>
          </p:cNvCxnSpPr>
          <p:nvPr/>
        </p:nvCxnSpPr>
        <p:spPr>
          <a:xfrm flipH="1">
            <a:off x="8515927" y="2147648"/>
            <a:ext cx="223500" cy="339002"/>
          </a:xfrm>
          <a:prstGeom prst="straightConnector1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cteur droit 19">
            <a:extLst>
              <a:ext uri="{FF2B5EF4-FFF2-40B4-BE49-F238E27FC236}">
                <a16:creationId xmlns:a16="http://schemas.microsoft.com/office/drawing/2014/main" id="{C7F54927-F31E-9B4E-4923-77F6EAE74E46}"/>
              </a:ext>
            </a:extLst>
          </p:cNvPr>
          <p:cNvCxnSpPr>
            <a:cxnSpLocks/>
          </p:cNvCxnSpPr>
          <p:nvPr/>
        </p:nvCxnSpPr>
        <p:spPr>
          <a:xfrm flipV="1">
            <a:off x="10482695" y="2852892"/>
            <a:ext cx="0" cy="3237911"/>
          </a:xfrm>
          <a:prstGeom prst="line">
            <a:avLst/>
          </a:prstGeom>
          <a:ln w="38100">
            <a:solidFill>
              <a:schemeClr val="tx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cteur droit 25">
            <a:extLst>
              <a:ext uri="{FF2B5EF4-FFF2-40B4-BE49-F238E27FC236}">
                <a16:creationId xmlns:a16="http://schemas.microsoft.com/office/drawing/2014/main" id="{0F8DB131-17ED-8E83-FB37-A71054AE35EF}"/>
              </a:ext>
            </a:extLst>
          </p:cNvPr>
          <p:cNvCxnSpPr>
            <a:cxnSpLocks/>
            <a:stCxn id="48" idx="0"/>
          </p:cNvCxnSpPr>
          <p:nvPr/>
        </p:nvCxnSpPr>
        <p:spPr>
          <a:xfrm flipH="1" flipV="1">
            <a:off x="9804023" y="2865195"/>
            <a:ext cx="17621" cy="3307635"/>
          </a:xfrm>
          <a:prstGeom prst="line">
            <a:avLst/>
          </a:prstGeom>
          <a:ln w="38100">
            <a:solidFill>
              <a:schemeClr val="tx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3768210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Rectangle 66">
            <a:extLst>
              <a:ext uri="{FF2B5EF4-FFF2-40B4-BE49-F238E27FC236}">
                <a16:creationId xmlns:a16="http://schemas.microsoft.com/office/drawing/2014/main" id="{0D28E414-D92C-B87C-7CE4-9DA034E4496C}"/>
              </a:ext>
            </a:extLst>
          </p:cNvPr>
          <p:cNvSpPr/>
          <p:nvPr/>
        </p:nvSpPr>
        <p:spPr>
          <a:xfrm>
            <a:off x="8484361" y="3262779"/>
            <a:ext cx="656723" cy="899913"/>
          </a:xfrm>
          <a:prstGeom prst="rect">
            <a:avLst/>
          </a:prstGeom>
          <a:solidFill>
            <a:srgbClr val="C00000">
              <a:alpha val="48627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C00000"/>
              </a:solidFill>
            </a:endParaRPr>
          </a:p>
        </p:txBody>
      </p:sp>
      <p:pic>
        <p:nvPicPr>
          <p:cNvPr id="1028" name="Picture 4" descr="Shawn Ritenour | Mises Institute">
            <a:extLst>
              <a:ext uri="{FF2B5EF4-FFF2-40B4-BE49-F238E27FC236}">
                <a16:creationId xmlns:a16="http://schemas.microsoft.com/office/drawing/2014/main" id="{4F131D5C-B9DE-DFC7-6D84-BF7255EBE5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1798" y="5429434"/>
            <a:ext cx="661853" cy="804730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2" descr="Joseph T Salerno (@jtsale) / Twitter">
            <a:extLst>
              <a:ext uri="{FF2B5EF4-FFF2-40B4-BE49-F238E27FC236}">
                <a16:creationId xmlns:a16="http://schemas.microsoft.com/office/drawing/2014/main" id="{BCD83FF2-D805-15CD-5750-99C04E18E97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574" y="5356628"/>
            <a:ext cx="789847" cy="789847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6" name="Rectangle 55">
            <a:extLst>
              <a:ext uri="{FF2B5EF4-FFF2-40B4-BE49-F238E27FC236}">
                <a16:creationId xmlns:a16="http://schemas.microsoft.com/office/drawing/2014/main" id="{2D1CCE27-2465-8F53-50BB-744075C528E3}"/>
              </a:ext>
            </a:extLst>
          </p:cNvPr>
          <p:cNvSpPr/>
          <p:nvPr/>
        </p:nvSpPr>
        <p:spPr>
          <a:xfrm>
            <a:off x="7837462" y="2886500"/>
            <a:ext cx="646899" cy="1892145"/>
          </a:xfrm>
          <a:prstGeom prst="rect">
            <a:avLst/>
          </a:prstGeom>
          <a:solidFill>
            <a:srgbClr val="C00000">
              <a:alpha val="48627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C00000"/>
              </a:solidFill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EA444784-C124-C145-8D77-F7A0B2C5B413}"/>
              </a:ext>
            </a:extLst>
          </p:cNvPr>
          <p:cNvSpPr/>
          <p:nvPr/>
        </p:nvSpPr>
        <p:spPr>
          <a:xfrm>
            <a:off x="7205912" y="2567360"/>
            <a:ext cx="646899" cy="286753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FC1CCD7-EFD9-4223-C7FE-1F1156107328}"/>
              </a:ext>
            </a:extLst>
          </p:cNvPr>
          <p:cNvSpPr/>
          <p:nvPr/>
        </p:nvSpPr>
        <p:spPr>
          <a:xfrm>
            <a:off x="7201437" y="2234585"/>
            <a:ext cx="646899" cy="34150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ACCDCA8B-EE7F-15B6-2838-367E7F5B10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Garamond" panose="02020404030301010803" pitchFamily="18" charset="0"/>
              </a:rPr>
              <a:t>3. Utility and Welfare Economics</a:t>
            </a: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009AB9F-41EE-0A12-BB76-F0CD7D0AEFB9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latin typeface="Garamond" panose="02020404030301010803" pitchFamily="18" charset="0"/>
              </a:rPr>
              <a:t>Welfare loss from price controls:</a:t>
            </a:r>
          </a:p>
          <a:p>
            <a:pPr lvl="1"/>
            <a:r>
              <a:rPr lang="en-US" dirty="0">
                <a:latin typeface="Garamond" panose="02020404030301010803" pitchFamily="18" charset="0"/>
              </a:rPr>
              <a:t>Price: $11</a:t>
            </a:r>
          </a:p>
          <a:p>
            <a:pPr lvl="1"/>
            <a:r>
              <a:rPr lang="en-US" dirty="0">
                <a:latin typeface="Garamond" panose="02020404030301010803" pitchFamily="18" charset="0"/>
              </a:rPr>
              <a:t>Quantity: 1 </a:t>
            </a:r>
          </a:p>
          <a:p>
            <a:endParaRPr lang="en-US" b="1" dirty="0">
              <a:latin typeface="Garamond" panose="02020404030301010803" pitchFamily="18" charset="0"/>
            </a:endParaRPr>
          </a:p>
        </p:txBody>
      </p:sp>
      <p:cxnSp>
        <p:nvCxnSpPr>
          <p:cNvPr id="9" name="Connecteur droit avec flèche 8">
            <a:extLst>
              <a:ext uri="{FF2B5EF4-FFF2-40B4-BE49-F238E27FC236}">
                <a16:creationId xmlns:a16="http://schemas.microsoft.com/office/drawing/2014/main" id="{1582F22B-C844-09B4-8CD3-572C7774394B}"/>
              </a:ext>
            </a:extLst>
          </p:cNvPr>
          <p:cNvCxnSpPr>
            <a:cxnSpLocks/>
          </p:cNvCxnSpPr>
          <p:nvPr/>
        </p:nvCxnSpPr>
        <p:spPr>
          <a:xfrm>
            <a:off x="7184571" y="6096000"/>
            <a:ext cx="4169229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avec flèche 11">
            <a:extLst>
              <a:ext uri="{FF2B5EF4-FFF2-40B4-BE49-F238E27FC236}">
                <a16:creationId xmlns:a16="http://schemas.microsoft.com/office/drawing/2014/main" id="{0090704D-D92B-8A4D-6701-D291C4E20544}"/>
              </a:ext>
            </a:extLst>
          </p:cNvPr>
          <p:cNvCxnSpPr>
            <a:cxnSpLocks/>
          </p:cNvCxnSpPr>
          <p:nvPr/>
        </p:nvCxnSpPr>
        <p:spPr>
          <a:xfrm flipV="1">
            <a:off x="7184571" y="1994263"/>
            <a:ext cx="0" cy="4101737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ZoneTexte 14">
            <a:extLst>
              <a:ext uri="{FF2B5EF4-FFF2-40B4-BE49-F238E27FC236}">
                <a16:creationId xmlns:a16="http://schemas.microsoft.com/office/drawing/2014/main" id="{749AE198-CF5F-2EB3-F9AD-EEDE2AB3930E}"/>
              </a:ext>
            </a:extLst>
          </p:cNvPr>
          <p:cNvSpPr txBox="1"/>
          <p:nvPr/>
        </p:nvSpPr>
        <p:spPr>
          <a:xfrm>
            <a:off x="6426538" y="1379956"/>
            <a:ext cx="14911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2800" dirty="0">
                <a:latin typeface="Garamond" panose="02020404030301010803" pitchFamily="18" charset="0"/>
              </a:rPr>
              <a:t>Price in $</a:t>
            </a: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895D4DD5-632D-53AB-2B83-147755458540}"/>
              </a:ext>
            </a:extLst>
          </p:cNvPr>
          <p:cNvSpPr txBox="1"/>
          <p:nvPr/>
        </p:nvSpPr>
        <p:spPr>
          <a:xfrm>
            <a:off x="10779439" y="6095995"/>
            <a:ext cx="140615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latin typeface="Garamond" panose="02020404030301010803" pitchFamily="18" charset="0"/>
              </a:rPr>
              <a:t>Quantity</a:t>
            </a:r>
          </a:p>
        </p:txBody>
      </p:sp>
      <p:cxnSp>
        <p:nvCxnSpPr>
          <p:cNvPr id="27" name="Connecteur droit 26">
            <a:extLst>
              <a:ext uri="{FF2B5EF4-FFF2-40B4-BE49-F238E27FC236}">
                <a16:creationId xmlns:a16="http://schemas.microsoft.com/office/drawing/2014/main" id="{B5619041-85D4-D7A5-A949-66ECB0FD7373}"/>
              </a:ext>
            </a:extLst>
          </p:cNvPr>
          <p:cNvCxnSpPr>
            <a:cxnSpLocks/>
          </p:cNvCxnSpPr>
          <p:nvPr/>
        </p:nvCxnSpPr>
        <p:spPr>
          <a:xfrm>
            <a:off x="7099398" y="2873827"/>
            <a:ext cx="87086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cteur droit 28">
            <a:extLst>
              <a:ext uri="{FF2B5EF4-FFF2-40B4-BE49-F238E27FC236}">
                <a16:creationId xmlns:a16="http://schemas.microsoft.com/office/drawing/2014/main" id="{B9CDAD80-ABEC-259E-62D2-05BDFAB6F71D}"/>
              </a:ext>
            </a:extLst>
          </p:cNvPr>
          <p:cNvCxnSpPr>
            <a:cxnSpLocks/>
          </p:cNvCxnSpPr>
          <p:nvPr/>
        </p:nvCxnSpPr>
        <p:spPr>
          <a:xfrm>
            <a:off x="7092454" y="3513905"/>
            <a:ext cx="87086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cteur droit 29">
            <a:extLst>
              <a:ext uri="{FF2B5EF4-FFF2-40B4-BE49-F238E27FC236}">
                <a16:creationId xmlns:a16="http://schemas.microsoft.com/office/drawing/2014/main" id="{40DA19E0-4114-36C7-34B9-F6D28BCB1544}"/>
              </a:ext>
            </a:extLst>
          </p:cNvPr>
          <p:cNvCxnSpPr>
            <a:cxnSpLocks/>
          </p:cNvCxnSpPr>
          <p:nvPr/>
        </p:nvCxnSpPr>
        <p:spPr>
          <a:xfrm>
            <a:off x="7092454" y="4162696"/>
            <a:ext cx="87086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cteur droit 30">
            <a:extLst>
              <a:ext uri="{FF2B5EF4-FFF2-40B4-BE49-F238E27FC236}">
                <a16:creationId xmlns:a16="http://schemas.microsoft.com/office/drawing/2014/main" id="{5A5F8F12-B6A6-56D5-C08D-CA564F1374B9}"/>
              </a:ext>
            </a:extLst>
          </p:cNvPr>
          <p:cNvCxnSpPr>
            <a:cxnSpLocks/>
          </p:cNvCxnSpPr>
          <p:nvPr/>
        </p:nvCxnSpPr>
        <p:spPr>
          <a:xfrm>
            <a:off x="7099398" y="4807131"/>
            <a:ext cx="87086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cteur droit 31">
            <a:extLst>
              <a:ext uri="{FF2B5EF4-FFF2-40B4-BE49-F238E27FC236}">
                <a16:creationId xmlns:a16="http://schemas.microsoft.com/office/drawing/2014/main" id="{71C68482-28B5-C69D-635D-DE1BA4D1927F}"/>
              </a:ext>
            </a:extLst>
          </p:cNvPr>
          <p:cNvCxnSpPr>
            <a:cxnSpLocks/>
          </p:cNvCxnSpPr>
          <p:nvPr/>
        </p:nvCxnSpPr>
        <p:spPr>
          <a:xfrm>
            <a:off x="7092454" y="5451562"/>
            <a:ext cx="87086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cteur droit 32">
            <a:extLst>
              <a:ext uri="{FF2B5EF4-FFF2-40B4-BE49-F238E27FC236}">
                <a16:creationId xmlns:a16="http://schemas.microsoft.com/office/drawing/2014/main" id="{650B0B4A-8957-1DCD-088A-AAAC355D5EE8}"/>
              </a:ext>
            </a:extLst>
          </p:cNvPr>
          <p:cNvCxnSpPr>
            <a:cxnSpLocks/>
          </p:cNvCxnSpPr>
          <p:nvPr/>
        </p:nvCxnSpPr>
        <p:spPr>
          <a:xfrm flipV="1">
            <a:off x="7848336" y="6095996"/>
            <a:ext cx="0" cy="8096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necteur droit 35">
            <a:extLst>
              <a:ext uri="{FF2B5EF4-FFF2-40B4-BE49-F238E27FC236}">
                <a16:creationId xmlns:a16="http://schemas.microsoft.com/office/drawing/2014/main" id="{E2EE88B3-5106-5734-EFD7-714A8888FE91}"/>
              </a:ext>
            </a:extLst>
          </p:cNvPr>
          <p:cNvCxnSpPr>
            <a:cxnSpLocks/>
          </p:cNvCxnSpPr>
          <p:nvPr/>
        </p:nvCxnSpPr>
        <p:spPr>
          <a:xfrm flipV="1">
            <a:off x="8493858" y="6095995"/>
            <a:ext cx="0" cy="8096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cteur droit 36">
            <a:extLst>
              <a:ext uri="{FF2B5EF4-FFF2-40B4-BE49-F238E27FC236}">
                <a16:creationId xmlns:a16="http://schemas.microsoft.com/office/drawing/2014/main" id="{7D0906D2-B482-4F11-F6BD-22B49CDE3879}"/>
              </a:ext>
            </a:extLst>
          </p:cNvPr>
          <p:cNvCxnSpPr>
            <a:cxnSpLocks/>
          </p:cNvCxnSpPr>
          <p:nvPr/>
        </p:nvCxnSpPr>
        <p:spPr>
          <a:xfrm flipV="1">
            <a:off x="9156798" y="6105993"/>
            <a:ext cx="0" cy="8096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necteur droit 37">
            <a:extLst>
              <a:ext uri="{FF2B5EF4-FFF2-40B4-BE49-F238E27FC236}">
                <a16:creationId xmlns:a16="http://schemas.microsoft.com/office/drawing/2014/main" id="{5C9A87E1-2640-63B2-77AF-725EFCB226C1}"/>
              </a:ext>
            </a:extLst>
          </p:cNvPr>
          <p:cNvCxnSpPr>
            <a:cxnSpLocks/>
          </p:cNvCxnSpPr>
          <p:nvPr/>
        </p:nvCxnSpPr>
        <p:spPr>
          <a:xfrm flipV="1">
            <a:off x="9824637" y="6105993"/>
            <a:ext cx="0" cy="8096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cteur droit 38">
            <a:extLst>
              <a:ext uri="{FF2B5EF4-FFF2-40B4-BE49-F238E27FC236}">
                <a16:creationId xmlns:a16="http://schemas.microsoft.com/office/drawing/2014/main" id="{7982E403-50DF-822F-5346-99A7F0B01B94}"/>
              </a:ext>
            </a:extLst>
          </p:cNvPr>
          <p:cNvCxnSpPr>
            <a:cxnSpLocks/>
          </p:cNvCxnSpPr>
          <p:nvPr/>
        </p:nvCxnSpPr>
        <p:spPr>
          <a:xfrm flipV="1">
            <a:off x="10486489" y="6105992"/>
            <a:ext cx="0" cy="8096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ZoneTexte 39">
            <a:extLst>
              <a:ext uri="{FF2B5EF4-FFF2-40B4-BE49-F238E27FC236}">
                <a16:creationId xmlns:a16="http://schemas.microsoft.com/office/drawing/2014/main" id="{F3E7BCD4-4727-1D5F-6AD2-16D15F8427F9}"/>
              </a:ext>
            </a:extLst>
          </p:cNvPr>
          <p:cNvSpPr txBox="1"/>
          <p:nvPr/>
        </p:nvSpPr>
        <p:spPr>
          <a:xfrm>
            <a:off x="6614700" y="2612215"/>
            <a:ext cx="52129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>
                <a:latin typeface="Garamond" panose="02020404030301010803" pitchFamily="18" charset="0"/>
              </a:rPr>
              <a:t>10</a:t>
            </a:r>
          </a:p>
        </p:txBody>
      </p:sp>
      <p:sp>
        <p:nvSpPr>
          <p:cNvPr id="41" name="ZoneTexte 40">
            <a:extLst>
              <a:ext uri="{FF2B5EF4-FFF2-40B4-BE49-F238E27FC236}">
                <a16:creationId xmlns:a16="http://schemas.microsoft.com/office/drawing/2014/main" id="{11007A8E-6EBB-06E5-CAA4-6534A61AA2FB}"/>
              </a:ext>
            </a:extLst>
          </p:cNvPr>
          <p:cNvSpPr txBox="1"/>
          <p:nvPr/>
        </p:nvSpPr>
        <p:spPr>
          <a:xfrm>
            <a:off x="6695929" y="3252780"/>
            <a:ext cx="3529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>
                <a:latin typeface="Garamond" panose="02020404030301010803" pitchFamily="18" charset="0"/>
              </a:rPr>
              <a:t>8</a:t>
            </a:r>
          </a:p>
        </p:txBody>
      </p:sp>
      <p:sp>
        <p:nvSpPr>
          <p:cNvPr id="42" name="ZoneTexte 41">
            <a:extLst>
              <a:ext uri="{FF2B5EF4-FFF2-40B4-BE49-F238E27FC236}">
                <a16:creationId xmlns:a16="http://schemas.microsoft.com/office/drawing/2014/main" id="{AC85E997-6DDB-6E59-8430-A1B519522770}"/>
              </a:ext>
            </a:extLst>
          </p:cNvPr>
          <p:cNvSpPr txBox="1"/>
          <p:nvPr/>
        </p:nvSpPr>
        <p:spPr>
          <a:xfrm>
            <a:off x="6695929" y="3901086"/>
            <a:ext cx="3529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>
                <a:latin typeface="Garamond" panose="02020404030301010803" pitchFamily="18" charset="0"/>
              </a:rPr>
              <a:t>6</a:t>
            </a:r>
          </a:p>
        </p:txBody>
      </p:sp>
      <p:sp>
        <p:nvSpPr>
          <p:cNvPr id="43" name="ZoneTexte 42">
            <a:extLst>
              <a:ext uri="{FF2B5EF4-FFF2-40B4-BE49-F238E27FC236}">
                <a16:creationId xmlns:a16="http://schemas.microsoft.com/office/drawing/2014/main" id="{EB5EB240-C78E-D762-F86A-B1E940D0FDC8}"/>
              </a:ext>
            </a:extLst>
          </p:cNvPr>
          <p:cNvSpPr txBox="1"/>
          <p:nvPr/>
        </p:nvSpPr>
        <p:spPr>
          <a:xfrm>
            <a:off x="6702873" y="4540328"/>
            <a:ext cx="3529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>
                <a:latin typeface="Garamond" panose="02020404030301010803" pitchFamily="18" charset="0"/>
              </a:rPr>
              <a:t>4</a:t>
            </a:r>
          </a:p>
        </p:txBody>
      </p:sp>
      <p:sp>
        <p:nvSpPr>
          <p:cNvPr id="44" name="ZoneTexte 43">
            <a:extLst>
              <a:ext uri="{FF2B5EF4-FFF2-40B4-BE49-F238E27FC236}">
                <a16:creationId xmlns:a16="http://schemas.microsoft.com/office/drawing/2014/main" id="{AF9297D2-5A36-2246-6F82-295B4137359F}"/>
              </a:ext>
            </a:extLst>
          </p:cNvPr>
          <p:cNvSpPr txBox="1"/>
          <p:nvPr/>
        </p:nvSpPr>
        <p:spPr>
          <a:xfrm>
            <a:off x="6698112" y="5195313"/>
            <a:ext cx="3529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>
                <a:latin typeface="Garamond" panose="02020404030301010803" pitchFamily="18" charset="0"/>
              </a:rPr>
              <a:t>2</a:t>
            </a:r>
          </a:p>
        </p:txBody>
      </p:sp>
      <p:sp>
        <p:nvSpPr>
          <p:cNvPr id="45" name="ZoneTexte 44">
            <a:extLst>
              <a:ext uri="{FF2B5EF4-FFF2-40B4-BE49-F238E27FC236}">
                <a16:creationId xmlns:a16="http://schemas.microsoft.com/office/drawing/2014/main" id="{57491F72-7275-BF37-B598-9384A556CF44}"/>
              </a:ext>
            </a:extLst>
          </p:cNvPr>
          <p:cNvSpPr txBox="1"/>
          <p:nvPr/>
        </p:nvSpPr>
        <p:spPr>
          <a:xfrm>
            <a:off x="7671845" y="6176962"/>
            <a:ext cx="3529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>
                <a:latin typeface="Garamond" panose="02020404030301010803" pitchFamily="18" charset="0"/>
              </a:rPr>
              <a:t>1</a:t>
            </a:r>
          </a:p>
        </p:txBody>
      </p:sp>
      <p:sp>
        <p:nvSpPr>
          <p:cNvPr id="46" name="ZoneTexte 45">
            <a:extLst>
              <a:ext uri="{FF2B5EF4-FFF2-40B4-BE49-F238E27FC236}">
                <a16:creationId xmlns:a16="http://schemas.microsoft.com/office/drawing/2014/main" id="{3BCFF309-10A8-D8CF-90BA-D2ADA4F7F110}"/>
              </a:ext>
            </a:extLst>
          </p:cNvPr>
          <p:cNvSpPr txBox="1"/>
          <p:nvPr/>
        </p:nvSpPr>
        <p:spPr>
          <a:xfrm>
            <a:off x="8333696" y="6172832"/>
            <a:ext cx="3529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>
                <a:latin typeface="Garamond" panose="02020404030301010803" pitchFamily="18" charset="0"/>
              </a:rPr>
              <a:t>2</a:t>
            </a:r>
          </a:p>
        </p:txBody>
      </p:sp>
      <p:sp>
        <p:nvSpPr>
          <p:cNvPr id="47" name="ZoneTexte 46">
            <a:extLst>
              <a:ext uri="{FF2B5EF4-FFF2-40B4-BE49-F238E27FC236}">
                <a16:creationId xmlns:a16="http://schemas.microsoft.com/office/drawing/2014/main" id="{1876FA77-29D6-E4BE-C9FA-84B0D7E9E021}"/>
              </a:ext>
            </a:extLst>
          </p:cNvPr>
          <p:cNvSpPr txBox="1"/>
          <p:nvPr/>
        </p:nvSpPr>
        <p:spPr>
          <a:xfrm>
            <a:off x="8982757" y="6172832"/>
            <a:ext cx="3529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>
                <a:latin typeface="Garamond" panose="02020404030301010803" pitchFamily="18" charset="0"/>
              </a:rPr>
              <a:t>3</a:t>
            </a:r>
          </a:p>
        </p:txBody>
      </p:sp>
      <p:sp>
        <p:nvSpPr>
          <p:cNvPr id="48" name="ZoneTexte 47">
            <a:extLst>
              <a:ext uri="{FF2B5EF4-FFF2-40B4-BE49-F238E27FC236}">
                <a16:creationId xmlns:a16="http://schemas.microsoft.com/office/drawing/2014/main" id="{CACDBDFF-A3B9-E629-4277-25176798798A}"/>
              </a:ext>
            </a:extLst>
          </p:cNvPr>
          <p:cNvSpPr txBox="1"/>
          <p:nvPr/>
        </p:nvSpPr>
        <p:spPr>
          <a:xfrm>
            <a:off x="9645153" y="6172830"/>
            <a:ext cx="3529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>
                <a:latin typeface="Garamond" panose="02020404030301010803" pitchFamily="18" charset="0"/>
              </a:rPr>
              <a:t>4</a:t>
            </a:r>
          </a:p>
        </p:txBody>
      </p:sp>
      <p:sp>
        <p:nvSpPr>
          <p:cNvPr id="49" name="ZoneTexte 48">
            <a:extLst>
              <a:ext uri="{FF2B5EF4-FFF2-40B4-BE49-F238E27FC236}">
                <a16:creationId xmlns:a16="http://schemas.microsoft.com/office/drawing/2014/main" id="{EF597A6D-FAA8-2A38-854D-F6F91643556B}"/>
              </a:ext>
            </a:extLst>
          </p:cNvPr>
          <p:cNvSpPr txBox="1"/>
          <p:nvPr/>
        </p:nvSpPr>
        <p:spPr>
          <a:xfrm>
            <a:off x="10307549" y="6171989"/>
            <a:ext cx="3529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>
                <a:latin typeface="Garamond" panose="02020404030301010803" pitchFamily="18" charset="0"/>
              </a:rPr>
              <a:t>5</a:t>
            </a:r>
          </a:p>
        </p:txBody>
      </p:sp>
      <p:sp>
        <p:nvSpPr>
          <p:cNvPr id="50" name="ZoneTexte 49">
            <a:extLst>
              <a:ext uri="{FF2B5EF4-FFF2-40B4-BE49-F238E27FC236}">
                <a16:creationId xmlns:a16="http://schemas.microsoft.com/office/drawing/2014/main" id="{89C4ACDE-6CDE-E9E4-FA22-F54C8F1DB3F0}"/>
              </a:ext>
            </a:extLst>
          </p:cNvPr>
          <p:cNvSpPr txBox="1"/>
          <p:nvPr/>
        </p:nvSpPr>
        <p:spPr>
          <a:xfrm>
            <a:off x="6815260" y="6090803"/>
            <a:ext cx="3529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>
                <a:latin typeface="Garamond" panose="02020404030301010803" pitchFamily="18" charset="0"/>
              </a:rPr>
              <a:t>0</a:t>
            </a:r>
          </a:p>
        </p:txBody>
      </p:sp>
      <p:cxnSp>
        <p:nvCxnSpPr>
          <p:cNvPr id="5" name="Connecteur droit 4">
            <a:extLst>
              <a:ext uri="{FF2B5EF4-FFF2-40B4-BE49-F238E27FC236}">
                <a16:creationId xmlns:a16="http://schemas.microsoft.com/office/drawing/2014/main" id="{A9B3991A-CF19-70D3-873C-7DA739EB901C}"/>
              </a:ext>
            </a:extLst>
          </p:cNvPr>
          <p:cNvCxnSpPr>
            <a:cxnSpLocks/>
          </p:cNvCxnSpPr>
          <p:nvPr/>
        </p:nvCxnSpPr>
        <p:spPr>
          <a:xfrm>
            <a:off x="7186484" y="5451562"/>
            <a:ext cx="661852" cy="0"/>
          </a:xfrm>
          <a:prstGeom prst="line">
            <a:avLst/>
          </a:prstGeom>
          <a:ln w="38100">
            <a:solidFill>
              <a:schemeClr val="tx2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10">
            <a:extLst>
              <a:ext uri="{FF2B5EF4-FFF2-40B4-BE49-F238E27FC236}">
                <a16:creationId xmlns:a16="http://schemas.microsoft.com/office/drawing/2014/main" id="{C1B94F27-BF24-52B7-7D85-A79143298E7E}"/>
              </a:ext>
            </a:extLst>
          </p:cNvPr>
          <p:cNvCxnSpPr>
            <a:cxnSpLocks/>
          </p:cNvCxnSpPr>
          <p:nvPr/>
        </p:nvCxnSpPr>
        <p:spPr>
          <a:xfrm flipV="1">
            <a:off x="7848336" y="4815350"/>
            <a:ext cx="0" cy="639241"/>
          </a:xfrm>
          <a:prstGeom prst="line">
            <a:avLst/>
          </a:prstGeom>
          <a:ln w="38100">
            <a:solidFill>
              <a:schemeClr val="tx2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12">
            <a:extLst>
              <a:ext uri="{FF2B5EF4-FFF2-40B4-BE49-F238E27FC236}">
                <a16:creationId xmlns:a16="http://schemas.microsoft.com/office/drawing/2014/main" id="{BFF72D46-5B48-0A36-B9A9-E99386223B3B}"/>
              </a:ext>
            </a:extLst>
          </p:cNvPr>
          <p:cNvCxnSpPr>
            <a:cxnSpLocks/>
          </p:cNvCxnSpPr>
          <p:nvPr/>
        </p:nvCxnSpPr>
        <p:spPr>
          <a:xfrm>
            <a:off x="7848336" y="4794064"/>
            <a:ext cx="661852" cy="0"/>
          </a:xfrm>
          <a:prstGeom prst="line">
            <a:avLst/>
          </a:prstGeom>
          <a:ln w="38100">
            <a:solidFill>
              <a:schemeClr val="tx2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necteur droit 34">
            <a:extLst>
              <a:ext uri="{FF2B5EF4-FFF2-40B4-BE49-F238E27FC236}">
                <a16:creationId xmlns:a16="http://schemas.microsoft.com/office/drawing/2014/main" id="{7AA5CCCB-BA3F-40D8-9232-F4D7B751774B}"/>
              </a:ext>
            </a:extLst>
          </p:cNvPr>
          <p:cNvCxnSpPr>
            <a:cxnSpLocks/>
          </p:cNvCxnSpPr>
          <p:nvPr/>
        </p:nvCxnSpPr>
        <p:spPr>
          <a:xfrm flipV="1">
            <a:off x="8491417" y="4167890"/>
            <a:ext cx="0" cy="639241"/>
          </a:xfrm>
          <a:prstGeom prst="line">
            <a:avLst/>
          </a:prstGeom>
          <a:ln w="38100">
            <a:solidFill>
              <a:schemeClr val="tx2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Connecteur droit 50">
            <a:extLst>
              <a:ext uri="{FF2B5EF4-FFF2-40B4-BE49-F238E27FC236}">
                <a16:creationId xmlns:a16="http://schemas.microsoft.com/office/drawing/2014/main" id="{B8D24AFD-A20F-D495-0608-4F36D1E66204}"/>
              </a:ext>
            </a:extLst>
          </p:cNvPr>
          <p:cNvCxnSpPr>
            <a:cxnSpLocks/>
          </p:cNvCxnSpPr>
          <p:nvPr/>
        </p:nvCxnSpPr>
        <p:spPr>
          <a:xfrm>
            <a:off x="8491417" y="4162696"/>
            <a:ext cx="661852" cy="0"/>
          </a:xfrm>
          <a:prstGeom prst="line">
            <a:avLst/>
          </a:prstGeom>
          <a:ln w="38100">
            <a:solidFill>
              <a:schemeClr val="tx2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Connecteur droit 53">
            <a:extLst>
              <a:ext uri="{FF2B5EF4-FFF2-40B4-BE49-F238E27FC236}">
                <a16:creationId xmlns:a16="http://schemas.microsoft.com/office/drawing/2014/main" id="{1C31F961-5393-96F3-6A6C-FA6E86974D72}"/>
              </a:ext>
            </a:extLst>
          </p:cNvPr>
          <p:cNvCxnSpPr>
            <a:cxnSpLocks/>
          </p:cNvCxnSpPr>
          <p:nvPr/>
        </p:nvCxnSpPr>
        <p:spPr>
          <a:xfrm flipV="1">
            <a:off x="9153269" y="3523455"/>
            <a:ext cx="0" cy="639241"/>
          </a:xfrm>
          <a:prstGeom prst="line">
            <a:avLst/>
          </a:prstGeom>
          <a:ln w="38100">
            <a:solidFill>
              <a:schemeClr val="tx2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Connecteur droit 54">
            <a:extLst>
              <a:ext uri="{FF2B5EF4-FFF2-40B4-BE49-F238E27FC236}">
                <a16:creationId xmlns:a16="http://schemas.microsoft.com/office/drawing/2014/main" id="{0502334E-291A-2990-E269-63753B89569E}"/>
              </a:ext>
            </a:extLst>
          </p:cNvPr>
          <p:cNvCxnSpPr>
            <a:cxnSpLocks/>
          </p:cNvCxnSpPr>
          <p:nvPr/>
        </p:nvCxnSpPr>
        <p:spPr>
          <a:xfrm>
            <a:off x="9162785" y="3527808"/>
            <a:ext cx="661852" cy="0"/>
          </a:xfrm>
          <a:prstGeom prst="line">
            <a:avLst/>
          </a:prstGeom>
          <a:ln w="38100">
            <a:solidFill>
              <a:schemeClr val="tx2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Connecteur droit 58">
            <a:extLst>
              <a:ext uri="{FF2B5EF4-FFF2-40B4-BE49-F238E27FC236}">
                <a16:creationId xmlns:a16="http://schemas.microsoft.com/office/drawing/2014/main" id="{137CB954-F53B-3500-A787-08A2B6DC8A69}"/>
              </a:ext>
            </a:extLst>
          </p:cNvPr>
          <p:cNvCxnSpPr>
            <a:cxnSpLocks/>
          </p:cNvCxnSpPr>
          <p:nvPr/>
        </p:nvCxnSpPr>
        <p:spPr>
          <a:xfrm>
            <a:off x="9820843" y="2852892"/>
            <a:ext cx="661852" cy="0"/>
          </a:xfrm>
          <a:prstGeom prst="line">
            <a:avLst/>
          </a:prstGeom>
          <a:ln w="38100">
            <a:solidFill>
              <a:schemeClr val="tx2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Connecteur droit 67">
            <a:extLst>
              <a:ext uri="{FF2B5EF4-FFF2-40B4-BE49-F238E27FC236}">
                <a16:creationId xmlns:a16="http://schemas.microsoft.com/office/drawing/2014/main" id="{9F3E3361-B3E4-FB32-7C0E-EC44E0A9ADDF}"/>
              </a:ext>
            </a:extLst>
          </p:cNvPr>
          <p:cNvCxnSpPr>
            <a:cxnSpLocks/>
          </p:cNvCxnSpPr>
          <p:nvPr/>
        </p:nvCxnSpPr>
        <p:spPr>
          <a:xfrm>
            <a:off x="7114351" y="2225389"/>
            <a:ext cx="87086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ZoneTexte 71">
            <a:extLst>
              <a:ext uri="{FF2B5EF4-FFF2-40B4-BE49-F238E27FC236}">
                <a16:creationId xmlns:a16="http://schemas.microsoft.com/office/drawing/2014/main" id="{D4FD51FE-726D-F048-8BC2-71FB073BA731}"/>
              </a:ext>
            </a:extLst>
          </p:cNvPr>
          <p:cNvSpPr txBox="1"/>
          <p:nvPr/>
        </p:nvSpPr>
        <p:spPr>
          <a:xfrm>
            <a:off x="6618715" y="1963430"/>
            <a:ext cx="52129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>
                <a:latin typeface="Garamond" panose="02020404030301010803" pitchFamily="18" charset="0"/>
              </a:rPr>
              <a:t>12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E6BEB9BC-BF9B-A6A2-BED7-7DDDBDA5E62B}"/>
              </a:ext>
            </a:extLst>
          </p:cNvPr>
          <p:cNvSpPr txBox="1"/>
          <p:nvPr/>
        </p:nvSpPr>
        <p:spPr>
          <a:xfrm>
            <a:off x="10482695" y="2319680"/>
            <a:ext cx="112883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>
                <a:latin typeface="Garamond" panose="02020404030301010803" pitchFamily="18" charset="0"/>
              </a:rPr>
              <a:t>Supply</a:t>
            </a:r>
          </a:p>
        </p:txBody>
      </p:sp>
      <p:cxnSp>
        <p:nvCxnSpPr>
          <p:cNvPr id="6" name="Connecteur droit 5">
            <a:extLst>
              <a:ext uri="{FF2B5EF4-FFF2-40B4-BE49-F238E27FC236}">
                <a16:creationId xmlns:a16="http://schemas.microsoft.com/office/drawing/2014/main" id="{7CD616BD-CB6C-4B1B-7795-CC2A3E23AEF3}"/>
              </a:ext>
            </a:extLst>
          </p:cNvPr>
          <p:cNvCxnSpPr>
            <a:cxnSpLocks/>
          </p:cNvCxnSpPr>
          <p:nvPr/>
        </p:nvCxnSpPr>
        <p:spPr>
          <a:xfrm>
            <a:off x="7201437" y="2225389"/>
            <a:ext cx="661852" cy="0"/>
          </a:xfrm>
          <a:prstGeom prst="line">
            <a:avLst/>
          </a:prstGeom>
          <a:ln w="38100">
            <a:solidFill>
              <a:schemeClr val="accent2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cteur droit 6">
            <a:extLst>
              <a:ext uri="{FF2B5EF4-FFF2-40B4-BE49-F238E27FC236}">
                <a16:creationId xmlns:a16="http://schemas.microsoft.com/office/drawing/2014/main" id="{1848D09D-45B7-26E1-D722-26FFEB9C39AE}"/>
              </a:ext>
            </a:extLst>
          </p:cNvPr>
          <p:cNvCxnSpPr>
            <a:cxnSpLocks/>
          </p:cNvCxnSpPr>
          <p:nvPr/>
        </p:nvCxnSpPr>
        <p:spPr>
          <a:xfrm flipV="1">
            <a:off x="7848336" y="2234586"/>
            <a:ext cx="5740" cy="639241"/>
          </a:xfrm>
          <a:prstGeom prst="line">
            <a:avLst/>
          </a:prstGeom>
          <a:ln w="38100">
            <a:solidFill>
              <a:schemeClr val="accent2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9">
            <a:extLst>
              <a:ext uri="{FF2B5EF4-FFF2-40B4-BE49-F238E27FC236}">
                <a16:creationId xmlns:a16="http://schemas.microsoft.com/office/drawing/2014/main" id="{E30D4EB8-B56A-4BF7-DFA4-533E53F15C0B}"/>
              </a:ext>
            </a:extLst>
          </p:cNvPr>
          <p:cNvCxnSpPr>
            <a:cxnSpLocks/>
          </p:cNvCxnSpPr>
          <p:nvPr/>
        </p:nvCxnSpPr>
        <p:spPr>
          <a:xfrm>
            <a:off x="7848336" y="2873827"/>
            <a:ext cx="661852" cy="0"/>
          </a:xfrm>
          <a:prstGeom prst="line">
            <a:avLst/>
          </a:prstGeom>
          <a:ln w="38100">
            <a:solidFill>
              <a:schemeClr val="accent2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13">
            <a:extLst>
              <a:ext uri="{FF2B5EF4-FFF2-40B4-BE49-F238E27FC236}">
                <a16:creationId xmlns:a16="http://schemas.microsoft.com/office/drawing/2014/main" id="{9F3C9004-6717-8DFB-8D24-4B58297D8EC5}"/>
              </a:ext>
            </a:extLst>
          </p:cNvPr>
          <p:cNvCxnSpPr>
            <a:cxnSpLocks/>
          </p:cNvCxnSpPr>
          <p:nvPr/>
        </p:nvCxnSpPr>
        <p:spPr>
          <a:xfrm flipV="1">
            <a:off x="8491417" y="2852892"/>
            <a:ext cx="0" cy="395881"/>
          </a:xfrm>
          <a:prstGeom prst="line">
            <a:avLst/>
          </a:prstGeom>
          <a:ln w="38100">
            <a:solidFill>
              <a:schemeClr val="accent2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17">
            <a:extLst>
              <a:ext uri="{FF2B5EF4-FFF2-40B4-BE49-F238E27FC236}">
                <a16:creationId xmlns:a16="http://schemas.microsoft.com/office/drawing/2014/main" id="{6FDC0221-F905-D112-5407-6D522EB56124}"/>
              </a:ext>
            </a:extLst>
          </p:cNvPr>
          <p:cNvCxnSpPr>
            <a:cxnSpLocks/>
          </p:cNvCxnSpPr>
          <p:nvPr/>
        </p:nvCxnSpPr>
        <p:spPr>
          <a:xfrm>
            <a:off x="8491417" y="3248773"/>
            <a:ext cx="661852" cy="0"/>
          </a:xfrm>
          <a:prstGeom prst="line">
            <a:avLst/>
          </a:prstGeom>
          <a:ln w="38100">
            <a:solidFill>
              <a:schemeClr val="accent2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cteur droit 18">
            <a:extLst>
              <a:ext uri="{FF2B5EF4-FFF2-40B4-BE49-F238E27FC236}">
                <a16:creationId xmlns:a16="http://schemas.microsoft.com/office/drawing/2014/main" id="{4F26B187-E5AD-49E2-50D9-B1AF41BB4DFF}"/>
              </a:ext>
            </a:extLst>
          </p:cNvPr>
          <p:cNvCxnSpPr>
            <a:cxnSpLocks/>
          </p:cNvCxnSpPr>
          <p:nvPr/>
        </p:nvCxnSpPr>
        <p:spPr>
          <a:xfrm flipV="1">
            <a:off x="9153269" y="3248773"/>
            <a:ext cx="0" cy="283389"/>
          </a:xfrm>
          <a:prstGeom prst="line">
            <a:avLst/>
          </a:prstGeom>
          <a:ln w="38100">
            <a:solidFill>
              <a:schemeClr val="accent2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20">
            <a:extLst>
              <a:ext uri="{FF2B5EF4-FFF2-40B4-BE49-F238E27FC236}">
                <a16:creationId xmlns:a16="http://schemas.microsoft.com/office/drawing/2014/main" id="{F468925E-22D3-C4EE-ABF7-6B399219335F}"/>
              </a:ext>
            </a:extLst>
          </p:cNvPr>
          <p:cNvCxnSpPr>
            <a:cxnSpLocks/>
          </p:cNvCxnSpPr>
          <p:nvPr/>
        </p:nvCxnSpPr>
        <p:spPr>
          <a:xfrm>
            <a:off x="9162785" y="3528285"/>
            <a:ext cx="661852" cy="0"/>
          </a:xfrm>
          <a:prstGeom prst="line">
            <a:avLst/>
          </a:prstGeom>
          <a:ln w="38100">
            <a:solidFill>
              <a:schemeClr val="accent2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cteur droit 21">
            <a:extLst>
              <a:ext uri="{FF2B5EF4-FFF2-40B4-BE49-F238E27FC236}">
                <a16:creationId xmlns:a16="http://schemas.microsoft.com/office/drawing/2014/main" id="{89A73B92-018F-C928-BA2E-8BA3E9D74931}"/>
              </a:ext>
            </a:extLst>
          </p:cNvPr>
          <p:cNvCxnSpPr>
            <a:cxnSpLocks/>
          </p:cNvCxnSpPr>
          <p:nvPr/>
        </p:nvCxnSpPr>
        <p:spPr>
          <a:xfrm flipV="1">
            <a:off x="9810617" y="3532162"/>
            <a:ext cx="0" cy="630532"/>
          </a:xfrm>
          <a:prstGeom prst="line">
            <a:avLst/>
          </a:prstGeom>
          <a:ln w="38100">
            <a:solidFill>
              <a:schemeClr val="accent2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cteur droit 23">
            <a:extLst>
              <a:ext uri="{FF2B5EF4-FFF2-40B4-BE49-F238E27FC236}">
                <a16:creationId xmlns:a16="http://schemas.microsoft.com/office/drawing/2014/main" id="{7CB8B2C9-6490-C95A-DD2C-791F1DCA979E}"/>
              </a:ext>
            </a:extLst>
          </p:cNvPr>
          <p:cNvCxnSpPr>
            <a:cxnSpLocks/>
          </p:cNvCxnSpPr>
          <p:nvPr/>
        </p:nvCxnSpPr>
        <p:spPr>
          <a:xfrm>
            <a:off x="9788892" y="4162694"/>
            <a:ext cx="661852" cy="0"/>
          </a:xfrm>
          <a:prstGeom prst="line">
            <a:avLst/>
          </a:prstGeom>
          <a:ln w="38100">
            <a:solidFill>
              <a:schemeClr val="accent2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ZoneTexte 59">
            <a:extLst>
              <a:ext uri="{FF2B5EF4-FFF2-40B4-BE49-F238E27FC236}">
                <a16:creationId xmlns:a16="http://schemas.microsoft.com/office/drawing/2014/main" id="{B401A712-F7D3-1C0A-806D-A5DEED2A7323}"/>
              </a:ext>
            </a:extLst>
          </p:cNvPr>
          <p:cNvSpPr txBox="1"/>
          <p:nvPr/>
        </p:nvSpPr>
        <p:spPr>
          <a:xfrm>
            <a:off x="10448567" y="4172686"/>
            <a:ext cx="13965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>
                <a:latin typeface="Garamond" panose="02020404030301010803" pitchFamily="18" charset="0"/>
              </a:rPr>
              <a:t>Demand</a:t>
            </a:r>
          </a:p>
        </p:txBody>
      </p:sp>
      <p:cxnSp>
        <p:nvCxnSpPr>
          <p:cNvPr id="61" name="Connecteur droit 60">
            <a:extLst>
              <a:ext uri="{FF2B5EF4-FFF2-40B4-BE49-F238E27FC236}">
                <a16:creationId xmlns:a16="http://schemas.microsoft.com/office/drawing/2014/main" id="{EFBE27F0-60F5-37F3-4F1D-75004E440B09}"/>
              </a:ext>
            </a:extLst>
          </p:cNvPr>
          <p:cNvCxnSpPr>
            <a:cxnSpLocks/>
          </p:cNvCxnSpPr>
          <p:nvPr/>
        </p:nvCxnSpPr>
        <p:spPr>
          <a:xfrm flipV="1">
            <a:off x="7174905" y="2567360"/>
            <a:ext cx="1316512" cy="5196"/>
          </a:xfrm>
          <a:prstGeom prst="line">
            <a:avLst/>
          </a:prstGeom>
          <a:ln w="38100">
            <a:solidFill>
              <a:srgbClr val="C0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Connecteur droit 62">
            <a:extLst>
              <a:ext uri="{FF2B5EF4-FFF2-40B4-BE49-F238E27FC236}">
                <a16:creationId xmlns:a16="http://schemas.microsoft.com/office/drawing/2014/main" id="{7F805660-2F97-D96E-BCCE-AF578033E844}"/>
              </a:ext>
            </a:extLst>
          </p:cNvPr>
          <p:cNvCxnSpPr>
            <a:cxnSpLocks/>
          </p:cNvCxnSpPr>
          <p:nvPr/>
        </p:nvCxnSpPr>
        <p:spPr>
          <a:xfrm flipH="1" flipV="1">
            <a:off x="7835002" y="2581290"/>
            <a:ext cx="13334" cy="3509513"/>
          </a:xfrm>
          <a:prstGeom prst="line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necteur droit 33">
            <a:extLst>
              <a:ext uri="{FF2B5EF4-FFF2-40B4-BE49-F238E27FC236}">
                <a16:creationId xmlns:a16="http://schemas.microsoft.com/office/drawing/2014/main" id="{5621C7BC-FBBA-1C9C-AB0B-D5F779AF2A52}"/>
              </a:ext>
            </a:extLst>
          </p:cNvPr>
          <p:cNvCxnSpPr>
            <a:cxnSpLocks/>
          </p:cNvCxnSpPr>
          <p:nvPr/>
        </p:nvCxnSpPr>
        <p:spPr>
          <a:xfrm flipV="1">
            <a:off x="9820843" y="2842900"/>
            <a:ext cx="0" cy="680555"/>
          </a:xfrm>
          <a:prstGeom prst="line">
            <a:avLst/>
          </a:prstGeom>
          <a:ln w="38100">
            <a:solidFill>
              <a:schemeClr val="tx2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ZoneTexte 57">
            <a:extLst>
              <a:ext uri="{FF2B5EF4-FFF2-40B4-BE49-F238E27FC236}">
                <a16:creationId xmlns:a16="http://schemas.microsoft.com/office/drawing/2014/main" id="{CA52BCD2-14AA-7D33-F0AE-31F5BAD623E0}"/>
              </a:ext>
            </a:extLst>
          </p:cNvPr>
          <p:cNvSpPr txBox="1"/>
          <p:nvPr/>
        </p:nvSpPr>
        <p:spPr>
          <a:xfrm>
            <a:off x="8525140" y="1399194"/>
            <a:ext cx="168317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rgbClr val="C00000"/>
                </a:solidFill>
                <a:latin typeface="Garamond" panose="02020404030301010803" pitchFamily="18" charset="0"/>
              </a:rPr>
              <a:t>Price floor</a:t>
            </a:r>
          </a:p>
          <a:p>
            <a:pPr algn="ctr"/>
            <a:r>
              <a:rPr lang="en-US" sz="2800" dirty="0">
                <a:solidFill>
                  <a:srgbClr val="C00000"/>
                </a:solidFill>
                <a:latin typeface="Garamond" panose="02020404030301010803" pitchFamily="18" charset="0"/>
              </a:rPr>
              <a:t>of $11</a:t>
            </a:r>
          </a:p>
        </p:txBody>
      </p:sp>
      <p:cxnSp>
        <p:nvCxnSpPr>
          <p:cNvPr id="64" name="Connecteur droit avec flèche 63">
            <a:extLst>
              <a:ext uri="{FF2B5EF4-FFF2-40B4-BE49-F238E27FC236}">
                <a16:creationId xmlns:a16="http://schemas.microsoft.com/office/drawing/2014/main" id="{5AA4299C-DF07-F16D-2BCE-6A3DB477DBB2}"/>
              </a:ext>
            </a:extLst>
          </p:cNvPr>
          <p:cNvCxnSpPr>
            <a:cxnSpLocks/>
          </p:cNvCxnSpPr>
          <p:nvPr/>
        </p:nvCxnSpPr>
        <p:spPr>
          <a:xfrm flipH="1">
            <a:off x="8515927" y="2147648"/>
            <a:ext cx="223500" cy="339002"/>
          </a:xfrm>
          <a:prstGeom prst="straightConnector1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Bulle ronde 51">
            <a:extLst>
              <a:ext uri="{FF2B5EF4-FFF2-40B4-BE49-F238E27FC236}">
                <a16:creationId xmlns:a16="http://schemas.microsoft.com/office/drawing/2014/main" id="{AED17559-75B9-02FA-1874-D0D91F868EBA}"/>
              </a:ext>
            </a:extLst>
          </p:cNvPr>
          <p:cNvSpPr/>
          <p:nvPr/>
        </p:nvSpPr>
        <p:spPr>
          <a:xfrm>
            <a:off x="8982757" y="2928881"/>
            <a:ext cx="3104733" cy="2269901"/>
          </a:xfrm>
          <a:prstGeom prst="wedgeEllipseCallout">
            <a:avLst>
              <a:gd name="adj1" fmla="val -6891"/>
              <a:gd name="adj2" fmla="val 64388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3" name="ZoneTexte 52">
            <a:extLst>
              <a:ext uri="{FF2B5EF4-FFF2-40B4-BE49-F238E27FC236}">
                <a16:creationId xmlns:a16="http://schemas.microsoft.com/office/drawing/2014/main" id="{E143FC6D-7529-67A9-AC70-399510B7DD84}"/>
              </a:ext>
            </a:extLst>
          </p:cNvPr>
          <p:cNvSpPr txBox="1"/>
          <p:nvPr/>
        </p:nvSpPr>
        <p:spPr>
          <a:xfrm>
            <a:off x="9159248" y="3248773"/>
            <a:ext cx="27572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latin typeface="Garamond" panose="02020404030301010803" pitchFamily="18" charset="0"/>
              </a:rPr>
              <a:t>That’s </a:t>
            </a:r>
          </a:p>
          <a:p>
            <a:pPr algn="ctr"/>
            <a:r>
              <a:rPr lang="en-US" sz="4400" dirty="0">
                <a:latin typeface="Garamond" panose="02020404030301010803" pitchFamily="18" charset="0"/>
              </a:rPr>
              <a:t>ridiculous!!!</a:t>
            </a:r>
          </a:p>
        </p:txBody>
      </p:sp>
      <p:sp>
        <p:nvSpPr>
          <p:cNvPr id="62" name="Bulle ronde 61">
            <a:extLst>
              <a:ext uri="{FF2B5EF4-FFF2-40B4-BE49-F238E27FC236}">
                <a16:creationId xmlns:a16="http://schemas.microsoft.com/office/drawing/2014/main" id="{02126926-D4B7-057D-9D5E-3E826D6F0D2A}"/>
              </a:ext>
            </a:extLst>
          </p:cNvPr>
          <p:cNvSpPr/>
          <p:nvPr/>
        </p:nvSpPr>
        <p:spPr>
          <a:xfrm>
            <a:off x="3588515" y="5063548"/>
            <a:ext cx="3052704" cy="1522964"/>
          </a:xfrm>
          <a:prstGeom prst="wedgeEllipseCallout">
            <a:avLst>
              <a:gd name="adj1" fmla="val 66670"/>
              <a:gd name="adj2" fmla="val 2889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6" name="ZoneTexte 65">
            <a:extLst>
              <a:ext uri="{FF2B5EF4-FFF2-40B4-BE49-F238E27FC236}">
                <a16:creationId xmlns:a16="http://schemas.microsoft.com/office/drawing/2014/main" id="{AA84189A-7A2B-5057-E5CD-5119D94AA4BA}"/>
              </a:ext>
            </a:extLst>
          </p:cNvPr>
          <p:cNvSpPr txBox="1"/>
          <p:nvPr/>
        </p:nvSpPr>
        <p:spPr>
          <a:xfrm>
            <a:off x="3702594" y="5429434"/>
            <a:ext cx="275728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err="1">
                <a:latin typeface="Garamond" panose="02020404030301010803" pitchFamily="18" charset="0"/>
              </a:rPr>
              <a:t>Muahaha</a:t>
            </a:r>
            <a:r>
              <a:rPr lang="en-US" sz="4400" dirty="0">
                <a:latin typeface="Garamond" panose="02020404030301010803" pitchFamily="18" charset="0"/>
              </a:rPr>
              <a:t>!!!</a:t>
            </a:r>
          </a:p>
        </p:txBody>
      </p:sp>
    </p:spTree>
    <p:extLst>
      <p:ext uri="{BB962C8B-B14F-4D97-AF65-F5344CB8AC3E}">
        <p14:creationId xmlns:p14="http://schemas.microsoft.com/office/powerpoint/2010/main" val="107418026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Rectangle 74">
            <a:extLst>
              <a:ext uri="{FF2B5EF4-FFF2-40B4-BE49-F238E27FC236}">
                <a16:creationId xmlns:a16="http://schemas.microsoft.com/office/drawing/2014/main" id="{62D17DD3-3516-597F-6F5C-4B8E5373C59C}"/>
              </a:ext>
            </a:extLst>
          </p:cNvPr>
          <p:cNvSpPr/>
          <p:nvPr/>
        </p:nvSpPr>
        <p:spPr>
          <a:xfrm>
            <a:off x="8484361" y="3262779"/>
            <a:ext cx="656723" cy="899913"/>
          </a:xfrm>
          <a:prstGeom prst="rect">
            <a:avLst/>
          </a:prstGeom>
          <a:solidFill>
            <a:srgbClr val="C00000">
              <a:alpha val="48627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C00000"/>
              </a:solidFill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5040DB38-CE70-5C10-BEC0-18448746EBAD}"/>
              </a:ext>
            </a:extLst>
          </p:cNvPr>
          <p:cNvSpPr/>
          <p:nvPr/>
        </p:nvSpPr>
        <p:spPr>
          <a:xfrm>
            <a:off x="9799063" y="2852892"/>
            <a:ext cx="679156" cy="2580782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9F4DD6B2-018D-A86E-933D-A05154847C41}"/>
              </a:ext>
            </a:extLst>
          </p:cNvPr>
          <p:cNvSpPr/>
          <p:nvPr/>
        </p:nvSpPr>
        <p:spPr>
          <a:xfrm>
            <a:off x="7171039" y="2882887"/>
            <a:ext cx="661196" cy="2580782"/>
          </a:xfrm>
          <a:prstGeom prst="rect">
            <a:avLst/>
          </a:prstGeom>
          <a:solidFill>
            <a:srgbClr val="C00000">
              <a:alpha val="48627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C00000"/>
              </a:solidFill>
            </a:endParaRPr>
          </a:p>
        </p:txBody>
      </p:sp>
      <p:pic>
        <p:nvPicPr>
          <p:cNvPr id="1028" name="Picture 4" descr="Shawn Ritenour | Mises Institute">
            <a:extLst>
              <a:ext uri="{FF2B5EF4-FFF2-40B4-BE49-F238E27FC236}">
                <a16:creationId xmlns:a16="http://schemas.microsoft.com/office/drawing/2014/main" id="{4F131D5C-B9DE-DFC7-6D84-BF7255EBE5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1798" y="5429434"/>
            <a:ext cx="661853" cy="804730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2" descr="Joseph T Salerno (@jtsale) / Twitter">
            <a:extLst>
              <a:ext uri="{FF2B5EF4-FFF2-40B4-BE49-F238E27FC236}">
                <a16:creationId xmlns:a16="http://schemas.microsoft.com/office/drawing/2014/main" id="{BCD83FF2-D805-15CD-5750-99C04E18E97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574" y="5356628"/>
            <a:ext cx="789847" cy="789847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6" name="Rectangle 55">
            <a:extLst>
              <a:ext uri="{FF2B5EF4-FFF2-40B4-BE49-F238E27FC236}">
                <a16:creationId xmlns:a16="http://schemas.microsoft.com/office/drawing/2014/main" id="{2D1CCE27-2465-8F53-50BB-744075C528E3}"/>
              </a:ext>
            </a:extLst>
          </p:cNvPr>
          <p:cNvSpPr/>
          <p:nvPr/>
        </p:nvSpPr>
        <p:spPr>
          <a:xfrm>
            <a:off x="7837462" y="2886500"/>
            <a:ext cx="646899" cy="1892145"/>
          </a:xfrm>
          <a:prstGeom prst="rect">
            <a:avLst/>
          </a:prstGeom>
          <a:solidFill>
            <a:srgbClr val="C00000">
              <a:alpha val="48627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C00000"/>
              </a:solidFill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EA444784-C124-C145-8D77-F7A0B2C5B413}"/>
              </a:ext>
            </a:extLst>
          </p:cNvPr>
          <p:cNvSpPr/>
          <p:nvPr/>
        </p:nvSpPr>
        <p:spPr>
          <a:xfrm>
            <a:off x="7205912" y="2567360"/>
            <a:ext cx="646899" cy="32859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FC1CCD7-EFD9-4223-C7FE-1F1156107328}"/>
              </a:ext>
            </a:extLst>
          </p:cNvPr>
          <p:cNvSpPr/>
          <p:nvPr/>
        </p:nvSpPr>
        <p:spPr>
          <a:xfrm>
            <a:off x="7201437" y="2234585"/>
            <a:ext cx="646899" cy="34150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ACCDCA8B-EE7F-15B6-2838-367E7F5B10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Garamond" panose="02020404030301010803" pitchFamily="18" charset="0"/>
              </a:rPr>
              <a:t>3. Utility and Welfare Economics</a:t>
            </a: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009AB9F-41EE-0A12-BB76-F0CD7D0AEFB9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latin typeface="Garamond" panose="02020404030301010803" pitchFamily="18" charset="0"/>
              </a:rPr>
              <a:t>Welfare loss from price controls:</a:t>
            </a:r>
          </a:p>
          <a:p>
            <a:pPr lvl="1"/>
            <a:r>
              <a:rPr lang="en-US" dirty="0">
                <a:latin typeface="Garamond" panose="02020404030301010803" pitchFamily="18" charset="0"/>
              </a:rPr>
              <a:t>Price: $11</a:t>
            </a:r>
          </a:p>
          <a:p>
            <a:pPr lvl="1"/>
            <a:r>
              <a:rPr lang="en-US" dirty="0">
                <a:latin typeface="Garamond" panose="02020404030301010803" pitchFamily="18" charset="0"/>
              </a:rPr>
              <a:t>Quantity: 1 </a:t>
            </a:r>
          </a:p>
          <a:p>
            <a:endParaRPr lang="en-US" b="1" dirty="0">
              <a:latin typeface="Garamond" panose="02020404030301010803" pitchFamily="18" charset="0"/>
            </a:endParaRPr>
          </a:p>
        </p:txBody>
      </p:sp>
      <p:cxnSp>
        <p:nvCxnSpPr>
          <p:cNvPr id="9" name="Connecteur droit avec flèche 8">
            <a:extLst>
              <a:ext uri="{FF2B5EF4-FFF2-40B4-BE49-F238E27FC236}">
                <a16:creationId xmlns:a16="http://schemas.microsoft.com/office/drawing/2014/main" id="{1582F22B-C844-09B4-8CD3-572C7774394B}"/>
              </a:ext>
            </a:extLst>
          </p:cNvPr>
          <p:cNvCxnSpPr>
            <a:cxnSpLocks/>
          </p:cNvCxnSpPr>
          <p:nvPr/>
        </p:nvCxnSpPr>
        <p:spPr>
          <a:xfrm>
            <a:off x="7184571" y="6096000"/>
            <a:ext cx="4169229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avec flèche 11">
            <a:extLst>
              <a:ext uri="{FF2B5EF4-FFF2-40B4-BE49-F238E27FC236}">
                <a16:creationId xmlns:a16="http://schemas.microsoft.com/office/drawing/2014/main" id="{0090704D-D92B-8A4D-6701-D291C4E20544}"/>
              </a:ext>
            </a:extLst>
          </p:cNvPr>
          <p:cNvCxnSpPr>
            <a:cxnSpLocks/>
          </p:cNvCxnSpPr>
          <p:nvPr/>
        </p:nvCxnSpPr>
        <p:spPr>
          <a:xfrm flipV="1">
            <a:off x="7184571" y="1994263"/>
            <a:ext cx="0" cy="4101737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ZoneTexte 14">
            <a:extLst>
              <a:ext uri="{FF2B5EF4-FFF2-40B4-BE49-F238E27FC236}">
                <a16:creationId xmlns:a16="http://schemas.microsoft.com/office/drawing/2014/main" id="{749AE198-CF5F-2EB3-F9AD-EEDE2AB3930E}"/>
              </a:ext>
            </a:extLst>
          </p:cNvPr>
          <p:cNvSpPr txBox="1"/>
          <p:nvPr/>
        </p:nvSpPr>
        <p:spPr>
          <a:xfrm>
            <a:off x="6426538" y="1379956"/>
            <a:ext cx="14911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2800" dirty="0">
                <a:latin typeface="Garamond" panose="02020404030301010803" pitchFamily="18" charset="0"/>
              </a:rPr>
              <a:t>Price in $</a:t>
            </a: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895D4DD5-632D-53AB-2B83-147755458540}"/>
              </a:ext>
            </a:extLst>
          </p:cNvPr>
          <p:cNvSpPr txBox="1"/>
          <p:nvPr/>
        </p:nvSpPr>
        <p:spPr>
          <a:xfrm>
            <a:off x="10779439" y="6095995"/>
            <a:ext cx="140615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latin typeface="Garamond" panose="02020404030301010803" pitchFamily="18" charset="0"/>
              </a:rPr>
              <a:t>Quantity</a:t>
            </a:r>
          </a:p>
        </p:txBody>
      </p:sp>
      <p:cxnSp>
        <p:nvCxnSpPr>
          <p:cNvPr id="27" name="Connecteur droit 26">
            <a:extLst>
              <a:ext uri="{FF2B5EF4-FFF2-40B4-BE49-F238E27FC236}">
                <a16:creationId xmlns:a16="http://schemas.microsoft.com/office/drawing/2014/main" id="{B5619041-85D4-D7A5-A949-66ECB0FD7373}"/>
              </a:ext>
            </a:extLst>
          </p:cNvPr>
          <p:cNvCxnSpPr>
            <a:cxnSpLocks/>
          </p:cNvCxnSpPr>
          <p:nvPr/>
        </p:nvCxnSpPr>
        <p:spPr>
          <a:xfrm>
            <a:off x="7099398" y="2873827"/>
            <a:ext cx="87086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cteur droit 28">
            <a:extLst>
              <a:ext uri="{FF2B5EF4-FFF2-40B4-BE49-F238E27FC236}">
                <a16:creationId xmlns:a16="http://schemas.microsoft.com/office/drawing/2014/main" id="{B9CDAD80-ABEC-259E-62D2-05BDFAB6F71D}"/>
              </a:ext>
            </a:extLst>
          </p:cNvPr>
          <p:cNvCxnSpPr>
            <a:cxnSpLocks/>
          </p:cNvCxnSpPr>
          <p:nvPr/>
        </p:nvCxnSpPr>
        <p:spPr>
          <a:xfrm>
            <a:off x="7092454" y="3513905"/>
            <a:ext cx="87086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cteur droit 29">
            <a:extLst>
              <a:ext uri="{FF2B5EF4-FFF2-40B4-BE49-F238E27FC236}">
                <a16:creationId xmlns:a16="http://schemas.microsoft.com/office/drawing/2014/main" id="{40DA19E0-4114-36C7-34B9-F6D28BCB1544}"/>
              </a:ext>
            </a:extLst>
          </p:cNvPr>
          <p:cNvCxnSpPr>
            <a:cxnSpLocks/>
          </p:cNvCxnSpPr>
          <p:nvPr/>
        </p:nvCxnSpPr>
        <p:spPr>
          <a:xfrm>
            <a:off x="7092454" y="4162696"/>
            <a:ext cx="87086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cteur droit 30">
            <a:extLst>
              <a:ext uri="{FF2B5EF4-FFF2-40B4-BE49-F238E27FC236}">
                <a16:creationId xmlns:a16="http://schemas.microsoft.com/office/drawing/2014/main" id="{5A5F8F12-B6A6-56D5-C08D-CA564F1374B9}"/>
              </a:ext>
            </a:extLst>
          </p:cNvPr>
          <p:cNvCxnSpPr>
            <a:cxnSpLocks/>
          </p:cNvCxnSpPr>
          <p:nvPr/>
        </p:nvCxnSpPr>
        <p:spPr>
          <a:xfrm>
            <a:off x="7099398" y="4807131"/>
            <a:ext cx="87086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cteur droit 31">
            <a:extLst>
              <a:ext uri="{FF2B5EF4-FFF2-40B4-BE49-F238E27FC236}">
                <a16:creationId xmlns:a16="http://schemas.microsoft.com/office/drawing/2014/main" id="{71C68482-28B5-C69D-635D-DE1BA4D1927F}"/>
              </a:ext>
            </a:extLst>
          </p:cNvPr>
          <p:cNvCxnSpPr>
            <a:cxnSpLocks/>
          </p:cNvCxnSpPr>
          <p:nvPr/>
        </p:nvCxnSpPr>
        <p:spPr>
          <a:xfrm>
            <a:off x="7092454" y="5451562"/>
            <a:ext cx="87086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cteur droit 32">
            <a:extLst>
              <a:ext uri="{FF2B5EF4-FFF2-40B4-BE49-F238E27FC236}">
                <a16:creationId xmlns:a16="http://schemas.microsoft.com/office/drawing/2014/main" id="{650B0B4A-8957-1DCD-088A-AAAC355D5EE8}"/>
              </a:ext>
            </a:extLst>
          </p:cNvPr>
          <p:cNvCxnSpPr>
            <a:cxnSpLocks/>
          </p:cNvCxnSpPr>
          <p:nvPr/>
        </p:nvCxnSpPr>
        <p:spPr>
          <a:xfrm flipV="1">
            <a:off x="7848336" y="6095996"/>
            <a:ext cx="0" cy="8096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necteur droit 35">
            <a:extLst>
              <a:ext uri="{FF2B5EF4-FFF2-40B4-BE49-F238E27FC236}">
                <a16:creationId xmlns:a16="http://schemas.microsoft.com/office/drawing/2014/main" id="{E2EE88B3-5106-5734-EFD7-714A8888FE91}"/>
              </a:ext>
            </a:extLst>
          </p:cNvPr>
          <p:cNvCxnSpPr>
            <a:cxnSpLocks/>
          </p:cNvCxnSpPr>
          <p:nvPr/>
        </p:nvCxnSpPr>
        <p:spPr>
          <a:xfrm flipV="1">
            <a:off x="8493858" y="6095995"/>
            <a:ext cx="0" cy="8096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cteur droit 36">
            <a:extLst>
              <a:ext uri="{FF2B5EF4-FFF2-40B4-BE49-F238E27FC236}">
                <a16:creationId xmlns:a16="http://schemas.microsoft.com/office/drawing/2014/main" id="{7D0906D2-B482-4F11-F6BD-22B49CDE3879}"/>
              </a:ext>
            </a:extLst>
          </p:cNvPr>
          <p:cNvCxnSpPr>
            <a:cxnSpLocks/>
          </p:cNvCxnSpPr>
          <p:nvPr/>
        </p:nvCxnSpPr>
        <p:spPr>
          <a:xfrm flipV="1">
            <a:off x="9156798" y="6105993"/>
            <a:ext cx="0" cy="8096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necteur droit 37">
            <a:extLst>
              <a:ext uri="{FF2B5EF4-FFF2-40B4-BE49-F238E27FC236}">
                <a16:creationId xmlns:a16="http://schemas.microsoft.com/office/drawing/2014/main" id="{5C9A87E1-2640-63B2-77AF-725EFCB226C1}"/>
              </a:ext>
            </a:extLst>
          </p:cNvPr>
          <p:cNvCxnSpPr>
            <a:cxnSpLocks/>
          </p:cNvCxnSpPr>
          <p:nvPr/>
        </p:nvCxnSpPr>
        <p:spPr>
          <a:xfrm flipV="1">
            <a:off x="9824637" y="6105993"/>
            <a:ext cx="0" cy="8096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cteur droit 38">
            <a:extLst>
              <a:ext uri="{FF2B5EF4-FFF2-40B4-BE49-F238E27FC236}">
                <a16:creationId xmlns:a16="http://schemas.microsoft.com/office/drawing/2014/main" id="{7982E403-50DF-822F-5346-99A7F0B01B94}"/>
              </a:ext>
            </a:extLst>
          </p:cNvPr>
          <p:cNvCxnSpPr>
            <a:cxnSpLocks/>
          </p:cNvCxnSpPr>
          <p:nvPr/>
        </p:nvCxnSpPr>
        <p:spPr>
          <a:xfrm flipV="1">
            <a:off x="10486489" y="6105992"/>
            <a:ext cx="0" cy="8096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ZoneTexte 39">
            <a:extLst>
              <a:ext uri="{FF2B5EF4-FFF2-40B4-BE49-F238E27FC236}">
                <a16:creationId xmlns:a16="http://schemas.microsoft.com/office/drawing/2014/main" id="{F3E7BCD4-4727-1D5F-6AD2-16D15F8427F9}"/>
              </a:ext>
            </a:extLst>
          </p:cNvPr>
          <p:cNvSpPr txBox="1"/>
          <p:nvPr/>
        </p:nvSpPr>
        <p:spPr>
          <a:xfrm>
            <a:off x="6614700" y="2612215"/>
            <a:ext cx="52129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>
                <a:latin typeface="Garamond" panose="02020404030301010803" pitchFamily="18" charset="0"/>
              </a:rPr>
              <a:t>10</a:t>
            </a:r>
          </a:p>
        </p:txBody>
      </p:sp>
      <p:sp>
        <p:nvSpPr>
          <p:cNvPr id="41" name="ZoneTexte 40">
            <a:extLst>
              <a:ext uri="{FF2B5EF4-FFF2-40B4-BE49-F238E27FC236}">
                <a16:creationId xmlns:a16="http://schemas.microsoft.com/office/drawing/2014/main" id="{11007A8E-6EBB-06E5-CAA4-6534A61AA2FB}"/>
              </a:ext>
            </a:extLst>
          </p:cNvPr>
          <p:cNvSpPr txBox="1"/>
          <p:nvPr/>
        </p:nvSpPr>
        <p:spPr>
          <a:xfrm>
            <a:off x="6695929" y="3252780"/>
            <a:ext cx="3529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>
                <a:latin typeface="Garamond" panose="02020404030301010803" pitchFamily="18" charset="0"/>
              </a:rPr>
              <a:t>8</a:t>
            </a:r>
          </a:p>
        </p:txBody>
      </p:sp>
      <p:sp>
        <p:nvSpPr>
          <p:cNvPr id="42" name="ZoneTexte 41">
            <a:extLst>
              <a:ext uri="{FF2B5EF4-FFF2-40B4-BE49-F238E27FC236}">
                <a16:creationId xmlns:a16="http://schemas.microsoft.com/office/drawing/2014/main" id="{AC85E997-6DDB-6E59-8430-A1B519522770}"/>
              </a:ext>
            </a:extLst>
          </p:cNvPr>
          <p:cNvSpPr txBox="1"/>
          <p:nvPr/>
        </p:nvSpPr>
        <p:spPr>
          <a:xfrm>
            <a:off x="6695929" y="3901086"/>
            <a:ext cx="3529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>
                <a:latin typeface="Garamond" panose="02020404030301010803" pitchFamily="18" charset="0"/>
              </a:rPr>
              <a:t>6</a:t>
            </a:r>
          </a:p>
        </p:txBody>
      </p:sp>
      <p:sp>
        <p:nvSpPr>
          <p:cNvPr id="43" name="ZoneTexte 42">
            <a:extLst>
              <a:ext uri="{FF2B5EF4-FFF2-40B4-BE49-F238E27FC236}">
                <a16:creationId xmlns:a16="http://schemas.microsoft.com/office/drawing/2014/main" id="{EB5EB240-C78E-D762-F86A-B1E940D0FDC8}"/>
              </a:ext>
            </a:extLst>
          </p:cNvPr>
          <p:cNvSpPr txBox="1"/>
          <p:nvPr/>
        </p:nvSpPr>
        <p:spPr>
          <a:xfrm>
            <a:off x="6702873" y="4540328"/>
            <a:ext cx="3529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>
                <a:latin typeface="Garamond" panose="02020404030301010803" pitchFamily="18" charset="0"/>
              </a:rPr>
              <a:t>4</a:t>
            </a:r>
          </a:p>
        </p:txBody>
      </p:sp>
      <p:sp>
        <p:nvSpPr>
          <p:cNvPr id="44" name="ZoneTexte 43">
            <a:extLst>
              <a:ext uri="{FF2B5EF4-FFF2-40B4-BE49-F238E27FC236}">
                <a16:creationId xmlns:a16="http://schemas.microsoft.com/office/drawing/2014/main" id="{AF9297D2-5A36-2246-6F82-295B4137359F}"/>
              </a:ext>
            </a:extLst>
          </p:cNvPr>
          <p:cNvSpPr txBox="1"/>
          <p:nvPr/>
        </p:nvSpPr>
        <p:spPr>
          <a:xfrm>
            <a:off x="6698112" y="5195313"/>
            <a:ext cx="3529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>
                <a:latin typeface="Garamond" panose="02020404030301010803" pitchFamily="18" charset="0"/>
              </a:rPr>
              <a:t>2</a:t>
            </a:r>
          </a:p>
        </p:txBody>
      </p:sp>
      <p:sp>
        <p:nvSpPr>
          <p:cNvPr id="45" name="ZoneTexte 44">
            <a:extLst>
              <a:ext uri="{FF2B5EF4-FFF2-40B4-BE49-F238E27FC236}">
                <a16:creationId xmlns:a16="http://schemas.microsoft.com/office/drawing/2014/main" id="{57491F72-7275-BF37-B598-9384A556CF44}"/>
              </a:ext>
            </a:extLst>
          </p:cNvPr>
          <p:cNvSpPr txBox="1"/>
          <p:nvPr/>
        </p:nvSpPr>
        <p:spPr>
          <a:xfrm>
            <a:off x="7671845" y="6176962"/>
            <a:ext cx="3529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>
                <a:latin typeface="Garamond" panose="02020404030301010803" pitchFamily="18" charset="0"/>
              </a:rPr>
              <a:t>1</a:t>
            </a:r>
          </a:p>
        </p:txBody>
      </p:sp>
      <p:sp>
        <p:nvSpPr>
          <p:cNvPr id="46" name="ZoneTexte 45">
            <a:extLst>
              <a:ext uri="{FF2B5EF4-FFF2-40B4-BE49-F238E27FC236}">
                <a16:creationId xmlns:a16="http://schemas.microsoft.com/office/drawing/2014/main" id="{3BCFF309-10A8-D8CF-90BA-D2ADA4F7F110}"/>
              </a:ext>
            </a:extLst>
          </p:cNvPr>
          <p:cNvSpPr txBox="1"/>
          <p:nvPr/>
        </p:nvSpPr>
        <p:spPr>
          <a:xfrm>
            <a:off x="8333696" y="6172832"/>
            <a:ext cx="3529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>
                <a:latin typeface="Garamond" panose="02020404030301010803" pitchFamily="18" charset="0"/>
              </a:rPr>
              <a:t>2</a:t>
            </a:r>
          </a:p>
        </p:txBody>
      </p:sp>
      <p:sp>
        <p:nvSpPr>
          <p:cNvPr id="47" name="ZoneTexte 46">
            <a:extLst>
              <a:ext uri="{FF2B5EF4-FFF2-40B4-BE49-F238E27FC236}">
                <a16:creationId xmlns:a16="http://schemas.microsoft.com/office/drawing/2014/main" id="{1876FA77-29D6-E4BE-C9FA-84B0D7E9E021}"/>
              </a:ext>
            </a:extLst>
          </p:cNvPr>
          <p:cNvSpPr txBox="1"/>
          <p:nvPr/>
        </p:nvSpPr>
        <p:spPr>
          <a:xfrm>
            <a:off x="8982757" y="6172832"/>
            <a:ext cx="3529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>
                <a:latin typeface="Garamond" panose="02020404030301010803" pitchFamily="18" charset="0"/>
              </a:rPr>
              <a:t>3</a:t>
            </a:r>
          </a:p>
        </p:txBody>
      </p:sp>
      <p:sp>
        <p:nvSpPr>
          <p:cNvPr id="48" name="ZoneTexte 47">
            <a:extLst>
              <a:ext uri="{FF2B5EF4-FFF2-40B4-BE49-F238E27FC236}">
                <a16:creationId xmlns:a16="http://schemas.microsoft.com/office/drawing/2014/main" id="{CACDBDFF-A3B9-E629-4277-25176798798A}"/>
              </a:ext>
            </a:extLst>
          </p:cNvPr>
          <p:cNvSpPr txBox="1"/>
          <p:nvPr/>
        </p:nvSpPr>
        <p:spPr>
          <a:xfrm>
            <a:off x="9645153" y="6172830"/>
            <a:ext cx="3529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>
                <a:latin typeface="Garamond" panose="02020404030301010803" pitchFamily="18" charset="0"/>
              </a:rPr>
              <a:t>4</a:t>
            </a:r>
          </a:p>
        </p:txBody>
      </p:sp>
      <p:sp>
        <p:nvSpPr>
          <p:cNvPr id="49" name="ZoneTexte 48">
            <a:extLst>
              <a:ext uri="{FF2B5EF4-FFF2-40B4-BE49-F238E27FC236}">
                <a16:creationId xmlns:a16="http://schemas.microsoft.com/office/drawing/2014/main" id="{EF597A6D-FAA8-2A38-854D-F6F91643556B}"/>
              </a:ext>
            </a:extLst>
          </p:cNvPr>
          <p:cNvSpPr txBox="1"/>
          <p:nvPr/>
        </p:nvSpPr>
        <p:spPr>
          <a:xfrm>
            <a:off x="10307549" y="6171989"/>
            <a:ext cx="3529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>
                <a:latin typeface="Garamond" panose="02020404030301010803" pitchFamily="18" charset="0"/>
              </a:rPr>
              <a:t>5</a:t>
            </a:r>
          </a:p>
        </p:txBody>
      </p:sp>
      <p:sp>
        <p:nvSpPr>
          <p:cNvPr id="50" name="ZoneTexte 49">
            <a:extLst>
              <a:ext uri="{FF2B5EF4-FFF2-40B4-BE49-F238E27FC236}">
                <a16:creationId xmlns:a16="http://schemas.microsoft.com/office/drawing/2014/main" id="{89C4ACDE-6CDE-E9E4-FA22-F54C8F1DB3F0}"/>
              </a:ext>
            </a:extLst>
          </p:cNvPr>
          <p:cNvSpPr txBox="1"/>
          <p:nvPr/>
        </p:nvSpPr>
        <p:spPr>
          <a:xfrm>
            <a:off x="6815260" y="6090803"/>
            <a:ext cx="3529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>
                <a:latin typeface="Garamond" panose="02020404030301010803" pitchFamily="18" charset="0"/>
              </a:rPr>
              <a:t>0</a:t>
            </a:r>
          </a:p>
        </p:txBody>
      </p:sp>
      <p:cxnSp>
        <p:nvCxnSpPr>
          <p:cNvPr id="5" name="Connecteur droit 4">
            <a:extLst>
              <a:ext uri="{FF2B5EF4-FFF2-40B4-BE49-F238E27FC236}">
                <a16:creationId xmlns:a16="http://schemas.microsoft.com/office/drawing/2014/main" id="{A9B3991A-CF19-70D3-873C-7DA739EB901C}"/>
              </a:ext>
            </a:extLst>
          </p:cNvPr>
          <p:cNvCxnSpPr>
            <a:cxnSpLocks/>
          </p:cNvCxnSpPr>
          <p:nvPr/>
        </p:nvCxnSpPr>
        <p:spPr>
          <a:xfrm>
            <a:off x="7186484" y="5451562"/>
            <a:ext cx="661852" cy="0"/>
          </a:xfrm>
          <a:prstGeom prst="line">
            <a:avLst/>
          </a:prstGeom>
          <a:ln w="38100">
            <a:solidFill>
              <a:schemeClr val="tx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10">
            <a:extLst>
              <a:ext uri="{FF2B5EF4-FFF2-40B4-BE49-F238E27FC236}">
                <a16:creationId xmlns:a16="http://schemas.microsoft.com/office/drawing/2014/main" id="{C1B94F27-BF24-52B7-7D85-A79143298E7E}"/>
              </a:ext>
            </a:extLst>
          </p:cNvPr>
          <p:cNvCxnSpPr>
            <a:cxnSpLocks/>
          </p:cNvCxnSpPr>
          <p:nvPr/>
        </p:nvCxnSpPr>
        <p:spPr>
          <a:xfrm flipV="1">
            <a:off x="7848336" y="4815350"/>
            <a:ext cx="0" cy="639241"/>
          </a:xfrm>
          <a:prstGeom prst="line">
            <a:avLst/>
          </a:prstGeom>
          <a:ln w="38100">
            <a:solidFill>
              <a:schemeClr val="tx2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12">
            <a:extLst>
              <a:ext uri="{FF2B5EF4-FFF2-40B4-BE49-F238E27FC236}">
                <a16:creationId xmlns:a16="http://schemas.microsoft.com/office/drawing/2014/main" id="{BFF72D46-5B48-0A36-B9A9-E99386223B3B}"/>
              </a:ext>
            </a:extLst>
          </p:cNvPr>
          <p:cNvCxnSpPr>
            <a:cxnSpLocks/>
          </p:cNvCxnSpPr>
          <p:nvPr/>
        </p:nvCxnSpPr>
        <p:spPr>
          <a:xfrm>
            <a:off x="7848336" y="4794064"/>
            <a:ext cx="661852" cy="0"/>
          </a:xfrm>
          <a:prstGeom prst="line">
            <a:avLst/>
          </a:prstGeom>
          <a:ln w="38100">
            <a:solidFill>
              <a:schemeClr val="tx2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necteur droit 34">
            <a:extLst>
              <a:ext uri="{FF2B5EF4-FFF2-40B4-BE49-F238E27FC236}">
                <a16:creationId xmlns:a16="http://schemas.microsoft.com/office/drawing/2014/main" id="{7AA5CCCB-BA3F-40D8-9232-F4D7B751774B}"/>
              </a:ext>
            </a:extLst>
          </p:cNvPr>
          <p:cNvCxnSpPr>
            <a:cxnSpLocks/>
          </p:cNvCxnSpPr>
          <p:nvPr/>
        </p:nvCxnSpPr>
        <p:spPr>
          <a:xfrm flipV="1">
            <a:off x="8491417" y="4167890"/>
            <a:ext cx="0" cy="639241"/>
          </a:xfrm>
          <a:prstGeom prst="line">
            <a:avLst/>
          </a:prstGeom>
          <a:ln w="38100">
            <a:solidFill>
              <a:schemeClr val="tx2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Connecteur droit 50">
            <a:extLst>
              <a:ext uri="{FF2B5EF4-FFF2-40B4-BE49-F238E27FC236}">
                <a16:creationId xmlns:a16="http://schemas.microsoft.com/office/drawing/2014/main" id="{B8D24AFD-A20F-D495-0608-4F36D1E66204}"/>
              </a:ext>
            </a:extLst>
          </p:cNvPr>
          <p:cNvCxnSpPr>
            <a:cxnSpLocks/>
          </p:cNvCxnSpPr>
          <p:nvPr/>
        </p:nvCxnSpPr>
        <p:spPr>
          <a:xfrm>
            <a:off x="8491417" y="4162696"/>
            <a:ext cx="661852" cy="0"/>
          </a:xfrm>
          <a:prstGeom prst="line">
            <a:avLst/>
          </a:prstGeom>
          <a:ln w="38100">
            <a:solidFill>
              <a:schemeClr val="tx2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Connecteur droit 53">
            <a:extLst>
              <a:ext uri="{FF2B5EF4-FFF2-40B4-BE49-F238E27FC236}">
                <a16:creationId xmlns:a16="http://schemas.microsoft.com/office/drawing/2014/main" id="{1C31F961-5393-96F3-6A6C-FA6E86974D72}"/>
              </a:ext>
            </a:extLst>
          </p:cNvPr>
          <p:cNvCxnSpPr>
            <a:cxnSpLocks/>
          </p:cNvCxnSpPr>
          <p:nvPr/>
        </p:nvCxnSpPr>
        <p:spPr>
          <a:xfrm flipV="1">
            <a:off x="9153269" y="3523455"/>
            <a:ext cx="0" cy="639241"/>
          </a:xfrm>
          <a:prstGeom prst="line">
            <a:avLst/>
          </a:prstGeom>
          <a:ln w="38100">
            <a:solidFill>
              <a:schemeClr val="tx2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Connecteur droit 54">
            <a:extLst>
              <a:ext uri="{FF2B5EF4-FFF2-40B4-BE49-F238E27FC236}">
                <a16:creationId xmlns:a16="http://schemas.microsoft.com/office/drawing/2014/main" id="{0502334E-291A-2990-E269-63753B89569E}"/>
              </a:ext>
            </a:extLst>
          </p:cNvPr>
          <p:cNvCxnSpPr>
            <a:cxnSpLocks/>
          </p:cNvCxnSpPr>
          <p:nvPr/>
        </p:nvCxnSpPr>
        <p:spPr>
          <a:xfrm>
            <a:off x="9162785" y="3527808"/>
            <a:ext cx="661852" cy="0"/>
          </a:xfrm>
          <a:prstGeom prst="line">
            <a:avLst/>
          </a:prstGeom>
          <a:ln w="38100">
            <a:solidFill>
              <a:schemeClr val="tx2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Connecteur droit 58">
            <a:extLst>
              <a:ext uri="{FF2B5EF4-FFF2-40B4-BE49-F238E27FC236}">
                <a16:creationId xmlns:a16="http://schemas.microsoft.com/office/drawing/2014/main" id="{137CB954-F53B-3500-A787-08A2B6DC8A69}"/>
              </a:ext>
            </a:extLst>
          </p:cNvPr>
          <p:cNvCxnSpPr>
            <a:cxnSpLocks/>
          </p:cNvCxnSpPr>
          <p:nvPr/>
        </p:nvCxnSpPr>
        <p:spPr>
          <a:xfrm>
            <a:off x="7201437" y="2886500"/>
            <a:ext cx="661852" cy="0"/>
          </a:xfrm>
          <a:prstGeom prst="line">
            <a:avLst/>
          </a:prstGeom>
          <a:ln w="38100">
            <a:solidFill>
              <a:schemeClr val="tx2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Connecteur droit 67">
            <a:extLst>
              <a:ext uri="{FF2B5EF4-FFF2-40B4-BE49-F238E27FC236}">
                <a16:creationId xmlns:a16="http://schemas.microsoft.com/office/drawing/2014/main" id="{9F3E3361-B3E4-FB32-7C0E-EC44E0A9ADDF}"/>
              </a:ext>
            </a:extLst>
          </p:cNvPr>
          <p:cNvCxnSpPr>
            <a:cxnSpLocks/>
          </p:cNvCxnSpPr>
          <p:nvPr/>
        </p:nvCxnSpPr>
        <p:spPr>
          <a:xfrm>
            <a:off x="7114351" y="2225389"/>
            <a:ext cx="87086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ZoneTexte 71">
            <a:extLst>
              <a:ext uri="{FF2B5EF4-FFF2-40B4-BE49-F238E27FC236}">
                <a16:creationId xmlns:a16="http://schemas.microsoft.com/office/drawing/2014/main" id="{D4FD51FE-726D-F048-8BC2-71FB073BA731}"/>
              </a:ext>
            </a:extLst>
          </p:cNvPr>
          <p:cNvSpPr txBox="1"/>
          <p:nvPr/>
        </p:nvSpPr>
        <p:spPr>
          <a:xfrm>
            <a:off x="6618715" y="1963430"/>
            <a:ext cx="52129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>
                <a:latin typeface="Garamond" panose="02020404030301010803" pitchFamily="18" charset="0"/>
              </a:rPr>
              <a:t>12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E6BEB9BC-BF9B-A6A2-BED7-7DDDBDA5E62B}"/>
              </a:ext>
            </a:extLst>
          </p:cNvPr>
          <p:cNvSpPr txBox="1"/>
          <p:nvPr/>
        </p:nvSpPr>
        <p:spPr>
          <a:xfrm>
            <a:off x="10482695" y="2319680"/>
            <a:ext cx="112883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>
                <a:latin typeface="Garamond" panose="02020404030301010803" pitchFamily="18" charset="0"/>
              </a:rPr>
              <a:t>Supply</a:t>
            </a:r>
          </a:p>
        </p:txBody>
      </p:sp>
      <p:cxnSp>
        <p:nvCxnSpPr>
          <p:cNvPr id="6" name="Connecteur droit 5">
            <a:extLst>
              <a:ext uri="{FF2B5EF4-FFF2-40B4-BE49-F238E27FC236}">
                <a16:creationId xmlns:a16="http://schemas.microsoft.com/office/drawing/2014/main" id="{7CD616BD-CB6C-4B1B-7795-CC2A3E23AEF3}"/>
              </a:ext>
            </a:extLst>
          </p:cNvPr>
          <p:cNvCxnSpPr>
            <a:cxnSpLocks/>
          </p:cNvCxnSpPr>
          <p:nvPr/>
        </p:nvCxnSpPr>
        <p:spPr>
          <a:xfrm>
            <a:off x="7201437" y="2225389"/>
            <a:ext cx="661852" cy="0"/>
          </a:xfrm>
          <a:prstGeom prst="line">
            <a:avLst/>
          </a:prstGeom>
          <a:ln w="38100">
            <a:solidFill>
              <a:schemeClr val="accent2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cteur droit 6">
            <a:extLst>
              <a:ext uri="{FF2B5EF4-FFF2-40B4-BE49-F238E27FC236}">
                <a16:creationId xmlns:a16="http://schemas.microsoft.com/office/drawing/2014/main" id="{1848D09D-45B7-26E1-D722-26FFEB9C39AE}"/>
              </a:ext>
            </a:extLst>
          </p:cNvPr>
          <p:cNvCxnSpPr>
            <a:cxnSpLocks/>
          </p:cNvCxnSpPr>
          <p:nvPr/>
        </p:nvCxnSpPr>
        <p:spPr>
          <a:xfrm flipV="1">
            <a:off x="7848336" y="2234586"/>
            <a:ext cx="5740" cy="639241"/>
          </a:xfrm>
          <a:prstGeom prst="line">
            <a:avLst/>
          </a:prstGeom>
          <a:ln w="38100">
            <a:solidFill>
              <a:schemeClr val="accent2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9">
            <a:extLst>
              <a:ext uri="{FF2B5EF4-FFF2-40B4-BE49-F238E27FC236}">
                <a16:creationId xmlns:a16="http://schemas.microsoft.com/office/drawing/2014/main" id="{E30D4EB8-B56A-4BF7-DFA4-533E53F15C0B}"/>
              </a:ext>
            </a:extLst>
          </p:cNvPr>
          <p:cNvCxnSpPr>
            <a:cxnSpLocks/>
          </p:cNvCxnSpPr>
          <p:nvPr/>
        </p:nvCxnSpPr>
        <p:spPr>
          <a:xfrm>
            <a:off x="7848336" y="2873827"/>
            <a:ext cx="661852" cy="0"/>
          </a:xfrm>
          <a:prstGeom prst="line">
            <a:avLst/>
          </a:prstGeom>
          <a:ln w="38100">
            <a:solidFill>
              <a:schemeClr val="accent2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13">
            <a:extLst>
              <a:ext uri="{FF2B5EF4-FFF2-40B4-BE49-F238E27FC236}">
                <a16:creationId xmlns:a16="http://schemas.microsoft.com/office/drawing/2014/main" id="{9F3C9004-6717-8DFB-8D24-4B58297D8EC5}"/>
              </a:ext>
            </a:extLst>
          </p:cNvPr>
          <p:cNvCxnSpPr>
            <a:cxnSpLocks/>
          </p:cNvCxnSpPr>
          <p:nvPr/>
        </p:nvCxnSpPr>
        <p:spPr>
          <a:xfrm flipV="1">
            <a:off x="8491417" y="2852892"/>
            <a:ext cx="0" cy="395881"/>
          </a:xfrm>
          <a:prstGeom prst="line">
            <a:avLst/>
          </a:prstGeom>
          <a:ln w="38100">
            <a:solidFill>
              <a:schemeClr val="accent2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17">
            <a:extLst>
              <a:ext uri="{FF2B5EF4-FFF2-40B4-BE49-F238E27FC236}">
                <a16:creationId xmlns:a16="http://schemas.microsoft.com/office/drawing/2014/main" id="{6FDC0221-F905-D112-5407-6D522EB56124}"/>
              </a:ext>
            </a:extLst>
          </p:cNvPr>
          <p:cNvCxnSpPr>
            <a:cxnSpLocks/>
          </p:cNvCxnSpPr>
          <p:nvPr/>
        </p:nvCxnSpPr>
        <p:spPr>
          <a:xfrm>
            <a:off x="8491417" y="3248773"/>
            <a:ext cx="661852" cy="0"/>
          </a:xfrm>
          <a:prstGeom prst="line">
            <a:avLst/>
          </a:prstGeom>
          <a:ln w="38100">
            <a:solidFill>
              <a:schemeClr val="accent2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cteur droit 18">
            <a:extLst>
              <a:ext uri="{FF2B5EF4-FFF2-40B4-BE49-F238E27FC236}">
                <a16:creationId xmlns:a16="http://schemas.microsoft.com/office/drawing/2014/main" id="{4F26B187-E5AD-49E2-50D9-B1AF41BB4DFF}"/>
              </a:ext>
            </a:extLst>
          </p:cNvPr>
          <p:cNvCxnSpPr>
            <a:cxnSpLocks/>
          </p:cNvCxnSpPr>
          <p:nvPr/>
        </p:nvCxnSpPr>
        <p:spPr>
          <a:xfrm flipV="1">
            <a:off x="9153269" y="3248773"/>
            <a:ext cx="0" cy="283389"/>
          </a:xfrm>
          <a:prstGeom prst="line">
            <a:avLst/>
          </a:prstGeom>
          <a:ln w="38100">
            <a:solidFill>
              <a:schemeClr val="accent2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20">
            <a:extLst>
              <a:ext uri="{FF2B5EF4-FFF2-40B4-BE49-F238E27FC236}">
                <a16:creationId xmlns:a16="http://schemas.microsoft.com/office/drawing/2014/main" id="{F468925E-22D3-C4EE-ABF7-6B399219335F}"/>
              </a:ext>
            </a:extLst>
          </p:cNvPr>
          <p:cNvCxnSpPr>
            <a:cxnSpLocks/>
          </p:cNvCxnSpPr>
          <p:nvPr/>
        </p:nvCxnSpPr>
        <p:spPr>
          <a:xfrm>
            <a:off x="9162785" y="3528285"/>
            <a:ext cx="661852" cy="0"/>
          </a:xfrm>
          <a:prstGeom prst="line">
            <a:avLst/>
          </a:prstGeom>
          <a:ln w="38100">
            <a:solidFill>
              <a:schemeClr val="accent2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cteur droit 21">
            <a:extLst>
              <a:ext uri="{FF2B5EF4-FFF2-40B4-BE49-F238E27FC236}">
                <a16:creationId xmlns:a16="http://schemas.microsoft.com/office/drawing/2014/main" id="{89A73B92-018F-C928-BA2E-8BA3E9D74931}"/>
              </a:ext>
            </a:extLst>
          </p:cNvPr>
          <p:cNvCxnSpPr>
            <a:cxnSpLocks/>
          </p:cNvCxnSpPr>
          <p:nvPr/>
        </p:nvCxnSpPr>
        <p:spPr>
          <a:xfrm flipV="1">
            <a:off x="9810617" y="3532162"/>
            <a:ext cx="0" cy="630532"/>
          </a:xfrm>
          <a:prstGeom prst="line">
            <a:avLst/>
          </a:prstGeom>
          <a:ln w="38100">
            <a:solidFill>
              <a:schemeClr val="accent2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cteur droit 23">
            <a:extLst>
              <a:ext uri="{FF2B5EF4-FFF2-40B4-BE49-F238E27FC236}">
                <a16:creationId xmlns:a16="http://schemas.microsoft.com/office/drawing/2014/main" id="{7CB8B2C9-6490-C95A-DD2C-791F1DCA979E}"/>
              </a:ext>
            </a:extLst>
          </p:cNvPr>
          <p:cNvCxnSpPr>
            <a:cxnSpLocks/>
          </p:cNvCxnSpPr>
          <p:nvPr/>
        </p:nvCxnSpPr>
        <p:spPr>
          <a:xfrm>
            <a:off x="9788892" y="4162694"/>
            <a:ext cx="661852" cy="0"/>
          </a:xfrm>
          <a:prstGeom prst="line">
            <a:avLst/>
          </a:prstGeom>
          <a:ln w="38100">
            <a:solidFill>
              <a:schemeClr val="accent2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ZoneTexte 59">
            <a:extLst>
              <a:ext uri="{FF2B5EF4-FFF2-40B4-BE49-F238E27FC236}">
                <a16:creationId xmlns:a16="http://schemas.microsoft.com/office/drawing/2014/main" id="{B401A712-F7D3-1C0A-806D-A5DEED2A7323}"/>
              </a:ext>
            </a:extLst>
          </p:cNvPr>
          <p:cNvSpPr txBox="1"/>
          <p:nvPr/>
        </p:nvSpPr>
        <p:spPr>
          <a:xfrm>
            <a:off x="10448567" y="4172686"/>
            <a:ext cx="13965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>
                <a:latin typeface="Garamond" panose="02020404030301010803" pitchFamily="18" charset="0"/>
              </a:rPr>
              <a:t>Demand</a:t>
            </a:r>
          </a:p>
        </p:txBody>
      </p:sp>
      <p:cxnSp>
        <p:nvCxnSpPr>
          <p:cNvPr id="61" name="Connecteur droit 60">
            <a:extLst>
              <a:ext uri="{FF2B5EF4-FFF2-40B4-BE49-F238E27FC236}">
                <a16:creationId xmlns:a16="http://schemas.microsoft.com/office/drawing/2014/main" id="{EFBE27F0-60F5-37F3-4F1D-75004E440B09}"/>
              </a:ext>
            </a:extLst>
          </p:cNvPr>
          <p:cNvCxnSpPr>
            <a:cxnSpLocks/>
          </p:cNvCxnSpPr>
          <p:nvPr/>
        </p:nvCxnSpPr>
        <p:spPr>
          <a:xfrm flipV="1">
            <a:off x="7174905" y="2567360"/>
            <a:ext cx="1316512" cy="5196"/>
          </a:xfrm>
          <a:prstGeom prst="line">
            <a:avLst/>
          </a:prstGeom>
          <a:ln w="38100">
            <a:solidFill>
              <a:srgbClr val="C0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Connecteur droit 62">
            <a:extLst>
              <a:ext uri="{FF2B5EF4-FFF2-40B4-BE49-F238E27FC236}">
                <a16:creationId xmlns:a16="http://schemas.microsoft.com/office/drawing/2014/main" id="{7F805660-2F97-D96E-BCCE-AF578033E844}"/>
              </a:ext>
            </a:extLst>
          </p:cNvPr>
          <p:cNvCxnSpPr>
            <a:cxnSpLocks/>
          </p:cNvCxnSpPr>
          <p:nvPr/>
        </p:nvCxnSpPr>
        <p:spPr>
          <a:xfrm flipH="1" flipV="1">
            <a:off x="7835002" y="2581290"/>
            <a:ext cx="13334" cy="3509513"/>
          </a:xfrm>
          <a:prstGeom prst="line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necteur droit 33">
            <a:extLst>
              <a:ext uri="{FF2B5EF4-FFF2-40B4-BE49-F238E27FC236}">
                <a16:creationId xmlns:a16="http://schemas.microsoft.com/office/drawing/2014/main" id="{5621C7BC-FBBA-1C9C-AB0B-D5F779AF2A52}"/>
              </a:ext>
            </a:extLst>
          </p:cNvPr>
          <p:cNvCxnSpPr>
            <a:cxnSpLocks/>
          </p:cNvCxnSpPr>
          <p:nvPr/>
        </p:nvCxnSpPr>
        <p:spPr>
          <a:xfrm flipV="1">
            <a:off x="9820843" y="2842900"/>
            <a:ext cx="0" cy="680555"/>
          </a:xfrm>
          <a:prstGeom prst="line">
            <a:avLst/>
          </a:prstGeom>
          <a:ln w="38100">
            <a:solidFill>
              <a:schemeClr val="tx2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ZoneTexte 57">
            <a:extLst>
              <a:ext uri="{FF2B5EF4-FFF2-40B4-BE49-F238E27FC236}">
                <a16:creationId xmlns:a16="http://schemas.microsoft.com/office/drawing/2014/main" id="{CA52BCD2-14AA-7D33-F0AE-31F5BAD623E0}"/>
              </a:ext>
            </a:extLst>
          </p:cNvPr>
          <p:cNvSpPr txBox="1"/>
          <p:nvPr/>
        </p:nvSpPr>
        <p:spPr>
          <a:xfrm>
            <a:off x="8525140" y="1399194"/>
            <a:ext cx="168317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rgbClr val="C00000"/>
                </a:solidFill>
                <a:latin typeface="Garamond" panose="02020404030301010803" pitchFamily="18" charset="0"/>
              </a:rPr>
              <a:t>Price floor</a:t>
            </a:r>
          </a:p>
          <a:p>
            <a:pPr algn="ctr"/>
            <a:r>
              <a:rPr lang="en-US" sz="2800" dirty="0">
                <a:solidFill>
                  <a:srgbClr val="C00000"/>
                </a:solidFill>
                <a:latin typeface="Garamond" panose="02020404030301010803" pitchFamily="18" charset="0"/>
              </a:rPr>
              <a:t>of $11</a:t>
            </a:r>
          </a:p>
        </p:txBody>
      </p:sp>
      <p:cxnSp>
        <p:nvCxnSpPr>
          <p:cNvPr id="64" name="Connecteur droit avec flèche 63">
            <a:extLst>
              <a:ext uri="{FF2B5EF4-FFF2-40B4-BE49-F238E27FC236}">
                <a16:creationId xmlns:a16="http://schemas.microsoft.com/office/drawing/2014/main" id="{5AA4299C-DF07-F16D-2BCE-6A3DB477DBB2}"/>
              </a:ext>
            </a:extLst>
          </p:cNvPr>
          <p:cNvCxnSpPr>
            <a:cxnSpLocks/>
          </p:cNvCxnSpPr>
          <p:nvPr/>
        </p:nvCxnSpPr>
        <p:spPr>
          <a:xfrm flipH="1">
            <a:off x="8515927" y="2147648"/>
            <a:ext cx="223500" cy="339002"/>
          </a:xfrm>
          <a:prstGeom prst="straightConnector1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cteur droit 19">
            <a:extLst>
              <a:ext uri="{FF2B5EF4-FFF2-40B4-BE49-F238E27FC236}">
                <a16:creationId xmlns:a16="http://schemas.microsoft.com/office/drawing/2014/main" id="{201508D0-EFF7-604B-3C0E-37C839669718}"/>
              </a:ext>
            </a:extLst>
          </p:cNvPr>
          <p:cNvCxnSpPr>
            <a:cxnSpLocks/>
          </p:cNvCxnSpPr>
          <p:nvPr/>
        </p:nvCxnSpPr>
        <p:spPr>
          <a:xfrm>
            <a:off x="9820843" y="2852892"/>
            <a:ext cx="661852" cy="0"/>
          </a:xfrm>
          <a:prstGeom prst="line">
            <a:avLst/>
          </a:prstGeom>
          <a:ln w="38100">
            <a:solidFill>
              <a:schemeClr val="tx2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cteur droit 25">
            <a:extLst>
              <a:ext uri="{FF2B5EF4-FFF2-40B4-BE49-F238E27FC236}">
                <a16:creationId xmlns:a16="http://schemas.microsoft.com/office/drawing/2014/main" id="{D157BE1D-D045-BCB5-A0D5-C9E9756F12B9}"/>
              </a:ext>
            </a:extLst>
          </p:cNvPr>
          <p:cNvCxnSpPr>
            <a:cxnSpLocks/>
          </p:cNvCxnSpPr>
          <p:nvPr/>
        </p:nvCxnSpPr>
        <p:spPr>
          <a:xfrm>
            <a:off x="9786715" y="5429434"/>
            <a:ext cx="661852" cy="0"/>
          </a:xfrm>
          <a:prstGeom prst="line">
            <a:avLst/>
          </a:prstGeom>
          <a:ln w="38100">
            <a:solidFill>
              <a:schemeClr val="tx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Connecteur droit 64">
            <a:extLst>
              <a:ext uri="{FF2B5EF4-FFF2-40B4-BE49-F238E27FC236}">
                <a16:creationId xmlns:a16="http://schemas.microsoft.com/office/drawing/2014/main" id="{16B3D4EC-7493-6097-6635-0DDECAECD8D8}"/>
              </a:ext>
            </a:extLst>
          </p:cNvPr>
          <p:cNvCxnSpPr>
            <a:cxnSpLocks/>
            <a:endCxn id="49" idx="0"/>
          </p:cNvCxnSpPr>
          <p:nvPr/>
        </p:nvCxnSpPr>
        <p:spPr>
          <a:xfrm>
            <a:off x="10478219" y="2842900"/>
            <a:ext cx="5821" cy="3329089"/>
          </a:xfrm>
          <a:prstGeom prst="line">
            <a:avLst/>
          </a:prstGeom>
          <a:ln w="38100">
            <a:solidFill>
              <a:schemeClr val="tx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Connecteur droit 70">
            <a:extLst>
              <a:ext uri="{FF2B5EF4-FFF2-40B4-BE49-F238E27FC236}">
                <a16:creationId xmlns:a16="http://schemas.microsoft.com/office/drawing/2014/main" id="{3024ED9D-7CBA-8106-5C1B-B9090DF362F8}"/>
              </a:ext>
            </a:extLst>
          </p:cNvPr>
          <p:cNvCxnSpPr>
            <a:cxnSpLocks/>
            <a:endCxn id="48" idx="0"/>
          </p:cNvCxnSpPr>
          <p:nvPr/>
        </p:nvCxnSpPr>
        <p:spPr>
          <a:xfrm>
            <a:off x="9802949" y="2869418"/>
            <a:ext cx="18695" cy="3303412"/>
          </a:xfrm>
          <a:prstGeom prst="line">
            <a:avLst/>
          </a:prstGeom>
          <a:ln w="38100">
            <a:solidFill>
              <a:schemeClr val="tx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Espace réservé du contenu 2">
            <a:extLst>
              <a:ext uri="{FF2B5EF4-FFF2-40B4-BE49-F238E27FC236}">
                <a16:creationId xmlns:a16="http://schemas.microsoft.com/office/drawing/2014/main" id="{00D0D1AA-AC42-52D2-50D9-3B77F954021E}"/>
              </a:ext>
            </a:extLst>
          </p:cNvPr>
          <p:cNvSpPr txBox="1">
            <a:spLocks/>
          </p:cNvSpPr>
          <p:nvPr/>
        </p:nvSpPr>
        <p:spPr>
          <a:xfrm>
            <a:off x="815428" y="3518809"/>
            <a:ext cx="5181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en-US" dirty="0">
                <a:solidFill>
                  <a:schemeClr val="accent2"/>
                </a:solidFill>
                <a:latin typeface="Garamond" panose="02020404030301010803" pitchFamily="18" charset="0"/>
              </a:rPr>
              <a:t>Consumer surplus: $1</a:t>
            </a:r>
          </a:p>
          <a:p>
            <a:pPr lvl="1"/>
            <a:r>
              <a:rPr lang="en-US" dirty="0">
                <a:solidFill>
                  <a:schemeClr val="tx2"/>
                </a:solidFill>
                <a:latin typeface="Garamond" panose="02020404030301010803" pitchFamily="18" charset="0"/>
              </a:rPr>
              <a:t>Producer surplus: $1</a:t>
            </a:r>
          </a:p>
          <a:p>
            <a:pPr lvl="1"/>
            <a:r>
              <a:rPr lang="en-US" b="1" dirty="0">
                <a:latin typeface="Garamond" panose="02020404030301010803" pitchFamily="18" charset="0"/>
              </a:rPr>
              <a:t>Total welfare: $2</a:t>
            </a:r>
          </a:p>
          <a:p>
            <a:pPr lvl="1"/>
            <a:endParaRPr lang="en-US" dirty="0">
              <a:latin typeface="Garamond" panose="02020404030301010803" pitchFamily="18" charset="0"/>
            </a:endParaRPr>
          </a:p>
          <a:p>
            <a:pPr lvl="1"/>
            <a:r>
              <a:rPr lang="en-US" b="1" dirty="0">
                <a:solidFill>
                  <a:srgbClr val="C00000"/>
                </a:solidFill>
                <a:latin typeface="Garamond" panose="02020404030301010803" pitchFamily="18" charset="0"/>
              </a:rPr>
              <a:t>Welfare loss: $17 (Additional loss of $8)</a:t>
            </a:r>
          </a:p>
          <a:p>
            <a:pPr lvl="1"/>
            <a:endParaRPr lang="en-US" dirty="0">
              <a:latin typeface="Garamond" panose="02020404030301010803" pitchFamily="18" charset="0"/>
            </a:endParaRPr>
          </a:p>
          <a:p>
            <a:endParaRPr lang="en-US" b="1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481397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23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Rectangle 51">
            <a:extLst>
              <a:ext uri="{FF2B5EF4-FFF2-40B4-BE49-F238E27FC236}">
                <a16:creationId xmlns:a16="http://schemas.microsoft.com/office/drawing/2014/main" id="{37B2CF7B-C889-D605-3AF1-D67D8A87474C}"/>
              </a:ext>
            </a:extLst>
          </p:cNvPr>
          <p:cNvSpPr/>
          <p:nvPr/>
        </p:nvSpPr>
        <p:spPr>
          <a:xfrm>
            <a:off x="8484361" y="3262779"/>
            <a:ext cx="656723" cy="899913"/>
          </a:xfrm>
          <a:prstGeom prst="rect">
            <a:avLst/>
          </a:prstGeom>
          <a:solidFill>
            <a:srgbClr val="C00000">
              <a:alpha val="48627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C00000"/>
              </a:solidFill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9F4DD6B2-018D-A86E-933D-A05154847C41}"/>
              </a:ext>
            </a:extLst>
          </p:cNvPr>
          <p:cNvSpPr/>
          <p:nvPr/>
        </p:nvSpPr>
        <p:spPr>
          <a:xfrm>
            <a:off x="7171039" y="2882887"/>
            <a:ext cx="661196" cy="2580782"/>
          </a:xfrm>
          <a:prstGeom prst="rect">
            <a:avLst/>
          </a:prstGeom>
          <a:solidFill>
            <a:srgbClr val="C00000">
              <a:alpha val="48627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C00000"/>
              </a:solidFill>
            </a:endParaRP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2D1CCE27-2465-8F53-50BB-744075C528E3}"/>
              </a:ext>
            </a:extLst>
          </p:cNvPr>
          <p:cNvSpPr/>
          <p:nvPr/>
        </p:nvSpPr>
        <p:spPr>
          <a:xfrm>
            <a:off x="7837462" y="2886500"/>
            <a:ext cx="646899" cy="1892145"/>
          </a:xfrm>
          <a:prstGeom prst="rect">
            <a:avLst/>
          </a:prstGeom>
          <a:solidFill>
            <a:srgbClr val="C00000">
              <a:alpha val="48627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C00000"/>
              </a:solidFill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EA444784-C124-C145-8D77-F7A0B2C5B413}"/>
              </a:ext>
            </a:extLst>
          </p:cNvPr>
          <p:cNvSpPr/>
          <p:nvPr/>
        </p:nvSpPr>
        <p:spPr>
          <a:xfrm>
            <a:off x="7205912" y="2567360"/>
            <a:ext cx="646899" cy="32859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FC1CCD7-EFD9-4223-C7FE-1F1156107328}"/>
              </a:ext>
            </a:extLst>
          </p:cNvPr>
          <p:cNvSpPr/>
          <p:nvPr/>
        </p:nvSpPr>
        <p:spPr>
          <a:xfrm>
            <a:off x="7201437" y="2234585"/>
            <a:ext cx="646899" cy="34150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ACCDCA8B-EE7F-15B6-2838-367E7F5B10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Garamond" panose="02020404030301010803" pitchFamily="18" charset="0"/>
              </a:rPr>
              <a:t>3. Utility and Welfare Economics</a:t>
            </a: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009AB9F-41EE-0A12-BB76-F0CD7D0AEFB9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Garamond" panose="02020404030301010803" pitchFamily="18" charset="0"/>
              </a:rPr>
              <a:t>D. </a:t>
            </a:r>
            <a:r>
              <a:rPr lang="en-US" dirty="0" err="1">
                <a:latin typeface="Garamond" panose="02020404030301010803" pitchFamily="18" charset="0"/>
              </a:rPr>
              <a:t>Schmidtz</a:t>
            </a:r>
            <a:r>
              <a:rPr lang="en-US" dirty="0">
                <a:latin typeface="Garamond" panose="02020404030301010803" pitchFamily="18" charset="0"/>
              </a:rPr>
              <a:t> (2015): Are Price Controls Fair?, </a:t>
            </a:r>
            <a:r>
              <a:rPr lang="en-US" i="1" dirty="0">
                <a:latin typeface="Garamond" panose="02020404030301010803" pitchFamily="18" charset="0"/>
              </a:rPr>
              <a:t>Supreme Court Economic Review </a:t>
            </a:r>
            <a:r>
              <a:rPr lang="en-US" dirty="0">
                <a:latin typeface="Garamond" panose="02020404030301010803" pitchFamily="18" charset="0"/>
              </a:rPr>
              <a:t>23(1): 221-233</a:t>
            </a:r>
          </a:p>
          <a:p>
            <a:r>
              <a:rPr lang="en-US" b="1" dirty="0">
                <a:latin typeface="Garamond" panose="02020404030301010803" pitchFamily="18" charset="0"/>
              </a:rPr>
              <a:t>The standard analysis only gives the lower bound of the welfare loss (the best-case scenario)</a:t>
            </a:r>
          </a:p>
          <a:p>
            <a:endParaRPr lang="en-US" b="1" dirty="0">
              <a:latin typeface="Garamond" panose="02020404030301010803" pitchFamily="18" charset="0"/>
            </a:endParaRPr>
          </a:p>
        </p:txBody>
      </p:sp>
      <p:cxnSp>
        <p:nvCxnSpPr>
          <p:cNvPr id="9" name="Connecteur droit avec flèche 8">
            <a:extLst>
              <a:ext uri="{FF2B5EF4-FFF2-40B4-BE49-F238E27FC236}">
                <a16:creationId xmlns:a16="http://schemas.microsoft.com/office/drawing/2014/main" id="{1582F22B-C844-09B4-8CD3-572C7774394B}"/>
              </a:ext>
            </a:extLst>
          </p:cNvPr>
          <p:cNvCxnSpPr>
            <a:cxnSpLocks/>
          </p:cNvCxnSpPr>
          <p:nvPr/>
        </p:nvCxnSpPr>
        <p:spPr>
          <a:xfrm>
            <a:off x="7184571" y="6096000"/>
            <a:ext cx="4169229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avec flèche 11">
            <a:extLst>
              <a:ext uri="{FF2B5EF4-FFF2-40B4-BE49-F238E27FC236}">
                <a16:creationId xmlns:a16="http://schemas.microsoft.com/office/drawing/2014/main" id="{0090704D-D92B-8A4D-6701-D291C4E20544}"/>
              </a:ext>
            </a:extLst>
          </p:cNvPr>
          <p:cNvCxnSpPr>
            <a:cxnSpLocks/>
          </p:cNvCxnSpPr>
          <p:nvPr/>
        </p:nvCxnSpPr>
        <p:spPr>
          <a:xfrm flipV="1">
            <a:off x="7184571" y="1994263"/>
            <a:ext cx="0" cy="4101737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ZoneTexte 14">
            <a:extLst>
              <a:ext uri="{FF2B5EF4-FFF2-40B4-BE49-F238E27FC236}">
                <a16:creationId xmlns:a16="http://schemas.microsoft.com/office/drawing/2014/main" id="{749AE198-CF5F-2EB3-F9AD-EEDE2AB3930E}"/>
              </a:ext>
            </a:extLst>
          </p:cNvPr>
          <p:cNvSpPr txBox="1"/>
          <p:nvPr/>
        </p:nvSpPr>
        <p:spPr>
          <a:xfrm>
            <a:off x="6426538" y="1379956"/>
            <a:ext cx="14911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2800" dirty="0">
                <a:latin typeface="Garamond" panose="02020404030301010803" pitchFamily="18" charset="0"/>
              </a:rPr>
              <a:t>Price in $</a:t>
            </a: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895D4DD5-632D-53AB-2B83-147755458540}"/>
              </a:ext>
            </a:extLst>
          </p:cNvPr>
          <p:cNvSpPr txBox="1"/>
          <p:nvPr/>
        </p:nvSpPr>
        <p:spPr>
          <a:xfrm>
            <a:off x="10779439" y="6095995"/>
            <a:ext cx="140615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latin typeface="Garamond" panose="02020404030301010803" pitchFamily="18" charset="0"/>
              </a:rPr>
              <a:t>Quantity</a:t>
            </a:r>
          </a:p>
        </p:txBody>
      </p:sp>
      <p:cxnSp>
        <p:nvCxnSpPr>
          <p:cNvPr id="27" name="Connecteur droit 26">
            <a:extLst>
              <a:ext uri="{FF2B5EF4-FFF2-40B4-BE49-F238E27FC236}">
                <a16:creationId xmlns:a16="http://schemas.microsoft.com/office/drawing/2014/main" id="{B5619041-85D4-D7A5-A949-66ECB0FD7373}"/>
              </a:ext>
            </a:extLst>
          </p:cNvPr>
          <p:cNvCxnSpPr>
            <a:cxnSpLocks/>
          </p:cNvCxnSpPr>
          <p:nvPr/>
        </p:nvCxnSpPr>
        <p:spPr>
          <a:xfrm>
            <a:off x="7099398" y="2873827"/>
            <a:ext cx="87086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cteur droit 28">
            <a:extLst>
              <a:ext uri="{FF2B5EF4-FFF2-40B4-BE49-F238E27FC236}">
                <a16:creationId xmlns:a16="http://schemas.microsoft.com/office/drawing/2014/main" id="{B9CDAD80-ABEC-259E-62D2-05BDFAB6F71D}"/>
              </a:ext>
            </a:extLst>
          </p:cNvPr>
          <p:cNvCxnSpPr>
            <a:cxnSpLocks/>
          </p:cNvCxnSpPr>
          <p:nvPr/>
        </p:nvCxnSpPr>
        <p:spPr>
          <a:xfrm>
            <a:off x="7092454" y="3513905"/>
            <a:ext cx="87086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cteur droit 29">
            <a:extLst>
              <a:ext uri="{FF2B5EF4-FFF2-40B4-BE49-F238E27FC236}">
                <a16:creationId xmlns:a16="http://schemas.microsoft.com/office/drawing/2014/main" id="{40DA19E0-4114-36C7-34B9-F6D28BCB1544}"/>
              </a:ext>
            </a:extLst>
          </p:cNvPr>
          <p:cNvCxnSpPr>
            <a:cxnSpLocks/>
          </p:cNvCxnSpPr>
          <p:nvPr/>
        </p:nvCxnSpPr>
        <p:spPr>
          <a:xfrm>
            <a:off x="7092454" y="4162696"/>
            <a:ext cx="87086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cteur droit 30">
            <a:extLst>
              <a:ext uri="{FF2B5EF4-FFF2-40B4-BE49-F238E27FC236}">
                <a16:creationId xmlns:a16="http://schemas.microsoft.com/office/drawing/2014/main" id="{5A5F8F12-B6A6-56D5-C08D-CA564F1374B9}"/>
              </a:ext>
            </a:extLst>
          </p:cNvPr>
          <p:cNvCxnSpPr>
            <a:cxnSpLocks/>
          </p:cNvCxnSpPr>
          <p:nvPr/>
        </p:nvCxnSpPr>
        <p:spPr>
          <a:xfrm>
            <a:off x="7099398" y="4807131"/>
            <a:ext cx="87086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cteur droit 31">
            <a:extLst>
              <a:ext uri="{FF2B5EF4-FFF2-40B4-BE49-F238E27FC236}">
                <a16:creationId xmlns:a16="http://schemas.microsoft.com/office/drawing/2014/main" id="{71C68482-28B5-C69D-635D-DE1BA4D1927F}"/>
              </a:ext>
            </a:extLst>
          </p:cNvPr>
          <p:cNvCxnSpPr>
            <a:cxnSpLocks/>
          </p:cNvCxnSpPr>
          <p:nvPr/>
        </p:nvCxnSpPr>
        <p:spPr>
          <a:xfrm>
            <a:off x="7092454" y="5451562"/>
            <a:ext cx="87086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cteur droit 32">
            <a:extLst>
              <a:ext uri="{FF2B5EF4-FFF2-40B4-BE49-F238E27FC236}">
                <a16:creationId xmlns:a16="http://schemas.microsoft.com/office/drawing/2014/main" id="{650B0B4A-8957-1DCD-088A-AAAC355D5EE8}"/>
              </a:ext>
            </a:extLst>
          </p:cNvPr>
          <p:cNvCxnSpPr>
            <a:cxnSpLocks/>
          </p:cNvCxnSpPr>
          <p:nvPr/>
        </p:nvCxnSpPr>
        <p:spPr>
          <a:xfrm flipV="1">
            <a:off x="7848336" y="6095996"/>
            <a:ext cx="0" cy="8096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necteur droit 35">
            <a:extLst>
              <a:ext uri="{FF2B5EF4-FFF2-40B4-BE49-F238E27FC236}">
                <a16:creationId xmlns:a16="http://schemas.microsoft.com/office/drawing/2014/main" id="{E2EE88B3-5106-5734-EFD7-714A8888FE91}"/>
              </a:ext>
            </a:extLst>
          </p:cNvPr>
          <p:cNvCxnSpPr>
            <a:cxnSpLocks/>
          </p:cNvCxnSpPr>
          <p:nvPr/>
        </p:nvCxnSpPr>
        <p:spPr>
          <a:xfrm flipV="1">
            <a:off x="8493858" y="6095995"/>
            <a:ext cx="0" cy="8096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cteur droit 36">
            <a:extLst>
              <a:ext uri="{FF2B5EF4-FFF2-40B4-BE49-F238E27FC236}">
                <a16:creationId xmlns:a16="http://schemas.microsoft.com/office/drawing/2014/main" id="{7D0906D2-B482-4F11-F6BD-22B49CDE3879}"/>
              </a:ext>
            </a:extLst>
          </p:cNvPr>
          <p:cNvCxnSpPr>
            <a:cxnSpLocks/>
          </p:cNvCxnSpPr>
          <p:nvPr/>
        </p:nvCxnSpPr>
        <p:spPr>
          <a:xfrm flipV="1">
            <a:off x="9156798" y="6105993"/>
            <a:ext cx="0" cy="8096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necteur droit 37">
            <a:extLst>
              <a:ext uri="{FF2B5EF4-FFF2-40B4-BE49-F238E27FC236}">
                <a16:creationId xmlns:a16="http://schemas.microsoft.com/office/drawing/2014/main" id="{5C9A87E1-2640-63B2-77AF-725EFCB226C1}"/>
              </a:ext>
            </a:extLst>
          </p:cNvPr>
          <p:cNvCxnSpPr>
            <a:cxnSpLocks/>
          </p:cNvCxnSpPr>
          <p:nvPr/>
        </p:nvCxnSpPr>
        <p:spPr>
          <a:xfrm flipV="1">
            <a:off x="9824637" y="6105993"/>
            <a:ext cx="0" cy="8096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cteur droit 38">
            <a:extLst>
              <a:ext uri="{FF2B5EF4-FFF2-40B4-BE49-F238E27FC236}">
                <a16:creationId xmlns:a16="http://schemas.microsoft.com/office/drawing/2014/main" id="{7982E403-50DF-822F-5346-99A7F0B01B94}"/>
              </a:ext>
            </a:extLst>
          </p:cNvPr>
          <p:cNvCxnSpPr>
            <a:cxnSpLocks/>
          </p:cNvCxnSpPr>
          <p:nvPr/>
        </p:nvCxnSpPr>
        <p:spPr>
          <a:xfrm flipV="1">
            <a:off x="10486489" y="6105992"/>
            <a:ext cx="0" cy="8096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ZoneTexte 39">
            <a:extLst>
              <a:ext uri="{FF2B5EF4-FFF2-40B4-BE49-F238E27FC236}">
                <a16:creationId xmlns:a16="http://schemas.microsoft.com/office/drawing/2014/main" id="{F3E7BCD4-4727-1D5F-6AD2-16D15F8427F9}"/>
              </a:ext>
            </a:extLst>
          </p:cNvPr>
          <p:cNvSpPr txBox="1"/>
          <p:nvPr/>
        </p:nvSpPr>
        <p:spPr>
          <a:xfrm>
            <a:off x="6614700" y="2612215"/>
            <a:ext cx="52129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>
                <a:latin typeface="Garamond" panose="02020404030301010803" pitchFamily="18" charset="0"/>
              </a:rPr>
              <a:t>10</a:t>
            </a:r>
          </a:p>
        </p:txBody>
      </p:sp>
      <p:sp>
        <p:nvSpPr>
          <p:cNvPr id="41" name="ZoneTexte 40">
            <a:extLst>
              <a:ext uri="{FF2B5EF4-FFF2-40B4-BE49-F238E27FC236}">
                <a16:creationId xmlns:a16="http://schemas.microsoft.com/office/drawing/2014/main" id="{11007A8E-6EBB-06E5-CAA4-6534A61AA2FB}"/>
              </a:ext>
            </a:extLst>
          </p:cNvPr>
          <p:cNvSpPr txBox="1"/>
          <p:nvPr/>
        </p:nvSpPr>
        <p:spPr>
          <a:xfrm>
            <a:off x="6695929" y="3252780"/>
            <a:ext cx="3529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>
                <a:latin typeface="Garamond" panose="02020404030301010803" pitchFamily="18" charset="0"/>
              </a:rPr>
              <a:t>8</a:t>
            </a:r>
          </a:p>
        </p:txBody>
      </p:sp>
      <p:sp>
        <p:nvSpPr>
          <p:cNvPr id="42" name="ZoneTexte 41">
            <a:extLst>
              <a:ext uri="{FF2B5EF4-FFF2-40B4-BE49-F238E27FC236}">
                <a16:creationId xmlns:a16="http://schemas.microsoft.com/office/drawing/2014/main" id="{AC85E997-6DDB-6E59-8430-A1B519522770}"/>
              </a:ext>
            </a:extLst>
          </p:cNvPr>
          <p:cNvSpPr txBox="1"/>
          <p:nvPr/>
        </p:nvSpPr>
        <p:spPr>
          <a:xfrm>
            <a:off x="6695929" y="3901086"/>
            <a:ext cx="3529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>
                <a:latin typeface="Garamond" panose="02020404030301010803" pitchFamily="18" charset="0"/>
              </a:rPr>
              <a:t>6</a:t>
            </a:r>
          </a:p>
        </p:txBody>
      </p:sp>
      <p:sp>
        <p:nvSpPr>
          <p:cNvPr id="43" name="ZoneTexte 42">
            <a:extLst>
              <a:ext uri="{FF2B5EF4-FFF2-40B4-BE49-F238E27FC236}">
                <a16:creationId xmlns:a16="http://schemas.microsoft.com/office/drawing/2014/main" id="{EB5EB240-C78E-D762-F86A-B1E940D0FDC8}"/>
              </a:ext>
            </a:extLst>
          </p:cNvPr>
          <p:cNvSpPr txBox="1"/>
          <p:nvPr/>
        </p:nvSpPr>
        <p:spPr>
          <a:xfrm>
            <a:off x="6702873" y="4540328"/>
            <a:ext cx="3529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>
                <a:latin typeface="Garamond" panose="02020404030301010803" pitchFamily="18" charset="0"/>
              </a:rPr>
              <a:t>4</a:t>
            </a:r>
          </a:p>
        </p:txBody>
      </p:sp>
      <p:sp>
        <p:nvSpPr>
          <p:cNvPr id="44" name="ZoneTexte 43">
            <a:extLst>
              <a:ext uri="{FF2B5EF4-FFF2-40B4-BE49-F238E27FC236}">
                <a16:creationId xmlns:a16="http://schemas.microsoft.com/office/drawing/2014/main" id="{AF9297D2-5A36-2246-6F82-295B4137359F}"/>
              </a:ext>
            </a:extLst>
          </p:cNvPr>
          <p:cNvSpPr txBox="1"/>
          <p:nvPr/>
        </p:nvSpPr>
        <p:spPr>
          <a:xfrm>
            <a:off x="6698112" y="5195313"/>
            <a:ext cx="3529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>
                <a:latin typeface="Garamond" panose="02020404030301010803" pitchFamily="18" charset="0"/>
              </a:rPr>
              <a:t>2</a:t>
            </a:r>
          </a:p>
        </p:txBody>
      </p:sp>
      <p:sp>
        <p:nvSpPr>
          <p:cNvPr id="45" name="ZoneTexte 44">
            <a:extLst>
              <a:ext uri="{FF2B5EF4-FFF2-40B4-BE49-F238E27FC236}">
                <a16:creationId xmlns:a16="http://schemas.microsoft.com/office/drawing/2014/main" id="{57491F72-7275-BF37-B598-9384A556CF44}"/>
              </a:ext>
            </a:extLst>
          </p:cNvPr>
          <p:cNvSpPr txBox="1"/>
          <p:nvPr/>
        </p:nvSpPr>
        <p:spPr>
          <a:xfrm>
            <a:off x="7671845" y="6176962"/>
            <a:ext cx="3529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>
                <a:latin typeface="Garamond" panose="02020404030301010803" pitchFamily="18" charset="0"/>
              </a:rPr>
              <a:t>1</a:t>
            </a:r>
          </a:p>
        </p:txBody>
      </p:sp>
      <p:sp>
        <p:nvSpPr>
          <p:cNvPr id="46" name="ZoneTexte 45">
            <a:extLst>
              <a:ext uri="{FF2B5EF4-FFF2-40B4-BE49-F238E27FC236}">
                <a16:creationId xmlns:a16="http://schemas.microsoft.com/office/drawing/2014/main" id="{3BCFF309-10A8-D8CF-90BA-D2ADA4F7F110}"/>
              </a:ext>
            </a:extLst>
          </p:cNvPr>
          <p:cNvSpPr txBox="1"/>
          <p:nvPr/>
        </p:nvSpPr>
        <p:spPr>
          <a:xfrm>
            <a:off x="8333696" y="6172832"/>
            <a:ext cx="3529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>
                <a:latin typeface="Garamond" panose="02020404030301010803" pitchFamily="18" charset="0"/>
              </a:rPr>
              <a:t>2</a:t>
            </a:r>
          </a:p>
        </p:txBody>
      </p:sp>
      <p:sp>
        <p:nvSpPr>
          <p:cNvPr id="47" name="ZoneTexte 46">
            <a:extLst>
              <a:ext uri="{FF2B5EF4-FFF2-40B4-BE49-F238E27FC236}">
                <a16:creationId xmlns:a16="http://schemas.microsoft.com/office/drawing/2014/main" id="{1876FA77-29D6-E4BE-C9FA-84B0D7E9E021}"/>
              </a:ext>
            </a:extLst>
          </p:cNvPr>
          <p:cNvSpPr txBox="1"/>
          <p:nvPr/>
        </p:nvSpPr>
        <p:spPr>
          <a:xfrm>
            <a:off x="8982757" y="6172832"/>
            <a:ext cx="3529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>
                <a:latin typeface="Garamond" panose="02020404030301010803" pitchFamily="18" charset="0"/>
              </a:rPr>
              <a:t>3</a:t>
            </a:r>
          </a:p>
        </p:txBody>
      </p:sp>
      <p:sp>
        <p:nvSpPr>
          <p:cNvPr id="48" name="ZoneTexte 47">
            <a:extLst>
              <a:ext uri="{FF2B5EF4-FFF2-40B4-BE49-F238E27FC236}">
                <a16:creationId xmlns:a16="http://schemas.microsoft.com/office/drawing/2014/main" id="{CACDBDFF-A3B9-E629-4277-25176798798A}"/>
              </a:ext>
            </a:extLst>
          </p:cNvPr>
          <p:cNvSpPr txBox="1"/>
          <p:nvPr/>
        </p:nvSpPr>
        <p:spPr>
          <a:xfrm>
            <a:off x="9645153" y="6172830"/>
            <a:ext cx="3529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>
                <a:latin typeface="Garamond" panose="02020404030301010803" pitchFamily="18" charset="0"/>
              </a:rPr>
              <a:t>4</a:t>
            </a:r>
          </a:p>
        </p:txBody>
      </p:sp>
      <p:sp>
        <p:nvSpPr>
          <p:cNvPr id="49" name="ZoneTexte 48">
            <a:extLst>
              <a:ext uri="{FF2B5EF4-FFF2-40B4-BE49-F238E27FC236}">
                <a16:creationId xmlns:a16="http://schemas.microsoft.com/office/drawing/2014/main" id="{EF597A6D-FAA8-2A38-854D-F6F91643556B}"/>
              </a:ext>
            </a:extLst>
          </p:cNvPr>
          <p:cNvSpPr txBox="1"/>
          <p:nvPr/>
        </p:nvSpPr>
        <p:spPr>
          <a:xfrm>
            <a:off x="10307549" y="6171989"/>
            <a:ext cx="3529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>
                <a:latin typeface="Garamond" panose="02020404030301010803" pitchFamily="18" charset="0"/>
              </a:rPr>
              <a:t>5</a:t>
            </a:r>
          </a:p>
        </p:txBody>
      </p:sp>
      <p:sp>
        <p:nvSpPr>
          <p:cNvPr id="50" name="ZoneTexte 49">
            <a:extLst>
              <a:ext uri="{FF2B5EF4-FFF2-40B4-BE49-F238E27FC236}">
                <a16:creationId xmlns:a16="http://schemas.microsoft.com/office/drawing/2014/main" id="{89C4ACDE-6CDE-E9E4-FA22-F54C8F1DB3F0}"/>
              </a:ext>
            </a:extLst>
          </p:cNvPr>
          <p:cNvSpPr txBox="1"/>
          <p:nvPr/>
        </p:nvSpPr>
        <p:spPr>
          <a:xfrm>
            <a:off x="6815260" y="6090803"/>
            <a:ext cx="3529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>
                <a:latin typeface="Garamond" panose="02020404030301010803" pitchFamily="18" charset="0"/>
              </a:rPr>
              <a:t>0</a:t>
            </a:r>
          </a:p>
        </p:txBody>
      </p:sp>
      <p:cxnSp>
        <p:nvCxnSpPr>
          <p:cNvPr id="5" name="Connecteur droit 4">
            <a:extLst>
              <a:ext uri="{FF2B5EF4-FFF2-40B4-BE49-F238E27FC236}">
                <a16:creationId xmlns:a16="http://schemas.microsoft.com/office/drawing/2014/main" id="{A9B3991A-CF19-70D3-873C-7DA739EB901C}"/>
              </a:ext>
            </a:extLst>
          </p:cNvPr>
          <p:cNvCxnSpPr>
            <a:cxnSpLocks/>
          </p:cNvCxnSpPr>
          <p:nvPr/>
        </p:nvCxnSpPr>
        <p:spPr>
          <a:xfrm>
            <a:off x="7186484" y="5451562"/>
            <a:ext cx="661852" cy="0"/>
          </a:xfrm>
          <a:prstGeom prst="line">
            <a:avLst/>
          </a:prstGeom>
          <a:ln w="38100">
            <a:solidFill>
              <a:schemeClr val="tx2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10">
            <a:extLst>
              <a:ext uri="{FF2B5EF4-FFF2-40B4-BE49-F238E27FC236}">
                <a16:creationId xmlns:a16="http://schemas.microsoft.com/office/drawing/2014/main" id="{C1B94F27-BF24-52B7-7D85-A79143298E7E}"/>
              </a:ext>
            </a:extLst>
          </p:cNvPr>
          <p:cNvCxnSpPr>
            <a:cxnSpLocks/>
          </p:cNvCxnSpPr>
          <p:nvPr/>
        </p:nvCxnSpPr>
        <p:spPr>
          <a:xfrm flipV="1">
            <a:off x="7848336" y="4815350"/>
            <a:ext cx="0" cy="639241"/>
          </a:xfrm>
          <a:prstGeom prst="line">
            <a:avLst/>
          </a:prstGeom>
          <a:ln w="38100">
            <a:solidFill>
              <a:schemeClr val="tx2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12">
            <a:extLst>
              <a:ext uri="{FF2B5EF4-FFF2-40B4-BE49-F238E27FC236}">
                <a16:creationId xmlns:a16="http://schemas.microsoft.com/office/drawing/2014/main" id="{BFF72D46-5B48-0A36-B9A9-E99386223B3B}"/>
              </a:ext>
            </a:extLst>
          </p:cNvPr>
          <p:cNvCxnSpPr>
            <a:cxnSpLocks/>
          </p:cNvCxnSpPr>
          <p:nvPr/>
        </p:nvCxnSpPr>
        <p:spPr>
          <a:xfrm>
            <a:off x="7848336" y="4794064"/>
            <a:ext cx="661852" cy="0"/>
          </a:xfrm>
          <a:prstGeom prst="line">
            <a:avLst/>
          </a:prstGeom>
          <a:ln w="38100">
            <a:solidFill>
              <a:schemeClr val="tx2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necteur droit 34">
            <a:extLst>
              <a:ext uri="{FF2B5EF4-FFF2-40B4-BE49-F238E27FC236}">
                <a16:creationId xmlns:a16="http://schemas.microsoft.com/office/drawing/2014/main" id="{7AA5CCCB-BA3F-40D8-9232-F4D7B751774B}"/>
              </a:ext>
            </a:extLst>
          </p:cNvPr>
          <p:cNvCxnSpPr>
            <a:cxnSpLocks/>
          </p:cNvCxnSpPr>
          <p:nvPr/>
        </p:nvCxnSpPr>
        <p:spPr>
          <a:xfrm flipV="1">
            <a:off x="8491417" y="4167890"/>
            <a:ext cx="0" cy="639241"/>
          </a:xfrm>
          <a:prstGeom prst="line">
            <a:avLst/>
          </a:prstGeom>
          <a:ln w="38100">
            <a:solidFill>
              <a:schemeClr val="tx2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Connecteur droit 50">
            <a:extLst>
              <a:ext uri="{FF2B5EF4-FFF2-40B4-BE49-F238E27FC236}">
                <a16:creationId xmlns:a16="http://schemas.microsoft.com/office/drawing/2014/main" id="{B8D24AFD-A20F-D495-0608-4F36D1E66204}"/>
              </a:ext>
            </a:extLst>
          </p:cNvPr>
          <p:cNvCxnSpPr>
            <a:cxnSpLocks/>
          </p:cNvCxnSpPr>
          <p:nvPr/>
        </p:nvCxnSpPr>
        <p:spPr>
          <a:xfrm>
            <a:off x="8491417" y="4162696"/>
            <a:ext cx="661852" cy="0"/>
          </a:xfrm>
          <a:prstGeom prst="line">
            <a:avLst/>
          </a:prstGeom>
          <a:ln w="38100">
            <a:solidFill>
              <a:schemeClr val="tx2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Connecteur droit 53">
            <a:extLst>
              <a:ext uri="{FF2B5EF4-FFF2-40B4-BE49-F238E27FC236}">
                <a16:creationId xmlns:a16="http://schemas.microsoft.com/office/drawing/2014/main" id="{1C31F961-5393-96F3-6A6C-FA6E86974D72}"/>
              </a:ext>
            </a:extLst>
          </p:cNvPr>
          <p:cNvCxnSpPr>
            <a:cxnSpLocks/>
          </p:cNvCxnSpPr>
          <p:nvPr/>
        </p:nvCxnSpPr>
        <p:spPr>
          <a:xfrm flipV="1">
            <a:off x="9153269" y="3523455"/>
            <a:ext cx="0" cy="639241"/>
          </a:xfrm>
          <a:prstGeom prst="line">
            <a:avLst/>
          </a:prstGeom>
          <a:ln w="38100">
            <a:solidFill>
              <a:schemeClr val="tx2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Connecteur droit 54">
            <a:extLst>
              <a:ext uri="{FF2B5EF4-FFF2-40B4-BE49-F238E27FC236}">
                <a16:creationId xmlns:a16="http://schemas.microsoft.com/office/drawing/2014/main" id="{0502334E-291A-2990-E269-63753B89569E}"/>
              </a:ext>
            </a:extLst>
          </p:cNvPr>
          <p:cNvCxnSpPr>
            <a:cxnSpLocks/>
          </p:cNvCxnSpPr>
          <p:nvPr/>
        </p:nvCxnSpPr>
        <p:spPr>
          <a:xfrm>
            <a:off x="9162785" y="3527808"/>
            <a:ext cx="661852" cy="0"/>
          </a:xfrm>
          <a:prstGeom prst="line">
            <a:avLst/>
          </a:prstGeom>
          <a:ln w="38100">
            <a:solidFill>
              <a:schemeClr val="tx2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Connecteur droit 58">
            <a:extLst>
              <a:ext uri="{FF2B5EF4-FFF2-40B4-BE49-F238E27FC236}">
                <a16:creationId xmlns:a16="http://schemas.microsoft.com/office/drawing/2014/main" id="{137CB954-F53B-3500-A787-08A2B6DC8A69}"/>
              </a:ext>
            </a:extLst>
          </p:cNvPr>
          <p:cNvCxnSpPr>
            <a:cxnSpLocks/>
          </p:cNvCxnSpPr>
          <p:nvPr/>
        </p:nvCxnSpPr>
        <p:spPr>
          <a:xfrm>
            <a:off x="7201437" y="2886500"/>
            <a:ext cx="661852" cy="0"/>
          </a:xfrm>
          <a:prstGeom prst="line">
            <a:avLst/>
          </a:prstGeom>
          <a:ln w="38100">
            <a:solidFill>
              <a:schemeClr val="tx2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Connecteur droit 67">
            <a:extLst>
              <a:ext uri="{FF2B5EF4-FFF2-40B4-BE49-F238E27FC236}">
                <a16:creationId xmlns:a16="http://schemas.microsoft.com/office/drawing/2014/main" id="{9F3E3361-B3E4-FB32-7C0E-EC44E0A9ADDF}"/>
              </a:ext>
            </a:extLst>
          </p:cNvPr>
          <p:cNvCxnSpPr>
            <a:cxnSpLocks/>
          </p:cNvCxnSpPr>
          <p:nvPr/>
        </p:nvCxnSpPr>
        <p:spPr>
          <a:xfrm>
            <a:off x="7114351" y="2225389"/>
            <a:ext cx="87086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ZoneTexte 71">
            <a:extLst>
              <a:ext uri="{FF2B5EF4-FFF2-40B4-BE49-F238E27FC236}">
                <a16:creationId xmlns:a16="http://schemas.microsoft.com/office/drawing/2014/main" id="{D4FD51FE-726D-F048-8BC2-71FB073BA731}"/>
              </a:ext>
            </a:extLst>
          </p:cNvPr>
          <p:cNvSpPr txBox="1"/>
          <p:nvPr/>
        </p:nvSpPr>
        <p:spPr>
          <a:xfrm>
            <a:off x="6618715" y="1963430"/>
            <a:ext cx="52129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>
                <a:latin typeface="Garamond" panose="02020404030301010803" pitchFamily="18" charset="0"/>
              </a:rPr>
              <a:t>12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E6BEB9BC-BF9B-A6A2-BED7-7DDDBDA5E62B}"/>
              </a:ext>
            </a:extLst>
          </p:cNvPr>
          <p:cNvSpPr txBox="1"/>
          <p:nvPr/>
        </p:nvSpPr>
        <p:spPr>
          <a:xfrm>
            <a:off x="10482695" y="2319680"/>
            <a:ext cx="112883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>
                <a:latin typeface="Garamond" panose="02020404030301010803" pitchFamily="18" charset="0"/>
              </a:rPr>
              <a:t>Supply</a:t>
            </a:r>
          </a:p>
        </p:txBody>
      </p:sp>
      <p:cxnSp>
        <p:nvCxnSpPr>
          <p:cNvPr id="6" name="Connecteur droit 5">
            <a:extLst>
              <a:ext uri="{FF2B5EF4-FFF2-40B4-BE49-F238E27FC236}">
                <a16:creationId xmlns:a16="http://schemas.microsoft.com/office/drawing/2014/main" id="{7CD616BD-CB6C-4B1B-7795-CC2A3E23AEF3}"/>
              </a:ext>
            </a:extLst>
          </p:cNvPr>
          <p:cNvCxnSpPr>
            <a:cxnSpLocks/>
          </p:cNvCxnSpPr>
          <p:nvPr/>
        </p:nvCxnSpPr>
        <p:spPr>
          <a:xfrm>
            <a:off x="7201437" y="2225389"/>
            <a:ext cx="661852" cy="0"/>
          </a:xfrm>
          <a:prstGeom prst="line">
            <a:avLst/>
          </a:prstGeom>
          <a:ln w="38100">
            <a:solidFill>
              <a:schemeClr val="accent2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cteur droit 6">
            <a:extLst>
              <a:ext uri="{FF2B5EF4-FFF2-40B4-BE49-F238E27FC236}">
                <a16:creationId xmlns:a16="http://schemas.microsoft.com/office/drawing/2014/main" id="{1848D09D-45B7-26E1-D722-26FFEB9C39AE}"/>
              </a:ext>
            </a:extLst>
          </p:cNvPr>
          <p:cNvCxnSpPr>
            <a:cxnSpLocks/>
          </p:cNvCxnSpPr>
          <p:nvPr/>
        </p:nvCxnSpPr>
        <p:spPr>
          <a:xfrm flipV="1">
            <a:off x="7848336" y="2234586"/>
            <a:ext cx="5740" cy="639241"/>
          </a:xfrm>
          <a:prstGeom prst="line">
            <a:avLst/>
          </a:prstGeom>
          <a:ln w="38100">
            <a:solidFill>
              <a:schemeClr val="accent2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9">
            <a:extLst>
              <a:ext uri="{FF2B5EF4-FFF2-40B4-BE49-F238E27FC236}">
                <a16:creationId xmlns:a16="http://schemas.microsoft.com/office/drawing/2014/main" id="{E30D4EB8-B56A-4BF7-DFA4-533E53F15C0B}"/>
              </a:ext>
            </a:extLst>
          </p:cNvPr>
          <p:cNvCxnSpPr>
            <a:cxnSpLocks/>
          </p:cNvCxnSpPr>
          <p:nvPr/>
        </p:nvCxnSpPr>
        <p:spPr>
          <a:xfrm>
            <a:off x="7848336" y="2873827"/>
            <a:ext cx="661852" cy="0"/>
          </a:xfrm>
          <a:prstGeom prst="line">
            <a:avLst/>
          </a:prstGeom>
          <a:ln w="38100">
            <a:solidFill>
              <a:schemeClr val="accent2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13">
            <a:extLst>
              <a:ext uri="{FF2B5EF4-FFF2-40B4-BE49-F238E27FC236}">
                <a16:creationId xmlns:a16="http://schemas.microsoft.com/office/drawing/2014/main" id="{9F3C9004-6717-8DFB-8D24-4B58297D8EC5}"/>
              </a:ext>
            </a:extLst>
          </p:cNvPr>
          <p:cNvCxnSpPr>
            <a:cxnSpLocks/>
          </p:cNvCxnSpPr>
          <p:nvPr/>
        </p:nvCxnSpPr>
        <p:spPr>
          <a:xfrm flipV="1">
            <a:off x="8491417" y="2852892"/>
            <a:ext cx="0" cy="395881"/>
          </a:xfrm>
          <a:prstGeom prst="line">
            <a:avLst/>
          </a:prstGeom>
          <a:ln w="38100">
            <a:solidFill>
              <a:schemeClr val="accent2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17">
            <a:extLst>
              <a:ext uri="{FF2B5EF4-FFF2-40B4-BE49-F238E27FC236}">
                <a16:creationId xmlns:a16="http://schemas.microsoft.com/office/drawing/2014/main" id="{6FDC0221-F905-D112-5407-6D522EB56124}"/>
              </a:ext>
            </a:extLst>
          </p:cNvPr>
          <p:cNvCxnSpPr>
            <a:cxnSpLocks/>
          </p:cNvCxnSpPr>
          <p:nvPr/>
        </p:nvCxnSpPr>
        <p:spPr>
          <a:xfrm>
            <a:off x="8491417" y="3248773"/>
            <a:ext cx="661852" cy="0"/>
          </a:xfrm>
          <a:prstGeom prst="line">
            <a:avLst/>
          </a:prstGeom>
          <a:ln w="38100">
            <a:solidFill>
              <a:schemeClr val="accent2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cteur droit 18">
            <a:extLst>
              <a:ext uri="{FF2B5EF4-FFF2-40B4-BE49-F238E27FC236}">
                <a16:creationId xmlns:a16="http://schemas.microsoft.com/office/drawing/2014/main" id="{4F26B187-E5AD-49E2-50D9-B1AF41BB4DFF}"/>
              </a:ext>
            </a:extLst>
          </p:cNvPr>
          <p:cNvCxnSpPr>
            <a:cxnSpLocks/>
          </p:cNvCxnSpPr>
          <p:nvPr/>
        </p:nvCxnSpPr>
        <p:spPr>
          <a:xfrm flipV="1">
            <a:off x="9153269" y="3248773"/>
            <a:ext cx="0" cy="283389"/>
          </a:xfrm>
          <a:prstGeom prst="line">
            <a:avLst/>
          </a:prstGeom>
          <a:ln w="38100">
            <a:solidFill>
              <a:schemeClr val="accent2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20">
            <a:extLst>
              <a:ext uri="{FF2B5EF4-FFF2-40B4-BE49-F238E27FC236}">
                <a16:creationId xmlns:a16="http://schemas.microsoft.com/office/drawing/2014/main" id="{F468925E-22D3-C4EE-ABF7-6B399219335F}"/>
              </a:ext>
            </a:extLst>
          </p:cNvPr>
          <p:cNvCxnSpPr>
            <a:cxnSpLocks/>
          </p:cNvCxnSpPr>
          <p:nvPr/>
        </p:nvCxnSpPr>
        <p:spPr>
          <a:xfrm>
            <a:off x="9162785" y="3528285"/>
            <a:ext cx="661852" cy="0"/>
          </a:xfrm>
          <a:prstGeom prst="line">
            <a:avLst/>
          </a:prstGeom>
          <a:ln w="38100">
            <a:solidFill>
              <a:schemeClr val="accent2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cteur droit 21">
            <a:extLst>
              <a:ext uri="{FF2B5EF4-FFF2-40B4-BE49-F238E27FC236}">
                <a16:creationId xmlns:a16="http://schemas.microsoft.com/office/drawing/2014/main" id="{89A73B92-018F-C928-BA2E-8BA3E9D74931}"/>
              </a:ext>
            </a:extLst>
          </p:cNvPr>
          <p:cNvCxnSpPr>
            <a:cxnSpLocks/>
          </p:cNvCxnSpPr>
          <p:nvPr/>
        </p:nvCxnSpPr>
        <p:spPr>
          <a:xfrm flipV="1">
            <a:off x="9810617" y="3532162"/>
            <a:ext cx="0" cy="630532"/>
          </a:xfrm>
          <a:prstGeom prst="line">
            <a:avLst/>
          </a:prstGeom>
          <a:ln w="38100">
            <a:solidFill>
              <a:schemeClr val="accent2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cteur droit 23">
            <a:extLst>
              <a:ext uri="{FF2B5EF4-FFF2-40B4-BE49-F238E27FC236}">
                <a16:creationId xmlns:a16="http://schemas.microsoft.com/office/drawing/2014/main" id="{7CB8B2C9-6490-C95A-DD2C-791F1DCA979E}"/>
              </a:ext>
            </a:extLst>
          </p:cNvPr>
          <p:cNvCxnSpPr>
            <a:cxnSpLocks/>
          </p:cNvCxnSpPr>
          <p:nvPr/>
        </p:nvCxnSpPr>
        <p:spPr>
          <a:xfrm>
            <a:off x="9788892" y="4162694"/>
            <a:ext cx="661852" cy="0"/>
          </a:xfrm>
          <a:prstGeom prst="line">
            <a:avLst/>
          </a:prstGeom>
          <a:ln w="38100">
            <a:solidFill>
              <a:schemeClr val="accent2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ZoneTexte 59">
            <a:extLst>
              <a:ext uri="{FF2B5EF4-FFF2-40B4-BE49-F238E27FC236}">
                <a16:creationId xmlns:a16="http://schemas.microsoft.com/office/drawing/2014/main" id="{B401A712-F7D3-1C0A-806D-A5DEED2A7323}"/>
              </a:ext>
            </a:extLst>
          </p:cNvPr>
          <p:cNvSpPr txBox="1"/>
          <p:nvPr/>
        </p:nvSpPr>
        <p:spPr>
          <a:xfrm>
            <a:off x="10448567" y="4172686"/>
            <a:ext cx="13965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>
                <a:latin typeface="Garamond" panose="02020404030301010803" pitchFamily="18" charset="0"/>
              </a:rPr>
              <a:t>Demand</a:t>
            </a:r>
          </a:p>
        </p:txBody>
      </p:sp>
      <p:cxnSp>
        <p:nvCxnSpPr>
          <p:cNvPr id="61" name="Connecteur droit 60">
            <a:extLst>
              <a:ext uri="{FF2B5EF4-FFF2-40B4-BE49-F238E27FC236}">
                <a16:creationId xmlns:a16="http://schemas.microsoft.com/office/drawing/2014/main" id="{EFBE27F0-60F5-37F3-4F1D-75004E440B09}"/>
              </a:ext>
            </a:extLst>
          </p:cNvPr>
          <p:cNvCxnSpPr>
            <a:cxnSpLocks/>
          </p:cNvCxnSpPr>
          <p:nvPr/>
        </p:nvCxnSpPr>
        <p:spPr>
          <a:xfrm flipV="1">
            <a:off x="7174905" y="2567360"/>
            <a:ext cx="1316512" cy="5196"/>
          </a:xfrm>
          <a:prstGeom prst="line">
            <a:avLst/>
          </a:prstGeom>
          <a:ln w="38100">
            <a:solidFill>
              <a:srgbClr val="C0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Connecteur droit 62">
            <a:extLst>
              <a:ext uri="{FF2B5EF4-FFF2-40B4-BE49-F238E27FC236}">
                <a16:creationId xmlns:a16="http://schemas.microsoft.com/office/drawing/2014/main" id="{7F805660-2F97-D96E-BCCE-AF578033E844}"/>
              </a:ext>
            </a:extLst>
          </p:cNvPr>
          <p:cNvCxnSpPr>
            <a:cxnSpLocks/>
          </p:cNvCxnSpPr>
          <p:nvPr/>
        </p:nvCxnSpPr>
        <p:spPr>
          <a:xfrm flipH="1" flipV="1">
            <a:off x="7835002" y="2581290"/>
            <a:ext cx="13334" cy="3509513"/>
          </a:xfrm>
          <a:prstGeom prst="line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necteur droit 33">
            <a:extLst>
              <a:ext uri="{FF2B5EF4-FFF2-40B4-BE49-F238E27FC236}">
                <a16:creationId xmlns:a16="http://schemas.microsoft.com/office/drawing/2014/main" id="{5621C7BC-FBBA-1C9C-AB0B-D5F779AF2A52}"/>
              </a:ext>
            </a:extLst>
          </p:cNvPr>
          <p:cNvCxnSpPr>
            <a:cxnSpLocks/>
          </p:cNvCxnSpPr>
          <p:nvPr/>
        </p:nvCxnSpPr>
        <p:spPr>
          <a:xfrm flipV="1">
            <a:off x="9820843" y="2842900"/>
            <a:ext cx="0" cy="680555"/>
          </a:xfrm>
          <a:prstGeom prst="line">
            <a:avLst/>
          </a:prstGeom>
          <a:ln w="38100">
            <a:solidFill>
              <a:schemeClr val="tx2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ZoneTexte 57">
            <a:extLst>
              <a:ext uri="{FF2B5EF4-FFF2-40B4-BE49-F238E27FC236}">
                <a16:creationId xmlns:a16="http://schemas.microsoft.com/office/drawing/2014/main" id="{CA52BCD2-14AA-7D33-F0AE-31F5BAD623E0}"/>
              </a:ext>
            </a:extLst>
          </p:cNvPr>
          <p:cNvSpPr txBox="1"/>
          <p:nvPr/>
        </p:nvSpPr>
        <p:spPr>
          <a:xfrm>
            <a:off x="8525140" y="1399194"/>
            <a:ext cx="168317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rgbClr val="C00000"/>
                </a:solidFill>
                <a:latin typeface="Garamond" panose="02020404030301010803" pitchFamily="18" charset="0"/>
              </a:rPr>
              <a:t>Price floor</a:t>
            </a:r>
          </a:p>
          <a:p>
            <a:pPr algn="ctr"/>
            <a:r>
              <a:rPr lang="en-US" sz="2800" dirty="0">
                <a:solidFill>
                  <a:srgbClr val="C00000"/>
                </a:solidFill>
                <a:latin typeface="Garamond" panose="02020404030301010803" pitchFamily="18" charset="0"/>
              </a:rPr>
              <a:t>of $11</a:t>
            </a:r>
          </a:p>
        </p:txBody>
      </p:sp>
      <p:cxnSp>
        <p:nvCxnSpPr>
          <p:cNvPr id="64" name="Connecteur droit avec flèche 63">
            <a:extLst>
              <a:ext uri="{FF2B5EF4-FFF2-40B4-BE49-F238E27FC236}">
                <a16:creationId xmlns:a16="http://schemas.microsoft.com/office/drawing/2014/main" id="{5AA4299C-DF07-F16D-2BCE-6A3DB477DBB2}"/>
              </a:ext>
            </a:extLst>
          </p:cNvPr>
          <p:cNvCxnSpPr>
            <a:cxnSpLocks/>
          </p:cNvCxnSpPr>
          <p:nvPr/>
        </p:nvCxnSpPr>
        <p:spPr>
          <a:xfrm flipH="1">
            <a:off x="8515927" y="2147648"/>
            <a:ext cx="223500" cy="339002"/>
          </a:xfrm>
          <a:prstGeom prst="straightConnector1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cteur droit 19">
            <a:extLst>
              <a:ext uri="{FF2B5EF4-FFF2-40B4-BE49-F238E27FC236}">
                <a16:creationId xmlns:a16="http://schemas.microsoft.com/office/drawing/2014/main" id="{201508D0-EFF7-604B-3C0E-37C839669718}"/>
              </a:ext>
            </a:extLst>
          </p:cNvPr>
          <p:cNvCxnSpPr>
            <a:cxnSpLocks/>
          </p:cNvCxnSpPr>
          <p:nvPr/>
        </p:nvCxnSpPr>
        <p:spPr>
          <a:xfrm>
            <a:off x="9820843" y="2852892"/>
            <a:ext cx="661852" cy="0"/>
          </a:xfrm>
          <a:prstGeom prst="line">
            <a:avLst/>
          </a:prstGeom>
          <a:ln w="38100">
            <a:solidFill>
              <a:schemeClr val="tx2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5748626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CCDCA8B-EE7F-15B6-2838-367E7F5B10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Garamond" panose="02020404030301010803" pitchFamily="18" charset="0"/>
              </a:rPr>
              <a:t>3. Utility and Welfare Economics</a:t>
            </a: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009AB9F-41EE-0A12-BB76-F0CD7D0AEFB9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latin typeface="Garamond" panose="02020404030301010803" pitchFamily="18" charset="0"/>
              </a:rPr>
              <a:t>Welfare loss of an excise tax</a:t>
            </a:r>
          </a:p>
          <a:p>
            <a:pPr lvl="1"/>
            <a:r>
              <a:rPr lang="en-US" dirty="0">
                <a:latin typeface="Garamond" panose="02020404030301010803" pitchFamily="18" charset="0"/>
              </a:rPr>
              <a:t>The tax can be understood as an increase in costs</a:t>
            </a:r>
          </a:p>
          <a:p>
            <a:pPr lvl="1"/>
            <a:endParaRPr lang="en-US" dirty="0">
              <a:latin typeface="Garamond" panose="02020404030301010803" pitchFamily="18" charset="0"/>
            </a:endParaRPr>
          </a:p>
          <a:p>
            <a:pPr lvl="1"/>
            <a:endParaRPr lang="en-US" dirty="0">
              <a:latin typeface="Garamond" panose="02020404030301010803" pitchFamily="18" charset="0"/>
            </a:endParaRPr>
          </a:p>
          <a:p>
            <a:pPr lvl="1"/>
            <a:endParaRPr lang="en-US" b="1" dirty="0">
              <a:latin typeface="Garamond" panose="02020404030301010803" pitchFamily="18" charset="0"/>
            </a:endParaRPr>
          </a:p>
        </p:txBody>
      </p:sp>
      <p:cxnSp>
        <p:nvCxnSpPr>
          <p:cNvPr id="9" name="Connecteur droit avec flèche 8">
            <a:extLst>
              <a:ext uri="{FF2B5EF4-FFF2-40B4-BE49-F238E27FC236}">
                <a16:creationId xmlns:a16="http://schemas.microsoft.com/office/drawing/2014/main" id="{1582F22B-C844-09B4-8CD3-572C7774394B}"/>
              </a:ext>
            </a:extLst>
          </p:cNvPr>
          <p:cNvCxnSpPr>
            <a:cxnSpLocks/>
          </p:cNvCxnSpPr>
          <p:nvPr/>
        </p:nvCxnSpPr>
        <p:spPr>
          <a:xfrm>
            <a:off x="7184571" y="6096000"/>
            <a:ext cx="4169229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avec flèche 11">
            <a:extLst>
              <a:ext uri="{FF2B5EF4-FFF2-40B4-BE49-F238E27FC236}">
                <a16:creationId xmlns:a16="http://schemas.microsoft.com/office/drawing/2014/main" id="{0090704D-D92B-8A4D-6701-D291C4E20544}"/>
              </a:ext>
            </a:extLst>
          </p:cNvPr>
          <p:cNvCxnSpPr>
            <a:cxnSpLocks/>
          </p:cNvCxnSpPr>
          <p:nvPr/>
        </p:nvCxnSpPr>
        <p:spPr>
          <a:xfrm flipV="1">
            <a:off x="7184571" y="1994263"/>
            <a:ext cx="0" cy="4101737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ZoneTexte 14">
            <a:extLst>
              <a:ext uri="{FF2B5EF4-FFF2-40B4-BE49-F238E27FC236}">
                <a16:creationId xmlns:a16="http://schemas.microsoft.com/office/drawing/2014/main" id="{749AE198-CF5F-2EB3-F9AD-EEDE2AB3930E}"/>
              </a:ext>
            </a:extLst>
          </p:cNvPr>
          <p:cNvSpPr txBox="1"/>
          <p:nvPr/>
        </p:nvSpPr>
        <p:spPr>
          <a:xfrm>
            <a:off x="6728704" y="1379956"/>
            <a:ext cx="88678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2800" dirty="0">
                <a:latin typeface="Garamond" panose="02020404030301010803" pitchFamily="18" charset="0"/>
              </a:rPr>
              <a:t>Price</a:t>
            </a: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895D4DD5-632D-53AB-2B83-147755458540}"/>
              </a:ext>
            </a:extLst>
          </p:cNvPr>
          <p:cNvSpPr txBox="1"/>
          <p:nvPr/>
        </p:nvSpPr>
        <p:spPr>
          <a:xfrm>
            <a:off x="10779439" y="6095995"/>
            <a:ext cx="140615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latin typeface="Garamond" panose="02020404030301010803" pitchFamily="18" charset="0"/>
              </a:rPr>
              <a:t>Quantity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E6BEB9BC-BF9B-A6A2-BED7-7DDDBDA5E62B}"/>
              </a:ext>
            </a:extLst>
          </p:cNvPr>
          <p:cNvSpPr txBox="1"/>
          <p:nvPr/>
        </p:nvSpPr>
        <p:spPr>
          <a:xfrm>
            <a:off x="10482695" y="2319680"/>
            <a:ext cx="112883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>
                <a:latin typeface="Garamond" panose="02020404030301010803" pitchFamily="18" charset="0"/>
              </a:rPr>
              <a:t>Supply</a:t>
            </a:r>
          </a:p>
        </p:txBody>
      </p:sp>
      <p:sp>
        <p:nvSpPr>
          <p:cNvPr id="60" name="ZoneTexte 59">
            <a:extLst>
              <a:ext uri="{FF2B5EF4-FFF2-40B4-BE49-F238E27FC236}">
                <a16:creationId xmlns:a16="http://schemas.microsoft.com/office/drawing/2014/main" id="{B401A712-F7D3-1C0A-806D-A5DEED2A7323}"/>
              </a:ext>
            </a:extLst>
          </p:cNvPr>
          <p:cNvSpPr txBox="1"/>
          <p:nvPr/>
        </p:nvSpPr>
        <p:spPr>
          <a:xfrm>
            <a:off x="10448567" y="4172686"/>
            <a:ext cx="13965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>
                <a:latin typeface="Garamond" panose="02020404030301010803" pitchFamily="18" charset="0"/>
              </a:rPr>
              <a:t>Demand</a:t>
            </a:r>
          </a:p>
        </p:txBody>
      </p:sp>
      <p:cxnSp>
        <p:nvCxnSpPr>
          <p:cNvPr id="61" name="Connecteur droit 60">
            <a:extLst>
              <a:ext uri="{FF2B5EF4-FFF2-40B4-BE49-F238E27FC236}">
                <a16:creationId xmlns:a16="http://schemas.microsoft.com/office/drawing/2014/main" id="{EFBE27F0-60F5-37F3-4F1D-75004E440B09}"/>
              </a:ext>
            </a:extLst>
          </p:cNvPr>
          <p:cNvCxnSpPr>
            <a:cxnSpLocks/>
          </p:cNvCxnSpPr>
          <p:nvPr/>
        </p:nvCxnSpPr>
        <p:spPr>
          <a:xfrm>
            <a:off x="7201437" y="3513905"/>
            <a:ext cx="2609180" cy="0"/>
          </a:xfrm>
          <a:prstGeom prst="line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Connecteur droit 62">
            <a:extLst>
              <a:ext uri="{FF2B5EF4-FFF2-40B4-BE49-F238E27FC236}">
                <a16:creationId xmlns:a16="http://schemas.microsoft.com/office/drawing/2014/main" id="{7F805660-2F97-D96E-BCCE-AF578033E844}"/>
              </a:ext>
            </a:extLst>
          </p:cNvPr>
          <p:cNvCxnSpPr>
            <a:cxnSpLocks/>
          </p:cNvCxnSpPr>
          <p:nvPr/>
        </p:nvCxnSpPr>
        <p:spPr>
          <a:xfrm flipV="1">
            <a:off x="9810617" y="3513905"/>
            <a:ext cx="0" cy="2576898"/>
          </a:xfrm>
          <a:prstGeom prst="line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cteur droit 22">
            <a:extLst>
              <a:ext uri="{FF2B5EF4-FFF2-40B4-BE49-F238E27FC236}">
                <a16:creationId xmlns:a16="http://schemas.microsoft.com/office/drawing/2014/main" id="{F7D1C9A2-16DE-B0E0-89B6-07C46FF785F9}"/>
              </a:ext>
            </a:extLst>
          </p:cNvPr>
          <p:cNvCxnSpPr>
            <a:cxnSpLocks/>
          </p:cNvCxnSpPr>
          <p:nvPr/>
        </p:nvCxnSpPr>
        <p:spPr>
          <a:xfrm flipH="1">
            <a:off x="7201437" y="2918007"/>
            <a:ext cx="3370769" cy="2603227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Connecteur droit 61">
            <a:extLst>
              <a:ext uri="{FF2B5EF4-FFF2-40B4-BE49-F238E27FC236}">
                <a16:creationId xmlns:a16="http://schemas.microsoft.com/office/drawing/2014/main" id="{8DBC6237-BB69-2AE8-329F-3BC0A37AC86B}"/>
              </a:ext>
            </a:extLst>
          </p:cNvPr>
          <p:cNvCxnSpPr>
            <a:cxnSpLocks/>
          </p:cNvCxnSpPr>
          <p:nvPr/>
        </p:nvCxnSpPr>
        <p:spPr>
          <a:xfrm flipH="1" flipV="1">
            <a:off x="7201436" y="2990691"/>
            <a:ext cx="3945399" cy="774634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3111105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Triangle 76">
            <a:extLst>
              <a:ext uri="{FF2B5EF4-FFF2-40B4-BE49-F238E27FC236}">
                <a16:creationId xmlns:a16="http://schemas.microsoft.com/office/drawing/2014/main" id="{D1F85478-F70C-092C-F2F7-A5E41105F837}"/>
              </a:ext>
            </a:extLst>
          </p:cNvPr>
          <p:cNvSpPr/>
          <p:nvPr/>
        </p:nvSpPr>
        <p:spPr>
          <a:xfrm rot="5400000">
            <a:off x="9035357" y="3335165"/>
            <a:ext cx="774635" cy="801189"/>
          </a:xfrm>
          <a:prstGeom prst="triangle">
            <a:avLst>
              <a:gd name="adj" fmla="val 20259"/>
            </a:avLst>
          </a:prstGeom>
          <a:solidFill>
            <a:srgbClr val="C00000">
              <a:alpha val="5098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ACCDCA8B-EE7F-15B6-2838-367E7F5B10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Garamond" panose="02020404030301010803" pitchFamily="18" charset="0"/>
              </a:rPr>
              <a:t>3. Utility and Welfare Economics</a:t>
            </a: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009AB9F-41EE-0A12-BB76-F0CD7D0AEFB9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latin typeface="Garamond" panose="02020404030301010803" pitchFamily="18" charset="0"/>
              </a:rPr>
              <a:t>Welfare loss of an excise tax</a:t>
            </a:r>
          </a:p>
          <a:p>
            <a:pPr lvl="1"/>
            <a:r>
              <a:rPr lang="en-US" dirty="0">
                <a:latin typeface="Garamond" panose="02020404030301010803" pitchFamily="18" charset="0"/>
              </a:rPr>
              <a:t>The tax can be understood as an increase in costs</a:t>
            </a:r>
          </a:p>
          <a:p>
            <a:pPr lvl="1"/>
            <a:r>
              <a:rPr lang="en-US" dirty="0">
                <a:latin typeface="Garamond" panose="02020404030301010803" pitchFamily="18" charset="0"/>
              </a:rPr>
              <a:t>When demand is price-elastic, the reduction in the quantity exchanged is big </a:t>
            </a:r>
          </a:p>
          <a:p>
            <a:pPr lvl="1"/>
            <a:r>
              <a:rPr lang="en-US" dirty="0">
                <a:latin typeface="Garamond" panose="02020404030301010803" pitchFamily="18" charset="0"/>
              </a:rPr>
              <a:t>Welfare loss is big</a:t>
            </a:r>
          </a:p>
          <a:p>
            <a:pPr lvl="1"/>
            <a:endParaRPr lang="en-US" b="1" dirty="0">
              <a:latin typeface="Garamond" panose="02020404030301010803" pitchFamily="18" charset="0"/>
            </a:endParaRPr>
          </a:p>
        </p:txBody>
      </p:sp>
      <p:cxnSp>
        <p:nvCxnSpPr>
          <p:cNvPr id="9" name="Connecteur droit avec flèche 8">
            <a:extLst>
              <a:ext uri="{FF2B5EF4-FFF2-40B4-BE49-F238E27FC236}">
                <a16:creationId xmlns:a16="http://schemas.microsoft.com/office/drawing/2014/main" id="{1582F22B-C844-09B4-8CD3-572C7774394B}"/>
              </a:ext>
            </a:extLst>
          </p:cNvPr>
          <p:cNvCxnSpPr>
            <a:cxnSpLocks/>
          </p:cNvCxnSpPr>
          <p:nvPr/>
        </p:nvCxnSpPr>
        <p:spPr>
          <a:xfrm>
            <a:off x="7184571" y="6096000"/>
            <a:ext cx="4169229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avec flèche 11">
            <a:extLst>
              <a:ext uri="{FF2B5EF4-FFF2-40B4-BE49-F238E27FC236}">
                <a16:creationId xmlns:a16="http://schemas.microsoft.com/office/drawing/2014/main" id="{0090704D-D92B-8A4D-6701-D291C4E20544}"/>
              </a:ext>
            </a:extLst>
          </p:cNvPr>
          <p:cNvCxnSpPr>
            <a:cxnSpLocks/>
          </p:cNvCxnSpPr>
          <p:nvPr/>
        </p:nvCxnSpPr>
        <p:spPr>
          <a:xfrm flipV="1">
            <a:off x="7184571" y="1994263"/>
            <a:ext cx="0" cy="4101737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ZoneTexte 14">
            <a:extLst>
              <a:ext uri="{FF2B5EF4-FFF2-40B4-BE49-F238E27FC236}">
                <a16:creationId xmlns:a16="http://schemas.microsoft.com/office/drawing/2014/main" id="{749AE198-CF5F-2EB3-F9AD-EEDE2AB3930E}"/>
              </a:ext>
            </a:extLst>
          </p:cNvPr>
          <p:cNvSpPr txBox="1"/>
          <p:nvPr/>
        </p:nvSpPr>
        <p:spPr>
          <a:xfrm>
            <a:off x="6728704" y="1379956"/>
            <a:ext cx="88678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2800" dirty="0">
                <a:latin typeface="Garamond" panose="02020404030301010803" pitchFamily="18" charset="0"/>
              </a:rPr>
              <a:t>Price</a:t>
            </a: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895D4DD5-632D-53AB-2B83-147755458540}"/>
              </a:ext>
            </a:extLst>
          </p:cNvPr>
          <p:cNvSpPr txBox="1"/>
          <p:nvPr/>
        </p:nvSpPr>
        <p:spPr>
          <a:xfrm>
            <a:off x="10779439" y="6095995"/>
            <a:ext cx="140615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latin typeface="Garamond" panose="02020404030301010803" pitchFamily="18" charset="0"/>
              </a:rPr>
              <a:t>Quantity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E6BEB9BC-BF9B-A6A2-BED7-7DDDBDA5E62B}"/>
              </a:ext>
            </a:extLst>
          </p:cNvPr>
          <p:cNvSpPr txBox="1"/>
          <p:nvPr/>
        </p:nvSpPr>
        <p:spPr>
          <a:xfrm>
            <a:off x="10482695" y="2319680"/>
            <a:ext cx="112883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>
                <a:latin typeface="Garamond" panose="02020404030301010803" pitchFamily="18" charset="0"/>
              </a:rPr>
              <a:t>Supply</a:t>
            </a:r>
          </a:p>
        </p:txBody>
      </p:sp>
      <p:sp>
        <p:nvSpPr>
          <p:cNvPr id="60" name="ZoneTexte 59">
            <a:extLst>
              <a:ext uri="{FF2B5EF4-FFF2-40B4-BE49-F238E27FC236}">
                <a16:creationId xmlns:a16="http://schemas.microsoft.com/office/drawing/2014/main" id="{B401A712-F7D3-1C0A-806D-A5DEED2A7323}"/>
              </a:ext>
            </a:extLst>
          </p:cNvPr>
          <p:cNvSpPr txBox="1"/>
          <p:nvPr/>
        </p:nvSpPr>
        <p:spPr>
          <a:xfrm>
            <a:off x="10448567" y="4172686"/>
            <a:ext cx="13965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>
                <a:latin typeface="Garamond" panose="02020404030301010803" pitchFamily="18" charset="0"/>
              </a:rPr>
              <a:t>Demand</a:t>
            </a:r>
          </a:p>
        </p:txBody>
      </p:sp>
      <p:cxnSp>
        <p:nvCxnSpPr>
          <p:cNvPr id="61" name="Connecteur droit 60">
            <a:extLst>
              <a:ext uri="{FF2B5EF4-FFF2-40B4-BE49-F238E27FC236}">
                <a16:creationId xmlns:a16="http://schemas.microsoft.com/office/drawing/2014/main" id="{EFBE27F0-60F5-37F3-4F1D-75004E440B09}"/>
              </a:ext>
            </a:extLst>
          </p:cNvPr>
          <p:cNvCxnSpPr>
            <a:cxnSpLocks/>
          </p:cNvCxnSpPr>
          <p:nvPr/>
        </p:nvCxnSpPr>
        <p:spPr>
          <a:xfrm>
            <a:off x="7184571" y="3348443"/>
            <a:ext cx="1837509" cy="0"/>
          </a:xfrm>
          <a:prstGeom prst="line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Connecteur droit 62">
            <a:extLst>
              <a:ext uri="{FF2B5EF4-FFF2-40B4-BE49-F238E27FC236}">
                <a16:creationId xmlns:a16="http://schemas.microsoft.com/office/drawing/2014/main" id="{7F805660-2F97-D96E-BCCE-AF578033E844}"/>
              </a:ext>
            </a:extLst>
          </p:cNvPr>
          <p:cNvCxnSpPr>
            <a:cxnSpLocks/>
          </p:cNvCxnSpPr>
          <p:nvPr/>
        </p:nvCxnSpPr>
        <p:spPr>
          <a:xfrm flipV="1">
            <a:off x="9022080" y="3348443"/>
            <a:ext cx="0" cy="2747552"/>
          </a:xfrm>
          <a:prstGeom prst="line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cteur droit 22">
            <a:extLst>
              <a:ext uri="{FF2B5EF4-FFF2-40B4-BE49-F238E27FC236}">
                <a16:creationId xmlns:a16="http://schemas.microsoft.com/office/drawing/2014/main" id="{F7D1C9A2-16DE-B0E0-89B6-07C46FF785F9}"/>
              </a:ext>
            </a:extLst>
          </p:cNvPr>
          <p:cNvCxnSpPr>
            <a:cxnSpLocks/>
          </p:cNvCxnSpPr>
          <p:nvPr/>
        </p:nvCxnSpPr>
        <p:spPr>
          <a:xfrm flipH="1">
            <a:off x="7201437" y="2918007"/>
            <a:ext cx="3370769" cy="2603227"/>
          </a:xfrm>
          <a:prstGeom prst="line">
            <a:avLst/>
          </a:prstGeom>
          <a:ln w="3810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Connecteur droit 61">
            <a:extLst>
              <a:ext uri="{FF2B5EF4-FFF2-40B4-BE49-F238E27FC236}">
                <a16:creationId xmlns:a16="http://schemas.microsoft.com/office/drawing/2014/main" id="{8DBC6237-BB69-2AE8-329F-3BC0A37AC86B}"/>
              </a:ext>
            </a:extLst>
          </p:cNvPr>
          <p:cNvCxnSpPr>
            <a:cxnSpLocks/>
          </p:cNvCxnSpPr>
          <p:nvPr/>
        </p:nvCxnSpPr>
        <p:spPr>
          <a:xfrm flipH="1" flipV="1">
            <a:off x="7201436" y="2990691"/>
            <a:ext cx="3945399" cy="774634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Connecteur droit 68">
            <a:extLst>
              <a:ext uri="{FF2B5EF4-FFF2-40B4-BE49-F238E27FC236}">
                <a16:creationId xmlns:a16="http://schemas.microsoft.com/office/drawing/2014/main" id="{EF8FFCD3-4A18-446B-CBAF-B7EAEF378F93}"/>
              </a:ext>
            </a:extLst>
          </p:cNvPr>
          <p:cNvCxnSpPr>
            <a:cxnSpLocks/>
          </p:cNvCxnSpPr>
          <p:nvPr/>
        </p:nvCxnSpPr>
        <p:spPr>
          <a:xfrm flipH="1">
            <a:off x="7218302" y="2127386"/>
            <a:ext cx="3370769" cy="2603227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Connecteur droit avec flèche 73">
            <a:extLst>
              <a:ext uri="{FF2B5EF4-FFF2-40B4-BE49-F238E27FC236}">
                <a16:creationId xmlns:a16="http://schemas.microsoft.com/office/drawing/2014/main" id="{E8A149D7-5D55-16E4-7263-C86CF7F19557}"/>
              </a:ext>
            </a:extLst>
          </p:cNvPr>
          <p:cNvCxnSpPr/>
          <p:nvPr/>
        </p:nvCxnSpPr>
        <p:spPr>
          <a:xfrm flipV="1">
            <a:off x="10049691" y="2682240"/>
            <a:ext cx="0" cy="513806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3089491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CCDCA8B-EE7F-15B6-2838-367E7F5B10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Garamond" panose="02020404030301010803" pitchFamily="18" charset="0"/>
              </a:rPr>
              <a:t>3. Utility and Welfare Economics</a:t>
            </a: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009AB9F-41EE-0A12-BB76-F0CD7D0AEFB9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latin typeface="Garamond" panose="02020404030301010803" pitchFamily="18" charset="0"/>
              </a:rPr>
              <a:t>Welfare loss of an excise tax</a:t>
            </a:r>
          </a:p>
          <a:p>
            <a:pPr lvl="1"/>
            <a:r>
              <a:rPr lang="en-US" dirty="0">
                <a:latin typeface="Garamond" panose="02020404030301010803" pitchFamily="18" charset="0"/>
              </a:rPr>
              <a:t>The tax can be understood as an increase in costs</a:t>
            </a:r>
          </a:p>
          <a:p>
            <a:pPr lvl="1"/>
            <a:endParaRPr lang="en-US" b="1" dirty="0">
              <a:latin typeface="Garamond" panose="02020404030301010803" pitchFamily="18" charset="0"/>
            </a:endParaRPr>
          </a:p>
        </p:txBody>
      </p:sp>
      <p:cxnSp>
        <p:nvCxnSpPr>
          <p:cNvPr id="9" name="Connecteur droit avec flèche 8">
            <a:extLst>
              <a:ext uri="{FF2B5EF4-FFF2-40B4-BE49-F238E27FC236}">
                <a16:creationId xmlns:a16="http://schemas.microsoft.com/office/drawing/2014/main" id="{1582F22B-C844-09B4-8CD3-572C7774394B}"/>
              </a:ext>
            </a:extLst>
          </p:cNvPr>
          <p:cNvCxnSpPr>
            <a:cxnSpLocks/>
          </p:cNvCxnSpPr>
          <p:nvPr/>
        </p:nvCxnSpPr>
        <p:spPr>
          <a:xfrm>
            <a:off x="7184571" y="6096000"/>
            <a:ext cx="4169229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avec flèche 11">
            <a:extLst>
              <a:ext uri="{FF2B5EF4-FFF2-40B4-BE49-F238E27FC236}">
                <a16:creationId xmlns:a16="http://schemas.microsoft.com/office/drawing/2014/main" id="{0090704D-D92B-8A4D-6701-D291C4E20544}"/>
              </a:ext>
            </a:extLst>
          </p:cNvPr>
          <p:cNvCxnSpPr>
            <a:cxnSpLocks/>
          </p:cNvCxnSpPr>
          <p:nvPr/>
        </p:nvCxnSpPr>
        <p:spPr>
          <a:xfrm flipV="1">
            <a:off x="7184571" y="1994263"/>
            <a:ext cx="0" cy="4101737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ZoneTexte 14">
            <a:extLst>
              <a:ext uri="{FF2B5EF4-FFF2-40B4-BE49-F238E27FC236}">
                <a16:creationId xmlns:a16="http://schemas.microsoft.com/office/drawing/2014/main" id="{749AE198-CF5F-2EB3-F9AD-EEDE2AB3930E}"/>
              </a:ext>
            </a:extLst>
          </p:cNvPr>
          <p:cNvSpPr txBox="1"/>
          <p:nvPr/>
        </p:nvSpPr>
        <p:spPr>
          <a:xfrm>
            <a:off x="6728704" y="1379956"/>
            <a:ext cx="88678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2800" dirty="0">
                <a:latin typeface="Garamond" panose="02020404030301010803" pitchFamily="18" charset="0"/>
              </a:rPr>
              <a:t>Price</a:t>
            </a: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895D4DD5-632D-53AB-2B83-147755458540}"/>
              </a:ext>
            </a:extLst>
          </p:cNvPr>
          <p:cNvSpPr txBox="1"/>
          <p:nvPr/>
        </p:nvSpPr>
        <p:spPr>
          <a:xfrm>
            <a:off x="10779439" y="6095995"/>
            <a:ext cx="140615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latin typeface="Garamond" panose="02020404030301010803" pitchFamily="18" charset="0"/>
              </a:rPr>
              <a:t>Quantity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E6BEB9BC-BF9B-A6A2-BED7-7DDDBDA5E62B}"/>
              </a:ext>
            </a:extLst>
          </p:cNvPr>
          <p:cNvSpPr txBox="1"/>
          <p:nvPr/>
        </p:nvSpPr>
        <p:spPr>
          <a:xfrm>
            <a:off x="10482695" y="2319680"/>
            <a:ext cx="112883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>
                <a:latin typeface="Garamond" panose="02020404030301010803" pitchFamily="18" charset="0"/>
              </a:rPr>
              <a:t>Supply</a:t>
            </a:r>
          </a:p>
        </p:txBody>
      </p:sp>
      <p:sp>
        <p:nvSpPr>
          <p:cNvPr id="60" name="ZoneTexte 59">
            <a:extLst>
              <a:ext uri="{FF2B5EF4-FFF2-40B4-BE49-F238E27FC236}">
                <a16:creationId xmlns:a16="http://schemas.microsoft.com/office/drawing/2014/main" id="{B401A712-F7D3-1C0A-806D-A5DEED2A7323}"/>
              </a:ext>
            </a:extLst>
          </p:cNvPr>
          <p:cNvSpPr txBox="1"/>
          <p:nvPr/>
        </p:nvSpPr>
        <p:spPr>
          <a:xfrm>
            <a:off x="10448567" y="4172686"/>
            <a:ext cx="13965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>
                <a:latin typeface="Garamond" panose="02020404030301010803" pitchFamily="18" charset="0"/>
              </a:rPr>
              <a:t>Demand</a:t>
            </a:r>
          </a:p>
        </p:txBody>
      </p:sp>
      <p:cxnSp>
        <p:nvCxnSpPr>
          <p:cNvPr id="61" name="Connecteur droit 60">
            <a:extLst>
              <a:ext uri="{FF2B5EF4-FFF2-40B4-BE49-F238E27FC236}">
                <a16:creationId xmlns:a16="http://schemas.microsoft.com/office/drawing/2014/main" id="{EFBE27F0-60F5-37F3-4F1D-75004E440B09}"/>
              </a:ext>
            </a:extLst>
          </p:cNvPr>
          <p:cNvCxnSpPr>
            <a:cxnSpLocks/>
          </p:cNvCxnSpPr>
          <p:nvPr/>
        </p:nvCxnSpPr>
        <p:spPr>
          <a:xfrm>
            <a:off x="7201437" y="3513905"/>
            <a:ext cx="2609180" cy="0"/>
          </a:xfrm>
          <a:prstGeom prst="line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Connecteur droit 62">
            <a:extLst>
              <a:ext uri="{FF2B5EF4-FFF2-40B4-BE49-F238E27FC236}">
                <a16:creationId xmlns:a16="http://schemas.microsoft.com/office/drawing/2014/main" id="{7F805660-2F97-D96E-BCCE-AF578033E844}"/>
              </a:ext>
            </a:extLst>
          </p:cNvPr>
          <p:cNvCxnSpPr>
            <a:cxnSpLocks/>
          </p:cNvCxnSpPr>
          <p:nvPr/>
        </p:nvCxnSpPr>
        <p:spPr>
          <a:xfrm flipV="1">
            <a:off x="9810617" y="3513905"/>
            <a:ext cx="0" cy="2576898"/>
          </a:xfrm>
          <a:prstGeom prst="line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cteur droit 22">
            <a:extLst>
              <a:ext uri="{FF2B5EF4-FFF2-40B4-BE49-F238E27FC236}">
                <a16:creationId xmlns:a16="http://schemas.microsoft.com/office/drawing/2014/main" id="{F7D1C9A2-16DE-B0E0-89B6-07C46FF785F9}"/>
              </a:ext>
            </a:extLst>
          </p:cNvPr>
          <p:cNvCxnSpPr>
            <a:cxnSpLocks/>
          </p:cNvCxnSpPr>
          <p:nvPr/>
        </p:nvCxnSpPr>
        <p:spPr>
          <a:xfrm flipH="1">
            <a:off x="7201437" y="2918007"/>
            <a:ext cx="3370769" cy="2603227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Connecteur droit 61">
            <a:extLst>
              <a:ext uri="{FF2B5EF4-FFF2-40B4-BE49-F238E27FC236}">
                <a16:creationId xmlns:a16="http://schemas.microsoft.com/office/drawing/2014/main" id="{8DBC6237-BB69-2AE8-329F-3BC0A37AC86B}"/>
              </a:ext>
            </a:extLst>
          </p:cNvPr>
          <p:cNvCxnSpPr>
            <a:cxnSpLocks/>
          </p:cNvCxnSpPr>
          <p:nvPr/>
        </p:nvCxnSpPr>
        <p:spPr>
          <a:xfrm flipH="1" flipV="1">
            <a:off x="9448800" y="2420983"/>
            <a:ext cx="722811" cy="2274923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726162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Triangle 76">
            <a:extLst>
              <a:ext uri="{FF2B5EF4-FFF2-40B4-BE49-F238E27FC236}">
                <a16:creationId xmlns:a16="http://schemas.microsoft.com/office/drawing/2014/main" id="{D1F85478-F70C-092C-F2F7-A5E41105F837}"/>
              </a:ext>
            </a:extLst>
          </p:cNvPr>
          <p:cNvSpPr/>
          <p:nvPr/>
        </p:nvSpPr>
        <p:spPr>
          <a:xfrm rot="5400000">
            <a:off x="9289092" y="3149554"/>
            <a:ext cx="823410" cy="210108"/>
          </a:xfrm>
          <a:prstGeom prst="triangle">
            <a:avLst>
              <a:gd name="adj" fmla="val 82417"/>
            </a:avLst>
          </a:prstGeom>
          <a:solidFill>
            <a:srgbClr val="C00000">
              <a:alpha val="5098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ACCDCA8B-EE7F-15B6-2838-367E7F5B10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Garamond" panose="02020404030301010803" pitchFamily="18" charset="0"/>
              </a:rPr>
              <a:t>3. Utility and Welfare Economics</a:t>
            </a: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009AB9F-41EE-0A12-BB76-F0CD7D0AEFB9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latin typeface="Garamond" panose="02020404030301010803" pitchFamily="18" charset="0"/>
              </a:rPr>
              <a:t>Welfare loss of an excise tax</a:t>
            </a:r>
          </a:p>
          <a:p>
            <a:pPr lvl="1"/>
            <a:r>
              <a:rPr lang="en-US" dirty="0">
                <a:latin typeface="Garamond" panose="02020404030301010803" pitchFamily="18" charset="0"/>
              </a:rPr>
              <a:t>The tax can be understood as an increase in costs</a:t>
            </a:r>
          </a:p>
          <a:p>
            <a:pPr lvl="1"/>
            <a:r>
              <a:rPr lang="en-US" dirty="0">
                <a:latin typeface="Garamond" panose="02020404030301010803" pitchFamily="18" charset="0"/>
              </a:rPr>
              <a:t>When demand is price-inelastic, the reduction in the quantity exchanged is small </a:t>
            </a:r>
          </a:p>
          <a:p>
            <a:pPr lvl="1"/>
            <a:r>
              <a:rPr lang="en-US" dirty="0">
                <a:latin typeface="Garamond" panose="02020404030301010803" pitchFamily="18" charset="0"/>
              </a:rPr>
              <a:t>Welfare loss is small</a:t>
            </a:r>
          </a:p>
          <a:p>
            <a:pPr lvl="1"/>
            <a:endParaRPr lang="en-US" b="1" dirty="0">
              <a:latin typeface="Garamond" panose="02020404030301010803" pitchFamily="18" charset="0"/>
            </a:endParaRPr>
          </a:p>
          <a:p>
            <a:r>
              <a:rPr lang="en-US" dirty="0">
                <a:latin typeface="Garamond" panose="02020404030301010803" pitchFamily="18" charset="0"/>
              </a:rPr>
              <a:t>Standard conclusion: </a:t>
            </a:r>
            <a:r>
              <a:rPr lang="en-US" b="1" dirty="0">
                <a:latin typeface="Garamond" panose="02020404030301010803" pitchFamily="18" charset="0"/>
              </a:rPr>
              <a:t>tax markets with price-inelastic demand (and supply)</a:t>
            </a:r>
          </a:p>
          <a:p>
            <a:pPr lvl="1"/>
            <a:endParaRPr lang="en-US" b="1" dirty="0">
              <a:latin typeface="Garamond" panose="02020404030301010803" pitchFamily="18" charset="0"/>
            </a:endParaRPr>
          </a:p>
        </p:txBody>
      </p:sp>
      <p:cxnSp>
        <p:nvCxnSpPr>
          <p:cNvPr id="9" name="Connecteur droit avec flèche 8">
            <a:extLst>
              <a:ext uri="{FF2B5EF4-FFF2-40B4-BE49-F238E27FC236}">
                <a16:creationId xmlns:a16="http://schemas.microsoft.com/office/drawing/2014/main" id="{1582F22B-C844-09B4-8CD3-572C7774394B}"/>
              </a:ext>
            </a:extLst>
          </p:cNvPr>
          <p:cNvCxnSpPr>
            <a:cxnSpLocks/>
          </p:cNvCxnSpPr>
          <p:nvPr/>
        </p:nvCxnSpPr>
        <p:spPr>
          <a:xfrm>
            <a:off x="7184571" y="6096000"/>
            <a:ext cx="4169229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avec flèche 11">
            <a:extLst>
              <a:ext uri="{FF2B5EF4-FFF2-40B4-BE49-F238E27FC236}">
                <a16:creationId xmlns:a16="http://schemas.microsoft.com/office/drawing/2014/main" id="{0090704D-D92B-8A4D-6701-D291C4E20544}"/>
              </a:ext>
            </a:extLst>
          </p:cNvPr>
          <p:cNvCxnSpPr>
            <a:cxnSpLocks/>
          </p:cNvCxnSpPr>
          <p:nvPr/>
        </p:nvCxnSpPr>
        <p:spPr>
          <a:xfrm flipV="1">
            <a:off x="7184571" y="1994263"/>
            <a:ext cx="0" cy="4101737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ZoneTexte 14">
            <a:extLst>
              <a:ext uri="{FF2B5EF4-FFF2-40B4-BE49-F238E27FC236}">
                <a16:creationId xmlns:a16="http://schemas.microsoft.com/office/drawing/2014/main" id="{749AE198-CF5F-2EB3-F9AD-EEDE2AB3930E}"/>
              </a:ext>
            </a:extLst>
          </p:cNvPr>
          <p:cNvSpPr txBox="1"/>
          <p:nvPr/>
        </p:nvSpPr>
        <p:spPr>
          <a:xfrm>
            <a:off x="6728704" y="1379956"/>
            <a:ext cx="88678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2800" dirty="0">
                <a:latin typeface="Garamond" panose="02020404030301010803" pitchFamily="18" charset="0"/>
              </a:rPr>
              <a:t>Price</a:t>
            </a: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895D4DD5-632D-53AB-2B83-147755458540}"/>
              </a:ext>
            </a:extLst>
          </p:cNvPr>
          <p:cNvSpPr txBox="1"/>
          <p:nvPr/>
        </p:nvSpPr>
        <p:spPr>
          <a:xfrm>
            <a:off x="10779439" y="6095995"/>
            <a:ext cx="140615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latin typeface="Garamond" panose="02020404030301010803" pitchFamily="18" charset="0"/>
              </a:rPr>
              <a:t>Quantity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E6BEB9BC-BF9B-A6A2-BED7-7DDDBDA5E62B}"/>
              </a:ext>
            </a:extLst>
          </p:cNvPr>
          <p:cNvSpPr txBox="1"/>
          <p:nvPr/>
        </p:nvSpPr>
        <p:spPr>
          <a:xfrm>
            <a:off x="10482695" y="2319680"/>
            <a:ext cx="112883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>
                <a:latin typeface="Garamond" panose="02020404030301010803" pitchFamily="18" charset="0"/>
              </a:rPr>
              <a:t>Supply</a:t>
            </a:r>
          </a:p>
        </p:txBody>
      </p:sp>
      <p:sp>
        <p:nvSpPr>
          <p:cNvPr id="60" name="ZoneTexte 59">
            <a:extLst>
              <a:ext uri="{FF2B5EF4-FFF2-40B4-BE49-F238E27FC236}">
                <a16:creationId xmlns:a16="http://schemas.microsoft.com/office/drawing/2014/main" id="{B401A712-F7D3-1C0A-806D-A5DEED2A7323}"/>
              </a:ext>
            </a:extLst>
          </p:cNvPr>
          <p:cNvSpPr txBox="1"/>
          <p:nvPr/>
        </p:nvSpPr>
        <p:spPr>
          <a:xfrm>
            <a:off x="10448567" y="4172686"/>
            <a:ext cx="13965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>
                <a:latin typeface="Garamond" panose="02020404030301010803" pitchFamily="18" charset="0"/>
              </a:rPr>
              <a:t>Demand</a:t>
            </a:r>
          </a:p>
        </p:txBody>
      </p:sp>
      <p:cxnSp>
        <p:nvCxnSpPr>
          <p:cNvPr id="61" name="Connecteur droit 60">
            <a:extLst>
              <a:ext uri="{FF2B5EF4-FFF2-40B4-BE49-F238E27FC236}">
                <a16:creationId xmlns:a16="http://schemas.microsoft.com/office/drawing/2014/main" id="{EFBE27F0-60F5-37F3-4F1D-75004E440B09}"/>
              </a:ext>
            </a:extLst>
          </p:cNvPr>
          <p:cNvCxnSpPr>
            <a:cxnSpLocks/>
          </p:cNvCxnSpPr>
          <p:nvPr/>
        </p:nvCxnSpPr>
        <p:spPr>
          <a:xfrm>
            <a:off x="7218302" y="2909934"/>
            <a:ext cx="2377440" cy="0"/>
          </a:xfrm>
          <a:prstGeom prst="line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Connecteur droit 62">
            <a:extLst>
              <a:ext uri="{FF2B5EF4-FFF2-40B4-BE49-F238E27FC236}">
                <a16:creationId xmlns:a16="http://schemas.microsoft.com/office/drawing/2014/main" id="{7F805660-2F97-D96E-BCCE-AF578033E844}"/>
              </a:ext>
            </a:extLst>
          </p:cNvPr>
          <p:cNvCxnSpPr>
            <a:cxnSpLocks/>
          </p:cNvCxnSpPr>
          <p:nvPr/>
        </p:nvCxnSpPr>
        <p:spPr>
          <a:xfrm flipV="1">
            <a:off x="9595742" y="2909934"/>
            <a:ext cx="0" cy="3186061"/>
          </a:xfrm>
          <a:prstGeom prst="line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cteur droit 22">
            <a:extLst>
              <a:ext uri="{FF2B5EF4-FFF2-40B4-BE49-F238E27FC236}">
                <a16:creationId xmlns:a16="http://schemas.microsoft.com/office/drawing/2014/main" id="{F7D1C9A2-16DE-B0E0-89B6-07C46FF785F9}"/>
              </a:ext>
            </a:extLst>
          </p:cNvPr>
          <p:cNvCxnSpPr>
            <a:cxnSpLocks/>
          </p:cNvCxnSpPr>
          <p:nvPr/>
        </p:nvCxnSpPr>
        <p:spPr>
          <a:xfrm flipH="1">
            <a:off x="7201437" y="2918007"/>
            <a:ext cx="3370769" cy="2603227"/>
          </a:xfrm>
          <a:prstGeom prst="line">
            <a:avLst/>
          </a:prstGeom>
          <a:ln w="3810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Connecteur droit 68">
            <a:extLst>
              <a:ext uri="{FF2B5EF4-FFF2-40B4-BE49-F238E27FC236}">
                <a16:creationId xmlns:a16="http://schemas.microsoft.com/office/drawing/2014/main" id="{EF8FFCD3-4A18-446B-CBAF-B7EAEF378F93}"/>
              </a:ext>
            </a:extLst>
          </p:cNvPr>
          <p:cNvCxnSpPr>
            <a:cxnSpLocks/>
          </p:cNvCxnSpPr>
          <p:nvPr/>
        </p:nvCxnSpPr>
        <p:spPr>
          <a:xfrm flipH="1">
            <a:off x="7218302" y="2127386"/>
            <a:ext cx="3370769" cy="2603227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Connecteur droit 4">
            <a:extLst>
              <a:ext uri="{FF2B5EF4-FFF2-40B4-BE49-F238E27FC236}">
                <a16:creationId xmlns:a16="http://schemas.microsoft.com/office/drawing/2014/main" id="{B18770CC-21C1-305C-E43D-A6E437990057}"/>
              </a:ext>
            </a:extLst>
          </p:cNvPr>
          <p:cNvCxnSpPr>
            <a:cxnSpLocks/>
          </p:cNvCxnSpPr>
          <p:nvPr/>
        </p:nvCxnSpPr>
        <p:spPr>
          <a:xfrm flipH="1" flipV="1">
            <a:off x="9448800" y="2420983"/>
            <a:ext cx="722811" cy="2274923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avec flèche 10">
            <a:extLst>
              <a:ext uri="{FF2B5EF4-FFF2-40B4-BE49-F238E27FC236}">
                <a16:creationId xmlns:a16="http://schemas.microsoft.com/office/drawing/2014/main" id="{EE5D1147-AB4F-FD76-2016-B1392C5E3864}"/>
              </a:ext>
            </a:extLst>
          </p:cNvPr>
          <p:cNvCxnSpPr/>
          <p:nvPr/>
        </p:nvCxnSpPr>
        <p:spPr>
          <a:xfrm flipV="1">
            <a:off x="10049691" y="2682240"/>
            <a:ext cx="0" cy="513806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2307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03CC6534-10D4-CF45-E844-C13099A61362}"/>
              </a:ext>
            </a:extLst>
          </p:cNvPr>
          <p:cNvSpPr/>
          <p:nvPr/>
        </p:nvSpPr>
        <p:spPr>
          <a:xfrm>
            <a:off x="7184570" y="3528246"/>
            <a:ext cx="2619744" cy="2567748"/>
          </a:xfrm>
          <a:prstGeom prst="rect">
            <a:avLst/>
          </a:prstGeom>
          <a:solidFill>
            <a:srgbClr val="AFABAB">
              <a:alpha val="48627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77" name="Triangle 76">
            <a:extLst>
              <a:ext uri="{FF2B5EF4-FFF2-40B4-BE49-F238E27FC236}">
                <a16:creationId xmlns:a16="http://schemas.microsoft.com/office/drawing/2014/main" id="{D1F85478-F70C-092C-F2F7-A5E41105F837}"/>
              </a:ext>
            </a:extLst>
          </p:cNvPr>
          <p:cNvSpPr/>
          <p:nvPr/>
        </p:nvSpPr>
        <p:spPr>
          <a:xfrm rot="5400000">
            <a:off x="9289092" y="3149554"/>
            <a:ext cx="823410" cy="210108"/>
          </a:xfrm>
          <a:prstGeom prst="triangle">
            <a:avLst>
              <a:gd name="adj" fmla="val 82417"/>
            </a:avLst>
          </a:prstGeom>
          <a:solidFill>
            <a:srgbClr val="C00000">
              <a:alpha val="5098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ACCDCA8B-EE7F-15B6-2838-367E7F5B10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Garamond" panose="02020404030301010803" pitchFamily="18" charset="0"/>
              </a:rPr>
              <a:t>3. Utility and Welfare Economics</a:t>
            </a: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009AB9F-41EE-0A12-BB76-F0CD7D0AEFB9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b="0" i="0" u="none" strike="noStrike" dirty="0">
                <a:solidFill>
                  <a:srgbClr val="000000"/>
                </a:solidFill>
                <a:effectLst/>
                <a:latin typeface="Garamond" panose="02020404030301010803" pitchFamily="18" charset="0"/>
              </a:rPr>
              <a:t>T. </a:t>
            </a:r>
            <a:r>
              <a:rPr lang="en-US" b="0" i="0" u="none" strike="noStrike" dirty="0" err="1">
                <a:solidFill>
                  <a:srgbClr val="000000"/>
                </a:solidFill>
                <a:effectLst/>
                <a:latin typeface="Garamond" panose="02020404030301010803" pitchFamily="18" charset="0"/>
              </a:rPr>
              <a:t>Fegley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Garamond" panose="02020404030301010803" pitchFamily="18" charset="0"/>
              </a:rPr>
              <a:t>, K. Hansen, and K-F. Israel</a:t>
            </a:r>
            <a:r>
              <a:rPr lang="fr-FR" b="0" i="0" u="none" strike="noStrike" dirty="0">
                <a:solidFill>
                  <a:srgbClr val="000000"/>
                </a:solidFill>
                <a:effectLst/>
                <a:latin typeface="Garamond" panose="02020404030301010803" pitchFamily="18" charset="0"/>
              </a:rPr>
              <a:t> (2023)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Garamond" panose="02020404030301010803" pitchFamily="18" charset="0"/>
              </a:rPr>
              <a:t>: Clarifying the analysis of deadweight loss from taxation. </a:t>
            </a:r>
            <a:r>
              <a:rPr lang="en-US" b="0" i="1" u="none" strike="noStrike" dirty="0">
                <a:solidFill>
                  <a:srgbClr val="000000"/>
                </a:solidFill>
                <a:effectLst/>
                <a:latin typeface="Garamond" panose="02020404030301010803" pitchFamily="18" charset="0"/>
              </a:rPr>
              <a:t>Cahiers de recherche de </a:t>
            </a:r>
            <a:r>
              <a:rPr lang="en-US" b="0" i="1" u="none" strike="noStrike" dirty="0" err="1">
                <a:solidFill>
                  <a:srgbClr val="000000"/>
                </a:solidFill>
                <a:effectLst/>
                <a:latin typeface="Garamond" panose="02020404030301010803" pitchFamily="18" charset="0"/>
              </a:rPr>
              <a:t>l’AFREA</a:t>
            </a:r>
            <a:r>
              <a:rPr lang="en-US" b="0" i="1" u="none" strike="noStrike" dirty="0">
                <a:solidFill>
                  <a:srgbClr val="000000"/>
                </a:solidFill>
                <a:effectLst/>
                <a:latin typeface="Garamond" panose="02020404030301010803" pitchFamily="18" charset="0"/>
              </a:rPr>
              <a:t>, </a:t>
            </a:r>
            <a:r>
              <a:rPr lang="en-US" b="0" u="none" strike="noStrike" dirty="0">
                <a:solidFill>
                  <a:srgbClr val="000000"/>
                </a:solidFill>
                <a:effectLst/>
                <a:latin typeface="Garamond" panose="02020404030301010803" pitchFamily="18" charset="0"/>
              </a:rPr>
              <a:t>Document-002</a:t>
            </a:r>
          </a:p>
        </p:txBody>
      </p:sp>
      <p:cxnSp>
        <p:nvCxnSpPr>
          <p:cNvPr id="9" name="Connecteur droit avec flèche 8">
            <a:extLst>
              <a:ext uri="{FF2B5EF4-FFF2-40B4-BE49-F238E27FC236}">
                <a16:creationId xmlns:a16="http://schemas.microsoft.com/office/drawing/2014/main" id="{1582F22B-C844-09B4-8CD3-572C7774394B}"/>
              </a:ext>
            </a:extLst>
          </p:cNvPr>
          <p:cNvCxnSpPr>
            <a:cxnSpLocks/>
          </p:cNvCxnSpPr>
          <p:nvPr/>
        </p:nvCxnSpPr>
        <p:spPr>
          <a:xfrm>
            <a:off x="7184571" y="6096000"/>
            <a:ext cx="4169229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avec flèche 11">
            <a:extLst>
              <a:ext uri="{FF2B5EF4-FFF2-40B4-BE49-F238E27FC236}">
                <a16:creationId xmlns:a16="http://schemas.microsoft.com/office/drawing/2014/main" id="{0090704D-D92B-8A4D-6701-D291C4E20544}"/>
              </a:ext>
            </a:extLst>
          </p:cNvPr>
          <p:cNvCxnSpPr>
            <a:cxnSpLocks/>
          </p:cNvCxnSpPr>
          <p:nvPr/>
        </p:nvCxnSpPr>
        <p:spPr>
          <a:xfrm flipV="1">
            <a:off x="7184571" y="1994263"/>
            <a:ext cx="0" cy="4101737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ZoneTexte 14">
            <a:extLst>
              <a:ext uri="{FF2B5EF4-FFF2-40B4-BE49-F238E27FC236}">
                <a16:creationId xmlns:a16="http://schemas.microsoft.com/office/drawing/2014/main" id="{749AE198-CF5F-2EB3-F9AD-EEDE2AB3930E}"/>
              </a:ext>
            </a:extLst>
          </p:cNvPr>
          <p:cNvSpPr txBox="1"/>
          <p:nvPr/>
        </p:nvSpPr>
        <p:spPr>
          <a:xfrm>
            <a:off x="6728704" y="1379956"/>
            <a:ext cx="88678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2800" dirty="0">
                <a:latin typeface="Garamond" panose="02020404030301010803" pitchFamily="18" charset="0"/>
              </a:rPr>
              <a:t>Price</a:t>
            </a: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895D4DD5-632D-53AB-2B83-147755458540}"/>
              </a:ext>
            </a:extLst>
          </p:cNvPr>
          <p:cNvSpPr txBox="1"/>
          <p:nvPr/>
        </p:nvSpPr>
        <p:spPr>
          <a:xfrm>
            <a:off x="10779439" y="6095995"/>
            <a:ext cx="140615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latin typeface="Garamond" panose="02020404030301010803" pitchFamily="18" charset="0"/>
              </a:rPr>
              <a:t>Quantity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E6BEB9BC-BF9B-A6A2-BED7-7DDDBDA5E62B}"/>
              </a:ext>
            </a:extLst>
          </p:cNvPr>
          <p:cNvSpPr txBox="1"/>
          <p:nvPr/>
        </p:nvSpPr>
        <p:spPr>
          <a:xfrm>
            <a:off x="10482695" y="2319680"/>
            <a:ext cx="112883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>
                <a:latin typeface="Garamond" panose="02020404030301010803" pitchFamily="18" charset="0"/>
              </a:rPr>
              <a:t>Supply</a:t>
            </a:r>
          </a:p>
        </p:txBody>
      </p:sp>
      <p:sp>
        <p:nvSpPr>
          <p:cNvPr id="60" name="ZoneTexte 59">
            <a:extLst>
              <a:ext uri="{FF2B5EF4-FFF2-40B4-BE49-F238E27FC236}">
                <a16:creationId xmlns:a16="http://schemas.microsoft.com/office/drawing/2014/main" id="{B401A712-F7D3-1C0A-806D-A5DEED2A7323}"/>
              </a:ext>
            </a:extLst>
          </p:cNvPr>
          <p:cNvSpPr txBox="1"/>
          <p:nvPr/>
        </p:nvSpPr>
        <p:spPr>
          <a:xfrm>
            <a:off x="10448567" y="4172686"/>
            <a:ext cx="13965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>
                <a:latin typeface="Garamond" panose="02020404030301010803" pitchFamily="18" charset="0"/>
              </a:rPr>
              <a:t>Demand</a:t>
            </a:r>
          </a:p>
        </p:txBody>
      </p:sp>
      <p:cxnSp>
        <p:nvCxnSpPr>
          <p:cNvPr id="61" name="Connecteur droit 60">
            <a:extLst>
              <a:ext uri="{FF2B5EF4-FFF2-40B4-BE49-F238E27FC236}">
                <a16:creationId xmlns:a16="http://schemas.microsoft.com/office/drawing/2014/main" id="{EFBE27F0-60F5-37F3-4F1D-75004E440B09}"/>
              </a:ext>
            </a:extLst>
          </p:cNvPr>
          <p:cNvCxnSpPr>
            <a:cxnSpLocks/>
          </p:cNvCxnSpPr>
          <p:nvPr/>
        </p:nvCxnSpPr>
        <p:spPr>
          <a:xfrm>
            <a:off x="7218302" y="2909934"/>
            <a:ext cx="2377440" cy="0"/>
          </a:xfrm>
          <a:prstGeom prst="line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Connecteur droit 62">
            <a:extLst>
              <a:ext uri="{FF2B5EF4-FFF2-40B4-BE49-F238E27FC236}">
                <a16:creationId xmlns:a16="http://schemas.microsoft.com/office/drawing/2014/main" id="{7F805660-2F97-D96E-BCCE-AF578033E844}"/>
              </a:ext>
            </a:extLst>
          </p:cNvPr>
          <p:cNvCxnSpPr>
            <a:cxnSpLocks/>
          </p:cNvCxnSpPr>
          <p:nvPr/>
        </p:nvCxnSpPr>
        <p:spPr>
          <a:xfrm flipV="1">
            <a:off x="9595742" y="2909934"/>
            <a:ext cx="0" cy="3186061"/>
          </a:xfrm>
          <a:prstGeom prst="line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cteur droit 22">
            <a:extLst>
              <a:ext uri="{FF2B5EF4-FFF2-40B4-BE49-F238E27FC236}">
                <a16:creationId xmlns:a16="http://schemas.microsoft.com/office/drawing/2014/main" id="{F7D1C9A2-16DE-B0E0-89B6-07C46FF785F9}"/>
              </a:ext>
            </a:extLst>
          </p:cNvPr>
          <p:cNvCxnSpPr>
            <a:cxnSpLocks/>
          </p:cNvCxnSpPr>
          <p:nvPr/>
        </p:nvCxnSpPr>
        <p:spPr>
          <a:xfrm flipH="1">
            <a:off x="7201437" y="2918007"/>
            <a:ext cx="3370769" cy="2603227"/>
          </a:xfrm>
          <a:prstGeom prst="line">
            <a:avLst/>
          </a:prstGeom>
          <a:ln w="3810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Connecteur droit 68">
            <a:extLst>
              <a:ext uri="{FF2B5EF4-FFF2-40B4-BE49-F238E27FC236}">
                <a16:creationId xmlns:a16="http://schemas.microsoft.com/office/drawing/2014/main" id="{EF8FFCD3-4A18-446B-CBAF-B7EAEF378F93}"/>
              </a:ext>
            </a:extLst>
          </p:cNvPr>
          <p:cNvCxnSpPr>
            <a:cxnSpLocks/>
          </p:cNvCxnSpPr>
          <p:nvPr/>
        </p:nvCxnSpPr>
        <p:spPr>
          <a:xfrm flipH="1">
            <a:off x="7218302" y="2127386"/>
            <a:ext cx="3370769" cy="2603227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Connecteur droit 4">
            <a:extLst>
              <a:ext uri="{FF2B5EF4-FFF2-40B4-BE49-F238E27FC236}">
                <a16:creationId xmlns:a16="http://schemas.microsoft.com/office/drawing/2014/main" id="{B18770CC-21C1-305C-E43D-A6E437990057}"/>
              </a:ext>
            </a:extLst>
          </p:cNvPr>
          <p:cNvCxnSpPr>
            <a:cxnSpLocks/>
          </p:cNvCxnSpPr>
          <p:nvPr/>
        </p:nvCxnSpPr>
        <p:spPr>
          <a:xfrm flipH="1" flipV="1">
            <a:off x="9448800" y="2420983"/>
            <a:ext cx="722811" cy="2274923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avec flèche 10">
            <a:extLst>
              <a:ext uri="{FF2B5EF4-FFF2-40B4-BE49-F238E27FC236}">
                <a16:creationId xmlns:a16="http://schemas.microsoft.com/office/drawing/2014/main" id="{EE5D1147-AB4F-FD76-2016-B1392C5E3864}"/>
              </a:ext>
            </a:extLst>
          </p:cNvPr>
          <p:cNvCxnSpPr/>
          <p:nvPr/>
        </p:nvCxnSpPr>
        <p:spPr>
          <a:xfrm flipV="1">
            <a:off x="10049691" y="2682240"/>
            <a:ext cx="0" cy="513806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necteur droit 5">
            <a:extLst>
              <a:ext uri="{FF2B5EF4-FFF2-40B4-BE49-F238E27FC236}">
                <a16:creationId xmlns:a16="http://schemas.microsoft.com/office/drawing/2014/main" id="{5457681A-116F-3612-623F-24C54A5172D9}"/>
              </a:ext>
            </a:extLst>
          </p:cNvPr>
          <p:cNvCxnSpPr>
            <a:cxnSpLocks/>
          </p:cNvCxnSpPr>
          <p:nvPr/>
        </p:nvCxnSpPr>
        <p:spPr>
          <a:xfrm>
            <a:off x="7184571" y="3528248"/>
            <a:ext cx="2377440" cy="0"/>
          </a:xfrm>
          <a:prstGeom prst="line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cteur droit 6">
            <a:extLst>
              <a:ext uri="{FF2B5EF4-FFF2-40B4-BE49-F238E27FC236}">
                <a16:creationId xmlns:a16="http://schemas.microsoft.com/office/drawing/2014/main" id="{220ECA24-B8B3-5860-4E2B-EB81E83F1433}"/>
              </a:ext>
            </a:extLst>
          </p:cNvPr>
          <p:cNvCxnSpPr>
            <a:cxnSpLocks/>
          </p:cNvCxnSpPr>
          <p:nvPr/>
        </p:nvCxnSpPr>
        <p:spPr>
          <a:xfrm flipH="1" flipV="1">
            <a:off x="9804314" y="3433154"/>
            <a:ext cx="1537" cy="2662841"/>
          </a:xfrm>
          <a:prstGeom prst="line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0048460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03CC6534-10D4-CF45-E844-C13099A61362}"/>
              </a:ext>
            </a:extLst>
          </p:cNvPr>
          <p:cNvSpPr/>
          <p:nvPr/>
        </p:nvSpPr>
        <p:spPr>
          <a:xfrm>
            <a:off x="7184571" y="2909931"/>
            <a:ext cx="2411172" cy="3186064"/>
          </a:xfrm>
          <a:prstGeom prst="rect">
            <a:avLst/>
          </a:prstGeom>
          <a:solidFill>
            <a:srgbClr val="AFABAB">
              <a:alpha val="48627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77" name="Triangle 76">
            <a:extLst>
              <a:ext uri="{FF2B5EF4-FFF2-40B4-BE49-F238E27FC236}">
                <a16:creationId xmlns:a16="http://schemas.microsoft.com/office/drawing/2014/main" id="{D1F85478-F70C-092C-F2F7-A5E41105F837}"/>
              </a:ext>
            </a:extLst>
          </p:cNvPr>
          <p:cNvSpPr/>
          <p:nvPr/>
        </p:nvSpPr>
        <p:spPr>
          <a:xfrm rot="5400000">
            <a:off x="9289092" y="3149554"/>
            <a:ext cx="823410" cy="210108"/>
          </a:xfrm>
          <a:prstGeom prst="triangle">
            <a:avLst>
              <a:gd name="adj" fmla="val 82417"/>
            </a:avLst>
          </a:prstGeom>
          <a:solidFill>
            <a:srgbClr val="C00000">
              <a:alpha val="5098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ACCDCA8B-EE7F-15B6-2838-367E7F5B10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Garamond" panose="02020404030301010803" pitchFamily="18" charset="0"/>
              </a:rPr>
              <a:t>3. Utility and Welfare Economics</a:t>
            </a: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009AB9F-41EE-0A12-BB76-F0CD7D0AEFB9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b="0" i="0" u="none" strike="noStrike" dirty="0">
                <a:solidFill>
                  <a:srgbClr val="000000"/>
                </a:solidFill>
                <a:effectLst/>
                <a:latin typeface="Garamond" panose="02020404030301010803" pitchFamily="18" charset="0"/>
              </a:rPr>
              <a:t>T. </a:t>
            </a:r>
            <a:r>
              <a:rPr lang="en-US" b="0" i="0" u="none" strike="noStrike" dirty="0" err="1">
                <a:solidFill>
                  <a:srgbClr val="000000"/>
                </a:solidFill>
                <a:effectLst/>
                <a:latin typeface="Garamond" panose="02020404030301010803" pitchFamily="18" charset="0"/>
              </a:rPr>
              <a:t>Fegley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Garamond" panose="02020404030301010803" pitchFamily="18" charset="0"/>
              </a:rPr>
              <a:t>, K. Hansen, and K-F. Israel</a:t>
            </a:r>
            <a:r>
              <a:rPr lang="fr-FR" b="0" i="0" u="none" strike="noStrike" dirty="0">
                <a:solidFill>
                  <a:srgbClr val="000000"/>
                </a:solidFill>
                <a:effectLst/>
                <a:latin typeface="Garamond" panose="02020404030301010803" pitchFamily="18" charset="0"/>
              </a:rPr>
              <a:t> (2023)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Garamond" panose="02020404030301010803" pitchFamily="18" charset="0"/>
              </a:rPr>
              <a:t>: Clarifying the analysis of deadweight loss from taxation. </a:t>
            </a:r>
            <a:r>
              <a:rPr lang="en-US" b="0" i="1" u="none" strike="noStrike" dirty="0">
                <a:solidFill>
                  <a:srgbClr val="000000"/>
                </a:solidFill>
                <a:effectLst/>
                <a:latin typeface="Garamond" panose="02020404030301010803" pitchFamily="18" charset="0"/>
              </a:rPr>
              <a:t>Cahiers de recherche de </a:t>
            </a:r>
            <a:r>
              <a:rPr lang="en-US" b="0" i="1" u="none" strike="noStrike" dirty="0" err="1">
                <a:solidFill>
                  <a:srgbClr val="000000"/>
                </a:solidFill>
                <a:effectLst/>
                <a:latin typeface="Garamond" panose="02020404030301010803" pitchFamily="18" charset="0"/>
              </a:rPr>
              <a:t>l’AFREA</a:t>
            </a:r>
            <a:r>
              <a:rPr lang="en-US" b="0" i="1" u="none" strike="noStrike" dirty="0">
                <a:solidFill>
                  <a:srgbClr val="000000"/>
                </a:solidFill>
                <a:effectLst/>
                <a:latin typeface="Garamond" panose="02020404030301010803" pitchFamily="18" charset="0"/>
              </a:rPr>
              <a:t>, </a:t>
            </a:r>
            <a:r>
              <a:rPr lang="en-US" b="0" u="none" strike="noStrike" dirty="0">
                <a:solidFill>
                  <a:srgbClr val="000000"/>
                </a:solidFill>
                <a:effectLst/>
                <a:latin typeface="Garamond" panose="02020404030301010803" pitchFamily="18" charset="0"/>
              </a:rPr>
              <a:t>Document-002</a:t>
            </a:r>
          </a:p>
          <a:p>
            <a:r>
              <a:rPr lang="en-US" b="1" dirty="0">
                <a:solidFill>
                  <a:srgbClr val="000000"/>
                </a:solidFill>
                <a:latin typeface="Garamond" panose="02020404030301010803" pitchFamily="18" charset="0"/>
              </a:rPr>
              <a:t>Some other market:</a:t>
            </a:r>
          </a:p>
          <a:p>
            <a:r>
              <a:rPr lang="en-US" dirty="0">
                <a:solidFill>
                  <a:srgbClr val="000000"/>
                </a:solidFill>
                <a:latin typeface="Garamond" panose="02020404030301010803" pitchFamily="18" charset="0"/>
              </a:rPr>
              <a:t>Additional loss</a:t>
            </a:r>
          </a:p>
          <a:p>
            <a:r>
              <a:rPr lang="en-US" b="1" dirty="0">
                <a:solidFill>
                  <a:srgbClr val="000000"/>
                </a:solidFill>
                <a:latin typeface="Garamond" panose="02020404030301010803" pitchFamily="18" charset="0"/>
              </a:rPr>
              <a:t>Standard analysis </a:t>
            </a:r>
            <a:br>
              <a:rPr lang="en-US" b="1" dirty="0">
                <a:solidFill>
                  <a:srgbClr val="000000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rgbClr val="000000"/>
                </a:solidFill>
                <a:latin typeface="Garamond" panose="02020404030301010803" pitchFamily="18" charset="0"/>
              </a:rPr>
              <a:t>underestimates </a:t>
            </a:r>
            <a:br>
              <a:rPr lang="en-US" b="1" dirty="0">
                <a:solidFill>
                  <a:srgbClr val="000000"/>
                </a:solidFill>
                <a:latin typeface="Garamond" panose="02020404030301010803" pitchFamily="18" charset="0"/>
              </a:rPr>
            </a:br>
            <a:r>
              <a:rPr lang="en-US" b="1" dirty="0">
                <a:solidFill>
                  <a:srgbClr val="000000"/>
                </a:solidFill>
                <a:latin typeface="Garamond" panose="02020404030301010803" pitchFamily="18" charset="0"/>
              </a:rPr>
              <a:t>the welfare loss</a:t>
            </a:r>
            <a:endParaRPr lang="en-US" b="1" dirty="0">
              <a:latin typeface="Garamond" panose="02020404030301010803" pitchFamily="18" charset="0"/>
            </a:endParaRPr>
          </a:p>
        </p:txBody>
      </p:sp>
      <p:cxnSp>
        <p:nvCxnSpPr>
          <p:cNvPr id="9" name="Connecteur droit avec flèche 8">
            <a:extLst>
              <a:ext uri="{FF2B5EF4-FFF2-40B4-BE49-F238E27FC236}">
                <a16:creationId xmlns:a16="http://schemas.microsoft.com/office/drawing/2014/main" id="{1582F22B-C844-09B4-8CD3-572C7774394B}"/>
              </a:ext>
            </a:extLst>
          </p:cNvPr>
          <p:cNvCxnSpPr>
            <a:cxnSpLocks/>
          </p:cNvCxnSpPr>
          <p:nvPr/>
        </p:nvCxnSpPr>
        <p:spPr>
          <a:xfrm>
            <a:off x="7184571" y="6096000"/>
            <a:ext cx="4169229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avec flèche 11">
            <a:extLst>
              <a:ext uri="{FF2B5EF4-FFF2-40B4-BE49-F238E27FC236}">
                <a16:creationId xmlns:a16="http://schemas.microsoft.com/office/drawing/2014/main" id="{0090704D-D92B-8A4D-6701-D291C4E20544}"/>
              </a:ext>
            </a:extLst>
          </p:cNvPr>
          <p:cNvCxnSpPr>
            <a:cxnSpLocks/>
          </p:cNvCxnSpPr>
          <p:nvPr/>
        </p:nvCxnSpPr>
        <p:spPr>
          <a:xfrm flipV="1">
            <a:off x="7184571" y="1994263"/>
            <a:ext cx="0" cy="4101737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ZoneTexte 14">
            <a:extLst>
              <a:ext uri="{FF2B5EF4-FFF2-40B4-BE49-F238E27FC236}">
                <a16:creationId xmlns:a16="http://schemas.microsoft.com/office/drawing/2014/main" id="{749AE198-CF5F-2EB3-F9AD-EEDE2AB3930E}"/>
              </a:ext>
            </a:extLst>
          </p:cNvPr>
          <p:cNvSpPr txBox="1"/>
          <p:nvPr/>
        </p:nvSpPr>
        <p:spPr>
          <a:xfrm>
            <a:off x="6728704" y="1379956"/>
            <a:ext cx="88678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2800" dirty="0">
                <a:latin typeface="Garamond" panose="02020404030301010803" pitchFamily="18" charset="0"/>
              </a:rPr>
              <a:t>Price</a:t>
            </a: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895D4DD5-632D-53AB-2B83-147755458540}"/>
              </a:ext>
            </a:extLst>
          </p:cNvPr>
          <p:cNvSpPr txBox="1"/>
          <p:nvPr/>
        </p:nvSpPr>
        <p:spPr>
          <a:xfrm>
            <a:off x="10779439" y="6095995"/>
            <a:ext cx="140615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latin typeface="Garamond" panose="02020404030301010803" pitchFamily="18" charset="0"/>
              </a:rPr>
              <a:t>Quantity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E6BEB9BC-BF9B-A6A2-BED7-7DDDBDA5E62B}"/>
              </a:ext>
            </a:extLst>
          </p:cNvPr>
          <p:cNvSpPr txBox="1"/>
          <p:nvPr/>
        </p:nvSpPr>
        <p:spPr>
          <a:xfrm>
            <a:off x="10482695" y="2319680"/>
            <a:ext cx="112883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>
                <a:latin typeface="Garamond" panose="02020404030301010803" pitchFamily="18" charset="0"/>
              </a:rPr>
              <a:t>Supply</a:t>
            </a:r>
          </a:p>
        </p:txBody>
      </p:sp>
      <p:sp>
        <p:nvSpPr>
          <p:cNvPr id="60" name="ZoneTexte 59">
            <a:extLst>
              <a:ext uri="{FF2B5EF4-FFF2-40B4-BE49-F238E27FC236}">
                <a16:creationId xmlns:a16="http://schemas.microsoft.com/office/drawing/2014/main" id="{B401A712-F7D3-1C0A-806D-A5DEED2A7323}"/>
              </a:ext>
            </a:extLst>
          </p:cNvPr>
          <p:cNvSpPr txBox="1"/>
          <p:nvPr/>
        </p:nvSpPr>
        <p:spPr>
          <a:xfrm>
            <a:off x="10448567" y="4172686"/>
            <a:ext cx="13965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>
                <a:latin typeface="Garamond" panose="02020404030301010803" pitchFamily="18" charset="0"/>
              </a:rPr>
              <a:t>Demand</a:t>
            </a:r>
          </a:p>
        </p:txBody>
      </p:sp>
      <p:cxnSp>
        <p:nvCxnSpPr>
          <p:cNvPr id="61" name="Connecteur droit 60">
            <a:extLst>
              <a:ext uri="{FF2B5EF4-FFF2-40B4-BE49-F238E27FC236}">
                <a16:creationId xmlns:a16="http://schemas.microsoft.com/office/drawing/2014/main" id="{EFBE27F0-60F5-37F3-4F1D-75004E440B09}"/>
              </a:ext>
            </a:extLst>
          </p:cNvPr>
          <p:cNvCxnSpPr>
            <a:cxnSpLocks/>
          </p:cNvCxnSpPr>
          <p:nvPr/>
        </p:nvCxnSpPr>
        <p:spPr>
          <a:xfrm>
            <a:off x="7218302" y="2909934"/>
            <a:ext cx="2377440" cy="0"/>
          </a:xfrm>
          <a:prstGeom prst="line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Connecteur droit 62">
            <a:extLst>
              <a:ext uri="{FF2B5EF4-FFF2-40B4-BE49-F238E27FC236}">
                <a16:creationId xmlns:a16="http://schemas.microsoft.com/office/drawing/2014/main" id="{7F805660-2F97-D96E-BCCE-AF578033E844}"/>
              </a:ext>
            </a:extLst>
          </p:cNvPr>
          <p:cNvCxnSpPr>
            <a:cxnSpLocks/>
          </p:cNvCxnSpPr>
          <p:nvPr/>
        </p:nvCxnSpPr>
        <p:spPr>
          <a:xfrm flipV="1">
            <a:off x="9595742" y="2909934"/>
            <a:ext cx="0" cy="3186061"/>
          </a:xfrm>
          <a:prstGeom prst="line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cteur droit 22">
            <a:extLst>
              <a:ext uri="{FF2B5EF4-FFF2-40B4-BE49-F238E27FC236}">
                <a16:creationId xmlns:a16="http://schemas.microsoft.com/office/drawing/2014/main" id="{F7D1C9A2-16DE-B0E0-89B6-07C46FF785F9}"/>
              </a:ext>
            </a:extLst>
          </p:cNvPr>
          <p:cNvCxnSpPr>
            <a:cxnSpLocks/>
          </p:cNvCxnSpPr>
          <p:nvPr/>
        </p:nvCxnSpPr>
        <p:spPr>
          <a:xfrm flipH="1">
            <a:off x="7201437" y="2918007"/>
            <a:ext cx="3370769" cy="2603227"/>
          </a:xfrm>
          <a:prstGeom prst="line">
            <a:avLst/>
          </a:prstGeom>
          <a:ln w="3810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Connecteur droit 68">
            <a:extLst>
              <a:ext uri="{FF2B5EF4-FFF2-40B4-BE49-F238E27FC236}">
                <a16:creationId xmlns:a16="http://schemas.microsoft.com/office/drawing/2014/main" id="{EF8FFCD3-4A18-446B-CBAF-B7EAEF378F93}"/>
              </a:ext>
            </a:extLst>
          </p:cNvPr>
          <p:cNvCxnSpPr>
            <a:cxnSpLocks/>
          </p:cNvCxnSpPr>
          <p:nvPr/>
        </p:nvCxnSpPr>
        <p:spPr>
          <a:xfrm flipH="1">
            <a:off x="7218302" y="2127386"/>
            <a:ext cx="3370769" cy="2603227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Connecteur droit 4">
            <a:extLst>
              <a:ext uri="{FF2B5EF4-FFF2-40B4-BE49-F238E27FC236}">
                <a16:creationId xmlns:a16="http://schemas.microsoft.com/office/drawing/2014/main" id="{B18770CC-21C1-305C-E43D-A6E437990057}"/>
              </a:ext>
            </a:extLst>
          </p:cNvPr>
          <p:cNvCxnSpPr>
            <a:cxnSpLocks/>
          </p:cNvCxnSpPr>
          <p:nvPr/>
        </p:nvCxnSpPr>
        <p:spPr>
          <a:xfrm flipH="1" flipV="1">
            <a:off x="9448800" y="2420983"/>
            <a:ext cx="722811" cy="2274923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avec flèche 10">
            <a:extLst>
              <a:ext uri="{FF2B5EF4-FFF2-40B4-BE49-F238E27FC236}">
                <a16:creationId xmlns:a16="http://schemas.microsoft.com/office/drawing/2014/main" id="{EE5D1147-AB4F-FD76-2016-B1392C5E3864}"/>
              </a:ext>
            </a:extLst>
          </p:cNvPr>
          <p:cNvCxnSpPr/>
          <p:nvPr/>
        </p:nvCxnSpPr>
        <p:spPr>
          <a:xfrm flipV="1">
            <a:off x="10049691" y="2682240"/>
            <a:ext cx="0" cy="513806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necteur droit 5">
            <a:extLst>
              <a:ext uri="{FF2B5EF4-FFF2-40B4-BE49-F238E27FC236}">
                <a16:creationId xmlns:a16="http://schemas.microsoft.com/office/drawing/2014/main" id="{5457681A-116F-3612-623F-24C54A5172D9}"/>
              </a:ext>
            </a:extLst>
          </p:cNvPr>
          <p:cNvCxnSpPr>
            <a:cxnSpLocks/>
          </p:cNvCxnSpPr>
          <p:nvPr/>
        </p:nvCxnSpPr>
        <p:spPr>
          <a:xfrm>
            <a:off x="7184571" y="3528248"/>
            <a:ext cx="2377440" cy="0"/>
          </a:xfrm>
          <a:prstGeom prst="line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cteur droit 6">
            <a:extLst>
              <a:ext uri="{FF2B5EF4-FFF2-40B4-BE49-F238E27FC236}">
                <a16:creationId xmlns:a16="http://schemas.microsoft.com/office/drawing/2014/main" id="{220ECA24-B8B3-5860-4E2B-EB81E83F1433}"/>
              </a:ext>
            </a:extLst>
          </p:cNvPr>
          <p:cNvCxnSpPr>
            <a:cxnSpLocks/>
          </p:cNvCxnSpPr>
          <p:nvPr/>
        </p:nvCxnSpPr>
        <p:spPr>
          <a:xfrm flipH="1" flipV="1">
            <a:off x="9804314" y="3433154"/>
            <a:ext cx="1537" cy="2662841"/>
          </a:xfrm>
          <a:prstGeom prst="line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avec flèche 9">
            <a:extLst>
              <a:ext uri="{FF2B5EF4-FFF2-40B4-BE49-F238E27FC236}">
                <a16:creationId xmlns:a16="http://schemas.microsoft.com/office/drawing/2014/main" id="{36EBA011-3625-48E3-DF8D-F1D63E96D90A}"/>
              </a:ext>
            </a:extLst>
          </p:cNvPr>
          <p:cNvCxnSpPr/>
          <p:nvPr/>
        </p:nvCxnSpPr>
        <p:spPr>
          <a:xfrm flipV="1">
            <a:off x="7010656" y="2939143"/>
            <a:ext cx="0" cy="513806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avec flèche 12">
            <a:extLst>
              <a:ext uri="{FF2B5EF4-FFF2-40B4-BE49-F238E27FC236}">
                <a16:creationId xmlns:a16="http://schemas.microsoft.com/office/drawing/2014/main" id="{9BA1B96E-4112-CCC1-101B-9A1B6F00C1E4}"/>
              </a:ext>
            </a:extLst>
          </p:cNvPr>
          <p:cNvCxnSpPr>
            <a:cxnSpLocks/>
          </p:cNvCxnSpPr>
          <p:nvPr/>
        </p:nvCxnSpPr>
        <p:spPr>
          <a:xfrm flipH="1">
            <a:off x="9562011" y="6268311"/>
            <a:ext cx="208316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ZoneTexte 18">
            <a:extLst>
              <a:ext uri="{FF2B5EF4-FFF2-40B4-BE49-F238E27FC236}">
                <a16:creationId xmlns:a16="http://schemas.microsoft.com/office/drawing/2014/main" id="{726D7E48-E67F-29F9-F5D3-447A62BF09CE}"/>
              </a:ext>
            </a:extLst>
          </p:cNvPr>
          <p:cNvSpPr txBox="1"/>
          <p:nvPr/>
        </p:nvSpPr>
        <p:spPr>
          <a:xfrm>
            <a:off x="7423398" y="1555455"/>
            <a:ext cx="1933517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800" b="1" dirty="0">
                <a:solidFill>
                  <a:srgbClr val="000000"/>
                </a:solidFill>
                <a:latin typeface="Garamond" panose="02020404030301010803" pitchFamily="18" charset="0"/>
              </a:rPr>
              <a:t>Overall spending increases</a:t>
            </a:r>
            <a:endParaRPr lang="fr-FR" sz="2800" dirty="0"/>
          </a:p>
        </p:txBody>
      </p:sp>
      <p:cxnSp>
        <p:nvCxnSpPr>
          <p:cNvPr id="20" name="Connecteur droit avec flèche 19">
            <a:extLst>
              <a:ext uri="{FF2B5EF4-FFF2-40B4-BE49-F238E27FC236}">
                <a16:creationId xmlns:a16="http://schemas.microsoft.com/office/drawing/2014/main" id="{A1E29ED0-DB6B-66FB-A154-83EAF7D4DB13}"/>
              </a:ext>
            </a:extLst>
          </p:cNvPr>
          <p:cNvCxnSpPr>
            <a:cxnSpLocks/>
          </p:cNvCxnSpPr>
          <p:nvPr/>
        </p:nvCxnSpPr>
        <p:spPr>
          <a:xfrm flipV="1">
            <a:off x="4055888" y="4374904"/>
            <a:ext cx="0" cy="2292659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cteur droit avec flèche 21">
            <a:extLst>
              <a:ext uri="{FF2B5EF4-FFF2-40B4-BE49-F238E27FC236}">
                <a16:creationId xmlns:a16="http://schemas.microsoft.com/office/drawing/2014/main" id="{77163966-13EE-5BFF-37CE-E00866C5EABD}"/>
              </a:ext>
            </a:extLst>
          </p:cNvPr>
          <p:cNvCxnSpPr>
            <a:cxnSpLocks/>
          </p:cNvCxnSpPr>
          <p:nvPr/>
        </p:nvCxnSpPr>
        <p:spPr>
          <a:xfrm>
            <a:off x="4055888" y="6667563"/>
            <a:ext cx="3367510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cteur droit 24">
            <a:extLst>
              <a:ext uri="{FF2B5EF4-FFF2-40B4-BE49-F238E27FC236}">
                <a16:creationId xmlns:a16="http://schemas.microsoft.com/office/drawing/2014/main" id="{DB0D46AE-FFD9-BD83-CEBD-AE4CB46E1638}"/>
              </a:ext>
            </a:extLst>
          </p:cNvPr>
          <p:cNvCxnSpPr>
            <a:cxnSpLocks/>
          </p:cNvCxnSpPr>
          <p:nvPr/>
        </p:nvCxnSpPr>
        <p:spPr>
          <a:xfrm flipH="1" flipV="1">
            <a:off x="4342542" y="4502963"/>
            <a:ext cx="1827082" cy="1765348"/>
          </a:xfrm>
          <a:prstGeom prst="line">
            <a:avLst/>
          </a:prstGeom>
          <a:ln w="381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cteur droit 26">
            <a:extLst>
              <a:ext uri="{FF2B5EF4-FFF2-40B4-BE49-F238E27FC236}">
                <a16:creationId xmlns:a16="http://schemas.microsoft.com/office/drawing/2014/main" id="{8A352913-884A-4D15-ED81-93E86B47EC6C}"/>
              </a:ext>
            </a:extLst>
          </p:cNvPr>
          <p:cNvCxnSpPr>
            <a:cxnSpLocks/>
          </p:cNvCxnSpPr>
          <p:nvPr/>
        </p:nvCxnSpPr>
        <p:spPr>
          <a:xfrm flipH="1">
            <a:off x="4342541" y="4509554"/>
            <a:ext cx="1685384" cy="1802346"/>
          </a:xfrm>
          <a:prstGeom prst="line">
            <a:avLst/>
          </a:prstGeom>
          <a:ln w="3810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cteur droit 28">
            <a:extLst>
              <a:ext uri="{FF2B5EF4-FFF2-40B4-BE49-F238E27FC236}">
                <a16:creationId xmlns:a16="http://schemas.microsoft.com/office/drawing/2014/main" id="{896F5790-2475-DC74-3FC9-AB9B0F1CCC95}"/>
              </a:ext>
            </a:extLst>
          </p:cNvPr>
          <p:cNvCxnSpPr>
            <a:cxnSpLocks/>
          </p:cNvCxnSpPr>
          <p:nvPr/>
        </p:nvCxnSpPr>
        <p:spPr>
          <a:xfrm flipH="1" flipV="1">
            <a:off x="4073279" y="4689727"/>
            <a:ext cx="1827082" cy="1765348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cteur droit avec flèche 29">
            <a:extLst>
              <a:ext uri="{FF2B5EF4-FFF2-40B4-BE49-F238E27FC236}">
                <a16:creationId xmlns:a16="http://schemas.microsoft.com/office/drawing/2014/main" id="{48C643C9-3313-418B-C231-7A19086F3034}"/>
              </a:ext>
            </a:extLst>
          </p:cNvPr>
          <p:cNvCxnSpPr>
            <a:cxnSpLocks/>
          </p:cNvCxnSpPr>
          <p:nvPr/>
        </p:nvCxnSpPr>
        <p:spPr>
          <a:xfrm flipH="1">
            <a:off x="5635485" y="6095995"/>
            <a:ext cx="208316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348771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2D1F572-73DE-6BE6-F72A-261C269E1B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Garamond" panose="02020404030301010803" pitchFamily="18" charset="0"/>
              </a:rPr>
              <a:t>1. Introduction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AA65698-20A1-97DD-43CE-F907284FB2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Garamond" panose="02020404030301010803" pitchFamily="18" charset="0"/>
              </a:rPr>
              <a:t>Two main developments in economics in the 20th century:</a:t>
            </a:r>
          </a:p>
          <a:p>
            <a:pPr lvl="1"/>
            <a:r>
              <a:rPr lang="en-US" b="1" dirty="0">
                <a:latin typeface="Garamond" panose="02020404030301010803" pitchFamily="18" charset="0"/>
              </a:rPr>
              <a:t>In theory</a:t>
            </a:r>
            <a:r>
              <a:rPr lang="en-US" dirty="0">
                <a:latin typeface="Garamond" panose="02020404030301010803" pitchFamily="18" charset="0"/>
              </a:rPr>
              <a:t>: Keynesian economics</a:t>
            </a:r>
          </a:p>
          <a:p>
            <a:pPr lvl="1"/>
            <a:r>
              <a:rPr lang="en-US" b="1" dirty="0">
                <a:latin typeface="Garamond" panose="02020404030301010803" pitchFamily="18" charset="0"/>
              </a:rPr>
              <a:t>In methodology</a:t>
            </a:r>
            <a:r>
              <a:rPr lang="en-US" dirty="0">
                <a:latin typeface="Garamond" panose="02020404030301010803" pitchFamily="18" charset="0"/>
              </a:rPr>
              <a:t>: Modern econometrics</a:t>
            </a:r>
          </a:p>
          <a:p>
            <a:endParaRPr lang="fr-FR" dirty="0"/>
          </a:p>
          <a:p>
            <a:r>
              <a:rPr lang="en-US" dirty="0">
                <a:latin typeface="Garamond" panose="02020404030301010803" pitchFamily="18" charset="0"/>
              </a:rPr>
              <a:t>Most dominant branch of economics after World War II is found at the intersection of both developments</a:t>
            </a:r>
          </a:p>
          <a:p>
            <a:pPr lvl="1"/>
            <a:r>
              <a:rPr lang="en-US" dirty="0">
                <a:latin typeface="Garamond" panose="02020404030301010803" pitchFamily="18" charset="0"/>
              </a:rPr>
              <a:t>Large-scale Keynesian macroeconomic models </a:t>
            </a:r>
          </a:p>
          <a:p>
            <a:pPr lvl="1"/>
            <a:r>
              <a:rPr lang="en-US" dirty="0">
                <a:latin typeface="Garamond" panose="02020404030301010803" pitchFamily="18" charset="0"/>
              </a:rPr>
              <a:t>The methodological development has arguably been more important for the discipline</a:t>
            </a:r>
          </a:p>
        </p:txBody>
      </p:sp>
    </p:spTree>
    <p:extLst>
      <p:ext uri="{BB962C8B-B14F-4D97-AF65-F5344CB8AC3E}">
        <p14:creationId xmlns:p14="http://schemas.microsoft.com/office/powerpoint/2010/main" val="33034140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2D1F572-73DE-6BE6-F72A-261C269E1B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Garamond" panose="02020404030301010803" pitchFamily="18" charset="0"/>
              </a:rPr>
              <a:t>3. Utility and Welfare Economics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AA65698-20A1-97DD-43CE-F907284FB2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000000"/>
                </a:solidFill>
                <a:latin typeface="Garamond" panose="02020404030301010803" pitchFamily="18" charset="0"/>
              </a:rPr>
              <a:t>Both criticisms (</a:t>
            </a:r>
            <a:r>
              <a:rPr lang="en-US" dirty="0" err="1">
                <a:solidFill>
                  <a:srgbClr val="000000"/>
                </a:solidFill>
                <a:latin typeface="Garamond" panose="02020404030301010803" pitchFamily="18" charset="0"/>
              </a:rPr>
              <a:t>Schmidtz</a:t>
            </a:r>
            <a:r>
              <a:rPr lang="en-US" dirty="0">
                <a:solidFill>
                  <a:srgbClr val="000000"/>
                </a:solidFill>
                <a:latin typeface="Garamond" panose="02020404030301010803" pitchFamily="18" charset="0"/>
              </a:rPr>
              <a:t>; </a:t>
            </a:r>
            <a:r>
              <a:rPr lang="en-US" dirty="0" err="1">
                <a:solidFill>
                  <a:srgbClr val="000000"/>
                </a:solidFill>
                <a:latin typeface="Garamond" panose="02020404030301010803" pitchFamily="18" charset="0"/>
              </a:rPr>
              <a:t>Fegley</a:t>
            </a:r>
            <a:r>
              <a:rPr lang="en-US" dirty="0">
                <a:solidFill>
                  <a:srgbClr val="000000"/>
                </a:solidFill>
                <a:latin typeface="Garamond" panose="02020404030301010803" pitchFamily="18" charset="0"/>
              </a:rPr>
              <a:t> et al.) can be considered internal criticisms, but they point at an important problem: the fallacious assumption of constancy (</a:t>
            </a:r>
            <a:r>
              <a:rPr lang="en-US" i="1" dirty="0">
                <a:solidFill>
                  <a:srgbClr val="000000"/>
                </a:solidFill>
                <a:latin typeface="Garamond" panose="02020404030301010803" pitchFamily="18" charset="0"/>
              </a:rPr>
              <a:t>ceteris paribus</a:t>
            </a:r>
            <a:r>
              <a:rPr lang="en-US" dirty="0">
                <a:solidFill>
                  <a:srgbClr val="000000"/>
                </a:solidFill>
                <a:latin typeface="Garamond" panose="02020404030301010803" pitchFamily="18" charset="0"/>
              </a:rPr>
              <a:t>) </a:t>
            </a:r>
          </a:p>
          <a:p>
            <a:r>
              <a:rPr lang="en-US" dirty="0">
                <a:solidFill>
                  <a:srgbClr val="000000"/>
                </a:solidFill>
                <a:latin typeface="Garamond" panose="02020404030301010803" pitchFamily="18" charset="0"/>
              </a:rPr>
              <a:t>More fundamental criticism in Rothbard (1956): </a:t>
            </a:r>
            <a:r>
              <a:rPr lang="en-US" i="1" dirty="0">
                <a:solidFill>
                  <a:srgbClr val="000000"/>
                </a:solidFill>
                <a:latin typeface="Garamond" panose="02020404030301010803" pitchFamily="18" charset="0"/>
              </a:rPr>
              <a:t>Toward a Reconstruction of Utility and Welfare Economics </a:t>
            </a:r>
            <a:r>
              <a:rPr lang="en-US" dirty="0">
                <a:solidFill>
                  <a:srgbClr val="000000"/>
                </a:solidFill>
                <a:latin typeface="Garamond" panose="02020404030301010803" pitchFamily="18" charset="0"/>
              </a:rPr>
              <a:t>based on two principles: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>
                <a:solidFill>
                  <a:srgbClr val="000000"/>
                </a:solidFill>
                <a:latin typeface="Garamond" panose="02020404030301010803" pitchFamily="18" charset="0"/>
              </a:rPr>
              <a:t>Unanimity rule (Pareto principle)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>
                <a:solidFill>
                  <a:srgbClr val="000000"/>
                </a:solidFill>
                <a:latin typeface="Garamond" panose="02020404030301010803" pitchFamily="18" charset="0"/>
              </a:rPr>
              <a:t>Demonstrated preferences (contingent on time and circumstances) </a:t>
            </a:r>
          </a:p>
          <a:p>
            <a:r>
              <a:rPr lang="en-US" dirty="0">
                <a:latin typeface="Garamond" panose="02020404030301010803" pitchFamily="18" charset="0"/>
              </a:rPr>
              <a:t>Rothbard draws two main conclusions: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>
                <a:solidFill>
                  <a:srgbClr val="000000"/>
                </a:solidFill>
                <a:latin typeface="Garamond" panose="02020404030301010803" pitchFamily="18" charset="0"/>
              </a:rPr>
              <a:t>“t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Garamond" panose="02020404030301010803" pitchFamily="18" charset="0"/>
              </a:rPr>
              <a:t>he free market always increases social utility”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>
                <a:solidFill>
                  <a:srgbClr val="000000"/>
                </a:solidFill>
                <a:latin typeface="Garamond" panose="02020404030301010803" pitchFamily="18" charset="0"/>
              </a:rPr>
              <a:t>“n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Garamond" panose="02020404030301010803" pitchFamily="18" charset="0"/>
              </a:rPr>
              <a:t>o act of government can ever increase social utility”</a:t>
            </a:r>
          </a:p>
          <a:p>
            <a:pPr marL="914400" lvl="1" indent="-457200">
              <a:buFont typeface="+mj-lt"/>
              <a:buAutoNum type="arabicPeriod"/>
            </a:pPr>
            <a:endParaRPr lang="en-US" b="0" i="0" u="none" strike="noStrike" dirty="0">
              <a:solidFill>
                <a:srgbClr val="000000"/>
              </a:solidFill>
              <a:effectLst/>
              <a:latin typeface="Garamond" panose="02020404030301010803" pitchFamily="18" charset="0"/>
            </a:endParaRPr>
          </a:p>
          <a:p>
            <a:pPr marL="914400" lvl="1" indent="-457200">
              <a:buFont typeface="+mj-lt"/>
              <a:buAutoNum type="arabicPeriod"/>
            </a:pPr>
            <a:endParaRPr lang="en-US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774987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2D1F572-73DE-6BE6-F72A-261C269E1B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Garamond" panose="02020404030301010803" pitchFamily="18" charset="0"/>
              </a:rPr>
              <a:t>3. Utility and Welfare Economics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AA65698-20A1-97DD-43CE-F907284FB2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Garamond" panose="02020404030301010803" pitchFamily="18" charset="0"/>
              </a:rPr>
              <a:t>We cannot measure utility quantitatively; it is not cardinal; it cannot be added or interpersonally compared – there is no such thing as a </a:t>
            </a:r>
            <a:r>
              <a:rPr lang="en-US" i="1" dirty="0">
                <a:latin typeface="Garamond" panose="02020404030301010803" pitchFamily="18" charset="0"/>
              </a:rPr>
              <a:t>toral utility </a:t>
            </a:r>
            <a:r>
              <a:rPr lang="en-US" dirty="0">
                <a:latin typeface="Garamond" panose="02020404030301010803" pitchFamily="18" charset="0"/>
              </a:rPr>
              <a:t>to be maximized (“</a:t>
            </a:r>
            <a:r>
              <a:rPr lang="en-US" i="1" dirty="0">
                <a:latin typeface="Garamond" panose="02020404030301010803" pitchFamily="18" charset="0"/>
              </a:rPr>
              <a:t>all utilities are marginal</a:t>
            </a:r>
            <a:r>
              <a:rPr lang="en-US" dirty="0">
                <a:latin typeface="Garamond" panose="02020404030301010803" pitchFamily="18" charset="0"/>
              </a:rPr>
              <a:t>”)</a:t>
            </a:r>
          </a:p>
          <a:p>
            <a:r>
              <a:rPr lang="en-US" dirty="0">
                <a:latin typeface="Garamond" panose="02020404030301010803" pitchFamily="18" charset="0"/>
              </a:rPr>
              <a:t>Even if you could (at least indirectly) measure utility from demonstrated preferences in a certain situation, it is unjustified to hold these measures constant to be applied in other situations</a:t>
            </a:r>
          </a:p>
          <a:p>
            <a:r>
              <a:rPr lang="en-US" dirty="0">
                <a:latin typeface="Garamond" panose="02020404030301010803" pitchFamily="18" charset="0"/>
              </a:rPr>
              <a:t>The</a:t>
            </a:r>
            <a:r>
              <a:rPr lang="en-US" b="1" dirty="0">
                <a:latin typeface="Garamond" panose="02020404030301010803" pitchFamily="18" charset="0"/>
              </a:rPr>
              <a:t> lack of constancy </a:t>
            </a:r>
            <a:r>
              <a:rPr lang="en-US" dirty="0">
                <a:latin typeface="Garamond" panose="02020404030301010803" pitchFamily="18" charset="0"/>
              </a:rPr>
              <a:t>jeopardizes not only the application of standard welfare economics to the real world, but also undermines an important part of the econometric program in general </a:t>
            </a:r>
          </a:p>
        </p:txBody>
      </p:sp>
    </p:spTree>
    <p:extLst>
      <p:ext uri="{BB962C8B-B14F-4D97-AF65-F5344CB8AC3E}">
        <p14:creationId xmlns:p14="http://schemas.microsoft.com/office/powerpoint/2010/main" val="5163528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2D1F572-73DE-6BE6-F72A-261C269E1B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Garamond" panose="02020404030301010803" pitchFamily="18" charset="0"/>
              </a:rPr>
              <a:t>4. Econometrics as a Set of Descriptive Tools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AA65698-20A1-97DD-43CE-F907284FB2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Garamond" panose="02020404030301010803" pitchFamily="18" charset="0"/>
              </a:rPr>
              <a:t>Description vs. induction</a:t>
            </a:r>
          </a:p>
          <a:p>
            <a:r>
              <a:rPr lang="en-US" dirty="0">
                <a:latin typeface="Garamond" panose="02020404030301010803" pitchFamily="18" charset="0"/>
              </a:rPr>
              <a:t>The basic idea of inductive econometrics:</a:t>
            </a:r>
          </a:p>
          <a:p>
            <a:endParaRPr lang="en-US" dirty="0">
              <a:latin typeface="Garamond" panose="02020404030301010803" pitchFamily="18" charset="0"/>
            </a:endParaRPr>
          </a:p>
          <a:p>
            <a:endParaRPr lang="en-US" dirty="0">
              <a:latin typeface="Garamond" panose="02020404030301010803" pitchFamily="18" charset="0"/>
            </a:endParaRPr>
          </a:p>
          <a:p>
            <a:endParaRPr lang="en-US" dirty="0">
              <a:latin typeface="Garamond" panose="02020404030301010803" pitchFamily="18" charset="0"/>
            </a:endParaRPr>
          </a:p>
          <a:p>
            <a:endParaRPr lang="en-US" dirty="0">
              <a:latin typeface="Garamond" panose="02020404030301010803" pitchFamily="18" charset="0"/>
            </a:endParaRPr>
          </a:p>
          <a:p>
            <a:endParaRPr lang="en-US" dirty="0">
              <a:latin typeface="Garamond" panose="02020404030301010803" pitchFamily="18" charset="0"/>
            </a:endParaRPr>
          </a:p>
        </p:txBody>
      </p:sp>
      <p:sp>
        <p:nvSpPr>
          <p:cNvPr id="4" name="Ellipse 3">
            <a:extLst>
              <a:ext uri="{FF2B5EF4-FFF2-40B4-BE49-F238E27FC236}">
                <a16:creationId xmlns:a16="http://schemas.microsoft.com/office/drawing/2014/main" id="{910DEA05-235F-8BB3-BD2F-25ED78F36991}"/>
              </a:ext>
            </a:extLst>
          </p:cNvPr>
          <p:cNvSpPr/>
          <p:nvPr/>
        </p:nvSpPr>
        <p:spPr>
          <a:xfrm>
            <a:off x="1326776" y="3255210"/>
            <a:ext cx="3352800" cy="2509096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3213F748-428A-0A05-2B0A-ED07DED1029F}"/>
              </a:ext>
            </a:extLst>
          </p:cNvPr>
          <p:cNvSpPr txBox="1"/>
          <p:nvPr/>
        </p:nvSpPr>
        <p:spPr>
          <a:xfrm>
            <a:off x="1390089" y="2731990"/>
            <a:ext cx="322617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800" b="1" dirty="0">
                <a:latin typeface="Garamond" panose="02020404030301010803" pitchFamily="18" charset="0"/>
              </a:rPr>
              <a:t>Measurable causes</a:t>
            </a:r>
            <a:endParaRPr lang="fr-FR" sz="2800" b="1" dirty="0"/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5FCC4265-0AFF-7ABB-6AAB-7FFFA3EEF656}"/>
              </a:ext>
            </a:extLst>
          </p:cNvPr>
          <p:cNvSpPr txBox="1"/>
          <p:nvPr/>
        </p:nvSpPr>
        <p:spPr>
          <a:xfrm>
            <a:off x="7575737" y="2731990"/>
            <a:ext cx="322617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800" b="1" dirty="0">
                <a:latin typeface="Garamond" panose="02020404030301010803" pitchFamily="18" charset="0"/>
              </a:rPr>
              <a:t>Measurable effects</a:t>
            </a:r>
            <a:endParaRPr lang="fr-FR" sz="2800" b="1" dirty="0"/>
          </a:p>
        </p:txBody>
      </p:sp>
      <p:sp>
        <p:nvSpPr>
          <p:cNvPr id="8" name="Ellipse 7">
            <a:extLst>
              <a:ext uri="{FF2B5EF4-FFF2-40B4-BE49-F238E27FC236}">
                <a16:creationId xmlns:a16="http://schemas.microsoft.com/office/drawing/2014/main" id="{A1D5F78B-BDCE-5906-1DF9-77945EB5F5AC}"/>
              </a:ext>
            </a:extLst>
          </p:cNvPr>
          <p:cNvSpPr/>
          <p:nvPr/>
        </p:nvSpPr>
        <p:spPr>
          <a:xfrm>
            <a:off x="7785847" y="3779134"/>
            <a:ext cx="2805954" cy="1461247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2" name="Connecteur droit avec flèche 11">
            <a:extLst>
              <a:ext uri="{FF2B5EF4-FFF2-40B4-BE49-F238E27FC236}">
                <a16:creationId xmlns:a16="http://schemas.microsoft.com/office/drawing/2014/main" id="{2529A715-1731-BCA6-2EF0-CAE4C27FECDA}"/>
              </a:ext>
            </a:extLst>
          </p:cNvPr>
          <p:cNvCxnSpPr>
            <a:cxnSpLocks/>
            <a:stCxn id="4" idx="6"/>
            <a:endCxn id="8" idx="2"/>
          </p:cNvCxnSpPr>
          <p:nvPr/>
        </p:nvCxnSpPr>
        <p:spPr>
          <a:xfrm>
            <a:off x="4679576" y="4509758"/>
            <a:ext cx="3106271" cy="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ZoneTexte 14">
            <a:extLst>
              <a:ext uri="{FF2B5EF4-FFF2-40B4-BE49-F238E27FC236}">
                <a16:creationId xmlns:a16="http://schemas.microsoft.com/office/drawing/2014/main" id="{9F7E9873-659D-811B-A3A9-592567D370EB}"/>
              </a:ext>
            </a:extLst>
          </p:cNvPr>
          <p:cNvSpPr txBox="1"/>
          <p:nvPr/>
        </p:nvSpPr>
        <p:spPr>
          <a:xfrm>
            <a:off x="4559673" y="4032704"/>
            <a:ext cx="3226174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800" b="1" dirty="0">
                <a:latin typeface="Garamond" panose="02020404030301010803" pitchFamily="18" charset="0"/>
              </a:rPr>
              <a:t>Model</a:t>
            </a:r>
          </a:p>
          <a:p>
            <a:pPr algn="ctr"/>
            <a:r>
              <a:rPr lang="en-US" sz="2800" dirty="0">
                <a:latin typeface="Garamond" panose="02020404030301010803" pitchFamily="18" charset="0"/>
              </a:rPr>
              <a:t>(some functional </a:t>
            </a:r>
          </a:p>
          <a:p>
            <a:pPr algn="ctr"/>
            <a:r>
              <a:rPr lang="en-US" sz="2800" dirty="0">
                <a:latin typeface="Garamond" panose="02020404030301010803" pitchFamily="18" charset="0"/>
              </a:rPr>
              <a:t>relationship)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ZoneTexte 16">
                <a:extLst>
                  <a:ext uri="{FF2B5EF4-FFF2-40B4-BE49-F238E27FC236}">
                    <a16:creationId xmlns:a16="http://schemas.microsoft.com/office/drawing/2014/main" id="{112998DB-7254-981F-98F8-9BE3079E8AA4}"/>
                  </a:ext>
                </a:extLst>
              </p:cNvPr>
              <p:cNvSpPr txBox="1"/>
              <p:nvPr/>
            </p:nvSpPr>
            <p:spPr>
              <a:xfrm>
                <a:off x="2388813" y="3421816"/>
                <a:ext cx="1228725" cy="70788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DE" sz="4000" b="0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4000" b="0" i="1" dirty="0" smtClean="0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r>
                            <a:rPr lang="de-DE" sz="4000" b="0" i="1" dirty="0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fr-FR" sz="4000" dirty="0"/>
              </a:p>
            </p:txBody>
          </p:sp>
        </mc:Choice>
        <mc:Fallback xmlns="">
          <p:sp>
            <p:nvSpPr>
              <p:cNvPr id="17" name="ZoneTexte 16">
                <a:extLst>
                  <a:ext uri="{FF2B5EF4-FFF2-40B4-BE49-F238E27FC236}">
                    <a16:creationId xmlns:a16="http://schemas.microsoft.com/office/drawing/2014/main" id="{112998DB-7254-981F-98F8-9BE3079E8AA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88813" y="3421816"/>
                <a:ext cx="1228725" cy="707886"/>
              </a:xfrm>
              <a:prstGeom prst="rect">
                <a:avLst/>
              </a:prstGeom>
              <a:blipFill>
                <a:blip r:embed="rId3"/>
                <a:stretch>
                  <a:fillRect b="-7143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ZoneTexte 18">
                <a:extLst>
                  <a:ext uri="{FF2B5EF4-FFF2-40B4-BE49-F238E27FC236}">
                    <a16:creationId xmlns:a16="http://schemas.microsoft.com/office/drawing/2014/main" id="{32977D46-B3A9-F7B1-24A3-E31F7599B1AC}"/>
                  </a:ext>
                </a:extLst>
              </p:cNvPr>
              <p:cNvSpPr txBox="1"/>
              <p:nvPr/>
            </p:nvSpPr>
            <p:spPr>
              <a:xfrm>
                <a:off x="3003175" y="4593061"/>
                <a:ext cx="1228725" cy="70788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DE" sz="4000" b="0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4000" b="0" i="1" dirty="0" smtClean="0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r>
                            <a:rPr lang="de-DE" sz="4000" b="0" i="1" dirty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fr-FR" sz="4000" dirty="0"/>
              </a:p>
            </p:txBody>
          </p:sp>
        </mc:Choice>
        <mc:Fallback xmlns="">
          <p:sp>
            <p:nvSpPr>
              <p:cNvPr id="19" name="ZoneTexte 18">
                <a:extLst>
                  <a:ext uri="{FF2B5EF4-FFF2-40B4-BE49-F238E27FC236}">
                    <a16:creationId xmlns:a16="http://schemas.microsoft.com/office/drawing/2014/main" id="{32977D46-B3A9-F7B1-24A3-E31F7599B1A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03175" y="4593061"/>
                <a:ext cx="1228725" cy="707886"/>
              </a:xfrm>
              <a:prstGeom prst="rect">
                <a:avLst/>
              </a:prstGeom>
              <a:blipFill>
                <a:blip r:embed="rId4"/>
                <a:stretch>
                  <a:fillRect b="-5263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ZoneTexte 19">
                <a:extLst>
                  <a:ext uri="{FF2B5EF4-FFF2-40B4-BE49-F238E27FC236}">
                    <a16:creationId xmlns:a16="http://schemas.microsoft.com/office/drawing/2014/main" id="{B6B22D67-35CC-0CBE-670F-D1A3FF96E766}"/>
                  </a:ext>
                </a:extLst>
              </p:cNvPr>
              <p:cNvSpPr txBox="1"/>
              <p:nvPr/>
            </p:nvSpPr>
            <p:spPr>
              <a:xfrm>
                <a:off x="8574461" y="4048092"/>
                <a:ext cx="1228725" cy="92333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5400" b="1" i="1" smtClean="0">
                          <a:latin typeface="Cambria Math" panose="02040503050406030204" pitchFamily="18" charset="0"/>
                        </a:rPr>
                        <m:t>𝒀</m:t>
                      </m:r>
                    </m:oMath>
                  </m:oMathPara>
                </a14:m>
                <a:endParaRPr lang="fr-FR" sz="5400" b="1" dirty="0"/>
              </a:p>
            </p:txBody>
          </p:sp>
        </mc:Choice>
        <mc:Fallback xmlns="">
          <p:sp>
            <p:nvSpPr>
              <p:cNvPr id="20" name="ZoneTexte 19">
                <a:extLst>
                  <a:ext uri="{FF2B5EF4-FFF2-40B4-BE49-F238E27FC236}">
                    <a16:creationId xmlns:a16="http://schemas.microsoft.com/office/drawing/2014/main" id="{B6B22D67-35CC-0CBE-670F-D1A3FF96E76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74461" y="4048092"/>
                <a:ext cx="1228725" cy="92333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7692824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/>
      <p:bldP spid="7" grpId="0"/>
      <p:bldP spid="8" grpId="0" animBg="1"/>
      <p:bldP spid="15" grpId="0"/>
      <p:bldP spid="17" grpId="0"/>
      <p:bldP spid="19" grpId="0"/>
      <p:bldP spid="20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2D1F572-73DE-6BE6-F72A-261C269E1B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Garamond" panose="02020404030301010803" pitchFamily="18" charset="0"/>
              </a:rPr>
              <a:t>4. Econometrics as a Set of Descriptive Tools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AA65698-20A1-97DD-43CE-F907284FB2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Garamond" panose="02020404030301010803" pitchFamily="18" charset="0"/>
              </a:rPr>
              <a:t>The basic idea of inductive econometrics:</a:t>
            </a:r>
          </a:p>
          <a:p>
            <a:endParaRPr lang="en-US" dirty="0">
              <a:latin typeface="Garamond" panose="02020404030301010803" pitchFamily="18" charset="0"/>
            </a:endParaRPr>
          </a:p>
          <a:p>
            <a:endParaRPr lang="en-US" dirty="0">
              <a:latin typeface="Garamond" panose="02020404030301010803" pitchFamily="18" charset="0"/>
            </a:endParaRPr>
          </a:p>
          <a:p>
            <a:endParaRPr lang="en-US" dirty="0">
              <a:latin typeface="Garamond" panose="02020404030301010803" pitchFamily="18" charset="0"/>
            </a:endParaRPr>
          </a:p>
          <a:p>
            <a:endParaRPr lang="en-US" dirty="0">
              <a:latin typeface="Garamond" panose="02020404030301010803" pitchFamily="18" charset="0"/>
            </a:endParaRPr>
          </a:p>
          <a:p>
            <a:endParaRPr lang="en-US" dirty="0">
              <a:latin typeface="Garamond" panose="02020404030301010803" pitchFamily="18" charset="0"/>
            </a:endParaRPr>
          </a:p>
        </p:txBody>
      </p:sp>
      <p:sp>
        <p:nvSpPr>
          <p:cNvPr id="4" name="Ellipse 3">
            <a:extLst>
              <a:ext uri="{FF2B5EF4-FFF2-40B4-BE49-F238E27FC236}">
                <a16:creationId xmlns:a16="http://schemas.microsoft.com/office/drawing/2014/main" id="{910DEA05-235F-8BB3-BD2F-25ED78F36991}"/>
              </a:ext>
            </a:extLst>
          </p:cNvPr>
          <p:cNvSpPr/>
          <p:nvPr/>
        </p:nvSpPr>
        <p:spPr>
          <a:xfrm>
            <a:off x="1326776" y="3255210"/>
            <a:ext cx="3352800" cy="2509096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3213F748-428A-0A05-2B0A-ED07DED1029F}"/>
              </a:ext>
            </a:extLst>
          </p:cNvPr>
          <p:cNvSpPr txBox="1"/>
          <p:nvPr/>
        </p:nvSpPr>
        <p:spPr>
          <a:xfrm>
            <a:off x="1390089" y="2731990"/>
            <a:ext cx="322617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800" b="1" dirty="0">
                <a:latin typeface="Garamond" panose="02020404030301010803" pitchFamily="18" charset="0"/>
              </a:rPr>
              <a:t>Measurable causes</a:t>
            </a:r>
            <a:endParaRPr lang="fr-FR" sz="2800" b="1" dirty="0"/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5FCC4265-0AFF-7ABB-6AAB-7FFFA3EEF656}"/>
              </a:ext>
            </a:extLst>
          </p:cNvPr>
          <p:cNvSpPr txBox="1"/>
          <p:nvPr/>
        </p:nvSpPr>
        <p:spPr>
          <a:xfrm>
            <a:off x="7575737" y="2731990"/>
            <a:ext cx="322617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800" b="1" dirty="0">
                <a:latin typeface="Garamond" panose="02020404030301010803" pitchFamily="18" charset="0"/>
              </a:rPr>
              <a:t>Measurable effects</a:t>
            </a:r>
            <a:endParaRPr lang="fr-FR" sz="2800" b="1" dirty="0"/>
          </a:p>
        </p:txBody>
      </p:sp>
      <p:sp>
        <p:nvSpPr>
          <p:cNvPr id="8" name="Ellipse 7">
            <a:extLst>
              <a:ext uri="{FF2B5EF4-FFF2-40B4-BE49-F238E27FC236}">
                <a16:creationId xmlns:a16="http://schemas.microsoft.com/office/drawing/2014/main" id="{A1D5F78B-BDCE-5906-1DF9-77945EB5F5AC}"/>
              </a:ext>
            </a:extLst>
          </p:cNvPr>
          <p:cNvSpPr/>
          <p:nvPr/>
        </p:nvSpPr>
        <p:spPr>
          <a:xfrm>
            <a:off x="7785847" y="3779134"/>
            <a:ext cx="2805954" cy="1461247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2" name="Connecteur droit avec flèche 11">
            <a:extLst>
              <a:ext uri="{FF2B5EF4-FFF2-40B4-BE49-F238E27FC236}">
                <a16:creationId xmlns:a16="http://schemas.microsoft.com/office/drawing/2014/main" id="{2529A715-1731-BCA6-2EF0-CAE4C27FECDA}"/>
              </a:ext>
            </a:extLst>
          </p:cNvPr>
          <p:cNvCxnSpPr>
            <a:cxnSpLocks/>
            <a:stCxn id="4" idx="6"/>
            <a:endCxn id="8" idx="2"/>
          </p:cNvCxnSpPr>
          <p:nvPr/>
        </p:nvCxnSpPr>
        <p:spPr>
          <a:xfrm>
            <a:off x="4679576" y="4509758"/>
            <a:ext cx="3106271" cy="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ZoneTexte 14">
            <a:extLst>
              <a:ext uri="{FF2B5EF4-FFF2-40B4-BE49-F238E27FC236}">
                <a16:creationId xmlns:a16="http://schemas.microsoft.com/office/drawing/2014/main" id="{9F7E9873-659D-811B-A3A9-592567D370EB}"/>
              </a:ext>
            </a:extLst>
          </p:cNvPr>
          <p:cNvSpPr txBox="1"/>
          <p:nvPr/>
        </p:nvSpPr>
        <p:spPr>
          <a:xfrm>
            <a:off x="4559673" y="4032704"/>
            <a:ext cx="3226174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800" b="1" dirty="0">
                <a:latin typeface="Garamond" panose="02020404030301010803" pitchFamily="18" charset="0"/>
              </a:rPr>
              <a:t>Model</a:t>
            </a:r>
          </a:p>
          <a:p>
            <a:pPr algn="ctr"/>
            <a:r>
              <a:rPr lang="en-US" sz="2800" dirty="0">
                <a:latin typeface="Garamond" panose="02020404030301010803" pitchFamily="18" charset="0"/>
              </a:rPr>
              <a:t>(some functional </a:t>
            </a:r>
          </a:p>
          <a:p>
            <a:pPr algn="ctr"/>
            <a:r>
              <a:rPr lang="en-US" sz="2800" dirty="0">
                <a:latin typeface="Garamond" panose="02020404030301010803" pitchFamily="18" charset="0"/>
              </a:rPr>
              <a:t>relationship)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ZoneTexte 16">
                <a:extLst>
                  <a:ext uri="{FF2B5EF4-FFF2-40B4-BE49-F238E27FC236}">
                    <a16:creationId xmlns:a16="http://schemas.microsoft.com/office/drawing/2014/main" id="{112998DB-7254-981F-98F8-9BE3079E8AA4}"/>
                  </a:ext>
                </a:extLst>
              </p:cNvPr>
              <p:cNvSpPr txBox="1"/>
              <p:nvPr/>
            </p:nvSpPr>
            <p:spPr>
              <a:xfrm>
                <a:off x="2388813" y="3421816"/>
                <a:ext cx="1228725" cy="70788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DE" sz="4000" b="0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4000" b="0" i="1" dirty="0" smtClean="0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r>
                            <a:rPr lang="de-DE" sz="4000" b="0" i="1" dirty="0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fr-FR" sz="4000" dirty="0"/>
              </a:p>
            </p:txBody>
          </p:sp>
        </mc:Choice>
        <mc:Fallback xmlns="">
          <p:sp>
            <p:nvSpPr>
              <p:cNvPr id="17" name="ZoneTexte 16">
                <a:extLst>
                  <a:ext uri="{FF2B5EF4-FFF2-40B4-BE49-F238E27FC236}">
                    <a16:creationId xmlns:a16="http://schemas.microsoft.com/office/drawing/2014/main" id="{112998DB-7254-981F-98F8-9BE3079E8AA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88813" y="3421816"/>
                <a:ext cx="1228725" cy="707886"/>
              </a:xfrm>
              <a:prstGeom prst="rect">
                <a:avLst/>
              </a:prstGeom>
              <a:blipFill>
                <a:blip r:embed="rId3"/>
                <a:stretch>
                  <a:fillRect b="-7143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ZoneTexte 18">
                <a:extLst>
                  <a:ext uri="{FF2B5EF4-FFF2-40B4-BE49-F238E27FC236}">
                    <a16:creationId xmlns:a16="http://schemas.microsoft.com/office/drawing/2014/main" id="{32977D46-B3A9-F7B1-24A3-E31F7599B1AC}"/>
                  </a:ext>
                </a:extLst>
              </p:cNvPr>
              <p:cNvSpPr txBox="1"/>
              <p:nvPr/>
            </p:nvSpPr>
            <p:spPr>
              <a:xfrm>
                <a:off x="3003175" y="4593061"/>
                <a:ext cx="1228725" cy="70788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DE" sz="4000" b="0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4000" b="0" i="1" dirty="0" smtClean="0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r>
                            <a:rPr lang="de-DE" sz="4000" b="0" i="1" dirty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fr-FR" sz="4000" dirty="0"/>
              </a:p>
            </p:txBody>
          </p:sp>
        </mc:Choice>
        <mc:Fallback xmlns="">
          <p:sp>
            <p:nvSpPr>
              <p:cNvPr id="19" name="ZoneTexte 18">
                <a:extLst>
                  <a:ext uri="{FF2B5EF4-FFF2-40B4-BE49-F238E27FC236}">
                    <a16:creationId xmlns:a16="http://schemas.microsoft.com/office/drawing/2014/main" id="{32977D46-B3A9-F7B1-24A3-E31F7599B1A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03175" y="4593061"/>
                <a:ext cx="1228725" cy="707886"/>
              </a:xfrm>
              <a:prstGeom prst="rect">
                <a:avLst/>
              </a:prstGeom>
              <a:blipFill>
                <a:blip r:embed="rId4"/>
                <a:stretch>
                  <a:fillRect b="-5263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ZoneTexte 19">
                <a:extLst>
                  <a:ext uri="{FF2B5EF4-FFF2-40B4-BE49-F238E27FC236}">
                    <a16:creationId xmlns:a16="http://schemas.microsoft.com/office/drawing/2014/main" id="{B6B22D67-35CC-0CBE-670F-D1A3FF96E766}"/>
                  </a:ext>
                </a:extLst>
              </p:cNvPr>
              <p:cNvSpPr txBox="1"/>
              <p:nvPr/>
            </p:nvSpPr>
            <p:spPr>
              <a:xfrm>
                <a:off x="8551477" y="3931341"/>
                <a:ext cx="1228725" cy="132343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80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𝒁</m:t>
                      </m:r>
                    </m:oMath>
                  </m:oMathPara>
                </a14:m>
                <a:endParaRPr lang="fr-FR" sz="8000" b="1" dirty="0"/>
              </a:p>
            </p:txBody>
          </p:sp>
        </mc:Choice>
        <mc:Fallback xmlns="">
          <p:sp>
            <p:nvSpPr>
              <p:cNvPr id="20" name="ZoneTexte 19">
                <a:extLst>
                  <a:ext uri="{FF2B5EF4-FFF2-40B4-BE49-F238E27FC236}">
                    <a16:creationId xmlns:a16="http://schemas.microsoft.com/office/drawing/2014/main" id="{B6B22D67-35CC-0CBE-670F-D1A3FF96E76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51477" y="3931341"/>
                <a:ext cx="1228725" cy="1323439"/>
              </a:xfrm>
              <a:prstGeom prst="rect">
                <a:avLst/>
              </a:prstGeom>
              <a:blipFill>
                <a:blip r:embed="rId5"/>
                <a:stretch>
                  <a:fillRect l="-4124" r="-4124" b="-952"/>
                </a:stretch>
              </a:blipFill>
            </p:spPr>
            <p:txBody>
              <a:bodyPr/>
              <a:lstStyle/>
              <a:p>
                <a:r>
                  <a:rPr lang="fr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ZoneTexte 4">
                <a:extLst>
                  <a:ext uri="{FF2B5EF4-FFF2-40B4-BE49-F238E27FC236}">
                    <a16:creationId xmlns:a16="http://schemas.microsoft.com/office/drawing/2014/main" id="{36308F51-CC3E-C538-38B1-07CAC4C7E8AC}"/>
                  </a:ext>
                </a:extLst>
              </p:cNvPr>
              <p:cNvSpPr txBox="1"/>
              <p:nvPr/>
            </p:nvSpPr>
            <p:spPr>
              <a:xfrm>
                <a:off x="1897715" y="4265707"/>
                <a:ext cx="1228725" cy="70788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DE" sz="4000" b="1" i="1" dirty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4000" b="1" i="1" dirty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𝑿</m:t>
                          </m:r>
                        </m:e>
                        <m:sub>
                          <m:r>
                            <a:rPr lang="de-DE" sz="4000" b="1" i="1" dirty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sub>
                      </m:sSub>
                    </m:oMath>
                  </m:oMathPara>
                </a14:m>
                <a:endParaRPr lang="fr-FR" sz="4000" b="1" dirty="0"/>
              </a:p>
            </p:txBody>
          </p:sp>
        </mc:Choice>
        <mc:Fallback xmlns="">
          <p:sp>
            <p:nvSpPr>
              <p:cNvPr id="5" name="ZoneTexte 4">
                <a:extLst>
                  <a:ext uri="{FF2B5EF4-FFF2-40B4-BE49-F238E27FC236}">
                    <a16:creationId xmlns:a16="http://schemas.microsoft.com/office/drawing/2014/main" id="{36308F51-CC3E-C538-38B1-07CAC4C7E8A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97715" y="4265707"/>
                <a:ext cx="1228725" cy="707886"/>
              </a:xfrm>
              <a:prstGeom prst="rect">
                <a:avLst/>
              </a:prstGeom>
              <a:blipFill>
                <a:blip r:embed="rId6"/>
                <a:stretch>
                  <a:fillRect b="-7143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53399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2D1F572-73DE-6BE6-F72A-261C269E1B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Garamond" panose="02020404030301010803" pitchFamily="18" charset="0"/>
              </a:rPr>
              <a:t>4. Econometrics as a Set of Descriptive Tools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AA65698-20A1-97DD-43CE-F907284FB2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Garamond" panose="02020404030301010803" pitchFamily="18" charset="0"/>
              </a:rPr>
              <a:t>The basic idea of inductive econometrics:</a:t>
            </a:r>
          </a:p>
          <a:p>
            <a:endParaRPr lang="en-US" dirty="0">
              <a:latin typeface="Garamond" panose="02020404030301010803" pitchFamily="18" charset="0"/>
            </a:endParaRPr>
          </a:p>
          <a:p>
            <a:endParaRPr lang="en-US" dirty="0">
              <a:latin typeface="Garamond" panose="02020404030301010803" pitchFamily="18" charset="0"/>
            </a:endParaRPr>
          </a:p>
          <a:p>
            <a:endParaRPr lang="en-US" dirty="0">
              <a:latin typeface="Garamond" panose="02020404030301010803" pitchFamily="18" charset="0"/>
            </a:endParaRPr>
          </a:p>
          <a:p>
            <a:endParaRPr lang="en-US" dirty="0">
              <a:latin typeface="Garamond" panose="02020404030301010803" pitchFamily="18" charset="0"/>
            </a:endParaRPr>
          </a:p>
          <a:p>
            <a:endParaRPr lang="en-US" dirty="0">
              <a:latin typeface="Garamond" panose="02020404030301010803" pitchFamily="18" charset="0"/>
            </a:endParaRPr>
          </a:p>
        </p:txBody>
      </p:sp>
      <p:sp>
        <p:nvSpPr>
          <p:cNvPr id="4" name="Ellipse 3">
            <a:extLst>
              <a:ext uri="{FF2B5EF4-FFF2-40B4-BE49-F238E27FC236}">
                <a16:creationId xmlns:a16="http://schemas.microsoft.com/office/drawing/2014/main" id="{910DEA05-235F-8BB3-BD2F-25ED78F36991}"/>
              </a:ext>
            </a:extLst>
          </p:cNvPr>
          <p:cNvSpPr/>
          <p:nvPr/>
        </p:nvSpPr>
        <p:spPr>
          <a:xfrm>
            <a:off x="1326776" y="3255210"/>
            <a:ext cx="3352800" cy="2509096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3213F748-428A-0A05-2B0A-ED07DED1029F}"/>
              </a:ext>
            </a:extLst>
          </p:cNvPr>
          <p:cNvSpPr txBox="1"/>
          <p:nvPr/>
        </p:nvSpPr>
        <p:spPr>
          <a:xfrm>
            <a:off x="1390089" y="2731990"/>
            <a:ext cx="322617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800" b="1" dirty="0">
                <a:latin typeface="Garamond" panose="02020404030301010803" pitchFamily="18" charset="0"/>
              </a:rPr>
              <a:t>Measurable causes</a:t>
            </a:r>
            <a:endParaRPr lang="fr-FR" sz="2800" b="1" dirty="0"/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5FCC4265-0AFF-7ABB-6AAB-7FFFA3EEF656}"/>
              </a:ext>
            </a:extLst>
          </p:cNvPr>
          <p:cNvSpPr txBox="1"/>
          <p:nvPr/>
        </p:nvSpPr>
        <p:spPr>
          <a:xfrm>
            <a:off x="7575737" y="2731990"/>
            <a:ext cx="322617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800" b="1" dirty="0">
                <a:latin typeface="Garamond" panose="02020404030301010803" pitchFamily="18" charset="0"/>
              </a:rPr>
              <a:t>Measurable effects</a:t>
            </a:r>
            <a:endParaRPr lang="fr-FR" sz="2800" b="1" dirty="0"/>
          </a:p>
        </p:txBody>
      </p:sp>
      <p:sp>
        <p:nvSpPr>
          <p:cNvPr id="8" name="Ellipse 7">
            <a:extLst>
              <a:ext uri="{FF2B5EF4-FFF2-40B4-BE49-F238E27FC236}">
                <a16:creationId xmlns:a16="http://schemas.microsoft.com/office/drawing/2014/main" id="{A1D5F78B-BDCE-5906-1DF9-77945EB5F5AC}"/>
              </a:ext>
            </a:extLst>
          </p:cNvPr>
          <p:cNvSpPr/>
          <p:nvPr/>
        </p:nvSpPr>
        <p:spPr>
          <a:xfrm>
            <a:off x="7785847" y="3779134"/>
            <a:ext cx="2805954" cy="1461247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ZoneTexte 16">
                <a:extLst>
                  <a:ext uri="{FF2B5EF4-FFF2-40B4-BE49-F238E27FC236}">
                    <a16:creationId xmlns:a16="http://schemas.microsoft.com/office/drawing/2014/main" id="{112998DB-7254-981F-98F8-9BE3079E8AA4}"/>
                  </a:ext>
                </a:extLst>
              </p:cNvPr>
              <p:cNvSpPr txBox="1"/>
              <p:nvPr/>
            </p:nvSpPr>
            <p:spPr>
              <a:xfrm>
                <a:off x="2388813" y="3421816"/>
                <a:ext cx="1228725" cy="70788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DE" sz="4000" b="0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4000" b="0" i="1" dirty="0" smtClean="0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r>
                            <a:rPr lang="de-DE" sz="4000" b="0" i="1" dirty="0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fr-FR" sz="4000" dirty="0"/>
              </a:p>
            </p:txBody>
          </p:sp>
        </mc:Choice>
        <mc:Fallback xmlns="">
          <p:sp>
            <p:nvSpPr>
              <p:cNvPr id="17" name="ZoneTexte 16">
                <a:extLst>
                  <a:ext uri="{FF2B5EF4-FFF2-40B4-BE49-F238E27FC236}">
                    <a16:creationId xmlns:a16="http://schemas.microsoft.com/office/drawing/2014/main" id="{112998DB-7254-981F-98F8-9BE3079E8AA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88813" y="3421816"/>
                <a:ext cx="1228725" cy="707886"/>
              </a:xfrm>
              <a:prstGeom prst="rect">
                <a:avLst/>
              </a:prstGeom>
              <a:blipFill>
                <a:blip r:embed="rId3"/>
                <a:stretch>
                  <a:fillRect b="-7143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ZoneTexte 18">
                <a:extLst>
                  <a:ext uri="{FF2B5EF4-FFF2-40B4-BE49-F238E27FC236}">
                    <a16:creationId xmlns:a16="http://schemas.microsoft.com/office/drawing/2014/main" id="{32977D46-B3A9-F7B1-24A3-E31F7599B1AC}"/>
                  </a:ext>
                </a:extLst>
              </p:cNvPr>
              <p:cNvSpPr txBox="1"/>
              <p:nvPr/>
            </p:nvSpPr>
            <p:spPr>
              <a:xfrm>
                <a:off x="3003175" y="4593061"/>
                <a:ext cx="1228725" cy="70788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DE" sz="4000" b="0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4000" b="0" i="1" dirty="0" smtClean="0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r>
                            <a:rPr lang="de-DE" sz="4000" b="0" i="1" dirty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fr-FR" sz="4000" dirty="0"/>
              </a:p>
            </p:txBody>
          </p:sp>
        </mc:Choice>
        <mc:Fallback xmlns="">
          <p:sp>
            <p:nvSpPr>
              <p:cNvPr id="19" name="ZoneTexte 18">
                <a:extLst>
                  <a:ext uri="{FF2B5EF4-FFF2-40B4-BE49-F238E27FC236}">
                    <a16:creationId xmlns:a16="http://schemas.microsoft.com/office/drawing/2014/main" id="{32977D46-B3A9-F7B1-24A3-E31F7599B1A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03175" y="4593061"/>
                <a:ext cx="1228725" cy="707886"/>
              </a:xfrm>
              <a:prstGeom prst="rect">
                <a:avLst/>
              </a:prstGeom>
              <a:blipFill>
                <a:blip r:embed="rId4"/>
                <a:stretch>
                  <a:fillRect b="-5263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ZoneTexte 4">
                <a:extLst>
                  <a:ext uri="{FF2B5EF4-FFF2-40B4-BE49-F238E27FC236}">
                    <a16:creationId xmlns:a16="http://schemas.microsoft.com/office/drawing/2014/main" id="{36308F51-CC3E-C538-38B1-07CAC4C7E8AC}"/>
                  </a:ext>
                </a:extLst>
              </p:cNvPr>
              <p:cNvSpPr txBox="1"/>
              <p:nvPr/>
            </p:nvSpPr>
            <p:spPr>
              <a:xfrm>
                <a:off x="1897715" y="4265707"/>
                <a:ext cx="1228725" cy="70788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DE" sz="4000" b="1" i="1" dirty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4000" b="1" i="1" dirty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𝑿</m:t>
                          </m:r>
                        </m:e>
                        <m:sub>
                          <m:r>
                            <a:rPr lang="de-DE" sz="4000" b="1" i="1" dirty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sub>
                      </m:sSub>
                    </m:oMath>
                  </m:oMathPara>
                </a14:m>
                <a:endParaRPr lang="fr-FR" sz="4000" b="1" dirty="0"/>
              </a:p>
            </p:txBody>
          </p:sp>
        </mc:Choice>
        <mc:Fallback xmlns="">
          <p:sp>
            <p:nvSpPr>
              <p:cNvPr id="5" name="ZoneTexte 4">
                <a:extLst>
                  <a:ext uri="{FF2B5EF4-FFF2-40B4-BE49-F238E27FC236}">
                    <a16:creationId xmlns:a16="http://schemas.microsoft.com/office/drawing/2014/main" id="{36308F51-CC3E-C538-38B1-07CAC4C7E8A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97715" y="4265707"/>
                <a:ext cx="1228725" cy="707886"/>
              </a:xfrm>
              <a:prstGeom prst="rect">
                <a:avLst/>
              </a:prstGeom>
              <a:blipFill>
                <a:blip r:embed="rId6"/>
                <a:stretch>
                  <a:fillRect b="-7143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2" name="Connecteur en arc 21">
            <a:extLst>
              <a:ext uri="{FF2B5EF4-FFF2-40B4-BE49-F238E27FC236}">
                <a16:creationId xmlns:a16="http://schemas.microsoft.com/office/drawing/2014/main" id="{007891E8-3352-70DF-3DEC-C1619A2CFED0}"/>
              </a:ext>
            </a:extLst>
          </p:cNvPr>
          <p:cNvCxnSpPr>
            <a:cxnSpLocks/>
          </p:cNvCxnSpPr>
          <p:nvPr/>
        </p:nvCxnSpPr>
        <p:spPr>
          <a:xfrm>
            <a:off x="4559673" y="4048092"/>
            <a:ext cx="3584202" cy="1066833"/>
          </a:xfrm>
          <a:prstGeom prst="curvedConnector3">
            <a:avLst>
              <a:gd name="adj1" fmla="val 50000"/>
            </a:avLst>
          </a:prstGeom>
          <a:ln w="571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ZoneTexte 27">
            <a:extLst>
              <a:ext uri="{FF2B5EF4-FFF2-40B4-BE49-F238E27FC236}">
                <a16:creationId xmlns:a16="http://schemas.microsoft.com/office/drawing/2014/main" id="{D0891B01-949B-02D0-5BFE-C5E12CAD3F7B}"/>
              </a:ext>
            </a:extLst>
          </p:cNvPr>
          <p:cNvSpPr txBox="1"/>
          <p:nvPr/>
        </p:nvSpPr>
        <p:spPr>
          <a:xfrm>
            <a:off x="4559673" y="4032704"/>
            <a:ext cx="3226174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800" b="1" dirty="0">
                <a:latin typeface="Garamond" panose="02020404030301010803" pitchFamily="18" charset="0"/>
              </a:rPr>
              <a:t>Model</a:t>
            </a:r>
          </a:p>
          <a:p>
            <a:pPr algn="ctr"/>
            <a:r>
              <a:rPr lang="en-US" sz="2800" dirty="0">
                <a:latin typeface="Garamond" panose="02020404030301010803" pitchFamily="18" charset="0"/>
              </a:rPr>
              <a:t>(some functional </a:t>
            </a:r>
          </a:p>
          <a:p>
            <a:pPr algn="ctr"/>
            <a:r>
              <a:rPr lang="en-US" sz="2800" dirty="0">
                <a:latin typeface="Garamond" panose="02020404030301010803" pitchFamily="18" charset="0"/>
              </a:rPr>
              <a:t>relationship)</a:t>
            </a:r>
          </a:p>
        </p:txBody>
      </p:sp>
      <p:sp>
        <p:nvSpPr>
          <p:cNvPr id="29" name="ZoneTexte 28">
            <a:extLst>
              <a:ext uri="{FF2B5EF4-FFF2-40B4-BE49-F238E27FC236}">
                <a16:creationId xmlns:a16="http://schemas.microsoft.com/office/drawing/2014/main" id="{BBF1D2BB-3496-989D-6AD6-5297DE667518}"/>
              </a:ext>
            </a:extLst>
          </p:cNvPr>
          <p:cNvSpPr txBox="1"/>
          <p:nvPr/>
        </p:nvSpPr>
        <p:spPr>
          <a:xfrm>
            <a:off x="4559673" y="5330829"/>
            <a:ext cx="3226174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800" b="1" dirty="0">
                <a:solidFill>
                  <a:srgbClr val="C00000"/>
                </a:solidFill>
                <a:latin typeface="Garamond" panose="02020404030301010803" pitchFamily="18" charset="0"/>
              </a:rPr>
              <a:t>Maybe it is non-linear?</a:t>
            </a:r>
            <a:endParaRPr lang="en-US" sz="2800" dirty="0">
              <a:solidFill>
                <a:srgbClr val="C00000"/>
              </a:solidFill>
              <a:latin typeface="Garamond" panose="02020404030301010803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ZoneTexte 8">
                <a:extLst>
                  <a:ext uri="{FF2B5EF4-FFF2-40B4-BE49-F238E27FC236}">
                    <a16:creationId xmlns:a16="http://schemas.microsoft.com/office/drawing/2014/main" id="{A4B1D8B9-0237-2768-6CDD-B37DD57D02E0}"/>
                  </a:ext>
                </a:extLst>
              </p:cNvPr>
              <p:cNvSpPr txBox="1"/>
              <p:nvPr/>
            </p:nvSpPr>
            <p:spPr>
              <a:xfrm>
                <a:off x="8551477" y="3931341"/>
                <a:ext cx="1228725" cy="132343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80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𝒁</m:t>
                      </m:r>
                    </m:oMath>
                  </m:oMathPara>
                </a14:m>
                <a:endParaRPr lang="fr-FR" sz="8000" b="1" dirty="0"/>
              </a:p>
            </p:txBody>
          </p:sp>
        </mc:Choice>
        <mc:Fallback xmlns="">
          <p:sp>
            <p:nvSpPr>
              <p:cNvPr id="9" name="ZoneTexte 8">
                <a:extLst>
                  <a:ext uri="{FF2B5EF4-FFF2-40B4-BE49-F238E27FC236}">
                    <a16:creationId xmlns:a16="http://schemas.microsoft.com/office/drawing/2014/main" id="{A4B1D8B9-0237-2768-6CDD-B37DD57D02E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51477" y="3931341"/>
                <a:ext cx="1228725" cy="1323439"/>
              </a:xfrm>
              <a:prstGeom prst="rect">
                <a:avLst/>
              </a:prstGeom>
              <a:blipFill>
                <a:blip r:embed="rId7"/>
                <a:stretch>
                  <a:fillRect l="-4124" r="-4124" b="-952"/>
                </a:stretch>
              </a:blipFill>
            </p:spPr>
            <p:txBody>
              <a:bodyPr/>
              <a:lstStyle/>
              <a:p>
                <a:r>
                  <a:rPr lang="fr-D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565630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2D1F572-73DE-6BE6-F72A-261C269E1B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Garamond" panose="02020404030301010803" pitchFamily="18" charset="0"/>
              </a:rPr>
              <a:t>4. Econometrics as a Set of Descriptive Tools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AA65698-20A1-97DD-43CE-F907284FB2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Garamond" panose="02020404030301010803" pitchFamily="18" charset="0"/>
              </a:rPr>
              <a:t>The process of hypothesis testing and revising presupposes a constant underlying structure between causes and effects</a:t>
            </a:r>
          </a:p>
          <a:p>
            <a:r>
              <a:rPr lang="en-US" dirty="0">
                <a:latin typeface="Garamond" panose="02020404030301010803" pitchFamily="18" charset="0"/>
              </a:rPr>
              <a:t>Mises: “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 constants in economics</a:t>
            </a:r>
            <a:r>
              <a:rPr lang="en-US" dirty="0">
                <a:latin typeface="Garamond" panose="02020404030301010803" pitchFamily="18" charset="0"/>
              </a:rPr>
              <a:t>”</a:t>
            </a:r>
          </a:p>
          <a:p>
            <a:r>
              <a:rPr lang="en-US" dirty="0">
                <a:latin typeface="Garamond" panose="02020404030301010803" pitchFamily="18" charset="0"/>
              </a:rPr>
              <a:t>Hoppe (1983): the constancy principle (</a:t>
            </a:r>
            <a:r>
              <a:rPr lang="en-US" i="1" dirty="0">
                <a:latin typeface="Garamond" panose="02020404030301010803" pitchFamily="18" charset="0"/>
              </a:rPr>
              <a:t>equal causes </a:t>
            </a:r>
            <a:r>
              <a:rPr lang="en-US" i="1" dirty="0">
                <a:latin typeface="Garamond" panose="02020404030301010803" pitchFamily="18" charset="0"/>
                <a:sym typeface="Wingdings" pitchFamily="2" charset="2"/>
              </a:rPr>
              <a:t>lead to equal effects &amp; different effects imply unequal causes</a:t>
            </a:r>
            <a:r>
              <a:rPr lang="en-US" dirty="0">
                <a:latin typeface="Garamond" panose="02020404030301010803" pitchFamily="18" charset="0"/>
              </a:rPr>
              <a:t>) does not hold in economics</a:t>
            </a:r>
          </a:p>
          <a:p>
            <a:pPr lvl="1"/>
            <a:r>
              <a:rPr lang="en-US" b="1" dirty="0">
                <a:latin typeface="Garamond" panose="02020404030301010803" pitchFamily="18" charset="0"/>
              </a:rPr>
              <a:t>Why? </a:t>
            </a:r>
          </a:p>
          <a:p>
            <a:endParaRPr lang="en-US" dirty="0">
              <a:latin typeface="Garamond" panose="02020404030301010803" pitchFamily="18" charset="0"/>
            </a:endParaRPr>
          </a:p>
          <a:p>
            <a:endParaRPr lang="en-US" dirty="0">
              <a:latin typeface="Garamond" panose="02020404030301010803" pitchFamily="18" charset="0"/>
            </a:endParaRPr>
          </a:p>
        </p:txBody>
      </p:sp>
      <p:sp>
        <p:nvSpPr>
          <p:cNvPr id="4" name="Ellipse 3">
            <a:extLst>
              <a:ext uri="{FF2B5EF4-FFF2-40B4-BE49-F238E27FC236}">
                <a16:creationId xmlns:a16="http://schemas.microsoft.com/office/drawing/2014/main" id="{BD6A7041-289D-8125-D7BD-610F7CE7BB70}"/>
              </a:ext>
            </a:extLst>
          </p:cNvPr>
          <p:cNvSpPr/>
          <p:nvPr/>
        </p:nvSpPr>
        <p:spPr>
          <a:xfrm>
            <a:off x="3167905" y="4277371"/>
            <a:ext cx="2660275" cy="2045737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Ellipse 4">
            <a:extLst>
              <a:ext uri="{FF2B5EF4-FFF2-40B4-BE49-F238E27FC236}">
                <a16:creationId xmlns:a16="http://schemas.microsoft.com/office/drawing/2014/main" id="{16527011-787C-544F-D26B-03E9C17A2CBC}"/>
              </a:ext>
            </a:extLst>
          </p:cNvPr>
          <p:cNvSpPr/>
          <p:nvPr/>
        </p:nvSpPr>
        <p:spPr>
          <a:xfrm>
            <a:off x="9024096" y="4569616"/>
            <a:ext cx="2805954" cy="1461247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6" name="Connecteur droit avec flèche 5">
            <a:extLst>
              <a:ext uri="{FF2B5EF4-FFF2-40B4-BE49-F238E27FC236}">
                <a16:creationId xmlns:a16="http://schemas.microsoft.com/office/drawing/2014/main" id="{7EB0E776-C263-4B75-C7D9-853534BA8D22}"/>
              </a:ext>
            </a:extLst>
          </p:cNvPr>
          <p:cNvCxnSpPr>
            <a:cxnSpLocks/>
            <a:stCxn id="4" idx="6"/>
            <a:endCxn id="5" idx="2"/>
          </p:cNvCxnSpPr>
          <p:nvPr/>
        </p:nvCxnSpPr>
        <p:spPr>
          <a:xfrm>
            <a:off x="5828180" y="5300240"/>
            <a:ext cx="3195916" cy="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ZoneTexte 7">
                <a:extLst>
                  <a:ext uri="{FF2B5EF4-FFF2-40B4-BE49-F238E27FC236}">
                    <a16:creationId xmlns:a16="http://schemas.microsoft.com/office/drawing/2014/main" id="{96D46CDB-80C9-239C-5C03-2B4290F5C25C}"/>
                  </a:ext>
                </a:extLst>
              </p:cNvPr>
              <p:cNvSpPr txBox="1"/>
              <p:nvPr/>
            </p:nvSpPr>
            <p:spPr>
              <a:xfrm>
                <a:off x="3627061" y="4468965"/>
                <a:ext cx="1228725" cy="70788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DE" sz="4000" b="0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4000" b="0" i="1" dirty="0" smtClean="0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r>
                            <a:rPr lang="de-DE" sz="4000" b="0" i="1" dirty="0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fr-FR" sz="4000" dirty="0"/>
              </a:p>
            </p:txBody>
          </p:sp>
        </mc:Choice>
        <mc:Fallback xmlns="">
          <p:sp>
            <p:nvSpPr>
              <p:cNvPr id="8" name="ZoneTexte 7">
                <a:extLst>
                  <a:ext uri="{FF2B5EF4-FFF2-40B4-BE49-F238E27FC236}">
                    <a16:creationId xmlns:a16="http://schemas.microsoft.com/office/drawing/2014/main" id="{96D46CDB-80C9-239C-5C03-2B4290F5C25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27061" y="4468965"/>
                <a:ext cx="1228725" cy="707886"/>
              </a:xfrm>
              <a:prstGeom prst="rect">
                <a:avLst/>
              </a:prstGeom>
              <a:blipFill>
                <a:blip r:embed="rId3"/>
                <a:stretch>
                  <a:fillRect b="-7018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ZoneTexte 8">
                <a:extLst>
                  <a:ext uri="{FF2B5EF4-FFF2-40B4-BE49-F238E27FC236}">
                    <a16:creationId xmlns:a16="http://schemas.microsoft.com/office/drawing/2014/main" id="{1D4AAA1F-84ED-5B5A-EECB-DD444535E246}"/>
                  </a:ext>
                </a:extLst>
              </p:cNvPr>
              <p:cNvSpPr txBox="1"/>
              <p:nvPr/>
            </p:nvSpPr>
            <p:spPr>
              <a:xfrm>
                <a:off x="4241424" y="5383543"/>
                <a:ext cx="1228725" cy="70788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DE" sz="4000" b="0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4000" b="0" i="1" dirty="0" smtClean="0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r>
                            <a:rPr lang="de-DE" sz="4000" b="0" i="1" dirty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fr-FR" sz="4000" dirty="0"/>
              </a:p>
            </p:txBody>
          </p:sp>
        </mc:Choice>
        <mc:Fallback xmlns="">
          <p:sp>
            <p:nvSpPr>
              <p:cNvPr id="9" name="ZoneTexte 8">
                <a:extLst>
                  <a:ext uri="{FF2B5EF4-FFF2-40B4-BE49-F238E27FC236}">
                    <a16:creationId xmlns:a16="http://schemas.microsoft.com/office/drawing/2014/main" id="{1D4AAA1F-84ED-5B5A-EECB-DD444535E24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41424" y="5383543"/>
                <a:ext cx="1228725" cy="707886"/>
              </a:xfrm>
              <a:prstGeom prst="rect">
                <a:avLst/>
              </a:prstGeom>
              <a:blipFill>
                <a:blip r:embed="rId4"/>
                <a:stretch>
                  <a:fillRect b="-7018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ZoneTexte 9">
                <a:extLst>
                  <a:ext uri="{FF2B5EF4-FFF2-40B4-BE49-F238E27FC236}">
                    <a16:creationId xmlns:a16="http://schemas.microsoft.com/office/drawing/2014/main" id="{339A279B-AD20-37E9-23DA-DA8A77ABE3E4}"/>
                  </a:ext>
                </a:extLst>
              </p:cNvPr>
              <p:cNvSpPr txBox="1"/>
              <p:nvPr/>
            </p:nvSpPr>
            <p:spPr>
              <a:xfrm>
                <a:off x="9812710" y="4838574"/>
                <a:ext cx="1228725" cy="92333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5400" b="1" i="1" smtClean="0">
                          <a:latin typeface="Cambria Math" panose="02040503050406030204" pitchFamily="18" charset="0"/>
                        </a:rPr>
                        <m:t>𝒀</m:t>
                      </m:r>
                    </m:oMath>
                  </m:oMathPara>
                </a14:m>
                <a:endParaRPr lang="fr-FR" sz="5400" b="1" dirty="0"/>
              </a:p>
            </p:txBody>
          </p:sp>
        </mc:Choice>
        <mc:Fallback xmlns="">
          <p:sp>
            <p:nvSpPr>
              <p:cNvPr id="10" name="ZoneTexte 9">
                <a:extLst>
                  <a:ext uri="{FF2B5EF4-FFF2-40B4-BE49-F238E27FC236}">
                    <a16:creationId xmlns:a16="http://schemas.microsoft.com/office/drawing/2014/main" id="{339A279B-AD20-37E9-23DA-DA8A77ABE3E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12710" y="4838574"/>
                <a:ext cx="1228725" cy="92333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6" name="Graphique 15" descr="Cerveau dans une tête avec un remplissage uni">
            <a:extLst>
              <a:ext uri="{FF2B5EF4-FFF2-40B4-BE49-F238E27FC236}">
                <a16:creationId xmlns:a16="http://schemas.microsoft.com/office/drawing/2014/main" id="{59676163-7842-2776-CD35-54DC642CC500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6701962" y="4001294"/>
            <a:ext cx="1455923" cy="1455923"/>
          </a:xfrm>
          <a:prstGeom prst="rect">
            <a:avLst/>
          </a:prstGeom>
        </p:spPr>
      </p:pic>
      <p:sp>
        <p:nvSpPr>
          <p:cNvPr id="18" name="ZoneTexte 17">
            <a:extLst>
              <a:ext uri="{FF2B5EF4-FFF2-40B4-BE49-F238E27FC236}">
                <a16:creationId xmlns:a16="http://schemas.microsoft.com/office/drawing/2014/main" id="{5EEF6187-BA9C-B9EE-3137-908C1AE5C2FF}"/>
              </a:ext>
            </a:extLst>
          </p:cNvPr>
          <p:cNvSpPr txBox="1"/>
          <p:nvPr/>
        </p:nvSpPr>
        <p:spPr>
          <a:xfrm>
            <a:off x="5999071" y="5300239"/>
            <a:ext cx="2805954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800" b="1" dirty="0">
                <a:latin typeface="Garamond" panose="02020404030301010803" pitchFamily="18" charset="0"/>
              </a:rPr>
              <a:t>Human beings are capable of learning</a:t>
            </a:r>
            <a:endParaRPr lang="fr-FR" sz="2800" b="1" dirty="0"/>
          </a:p>
        </p:txBody>
      </p:sp>
    </p:spTree>
    <p:extLst>
      <p:ext uri="{BB962C8B-B14F-4D97-AF65-F5344CB8AC3E}">
        <p14:creationId xmlns:p14="http://schemas.microsoft.com/office/powerpoint/2010/main" val="159881820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8" grpId="0"/>
      <p:bldP spid="9" grpId="0"/>
      <p:bldP spid="10" grpId="0"/>
      <p:bldP spid="18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2D1F572-73DE-6BE6-F72A-261C269E1B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Garamond" panose="02020404030301010803" pitchFamily="18" charset="0"/>
              </a:rPr>
              <a:t>4. Econometrics as a Set of Descriptive Tools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AA65698-20A1-97DD-43CE-F907284FB2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Garamond" panose="02020404030301010803" pitchFamily="18" charset="0"/>
              </a:rPr>
              <a:t>The inductive part of modern econometrics is problematic</a:t>
            </a:r>
          </a:p>
          <a:p>
            <a:r>
              <a:rPr lang="en-US" dirty="0">
                <a:latin typeface="Garamond" panose="02020404030301010803" pitchFamily="18" charset="0"/>
              </a:rPr>
              <a:t>The descriptive part is not</a:t>
            </a:r>
          </a:p>
          <a:p>
            <a:r>
              <a:rPr lang="en-US" dirty="0">
                <a:latin typeface="Garamond" panose="02020404030301010803" pitchFamily="18" charset="0"/>
              </a:rPr>
              <a:t>Pawel </a:t>
            </a:r>
            <a:r>
              <a:rPr lang="en-US" dirty="0" err="1">
                <a:latin typeface="Garamond" panose="02020404030301010803" pitchFamily="18" charset="0"/>
              </a:rPr>
              <a:t>Ciompa</a:t>
            </a:r>
            <a:r>
              <a:rPr lang="en-US" dirty="0">
                <a:latin typeface="Garamond" panose="02020404030301010803" pitchFamily="18" charset="0"/>
              </a:rPr>
              <a:t> (1910): econometrics (</a:t>
            </a:r>
            <a:r>
              <a:rPr lang="en-US" i="1" dirty="0" err="1">
                <a:latin typeface="Garamond" panose="02020404030301010803" pitchFamily="18" charset="0"/>
              </a:rPr>
              <a:t>economographics</a:t>
            </a:r>
            <a:r>
              <a:rPr lang="en-US" dirty="0">
                <a:latin typeface="Garamond" panose="02020404030301010803" pitchFamily="18" charset="0"/>
              </a:rPr>
              <a:t>) as a descriptive economics – “econometrics is then just the theory of accounting.”</a:t>
            </a:r>
          </a:p>
          <a:p>
            <a:r>
              <a:rPr lang="en-US" dirty="0">
                <a:latin typeface="Garamond" panose="02020404030301010803" pitchFamily="18" charset="0"/>
              </a:rPr>
              <a:t>Empirical-quantitative-statistical methods are tools to describe economic phenomena and developments </a:t>
            </a:r>
          </a:p>
          <a:p>
            <a:r>
              <a:rPr lang="en-US" dirty="0">
                <a:latin typeface="Garamond" panose="02020404030301010803" pitchFamily="18" charset="0"/>
              </a:rPr>
              <a:t>Their explanations come from economic theory   </a:t>
            </a:r>
          </a:p>
          <a:p>
            <a:endParaRPr lang="en-US" dirty="0">
              <a:latin typeface="Garamond" panose="02020404030301010803" pitchFamily="18" charset="0"/>
            </a:endParaRPr>
          </a:p>
          <a:p>
            <a:endParaRPr lang="en-US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319518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CCDCA8B-EE7F-15B6-2838-367E7F5B10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Garamond" panose="02020404030301010803" pitchFamily="18" charset="0"/>
              </a:rPr>
              <a:t>3. Utility and Welfare Economics</a:t>
            </a: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009AB9F-41EE-0A12-BB76-F0CD7D0AEFB9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latin typeface="Garamond" panose="02020404030301010803" pitchFamily="18" charset="0"/>
              </a:rPr>
              <a:t>Reservation prices of potential sellers:</a:t>
            </a:r>
          </a:p>
          <a:p>
            <a:endParaRPr lang="en-US" b="1" dirty="0">
              <a:latin typeface="Garamond" panose="02020404030301010803" pitchFamily="18" charset="0"/>
            </a:endParaRPr>
          </a:p>
          <a:p>
            <a:pPr lvl="1"/>
            <a:r>
              <a:rPr lang="en-US" dirty="0">
                <a:latin typeface="Garamond" panose="02020404030301010803" pitchFamily="18" charset="0"/>
              </a:rPr>
              <a:t>Joe: 	$10</a:t>
            </a:r>
          </a:p>
          <a:p>
            <a:pPr lvl="1"/>
            <a:r>
              <a:rPr lang="en-US" dirty="0">
                <a:latin typeface="Garamond" panose="02020404030301010803" pitchFamily="18" charset="0"/>
              </a:rPr>
              <a:t>Mark: 	$8</a:t>
            </a:r>
          </a:p>
          <a:p>
            <a:pPr lvl="1"/>
            <a:r>
              <a:rPr lang="en-US" dirty="0">
                <a:latin typeface="Garamond" panose="02020404030301010803" pitchFamily="18" charset="0"/>
              </a:rPr>
              <a:t>David: 	$6</a:t>
            </a:r>
          </a:p>
          <a:p>
            <a:pPr lvl="1"/>
            <a:r>
              <a:rPr lang="en-US" dirty="0">
                <a:latin typeface="Garamond" panose="02020404030301010803" pitchFamily="18" charset="0"/>
              </a:rPr>
              <a:t>Jeff: 	$4</a:t>
            </a:r>
          </a:p>
          <a:p>
            <a:pPr lvl="1"/>
            <a:r>
              <a:rPr lang="en-US" dirty="0">
                <a:latin typeface="Garamond" panose="02020404030301010803" pitchFamily="18" charset="0"/>
              </a:rPr>
              <a:t>Sean: 	$2</a:t>
            </a:r>
          </a:p>
          <a:p>
            <a:pPr lvl="1"/>
            <a:endParaRPr lang="en-US" b="1" dirty="0">
              <a:latin typeface="Garamond" panose="02020404030301010803" pitchFamily="18" charset="0"/>
            </a:endParaRPr>
          </a:p>
        </p:txBody>
      </p:sp>
      <p:cxnSp>
        <p:nvCxnSpPr>
          <p:cNvPr id="9" name="Connecteur droit avec flèche 8">
            <a:extLst>
              <a:ext uri="{FF2B5EF4-FFF2-40B4-BE49-F238E27FC236}">
                <a16:creationId xmlns:a16="http://schemas.microsoft.com/office/drawing/2014/main" id="{1582F22B-C844-09B4-8CD3-572C7774394B}"/>
              </a:ext>
            </a:extLst>
          </p:cNvPr>
          <p:cNvCxnSpPr>
            <a:cxnSpLocks/>
          </p:cNvCxnSpPr>
          <p:nvPr/>
        </p:nvCxnSpPr>
        <p:spPr>
          <a:xfrm>
            <a:off x="7184571" y="6096000"/>
            <a:ext cx="4169229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avec flèche 11">
            <a:extLst>
              <a:ext uri="{FF2B5EF4-FFF2-40B4-BE49-F238E27FC236}">
                <a16:creationId xmlns:a16="http://schemas.microsoft.com/office/drawing/2014/main" id="{0090704D-D92B-8A4D-6701-D291C4E20544}"/>
              </a:ext>
            </a:extLst>
          </p:cNvPr>
          <p:cNvCxnSpPr>
            <a:cxnSpLocks/>
          </p:cNvCxnSpPr>
          <p:nvPr/>
        </p:nvCxnSpPr>
        <p:spPr>
          <a:xfrm flipV="1">
            <a:off x="7184571" y="2299063"/>
            <a:ext cx="0" cy="3796937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ZoneTexte 14">
            <a:extLst>
              <a:ext uri="{FF2B5EF4-FFF2-40B4-BE49-F238E27FC236}">
                <a16:creationId xmlns:a16="http://schemas.microsoft.com/office/drawing/2014/main" id="{749AE198-CF5F-2EB3-F9AD-EEDE2AB3930E}"/>
              </a:ext>
            </a:extLst>
          </p:cNvPr>
          <p:cNvSpPr txBox="1"/>
          <p:nvPr/>
        </p:nvSpPr>
        <p:spPr>
          <a:xfrm>
            <a:off x="6433983" y="1698430"/>
            <a:ext cx="14911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2800" dirty="0">
                <a:latin typeface="Garamond" panose="02020404030301010803" pitchFamily="18" charset="0"/>
              </a:rPr>
              <a:t>Price in $</a:t>
            </a: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895D4DD5-632D-53AB-2B83-147755458540}"/>
              </a:ext>
            </a:extLst>
          </p:cNvPr>
          <p:cNvSpPr txBox="1"/>
          <p:nvPr/>
        </p:nvSpPr>
        <p:spPr>
          <a:xfrm>
            <a:off x="10779439" y="6095995"/>
            <a:ext cx="140615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latin typeface="Garamond" panose="02020404030301010803" pitchFamily="18" charset="0"/>
              </a:rPr>
              <a:t>Quantity</a:t>
            </a:r>
          </a:p>
        </p:txBody>
      </p:sp>
      <p:sp>
        <p:nvSpPr>
          <p:cNvPr id="17" name="Cadre 16">
            <a:extLst>
              <a:ext uri="{FF2B5EF4-FFF2-40B4-BE49-F238E27FC236}">
                <a16:creationId xmlns:a16="http://schemas.microsoft.com/office/drawing/2014/main" id="{D4B681F3-236F-8FC5-979C-A53D03377667}"/>
              </a:ext>
            </a:extLst>
          </p:cNvPr>
          <p:cNvSpPr/>
          <p:nvPr/>
        </p:nvSpPr>
        <p:spPr>
          <a:xfrm>
            <a:off x="7184570" y="5451566"/>
            <a:ext cx="661852" cy="644434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8" name="Cadre 17">
            <a:extLst>
              <a:ext uri="{FF2B5EF4-FFF2-40B4-BE49-F238E27FC236}">
                <a16:creationId xmlns:a16="http://schemas.microsoft.com/office/drawing/2014/main" id="{D97FF7C7-32AC-08A9-C96D-06EBC6FC955A}"/>
              </a:ext>
            </a:extLst>
          </p:cNvPr>
          <p:cNvSpPr/>
          <p:nvPr/>
        </p:nvSpPr>
        <p:spPr>
          <a:xfrm>
            <a:off x="7846421" y="5451565"/>
            <a:ext cx="661852" cy="644434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9" name="Cadre 18">
            <a:extLst>
              <a:ext uri="{FF2B5EF4-FFF2-40B4-BE49-F238E27FC236}">
                <a16:creationId xmlns:a16="http://schemas.microsoft.com/office/drawing/2014/main" id="{FE46956E-419C-D56D-601C-D2F77DE685FC}"/>
              </a:ext>
            </a:extLst>
          </p:cNvPr>
          <p:cNvSpPr/>
          <p:nvPr/>
        </p:nvSpPr>
        <p:spPr>
          <a:xfrm>
            <a:off x="8496299" y="5451565"/>
            <a:ext cx="661852" cy="644434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20" name="Cadre 19">
            <a:extLst>
              <a:ext uri="{FF2B5EF4-FFF2-40B4-BE49-F238E27FC236}">
                <a16:creationId xmlns:a16="http://schemas.microsoft.com/office/drawing/2014/main" id="{9A1385E3-327E-84F9-6DB6-609EEA275116}"/>
              </a:ext>
            </a:extLst>
          </p:cNvPr>
          <p:cNvSpPr/>
          <p:nvPr/>
        </p:nvSpPr>
        <p:spPr>
          <a:xfrm>
            <a:off x="9162787" y="5451564"/>
            <a:ext cx="661852" cy="644434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21" name="Cadre 20">
            <a:extLst>
              <a:ext uri="{FF2B5EF4-FFF2-40B4-BE49-F238E27FC236}">
                <a16:creationId xmlns:a16="http://schemas.microsoft.com/office/drawing/2014/main" id="{ED5B3884-322D-CC5C-2130-F7AB19221E37}"/>
              </a:ext>
            </a:extLst>
          </p:cNvPr>
          <p:cNvSpPr/>
          <p:nvPr/>
        </p:nvSpPr>
        <p:spPr>
          <a:xfrm>
            <a:off x="9824637" y="5451562"/>
            <a:ext cx="661852" cy="644434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22" name="Cadre 21">
            <a:extLst>
              <a:ext uri="{FF2B5EF4-FFF2-40B4-BE49-F238E27FC236}">
                <a16:creationId xmlns:a16="http://schemas.microsoft.com/office/drawing/2014/main" id="{4450644B-535F-AF77-1ADC-0DC2885EB354}"/>
              </a:ext>
            </a:extLst>
          </p:cNvPr>
          <p:cNvSpPr/>
          <p:nvPr/>
        </p:nvSpPr>
        <p:spPr>
          <a:xfrm>
            <a:off x="7186484" y="4807131"/>
            <a:ext cx="661852" cy="644434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23" name="Cadre 22">
            <a:extLst>
              <a:ext uri="{FF2B5EF4-FFF2-40B4-BE49-F238E27FC236}">
                <a16:creationId xmlns:a16="http://schemas.microsoft.com/office/drawing/2014/main" id="{D985978E-89CC-B6F6-7863-E54B77F139A7}"/>
              </a:ext>
            </a:extLst>
          </p:cNvPr>
          <p:cNvSpPr/>
          <p:nvPr/>
        </p:nvSpPr>
        <p:spPr>
          <a:xfrm>
            <a:off x="7179540" y="4162697"/>
            <a:ext cx="661852" cy="644434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24" name="Cadre 23">
            <a:extLst>
              <a:ext uri="{FF2B5EF4-FFF2-40B4-BE49-F238E27FC236}">
                <a16:creationId xmlns:a16="http://schemas.microsoft.com/office/drawing/2014/main" id="{D4E0D7B1-723B-94B1-9BF0-33A8DCB86D7C}"/>
              </a:ext>
            </a:extLst>
          </p:cNvPr>
          <p:cNvSpPr/>
          <p:nvPr/>
        </p:nvSpPr>
        <p:spPr>
          <a:xfrm>
            <a:off x="7179540" y="3518262"/>
            <a:ext cx="661852" cy="644434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25" name="Cadre 24">
            <a:extLst>
              <a:ext uri="{FF2B5EF4-FFF2-40B4-BE49-F238E27FC236}">
                <a16:creationId xmlns:a16="http://schemas.microsoft.com/office/drawing/2014/main" id="{A6455761-A198-EF8C-64C8-41E63CBD3CD6}"/>
              </a:ext>
            </a:extLst>
          </p:cNvPr>
          <p:cNvSpPr/>
          <p:nvPr/>
        </p:nvSpPr>
        <p:spPr>
          <a:xfrm>
            <a:off x="7184569" y="2873827"/>
            <a:ext cx="661852" cy="644434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cxnSp>
        <p:nvCxnSpPr>
          <p:cNvPr id="27" name="Connecteur droit 26">
            <a:extLst>
              <a:ext uri="{FF2B5EF4-FFF2-40B4-BE49-F238E27FC236}">
                <a16:creationId xmlns:a16="http://schemas.microsoft.com/office/drawing/2014/main" id="{B5619041-85D4-D7A5-A949-66ECB0FD7373}"/>
              </a:ext>
            </a:extLst>
          </p:cNvPr>
          <p:cNvCxnSpPr>
            <a:cxnSpLocks/>
          </p:cNvCxnSpPr>
          <p:nvPr/>
        </p:nvCxnSpPr>
        <p:spPr>
          <a:xfrm>
            <a:off x="7099398" y="2873827"/>
            <a:ext cx="87086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cteur droit 28">
            <a:extLst>
              <a:ext uri="{FF2B5EF4-FFF2-40B4-BE49-F238E27FC236}">
                <a16:creationId xmlns:a16="http://schemas.microsoft.com/office/drawing/2014/main" id="{B9CDAD80-ABEC-259E-62D2-05BDFAB6F71D}"/>
              </a:ext>
            </a:extLst>
          </p:cNvPr>
          <p:cNvCxnSpPr>
            <a:cxnSpLocks/>
          </p:cNvCxnSpPr>
          <p:nvPr/>
        </p:nvCxnSpPr>
        <p:spPr>
          <a:xfrm>
            <a:off x="7092454" y="3513905"/>
            <a:ext cx="87086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cteur droit 29">
            <a:extLst>
              <a:ext uri="{FF2B5EF4-FFF2-40B4-BE49-F238E27FC236}">
                <a16:creationId xmlns:a16="http://schemas.microsoft.com/office/drawing/2014/main" id="{40DA19E0-4114-36C7-34B9-F6D28BCB1544}"/>
              </a:ext>
            </a:extLst>
          </p:cNvPr>
          <p:cNvCxnSpPr>
            <a:cxnSpLocks/>
          </p:cNvCxnSpPr>
          <p:nvPr/>
        </p:nvCxnSpPr>
        <p:spPr>
          <a:xfrm>
            <a:off x="7092454" y="4162696"/>
            <a:ext cx="87086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cteur droit 30">
            <a:extLst>
              <a:ext uri="{FF2B5EF4-FFF2-40B4-BE49-F238E27FC236}">
                <a16:creationId xmlns:a16="http://schemas.microsoft.com/office/drawing/2014/main" id="{5A5F8F12-B6A6-56D5-C08D-CA564F1374B9}"/>
              </a:ext>
            </a:extLst>
          </p:cNvPr>
          <p:cNvCxnSpPr>
            <a:cxnSpLocks/>
          </p:cNvCxnSpPr>
          <p:nvPr/>
        </p:nvCxnSpPr>
        <p:spPr>
          <a:xfrm>
            <a:off x="7099398" y="4807131"/>
            <a:ext cx="87086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cteur droit 31">
            <a:extLst>
              <a:ext uri="{FF2B5EF4-FFF2-40B4-BE49-F238E27FC236}">
                <a16:creationId xmlns:a16="http://schemas.microsoft.com/office/drawing/2014/main" id="{71C68482-28B5-C69D-635D-DE1BA4D1927F}"/>
              </a:ext>
            </a:extLst>
          </p:cNvPr>
          <p:cNvCxnSpPr>
            <a:cxnSpLocks/>
          </p:cNvCxnSpPr>
          <p:nvPr/>
        </p:nvCxnSpPr>
        <p:spPr>
          <a:xfrm>
            <a:off x="7092454" y="5451562"/>
            <a:ext cx="87086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cteur droit 32">
            <a:extLst>
              <a:ext uri="{FF2B5EF4-FFF2-40B4-BE49-F238E27FC236}">
                <a16:creationId xmlns:a16="http://schemas.microsoft.com/office/drawing/2014/main" id="{650B0B4A-8957-1DCD-088A-AAAC355D5EE8}"/>
              </a:ext>
            </a:extLst>
          </p:cNvPr>
          <p:cNvCxnSpPr>
            <a:cxnSpLocks/>
          </p:cNvCxnSpPr>
          <p:nvPr/>
        </p:nvCxnSpPr>
        <p:spPr>
          <a:xfrm flipV="1">
            <a:off x="7848336" y="6095996"/>
            <a:ext cx="0" cy="8096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necteur droit 35">
            <a:extLst>
              <a:ext uri="{FF2B5EF4-FFF2-40B4-BE49-F238E27FC236}">
                <a16:creationId xmlns:a16="http://schemas.microsoft.com/office/drawing/2014/main" id="{E2EE88B3-5106-5734-EFD7-714A8888FE91}"/>
              </a:ext>
            </a:extLst>
          </p:cNvPr>
          <p:cNvCxnSpPr>
            <a:cxnSpLocks/>
          </p:cNvCxnSpPr>
          <p:nvPr/>
        </p:nvCxnSpPr>
        <p:spPr>
          <a:xfrm flipV="1">
            <a:off x="8493858" y="6095995"/>
            <a:ext cx="0" cy="8096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cteur droit 36">
            <a:extLst>
              <a:ext uri="{FF2B5EF4-FFF2-40B4-BE49-F238E27FC236}">
                <a16:creationId xmlns:a16="http://schemas.microsoft.com/office/drawing/2014/main" id="{7D0906D2-B482-4F11-F6BD-22B49CDE3879}"/>
              </a:ext>
            </a:extLst>
          </p:cNvPr>
          <p:cNvCxnSpPr>
            <a:cxnSpLocks/>
          </p:cNvCxnSpPr>
          <p:nvPr/>
        </p:nvCxnSpPr>
        <p:spPr>
          <a:xfrm flipV="1">
            <a:off x="9156798" y="6105993"/>
            <a:ext cx="0" cy="8096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necteur droit 37">
            <a:extLst>
              <a:ext uri="{FF2B5EF4-FFF2-40B4-BE49-F238E27FC236}">
                <a16:creationId xmlns:a16="http://schemas.microsoft.com/office/drawing/2014/main" id="{5C9A87E1-2640-63B2-77AF-725EFCB226C1}"/>
              </a:ext>
            </a:extLst>
          </p:cNvPr>
          <p:cNvCxnSpPr>
            <a:cxnSpLocks/>
          </p:cNvCxnSpPr>
          <p:nvPr/>
        </p:nvCxnSpPr>
        <p:spPr>
          <a:xfrm flipV="1">
            <a:off x="9824637" y="6105993"/>
            <a:ext cx="0" cy="8096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cteur droit 38">
            <a:extLst>
              <a:ext uri="{FF2B5EF4-FFF2-40B4-BE49-F238E27FC236}">
                <a16:creationId xmlns:a16="http://schemas.microsoft.com/office/drawing/2014/main" id="{7982E403-50DF-822F-5346-99A7F0B01B94}"/>
              </a:ext>
            </a:extLst>
          </p:cNvPr>
          <p:cNvCxnSpPr>
            <a:cxnSpLocks/>
          </p:cNvCxnSpPr>
          <p:nvPr/>
        </p:nvCxnSpPr>
        <p:spPr>
          <a:xfrm flipV="1">
            <a:off x="10486489" y="6105992"/>
            <a:ext cx="0" cy="8096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ZoneTexte 39">
            <a:extLst>
              <a:ext uri="{FF2B5EF4-FFF2-40B4-BE49-F238E27FC236}">
                <a16:creationId xmlns:a16="http://schemas.microsoft.com/office/drawing/2014/main" id="{F3E7BCD4-4727-1D5F-6AD2-16D15F8427F9}"/>
              </a:ext>
            </a:extLst>
          </p:cNvPr>
          <p:cNvSpPr txBox="1"/>
          <p:nvPr/>
        </p:nvSpPr>
        <p:spPr>
          <a:xfrm>
            <a:off x="6614700" y="2612215"/>
            <a:ext cx="52129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>
                <a:latin typeface="Garamond" panose="02020404030301010803" pitchFamily="18" charset="0"/>
              </a:rPr>
              <a:t>10</a:t>
            </a:r>
          </a:p>
        </p:txBody>
      </p:sp>
      <p:sp>
        <p:nvSpPr>
          <p:cNvPr id="41" name="ZoneTexte 40">
            <a:extLst>
              <a:ext uri="{FF2B5EF4-FFF2-40B4-BE49-F238E27FC236}">
                <a16:creationId xmlns:a16="http://schemas.microsoft.com/office/drawing/2014/main" id="{11007A8E-6EBB-06E5-CAA4-6534A61AA2FB}"/>
              </a:ext>
            </a:extLst>
          </p:cNvPr>
          <p:cNvSpPr txBox="1"/>
          <p:nvPr/>
        </p:nvSpPr>
        <p:spPr>
          <a:xfrm>
            <a:off x="6695929" y="3252780"/>
            <a:ext cx="3529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>
                <a:latin typeface="Garamond" panose="02020404030301010803" pitchFamily="18" charset="0"/>
              </a:rPr>
              <a:t>8</a:t>
            </a:r>
          </a:p>
        </p:txBody>
      </p:sp>
      <p:sp>
        <p:nvSpPr>
          <p:cNvPr id="42" name="ZoneTexte 41">
            <a:extLst>
              <a:ext uri="{FF2B5EF4-FFF2-40B4-BE49-F238E27FC236}">
                <a16:creationId xmlns:a16="http://schemas.microsoft.com/office/drawing/2014/main" id="{AC85E997-6DDB-6E59-8430-A1B519522770}"/>
              </a:ext>
            </a:extLst>
          </p:cNvPr>
          <p:cNvSpPr txBox="1"/>
          <p:nvPr/>
        </p:nvSpPr>
        <p:spPr>
          <a:xfrm>
            <a:off x="6695929" y="3901086"/>
            <a:ext cx="3529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>
                <a:latin typeface="Garamond" panose="02020404030301010803" pitchFamily="18" charset="0"/>
              </a:rPr>
              <a:t>6</a:t>
            </a:r>
          </a:p>
        </p:txBody>
      </p:sp>
      <p:sp>
        <p:nvSpPr>
          <p:cNvPr id="43" name="ZoneTexte 42">
            <a:extLst>
              <a:ext uri="{FF2B5EF4-FFF2-40B4-BE49-F238E27FC236}">
                <a16:creationId xmlns:a16="http://schemas.microsoft.com/office/drawing/2014/main" id="{EB5EB240-C78E-D762-F86A-B1E940D0FDC8}"/>
              </a:ext>
            </a:extLst>
          </p:cNvPr>
          <p:cNvSpPr txBox="1"/>
          <p:nvPr/>
        </p:nvSpPr>
        <p:spPr>
          <a:xfrm>
            <a:off x="6702873" y="4540328"/>
            <a:ext cx="3529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>
                <a:latin typeface="Garamond" panose="02020404030301010803" pitchFamily="18" charset="0"/>
              </a:rPr>
              <a:t>4</a:t>
            </a:r>
          </a:p>
        </p:txBody>
      </p:sp>
      <p:sp>
        <p:nvSpPr>
          <p:cNvPr id="44" name="ZoneTexte 43">
            <a:extLst>
              <a:ext uri="{FF2B5EF4-FFF2-40B4-BE49-F238E27FC236}">
                <a16:creationId xmlns:a16="http://schemas.microsoft.com/office/drawing/2014/main" id="{AF9297D2-5A36-2246-6F82-295B4137359F}"/>
              </a:ext>
            </a:extLst>
          </p:cNvPr>
          <p:cNvSpPr txBox="1"/>
          <p:nvPr/>
        </p:nvSpPr>
        <p:spPr>
          <a:xfrm>
            <a:off x="6698112" y="5195313"/>
            <a:ext cx="3529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>
                <a:latin typeface="Garamond" panose="02020404030301010803" pitchFamily="18" charset="0"/>
              </a:rPr>
              <a:t>2</a:t>
            </a:r>
          </a:p>
        </p:txBody>
      </p:sp>
      <p:sp>
        <p:nvSpPr>
          <p:cNvPr id="45" name="ZoneTexte 44">
            <a:extLst>
              <a:ext uri="{FF2B5EF4-FFF2-40B4-BE49-F238E27FC236}">
                <a16:creationId xmlns:a16="http://schemas.microsoft.com/office/drawing/2014/main" id="{57491F72-7275-BF37-B598-9384A556CF44}"/>
              </a:ext>
            </a:extLst>
          </p:cNvPr>
          <p:cNvSpPr txBox="1"/>
          <p:nvPr/>
        </p:nvSpPr>
        <p:spPr>
          <a:xfrm>
            <a:off x="7671845" y="6176962"/>
            <a:ext cx="3529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>
                <a:latin typeface="Garamond" panose="02020404030301010803" pitchFamily="18" charset="0"/>
              </a:rPr>
              <a:t>1</a:t>
            </a:r>
          </a:p>
        </p:txBody>
      </p:sp>
      <p:sp>
        <p:nvSpPr>
          <p:cNvPr id="46" name="ZoneTexte 45">
            <a:extLst>
              <a:ext uri="{FF2B5EF4-FFF2-40B4-BE49-F238E27FC236}">
                <a16:creationId xmlns:a16="http://schemas.microsoft.com/office/drawing/2014/main" id="{3BCFF309-10A8-D8CF-90BA-D2ADA4F7F110}"/>
              </a:ext>
            </a:extLst>
          </p:cNvPr>
          <p:cNvSpPr txBox="1"/>
          <p:nvPr/>
        </p:nvSpPr>
        <p:spPr>
          <a:xfrm>
            <a:off x="8333696" y="6172832"/>
            <a:ext cx="3529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>
                <a:latin typeface="Garamond" panose="02020404030301010803" pitchFamily="18" charset="0"/>
              </a:rPr>
              <a:t>2</a:t>
            </a:r>
          </a:p>
        </p:txBody>
      </p:sp>
      <p:sp>
        <p:nvSpPr>
          <p:cNvPr id="47" name="ZoneTexte 46">
            <a:extLst>
              <a:ext uri="{FF2B5EF4-FFF2-40B4-BE49-F238E27FC236}">
                <a16:creationId xmlns:a16="http://schemas.microsoft.com/office/drawing/2014/main" id="{1876FA77-29D6-E4BE-C9FA-84B0D7E9E021}"/>
              </a:ext>
            </a:extLst>
          </p:cNvPr>
          <p:cNvSpPr txBox="1"/>
          <p:nvPr/>
        </p:nvSpPr>
        <p:spPr>
          <a:xfrm>
            <a:off x="8982757" y="6172832"/>
            <a:ext cx="3529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>
                <a:latin typeface="Garamond" panose="02020404030301010803" pitchFamily="18" charset="0"/>
              </a:rPr>
              <a:t>3</a:t>
            </a:r>
          </a:p>
        </p:txBody>
      </p:sp>
      <p:sp>
        <p:nvSpPr>
          <p:cNvPr id="48" name="ZoneTexte 47">
            <a:extLst>
              <a:ext uri="{FF2B5EF4-FFF2-40B4-BE49-F238E27FC236}">
                <a16:creationId xmlns:a16="http://schemas.microsoft.com/office/drawing/2014/main" id="{CACDBDFF-A3B9-E629-4277-25176798798A}"/>
              </a:ext>
            </a:extLst>
          </p:cNvPr>
          <p:cNvSpPr txBox="1"/>
          <p:nvPr/>
        </p:nvSpPr>
        <p:spPr>
          <a:xfrm>
            <a:off x="9645153" y="6172830"/>
            <a:ext cx="3529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>
                <a:latin typeface="Garamond" panose="02020404030301010803" pitchFamily="18" charset="0"/>
              </a:rPr>
              <a:t>4</a:t>
            </a:r>
          </a:p>
        </p:txBody>
      </p:sp>
      <p:sp>
        <p:nvSpPr>
          <p:cNvPr id="49" name="ZoneTexte 48">
            <a:extLst>
              <a:ext uri="{FF2B5EF4-FFF2-40B4-BE49-F238E27FC236}">
                <a16:creationId xmlns:a16="http://schemas.microsoft.com/office/drawing/2014/main" id="{EF597A6D-FAA8-2A38-854D-F6F91643556B}"/>
              </a:ext>
            </a:extLst>
          </p:cNvPr>
          <p:cNvSpPr txBox="1"/>
          <p:nvPr/>
        </p:nvSpPr>
        <p:spPr>
          <a:xfrm>
            <a:off x="10307549" y="6171989"/>
            <a:ext cx="3529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>
                <a:latin typeface="Garamond" panose="02020404030301010803" pitchFamily="18" charset="0"/>
              </a:rPr>
              <a:t>5</a:t>
            </a:r>
          </a:p>
        </p:txBody>
      </p:sp>
      <p:sp>
        <p:nvSpPr>
          <p:cNvPr id="50" name="ZoneTexte 49">
            <a:extLst>
              <a:ext uri="{FF2B5EF4-FFF2-40B4-BE49-F238E27FC236}">
                <a16:creationId xmlns:a16="http://schemas.microsoft.com/office/drawing/2014/main" id="{89C4ACDE-6CDE-E9E4-FA22-F54C8F1DB3F0}"/>
              </a:ext>
            </a:extLst>
          </p:cNvPr>
          <p:cNvSpPr txBox="1"/>
          <p:nvPr/>
        </p:nvSpPr>
        <p:spPr>
          <a:xfrm>
            <a:off x="6815260" y="6090803"/>
            <a:ext cx="3529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>
                <a:latin typeface="Garamond" panose="02020404030301010803" pitchFamily="18" charset="0"/>
              </a:rPr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23086533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2D1F572-73DE-6BE6-F72A-261C269E1B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Garamond" panose="02020404030301010803" pitchFamily="18" charset="0"/>
              </a:rPr>
              <a:t>2. The Program of Modern Econometrics </a:t>
            </a:r>
          </a:p>
        </p:txBody>
      </p:sp>
      <p:pic>
        <p:nvPicPr>
          <p:cNvPr id="1030" name="Picture 6" descr="undefined">
            <a:extLst>
              <a:ext uri="{FF2B5EF4-FFF2-40B4-BE49-F238E27FC236}">
                <a16:creationId xmlns:a16="http://schemas.microsoft.com/office/drawing/2014/main" id="{78161CFB-4CC6-7022-FBA6-C7EFEF5D7ACB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690688"/>
            <a:ext cx="3866638" cy="4349968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Jan Tinbergen — Wikipédia">
            <a:extLst>
              <a:ext uri="{FF2B5EF4-FFF2-40B4-BE49-F238E27FC236}">
                <a16:creationId xmlns:a16="http://schemas.microsoft.com/office/drawing/2014/main" id="{AA9F1D5C-875C-42D9-9F72-6E0005E4E712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58358" y="1689318"/>
            <a:ext cx="3263503" cy="4351338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DFEF573B-C011-ED08-8C0A-D7582D3CECF4}"/>
              </a:ext>
            </a:extLst>
          </p:cNvPr>
          <p:cNvSpPr txBox="1"/>
          <p:nvPr/>
        </p:nvSpPr>
        <p:spPr>
          <a:xfrm>
            <a:off x="838200" y="6120124"/>
            <a:ext cx="386849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latin typeface="Garamond" panose="02020404030301010803" pitchFamily="18" charset="0"/>
              </a:rPr>
              <a:t>Ragnar Frisch (1895-1973)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CC2972EF-47B7-15D6-C4FF-E0659C355E37}"/>
              </a:ext>
            </a:extLst>
          </p:cNvPr>
          <p:cNvSpPr txBox="1"/>
          <p:nvPr/>
        </p:nvSpPr>
        <p:spPr>
          <a:xfrm>
            <a:off x="7437875" y="6123543"/>
            <a:ext cx="390446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latin typeface="Garamond" panose="02020404030301010803" pitchFamily="18" charset="0"/>
              </a:rPr>
              <a:t>Jan Tinbergen (1903-1994)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F8B480E8-ED26-3E41-BE14-6372FE71892D}"/>
              </a:ext>
            </a:extLst>
          </p:cNvPr>
          <p:cNvSpPr txBox="1"/>
          <p:nvPr/>
        </p:nvSpPr>
        <p:spPr>
          <a:xfrm>
            <a:off x="4913436" y="2952448"/>
            <a:ext cx="263632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DE" sz="2800" b="1" dirty="0">
                <a:latin typeface="Garamond" panose="02020404030301010803" pitchFamily="18" charset="0"/>
              </a:rPr>
              <a:t>Nobel Memorial Prize in Economics </a:t>
            </a:r>
          </a:p>
          <a:p>
            <a:pPr algn="ctr"/>
            <a:r>
              <a:rPr lang="fr-DE" sz="2800" dirty="0">
                <a:latin typeface="Garamond" panose="02020404030301010803" pitchFamily="18" charset="0"/>
              </a:rPr>
              <a:t>(1969) </a:t>
            </a:r>
          </a:p>
        </p:txBody>
      </p:sp>
    </p:spTree>
    <p:extLst>
      <p:ext uri="{BB962C8B-B14F-4D97-AF65-F5344CB8AC3E}">
        <p14:creationId xmlns:p14="http://schemas.microsoft.com/office/powerpoint/2010/main" val="329706502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2D1F572-73DE-6BE6-F72A-261C269E1B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Garamond" panose="02020404030301010803" pitchFamily="18" charset="0"/>
              </a:rPr>
              <a:t>2. The Program of Modern Econometrics 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AA65698-20A1-97DD-43CE-F907284FB2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sz="4800" b="1" i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“Intermediate between mathematics, statistics, and economics, we find a new discipline which for lack of a better name may be called econometrics. Econometrics has as its aim ... to turn pure economics, as far as possible, into a science in the strict sense of the word.”</a:t>
            </a:r>
            <a:r>
              <a:rPr lang="en-US" sz="48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fr-FR" dirty="0">
              <a:latin typeface="Garamond" panose="02020404030301010803" pitchFamily="18" charset="0"/>
            </a:endParaRPr>
          </a:p>
          <a:p>
            <a:pPr marL="0" indent="0" algn="r">
              <a:buNone/>
            </a:pPr>
            <a:r>
              <a:rPr lang="fr-FR" dirty="0">
                <a:latin typeface="Garamond" panose="02020404030301010803" pitchFamily="18" charset="0"/>
              </a:rPr>
              <a:t>R. Frisch (1926): “Sur un problème d’économie pure.” </a:t>
            </a:r>
            <a:br>
              <a:rPr lang="fr-FR" dirty="0">
                <a:latin typeface="Garamond" panose="02020404030301010803" pitchFamily="18" charset="0"/>
              </a:rPr>
            </a:br>
            <a:r>
              <a:rPr lang="fr-FR" i="1" dirty="0">
                <a:latin typeface="Garamond" panose="02020404030301010803" pitchFamily="18" charset="0"/>
              </a:rPr>
              <a:t>Norsk </a:t>
            </a:r>
            <a:r>
              <a:rPr lang="fr-FR" i="1" dirty="0" err="1">
                <a:latin typeface="Garamond" panose="02020404030301010803" pitchFamily="18" charset="0"/>
              </a:rPr>
              <a:t>Matematisk</a:t>
            </a:r>
            <a:r>
              <a:rPr lang="fr-FR" i="1" dirty="0">
                <a:latin typeface="Garamond" panose="02020404030301010803" pitchFamily="18" charset="0"/>
              </a:rPr>
              <a:t> </a:t>
            </a:r>
            <a:r>
              <a:rPr lang="fr-FR" i="1" dirty="0" err="1">
                <a:latin typeface="Garamond" panose="02020404030301010803" pitchFamily="18" charset="0"/>
              </a:rPr>
              <a:t>Forenings</a:t>
            </a:r>
            <a:r>
              <a:rPr lang="fr-FR" i="1" dirty="0">
                <a:latin typeface="Garamond" panose="02020404030301010803" pitchFamily="18" charset="0"/>
              </a:rPr>
              <a:t> </a:t>
            </a:r>
            <a:r>
              <a:rPr lang="fr-FR" i="1" dirty="0" err="1">
                <a:latin typeface="Garamond" panose="02020404030301010803" pitchFamily="18" charset="0"/>
              </a:rPr>
              <a:t>Skrifter</a:t>
            </a:r>
            <a:r>
              <a:rPr lang="fr-FR" i="1" dirty="0">
                <a:latin typeface="Garamond" panose="02020404030301010803" pitchFamily="18" charset="0"/>
              </a:rPr>
              <a:t> </a:t>
            </a:r>
            <a:r>
              <a:rPr lang="fr-FR" i="1" dirty="0" err="1">
                <a:latin typeface="Garamond" panose="02020404030301010803" pitchFamily="18" charset="0"/>
              </a:rPr>
              <a:t>Series</a:t>
            </a:r>
            <a:r>
              <a:rPr lang="fr-FR" i="1" dirty="0">
                <a:latin typeface="Garamond" panose="02020404030301010803" pitchFamily="18" charset="0"/>
              </a:rPr>
              <a:t> </a:t>
            </a:r>
            <a:r>
              <a:rPr lang="fr-FR" dirty="0">
                <a:latin typeface="Garamond" panose="02020404030301010803" pitchFamily="18" charset="0"/>
              </a:rPr>
              <a:t>1 (16) </a:t>
            </a:r>
          </a:p>
          <a:p>
            <a:endParaRPr lang="en-US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028474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2D1F572-73DE-6BE6-F72A-261C269E1B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Garamond" panose="02020404030301010803" pitchFamily="18" charset="0"/>
              </a:rPr>
              <a:t>2. The Program of Modern Econometrics 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AA65698-20A1-97DD-43CE-F907284FB2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Garamond" panose="02020404030301010803" pitchFamily="18" charset="0"/>
              </a:rPr>
              <a:t>There are two aspects to modern econometrics:</a:t>
            </a:r>
          </a:p>
          <a:p>
            <a:pPr lvl="1"/>
            <a:r>
              <a:rPr lang="en-US" b="1" dirty="0">
                <a:latin typeface="Garamond" panose="02020404030301010803" pitchFamily="18" charset="0"/>
              </a:rPr>
              <a:t>Theoretical-quantitative</a:t>
            </a:r>
            <a:r>
              <a:rPr lang="en-US" dirty="0">
                <a:latin typeface="Garamond" panose="02020404030301010803" pitchFamily="18" charset="0"/>
              </a:rPr>
              <a:t>: reformulating economic theory in quantitative-mathematical terms</a:t>
            </a:r>
          </a:p>
          <a:p>
            <a:pPr lvl="1"/>
            <a:r>
              <a:rPr lang="en-US" b="1" dirty="0">
                <a:latin typeface="Garamond" panose="02020404030301010803" pitchFamily="18" charset="0"/>
              </a:rPr>
              <a:t>Empirical-quantitative</a:t>
            </a:r>
            <a:r>
              <a:rPr lang="en-US" dirty="0">
                <a:latin typeface="Garamond" panose="02020404030301010803" pitchFamily="18" charset="0"/>
              </a:rPr>
              <a:t>: empirically testing theoretical-quantitative propositions</a:t>
            </a:r>
          </a:p>
          <a:p>
            <a:pPr marL="0" indent="0">
              <a:buNone/>
            </a:pPr>
            <a:br>
              <a:rPr lang="en-US" dirty="0">
                <a:latin typeface="Garamond" panose="02020404030301010803" pitchFamily="18" charset="0"/>
              </a:rPr>
            </a:br>
            <a:r>
              <a:rPr lang="en-US" dirty="0">
                <a:latin typeface="Garamond" panose="02020404030301010803" pitchFamily="18" charset="0"/>
              </a:rPr>
              <a:t>“</a:t>
            </a:r>
            <a:r>
              <a:rPr lang="en-US" b="1" i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Unlike the attempts around 1838 (by Cournot) and 1870 (by Walras, Jevons and </a:t>
            </a:r>
            <a:r>
              <a:rPr lang="en-US" b="1" i="1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Menger</a:t>
            </a:r>
            <a:r>
              <a:rPr lang="en-US" b="1" i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 which did not succeed, the third ‘wave’ of quantification was successful.”</a:t>
            </a:r>
            <a:r>
              <a:rPr lang="en-US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r>
              <a:rPr lang="en-US" dirty="0">
                <a:latin typeface="Garamond" panose="02020404030301010803" pitchFamily="18" charset="0"/>
              </a:rPr>
              <a:t>Tinbergen (1973)</a:t>
            </a:r>
          </a:p>
        </p:txBody>
      </p:sp>
    </p:spTree>
    <p:extLst>
      <p:ext uri="{BB962C8B-B14F-4D97-AF65-F5344CB8AC3E}">
        <p14:creationId xmlns:p14="http://schemas.microsoft.com/office/powerpoint/2010/main" val="146816546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2D1F572-73DE-6BE6-F72A-261C269E1B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Garamond" panose="02020404030301010803" pitchFamily="18" charset="0"/>
              </a:rPr>
              <a:t>2. The Program of Modern Econometrics 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AA65698-20A1-97DD-43CE-F907284FB2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i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“The econometric study that we present is an attempt to realize Jevon’s dream </a:t>
            </a:r>
            <a:r>
              <a:rPr lang="en-US" dirty="0">
                <a:effectLst/>
                <a:latin typeface="Garamond" panose="02020404030301010803" pitchFamily="18" charset="0"/>
                <a:cs typeface="Times New Roman" panose="02020603050405020304" pitchFamily="18" charset="0"/>
              </a:rPr>
              <a:t>[the author refers to the paragraph “Numerical Determination of the Laws of Utility” in the fourth edition of Jevons (1911)]</a:t>
            </a:r>
            <a:r>
              <a:rPr lang="en-US" b="1" i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 measure the variations of the marginal utility of economic goods.”</a:t>
            </a:r>
          </a:p>
          <a:p>
            <a:pPr marL="0" indent="0" algn="r">
              <a:buNone/>
            </a:pPr>
            <a:r>
              <a:rPr lang="en-US" dirty="0">
                <a:effectLst/>
                <a:latin typeface="Garamond" panose="02020404030301010803" pitchFamily="18" charset="0"/>
                <a:cs typeface="Times New Roman" panose="02020603050405020304" pitchFamily="18" charset="0"/>
              </a:rPr>
              <a:t>Frisch (1926) </a:t>
            </a:r>
            <a:endParaRPr lang="en-US" dirty="0">
              <a:latin typeface="Garamond" panose="02020404030301010803" pitchFamily="18" charset="0"/>
            </a:endParaRPr>
          </a:p>
          <a:p>
            <a:pPr marL="0" indent="0">
              <a:buNone/>
            </a:pPr>
            <a:endParaRPr lang="fr-FR" b="1" i="1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b="1" i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“… since the break-through of econometrics–this is not a dream anymore but a reality” </a:t>
            </a:r>
          </a:p>
          <a:p>
            <a:pPr marL="0" indent="0" algn="r">
              <a:buNone/>
            </a:pPr>
            <a:r>
              <a:rPr lang="fr-FR" dirty="0">
                <a:effectLst/>
                <a:latin typeface="Garamond" panose="02020404030301010803" pitchFamily="18" charset="0"/>
              </a:rPr>
              <a:t>Frisch (1970) </a:t>
            </a:r>
            <a:endParaRPr lang="fr-FR" dirty="0">
              <a:latin typeface="Garamond" panose="02020404030301010803" pitchFamily="18" charset="0"/>
            </a:endParaRPr>
          </a:p>
          <a:p>
            <a:endParaRPr lang="en-US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815677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2D1F572-73DE-6BE6-F72A-261C269E1B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Garamond" panose="02020404030301010803" pitchFamily="18" charset="0"/>
              </a:rPr>
              <a:t>2. The Program of Modern Econometrics 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AA65698-20A1-97DD-43CE-F907284FB2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696576" cy="4351338"/>
          </a:xfrm>
        </p:spPr>
        <p:txBody>
          <a:bodyPr>
            <a:normAutofit/>
          </a:bodyPr>
          <a:lstStyle/>
          <a:p>
            <a:r>
              <a:rPr lang="en-US" dirty="0">
                <a:latin typeface="Garamond" panose="02020404030301010803" pitchFamily="18" charset="0"/>
              </a:rPr>
              <a:t>How did the dream become true?</a:t>
            </a:r>
          </a:p>
          <a:p>
            <a:pPr lvl="1"/>
            <a:r>
              <a:rPr lang="en-US" dirty="0">
                <a:latin typeface="Garamond" panose="02020404030301010803" pitchFamily="18" charset="0"/>
              </a:rPr>
              <a:t>Mathematical axiomatization of economic theory (e.g.: determination, additivity, and transitivity of preferences)</a:t>
            </a:r>
          </a:p>
          <a:p>
            <a:pPr lvl="1"/>
            <a:r>
              <a:rPr lang="en-US" dirty="0">
                <a:latin typeface="Garamond" panose="02020404030301010803" pitchFamily="18" charset="0"/>
              </a:rPr>
              <a:t>Utility as a well-defined mapping from multidimensional bundles of goods to a cardinal scale of measurement </a:t>
            </a:r>
          </a:p>
          <a:p>
            <a:pPr lvl="1"/>
            <a:r>
              <a:rPr lang="en-US" dirty="0">
                <a:latin typeface="Garamond" panose="02020404030301010803" pitchFamily="18" charset="0"/>
              </a:rPr>
              <a:t>How to determine the mapping? </a:t>
            </a:r>
            <a:br>
              <a:rPr lang="en-US" dirty="0">
                <a:latin typeface="Garamond" panose="02020404030301010803" pitchFamily="18" charset="0"/>
              </a:rPr>
            </a:br>
            <a:r>
              <a:rPr lang="en-US" dirty="0">
                <a:latin typeface="Garamond" panose="02020404030301010803" pitchFamily="18" charset="0"/>
              </a:rPr>
              <a:t>	- With choice questions (</a:t>
            </a:r>
            <a:r>
              <a:rPr lang="en-US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expériences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par interrogation</a:t>
            </a:r>
            <a:r>
              <a:rPr lang="en-US" dirty="0">
                <a:latin typeface="Garamond" panose="02020404030301010803" pitchFamily="18" charset="0"/>
              </a:rPr>
              <a:t>)</a:t>
            </a:r>
          </a:p>
          <a:p>
            <a:pPr lvl="1"/>
            <a:r>
              <a:rPr lang="en-US" dirty="0">
                <a:latin typeface="Garamond" panose="02020404030301010803" pitchFamily="18" charset="0"/>
              </a:rPr>
              <a:t>How to determine cardinal utility measurements from interview data?</a:t>
            </a:r>
            <a:br>
              <a:rPr lang="en-US" dirty="0">
                <a:latin typeface="Garamond" panose="02020404030301010803" pitchFamily="18" charset="0"/>
              </a:rPr>
            </a:br>
            <a:r>
              <a:rPr lang="en-US" dirty="0">
                <a:latin typeface="Garamond" panose="02020404030301010803" pitchFamily="18" charset="0"/>
              </a:rPr>
              <a:t>	- With an appeal to everyday experience </a:t>
            </a:r>
          </a:p>
          <a:p>
            <a:r>
              <a:rPr lang="en-US" dirty="0">
                <a:latin typeface="Garamond" panose="02020404030301010803" pitchFamily="18" charset="0"/>
              </a:rPr>
              <a:t>The scientific basis is very thin, but the implications, if the project were to succeed, are obvious: </a:t>
            </a:r>
            <a:r>
              <a:rPr lang="en-US" b="1" dirty="0">
                <a:latin typeface="Garamond" panose="02020404030301010803" pitchFamily="18" charset="0"/>
              </a:rPr>
              <a:t>assessment and maximization of total welfare</a:t>
            </a:r>
          </a:p>
        </p:txBody>
      </p:sp>
    </p:spTree>
    <p:extLst>
      <p:ext uri="{BB962C8B-B14F-4D97-AF65-F5344CB8AC3E}">
        <p14:creationId xmlns:p14="http://schemas.microsoft.com/office/powerpoint/2010/main" val="335073653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2D1F572-73DE-6BE6-F72A-261C269E1B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Garamond" panose="02020404030301010803" pitchFamily="18" charset="0"/>
              </a:rPr>
              <a:t>3. Utility and Welfare Economics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AA65698-20A1-97DD-43CE-F907284FB2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i="0" u="none" strike="noStrike" dirty="0">
                <a:solidFill>
                  <a:srgbClr val="000000"/>
                </a:solidFill>
                <a:effectLst/>
                <a:latin typeface="Garamond" panose="02020404030301010803" pitchFamily="18" charset="0"/>
              </a:rPr>
              <a:t>Utility theory analyzes the laws of value and choice of individuals </a:t>
            </a:r>
          </a:p>
          <a:p>
            <a:r>
              <a:rPr lang="en-US" dirty="0">
                <a:solidFill>
                  <a:srgbClr val="000000"/>
                </a:solidFill>
                <a:latin typeface="Garamond" panose="02020404030301010803" pitchFamily="18" charset="0"/>
              </a:rPr>
              <a:t>W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Garamond" panose="02020404030301010803" pitchFamily="18" charset="0"/>
              </a:rPr>
              <a:t>elfare theory analyzes the </a:t>
            </a:r>
            <a:r>
              <a:rPr lang="en-US" dirty="0">
                <a:solidFill>
                  <a:srgbClr val="000000"/>
                </a:solidFill>
                <a:latin typeface="Garamond" panose="02020404030301010803" pitchFamily="18" charset="0"/>
              </a:rPr>
              <a:t>relationships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Garamond" panose="02020404030301010803" pitchFamily="18" charset="0"/>
              </a:rPr>
              <a:t> between the values of many individuals, with the objective of drawing scientific conclusions on the desirability of various alternatives </a:t>
            </a:r>
          </a:p>
          <a:p>
            <a:r>
              <a:rPr lang="en-US" b="0" i="0" u="none" strike="noStrike" dirty="0">
                <a:solidFill>
                  <a:srgbClr val="000000"/>
                </a:solidFill>
                <a:effectLst/>
                <a:latin typeface="Garamond" panose="02020404030301010803" pitchFamily="18" charset="0"/>
              </a:rPr>
              <a:t>Assessing the welfare implications of</a:t>
            </a:r>
          </a:p>
          <a:p>
            <a:pPr lvl="1"/>
            <a:r>
              <a:rPr lang="en-US" dirty="0">
                <a:solidFill>
                  <a:srgbClr val="000000"/>
                </a:solidFill>
                <a:latin typeface="Garamond" panose="02020404030301010803" pitchFamily="18" charset="0"/>
              </a:rPr>
              <a:t>Taxes</a:t>
            </a:r>
          </a:p>
          <a:p>
            <a:pPr lvl="1"/>
            <a:r>
              <a:rPr lang="en-US" b="0" i="0" u="none" strike="noStrike" dirty="0">
                <a:solidFill>
                  <a:srgbClr val="000000"/>
                </a:solidFill>
                <a:effectLst/>
                <a:latin typeface="Garamond" panose="02020404030301010803" pitchFamily="18" charset="0"/>
              </a:rPr>
              <a:t>Subsidies</a:t>
            </a:r>
          </a:p>
          <a:p>
            <a:pPr lvl="1"/>
            <a:r>
              <a:rPr lang="en-US" dirty="0">
                <a:solidFill>
                  <a:srgbClr val="000000"/>
                </a:solidFill>
                <a:latin typeface="Garamond" panose="02020404030301010803" pitchFamily="18" charset="0"/>
              </a:rPr>
              <a:t>Price controls </a:t>
            </a:r>
          </a:p>
          <a:p>
            <a:pPr lvl="1"/>
            <a:r>
              <a:rPr lang="en-US" dirty="0">
                <a:solidFill>
                  <a:srgbClr val="000000"/>
                </a:solidFill>
                <a:latin typeface="Garamond" panose="02020404030301010803" pitchFamily="18" charset="0"/>
              </a:rPr>
              <a:t>Monopoly</a:t>
            </a:r>
          </a:p>
          <a:p>
            <a:pPr lvl="1"/>
            <a:r>
              <a:rPr lang="en-US" b="0" i="0" u="none" strike="noStrike" dirty="0">
                <a:solidFill>
                  <a:srgbClr val="000000"/>
                </a:solidFill>
                <a:effectLst/>
                <a:latin typeface="Garamond" panose="02020404030301010803" pitchFamily="18" charset="0"/>
              </a:rPr>
              <a:t>Partial and complete economic planning</a:t>
            </a:r>
          </a:p>
          <a:p>
            <a:endParaRPr lang="en-US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793471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13907</TotalTime>
  <Words>2193</Words>
  <Application>Microsoft Macintosh PowerPoint</Application>
  <PresentationFormat>Grand écran</PresentationFormat>
  <Paragraphs>582</Paragraphs>
  <Slides>37</Slides>
  <Notes>32</Notes>
  <HiddenSlides>1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37</vt:i4>
      </vt:variant>
    </vt:vector>
  </HeadingPairs>
  <TitlesOfParts>
    <vt:vector size="44" baseType="lpstr">
      <vt:lpstr>Arial</vt:lpstr>
      <vt:lpstr>Calibri</vt:lpstr>
      <vt:lpstr>Calibri Light</vt:lpstr>
      <vt:lpstr>Cambria Math</vt:lpstr>
      <vt:lpstr>Garamond</vt:lpstr>
      <vt:lpstr>Times New Roman</vt:lpstr>
      <vt:lpstr>Thème Office</vt:lpstr>
      <vt:lpstr>Measurement in Economics</vt:lpstr>
      <vt:lpstr>Content</vt:lpstr>
      <vt:lpstr>1. Introduction</vt:lpstr>
      <vt:lpstr>2. The Program of Modern Econometrics </vt:lpstr>
      <vt:lpstr>2. The Program of Modern Econometrics </vt:lpstr>
      <vt:lpstr>2. The Program of Modern Econometrics </vt:lpstr>
      <vt:lpstr>2. The Program of Modern Econometrics </vt:lpstr>
      <vt:lpstr>2. The Program of Modern Econometrics </vt:lpstr>
      <vt:lpstr>3. Utility and Welfare Economics</vt:lpstr>
      <vt:lpstr>3. Utility and Welfare Economics</vt:lpstr>
      <vt:lpstr>3. Utility and Welfare Economics</vt:lpstr>
      <vt:lpstr>3. Utility and Welfare Economics</vt:lpstr>
      <vt:lpstr>3. Utility and Welfare Economics</vt:lpstr>
      <vt:lpstr>3. Utility and Welfare Economics</vt:lpstr>
      <vt:lpstr>3. Utility and Welfare Economics</vt:lpstr>
      <vt:lpstr>3. Utility and Welfare Economics</vt:lpstr>
      <vt:lpstr>3. Utility and Welfare Economics</vt:lpstr>
      <vt:lpstr>3. Utility and Welfare Economics</vt:lpstr>
      <vt:lpstr>3. Utility and Welfare Economics</vt:lpstr>
      <vt:lpstr>3. Utility and Welfare Economics</vt:lpstr>
      <vt:lpstr>3. Utility and Welfare Economics</vt:lpstr>
      <vt:lpstr>3. Utility and Welfare Economics</vt:lpstr>
      <vt:lpstr>3. Utility and Welfare Economics</vt:lpstr>
      <vt:lpstr>3. Utility and Welfare Economics</vt:lpstr>
      <vt:lpstr>3. Utility and Welfare Economics</vt:lpstr>
      <vt:lpstr>3. Utility and Welfare Economics</vt:lpstr>
      <vt:lpstr>3. Utility and Welfare Economics</vt:lpstr>
      <vt:lpstr>3. Utility and Welfare Economics</vt:lpstr>
      <vt:lpstr>3. Utility and Welfare Economics</vt:lpstr>
      <vt:lpstr>3. Utility and Welfare Economics</vt:lpstr>
      <vt:lpstr>3. Utility and Welfare Economics</vt:lpstr>
      <vt:lpstr>4. Econometrics as a Set of Descriptive Tools</vt:lpstr>
      <vt:lpstr>4. Econometrics as a Set of Descriptive Tools</vt:lpstr>
      <vt:lpstr>4. Econometrics as a Set of Descriptive Tools</vt:lpstr>
      <vt:lpstr>4. Econometrics as a Set of Descriptive Tools</vt:lpstr>
      <vt:lpstr>4. Econometrics as a Set of Descriptive Tools</vt:lpstr>
      <vt:lpstr>3. Utility and Welfare Economics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Monetary expansion creates wealth inequalities</dc:title>
  <dc:creator>Karl-Friedrich ISRAEL</dc:creator>
  <cp:lastModifiedBy>Karl-Friedrich Israel</cp:lastModifiedBy>
  <cp:revision>24</cp:revision>
  <dcterms:created xsi:type="dcterms:W3CDTF">2023-07-06T14:22:19Z</dcterms:created>
  <dcterms:modified xsi:type="dcterms:W3CDTF">2023-07-25T15:38:32Z</dcterms:modified>
</cp:coreProperties>
</file>