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5" r:id="rId1"/>
  </p:sldMasterIdLst>
  <p:notesMasterIdLst>
    <p:notesMasterId r:id="rId14"/>
  </p:notesMasterIdLst>
  <p:handoutMasterIdLst>
    <p:handoutMasterId r:id="rId15"/>
  </p:handoutMasterIdLst>
  <p:sldIdLst>
    <p:sldId id="259" r:id="rId2"/>
    <p:sldId id="327" r:id="rId3"/>
    <p:sldId id="329" r:id="rId4"/>
    <p:sldId id="326" r:id="rId5"/>
    <p:sldId id="308" r:id="rId6"/>
    <p:sldId id="309" r:id="rId7"/>
    <p:sldId id="310" r:id="rId8"/>
    <p:sldId id="320" r:id="rId9"/>
    <p:sldId id="324" r:id="rId10"/>
    <p:sldId id="321" r:id="rId11"/>
    <p:sldId id="323" r:id="rId12"/>
    <p:sldId id="319" r:id="rId13"/>
  </p:sldIdLst>
  <p:sldSz cx="12192000" cy="6858000"/>
  <p:notesSz cx="7315200" cy="96012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late Pro Light" panose="02000306040000020004" pitchFamily="2" charset="0"/>
      <p:regular r:id="rId20"/>
    </p:embeddedFont>
    <p:embeddedFont>
      <p:font typeface="Tahoma" panose="020B0604030504040204" pitchFamily="34" charset="0"/>
      <p:regular r:id="rId21"/>
      <p:bold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8000"/>
    <a:srgbClr val="FF9900"/>
    <a:srgbClr val="D09E00"/>
    <a:srgbClr val="0066CC"/>
    <a:srgbClr val="FF66FF"/>
    <a:srgbClr val="CCECFF"/>
    <a:srgbClr val="99CCFF"/>
    <a:srgbClr val="33CCC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78" autoAdjust="0"/>
    <p:restoredTop sz="85879" autoAdjust="0"/>
  </p:normalViewPr>
  <p:slideViewPr>
    <p:cSldViewPr>
      <p:cViewPr varScale="1">
        <p:scale>
          <a:sx n="44" d="100"/>
          <a:sy n="44" d="100"/>
        </p:scale>
        <p:origin x="60" y="5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6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49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99228AA2-B3A5-483F-AFA1-6FE89A3B25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9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6E3D5D3C-13EB-429C-9E1A-80F6BF853D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54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749639-23B4-4332-B4EA-F1787D076311}" type="slidenum">
              <a:rPr lang="en-US"/>
              <a:pPr/>
              <a:t>1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7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D5D3C-13EB-429C-9E1A-80F6BF853D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30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D5D3C-13EB-429C-9E1A-80F6BF853D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24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FF1F4-3DC9-431A-933D-E61793E62B95}" type="slidenum">
              <a:rPr lang="en-US"/>
              <a:pPr/>
              <a:t>5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5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FEF9C5-EB45-4EE3-9815-3AC611F9DED6}" type="slidenum">
              <a:rPr lang="en-US"/>
              <a:pPr/>
              <a:t>6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69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64EB3-7DE0-446D-BBC0-03FC3E03F1D8}" type="slidenum">
              <a:rPr lang="en-US"/>
              <a:pPr/>
              <a:t>8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4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6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508000" y="609601"/>
            <a:ext cx="7721600" cy="1736725"/>
          </a:xfrm>
        </p:spPr>
        <p:txBody>
          <a:bodyPr anchor="b" anchorCtr="1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66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2800" y="2819400"/>
            <a:ext cx="8229600" cy="1752600"/>
          </a:xfrm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7151" y="228600"/>
            <a:ext cx="2846916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167" y="228600"/>
            <a:ext cx="8341784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1" y="1219200"/>
            <a:ext cx="5592233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834" y="1219200"/>
            <a:ext cx="5592233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4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0"/>
            <a:ext cx="1138766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64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6400" y="1219200"/>
            <a:ext cx="1138766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>
    <p:pull dir="u"/>
  </p:transition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39933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09650" y="2895600"/>
            <a:ext cx="6172200" cy="2286000"/>
          </a:xfrm>
        </p:spPr>
        <p:txBody>
          <a:bodyPr/>
          <a:lstStyle/>
          <a:p>
            <a:r>
              <a:rPr lang="en-US" sz="3600" dirty="0">
                <a:latin typeface="Slate Pro Light" panose="02000306040000020004" pitchFamily="2" charset="0"/>
              </a:rPr>
              <a:t>Peter G. Klein</a:t>
            </a:r>
          </a:p>
          <a:p>
            <a:pPr>
              <a:spcBef>
                <a:spcPct val="0"/>
              </a:spcBef>
            </a:pPr>
            <a:r>
              <a:rPr lang="en-US" sz="3200" dirty="0">
                <a:latin typeface="Slate Pro Light" panose="02000306040000020004" pitchFamily="2" charset="0"/>
              </a:rPr>
              <a:t>Mises University</a:t>
            </a:r>
          </a:p>
          <a:p>
            <a:pPr>
              <a:spcBef>
                <a:spcPct val="0"/>
              </a:spcBef>
            </a:pPr>
            <a:r>
              <a:rPr lang="en-US" sz="3200" dirty="0">
                <a:latin typeface="Slate Pro Light" panose="02000306040000020004" pitchFamily="2" charset="0"/>
              </a:rPr>
              <a:t>2023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Slate Pro Light" panose="02000306040000020004" pitchFamily="2" charset="0"/>
              </a:rPr>
              <a:t>@</a:t>
            </a:r>
            <a:r>
              <a:rPr lang="en-US" dirty="0" err="1">
                <a:latin typeface="Slate Pro Light" panose="02000306040000020004" pitchFamily="2" charset="0"/>
              </a:rPr>
              <a:t>petergklein</a:t>
            </a:r>
            <a:endParaRPr lang="en-US" dirty="0">
              <a:latin typeface="Slate Pro Light" panose="02000306040000020004" pitchFamily="2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Slate Pro Light" panose="02000306040000020004" pitchFamily="2" charset="0"/>
              </a:rPr>
              <a:t>#</a:t>
            </a:r>
            <a:r>
              <a:rPr lang="en-US" dirty="0" err="1">
                <a:latin typeface="Slate Pro Light" panose="02000306040000020004" pitchFamily="2" charset="0"/>
              </a:rPr>
              <a:t>MisesU</a:t>
            </a:r>
            <a:endParaRPr lang="en-US" dirty="0">
              <a:latin typeface="Slate Pro Light" panose="02000306040000020004" pitchFamily="2" charset="0"/>
            </a:endParaRPr>
          </a:p>
        </p:txBody>
      </p:sp>
      <p:sp>
        <p:nvSpPr>
          <p:cNvPr id="487427" name="Text Box 3"/>
          <p:cNvSpPr txBox="1">
            <a:spLocks noChangeArrowheads="1"/>
          </p:cNvSpPr>
          <p:nvPr/>
        </p:nvSpPr>
        <p:spPr bwMode="auto">
          <a:xfrm>
            <a:off x="990600" y="1828801"/>
            <a:ext cx="7943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800" dirty="0">
                <a:solidFill>
                  <a:srgbClr val="003399"/>
                </a:solidFill>
                <a:latin typeface="Slate Pro Light" panose="02000306040000020004" pitchFamily="2" charset="0"/>
              </a:rPr>
              <a:t>Competition and Monopoly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>
                <a:latin typeface="Slate Pro Light" panose="02000306040000020004" pitchFamily="2" charset="0"/>
              </a:rPr>
              <a:t>Rothbard’s refinement of Mises’s monopoly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67" y="1219200"/>
            <a:ext cx="10723033" cy="5105400"/>
          </a:xfrm>
        </p:spPr>
        <p:txBody>
          <a:bodyPr/>
          <a:lstStyle/>
          <a:p>
            <a:r>
              <a:rPr lang="en-US" sz="2800" dirty="0">
                <a:latin typeface="Slate Pro Light" panose="02000306040000020004" pitchFamily="2" charset="0"/>
              </a:rPr>
              <a:t>All sellers face a downward-sloping demand curve.</a:t>
            </a:r>
          </a:p>
          <a:p>
            <a:r>
              <a:rPr lang="en-US" sz="2800" dirty="0">
                <a:latin typeface="Slate Pro Light" panose="02000306040000020004" pitchFamily="2" charset="0"/>
              </a:rPr>
              <a:t>No way to distinguish a “monopoly” from a “competitive” price, in the absence of legal restrictions.</a:t>
            </a:r>
          </a:p>
          <a:p>
            <a:pPr lvl="1"/>
            <a:r>
              <a:rPr lang="en-US" sz="2400" dirty="0">
                <a:latin typeface="Slate Pro Light" panose="02000306040000020004" pitchFamily="2" charset="0"/>
              </a:rPr>
              <a:t>All firms try to maximize net income given their estimates of demand.</a:t>
            </a:r>
          </a:p>
          <a:p>
            <a:pPr lvl="1"/>
            <a:r>
              <a:rPr lang="en-US" sz="2400" dirty="0">
                <a:latin typeface="Slate Pro Light" panose="02000306040000020004" pitchFamily="2" charset="0"/>
              </a:rPr>
              <a:t>All firms price in the elastic range of their demand curve (and elasticity is the result of consumer preference, i.e., voluntary).</a:t>
            </a:r>
          </a:p>
          <a:p>
            <a:r>
              <a:rPr lang="en-US" sz="2800" dirty="0">
                <a:latin typeface="Slate Pro Light" panose="02000306040000020004" pitchFamily="2" charset="0"/>
              </a:rPr>
              <a:t>Government-granted monopoly</a:t>
            </a:r>
          </a:p>
          <a:p>
            <a:pPr lvl="1"/>
            <a:r>
              <a:rPr lang="en-US" sz="2400" dirty="0">
                <a:latin typeface="Slate Pro Light" panose="02000306040000020004" pitchFamily="2" charset="0"/>
              </a:rPr>
              <a:t>Patents</a:t>
            </a:r>
          </a:p>
          <a:p>
            <a:pPr lvl="1"/>
            <a:r>
              <a:rPr lang="en-US" sz="2400" dirty="0">
                <a:latin typeface="Slate Pro Light" panose="02000306040000020004" pitchFamily="2" charset="0"/>
              </a:rPr>
              <a:t>Exclusive grants, charters, licenses</a:t>
            </a:r>
          </a:p>
          <a:p>
            <a:pPr lvl="1"/>
            <a:r>
              <a:rPr lang="en-US" sz="2400" dirty="0">
                <a:latin typeface="Slate Pro Light" panose="02000306040000020004" pitchFamily="2" charset="0"/>
              </a:rPr>
              <a:t>Tariffs and quotas</a:t>
            </a:r>
          </a:p>
          <a:p>
            <a:pPr lvl="1"/>
            <a:endParaRPr lang="en-US" dirty="0">
              <a:latin typeface="Slate Pro Light" panose="020003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91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5C4E-991D-4A5A-A06B-ABA6BB008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Antitrust and competition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00546-1B55-4EA5-B22B-82AB0E7AA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67" y="1219200"/>
            <a:ext cx="9046633" cy="5105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The structure, conduct, performance (SCP) paradigm (emphasis on firm size and market concentration)</a:t>
            </a:r>
          </a:p>
          <a:p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Oliver Williamson on vertical integration</a:t>
            </a:r>
          </a:p>
          <a:p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The Chicago and UCLA schools</a:t>
            </a:r>
          </a:p>
          <a:p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Hipster / neo-</a:t>
            </a:r>
            <a:r>
              <a:rPr lang="en-US" dirty="0" err="1">
                <a:solidFill>
                  <a:schemeClr val="tx1"/>
                </a:solidFill>
                <a:latin typeface="Slate Pro Light" panose="02000306040000020004" pitchFamily="2" charset="0"/>
              </a:rPr>
              <a:t>Brandeisian</a:t>
            </a:r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 antitrust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SCP idea that big is necessarily bad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Attack on the consumer welfare standard</a:t>
            </a:r>
          </a:p>
        </p:txBody>
      </p:sp>
      <p:pic>
        <p:nvPicPr>
          <p:cNvPr id="2050" name="Picture 2" descr="Image result for bork antitrust paradox">
            <a:extLst>
              <a:ext uri="{FF2B5EF4-FFF2-40B4-BE49-F238E27FC236}">
                <a16:creationId xmlns:a16="http://schemas.microsoft.com/office/drawing/2014/main" id="{AEA58B9A-3870-4E86-BFBD-2AD83658D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716" y="1143661"/>
            <a:ext cx="1828800" cy="28517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7964927-B861-45C6-A061-3F0294529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2" r="14142" b="13343"/>
          <a:stretch/>
        </p:blipFill>
        <p:spPr bwMode="auto">
          <a:xfrm>
            <a:off x="1219200" y="4388310"/>
            <a:ext cx="2590800" cy="208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et Your Hands Off My Things! A Tribute to Harold Demsetz –  ReasonablEconomics">
            <a:extLst>
              <a:ext uri="{FF2B5EF4-FFF2-40B4-BE49-F238E27FC236}">
                <a16:creationId xmlns:a16="http://schemas.microsoft.com/office/drawing/2014/main" id="{E59A6E19-92FE-4018-8060-623F4FF27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058" y="1905000"/>
            <a:ext cx="1600200" cy="208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Oliver E. Williamson – Facts - NobelPrize.org">
            <a:extLst>
              <a:ext uri="{FF2B5EF4-FFF2-40B4-BE49-F238E27FC236}">
                <a16:creationId xmlns:a16="http://schemas.microsoft.com/office/drawing/2014/main" id="{439B16BC-2D45-4FCE-A45E-1E7177ED1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9"/>
          <a:stretch/>
        </p:blipFill>
        <p:spPr bwMode="auto">
          <a:xfrm>
            <a:off x="6248400" y="1905000"/>
            <a:ext cx="1600200" cy="208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">
            <a:extLst>
              <a:ext uri="{FF2B5EF4-FFF2-40B4-BE49-F238E27FC236}">
                <a16:creationId xmlns:a16="http://schemas.microsoft.com/office/drawing/2014/main" id="{BB91AA0D-1ECD-C79E-B997-AAF3C983EA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/>
          <a:stretch/>
        </p:blipFill>
        <p:spPr bwMode="auto">
          <a:xfrm>
            <a:off x="4169833" y="4402886"/>
            <a:ext cx="60960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58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67" y="1219200"/>
            <a:ext cx="11387667" cy="5105400"/>
          </a:xfrm>
        </p:spPr>
        <p:txBody>
          <a:bodyPr/>
          <a:lstStyle/>
          <a:p>
            <a:r>
              <a:rPr lang="en-US" sz="2800" dirty="0">
                <a:latin typeface="Slate Pro Light" panose="02000306040000020004" pitchFamily="2" charset="0"/>
              </a:rPr>
              <a:t>Competition is a process of rivalry among entrepreneurs who are free to compete as they see fit, within a given legal framework.</a:t>
            </a:r>
          </a:p>
          <a:p>
            <a:pPr lvl="1"/>
            <a:r>
              <a:rPr lang="en-US" sz="2400" dirty="0">
                <a:latin typeface="Slate Pro Light" panose="02000306040000020004" pitchFamily="2" charset="0"/>
              </a:rPr>
              <a:t>Few firms or many firms</a:t>
            </a:r>
          </a:p>
          <a:p>
            <a:pPr lvl="1"/>
            <a:r>
              <a:rPr lang="en-US" sz="2400" dirty="0">
                <a:latin typeface="Slate Pro Light" panose="02000306040000020004" pitchFamily="2" charset="0"/>
              </a:rPr>
              <a:t>Large firms or small firms</a:t>
            </a:r>
          </a:p>
          <a:p>
            <a:pPr lvl="1"/>
            <a:r>
              <a:rPr lang="en-US" sz="2400" dirty="0">
                <a:latin typeface="Slate Pro Light" panose="02000306040000020004" pitchFamily="2" charset="0"/>
              </a:rPr>
              <a:t>Profits and losses</a:t>
            </a:r>
          </a:p>
          <a:p>
            <a:pPr lvl="1"/>
            <a:r>
              <a:rPr lang="en-US" sz="2400" dirty="0">
                <a:latin typeface="Slate Pro Light" panose="02000306040000020004" pitchFamily="2" charset="0"/>
              </a:rPr>
              <a:t>Entry, exit, growth, innovation, experimentation</a:t>
            </a:r>
          </a:p>
          <a:p>
            <a:r>
              <a:rPr lang="en-US" sz="2800" dirty="0">
                <a:latin typeface="Slate Pro Light" panose="02000306040000020004" pitchFamily="2" charset="0"/>
              </a:rPr>
              <a:t>Government attempts to limit “monopoly power” cannot improve well-being.</a:t>
            </a:r>
          </a:p>
          <a:p>
            <a:pPr lvl="1"/>
            <a:r>
              <a:rPr lang="en-US" sz="2400" dirty="0">
                <a:latin typeface="Slate Pro Light" panose="02000306040000020004" pitchFamily="2" charset="0"/>
              </a:rPr>
              <a:t>Best government policy: don’t grant monopoly privilege!</a:t>
            </a:r>
          </a:p>
          <a:p>
            <a:endParaRPr lang="en-US" sz="2800" dirty="0">
              <a:latin typeface="Slate Pro Light" panose="020003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5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EF8F257-7CDC-88AC-0C4F-16C65EC0A0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75" y="228600"/>
            <a:ext cx="3159398" cy="579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close-up of money&#10;&#10;Description automatically generated">
            <a:extLst>
              <a:ext uri="{FF2B5EF4-FFF2-40B4-BE49-F238E27FC236}">
                <a16:creationId xmlns:a16="http://schemas.microsoft.com/office/drawing/2014/main" id="{97C16126-EF66-928C-3ECE-83D371185E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16" y="1981200"/>
            <a:ext cx="3087116" cy="59055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person holding a sign&#10;&#10;Description automatically generated">
            <a:extLst>
              <a:ext uri="{FF2B5EF4-FFF2-40B4-BE49-F238E27FC236}">
                <a16:creationId xmlns:a16="http://schemas.microsoft.com/office/drawing/2014/main" id="{1E6CA566-F4BD-4263-1EA7-4077C7FF86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15" y="405836"/>
            <a:ext cx="3347023" cy="6248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A group of apples on a conveyor belt&#10;&#10;Description automatically generated">
            <a:extLst>
              <a:ext uri="{FF2B5EF4-FFF2-40B4-BE49-F238E27FC236}">
                <a16:creationId xmlns:a16="http://schemas.microsoft.com/office/drawing/2014/main" id="{06084798-B5A6-3528-B898-4D0B67B3B7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997" y="200887"/>
            <a:ext cx="3414186" cy="5846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screenshot of a car sales&#10;&#10;Description automatically generated">
            <a:extLst>
              <a:ext uri="{FF2B5EF4-FFF2-40B4-BE49-F238E27FC236}">
                <a16:creationId xmlns:a16="http://schemas.microsoft.com/office/drawing/2014/main" id="{52FD7F5C-232C-AAE3-9FFF-93BAA94EED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495" y="4495800"/>
            <a:ext cx="3365689" cy="59055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2649128"/>
      </p:ext>
    </p:extLst>
  </p:cSld>
  <p:clrMapOvr>
    <a:masterClrMapping/>
  </p:clrMapOvr>
  <p:transition>
    <p:pull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D58D5C-DA6E-76A8-6457-9892A5A45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08668"/>
            <a:ext cx="5485979" cy="6324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BB0792-ADDF-0F15-8E90-BA519A284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08668"/>
            <a:ext cx="4669767" cy="63665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3761687"/>
      </p:ext>
    </p:extLst>
  </p:cSld>
  <p:clrMapOvr>
    <a:masterClrMapping/>
  </p:clrMapOvr>
  <p:transition>
    <p:pull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What is “monopoly”?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67" y="1219200"/>
            <a:ext cx="10037233" cy="5105400"/>
          </a:xfrm>
        </p:spPr>
        <p:txBody>
          <a:bodyPr/>
          <a:lstStyle/>
          <a:p>
            <a:r>
              <a:rPr lang="en-US" sz="2800" dirty="0">
                <a:latin typeface="Slate Pro Light" panose="02000306040000020004" pitchFamily="2" charset="0"/>
              </a:rPr>
              <a:t>Mainstream economics </a:t>
            </a:r>
          </a:p>
          <a:p>
            <a:pPr lvl="1"/>
            <a:r>
              <a:rPr lang="en-US" sz="2400" dirty="0">
                <a:latin typeface="Slate Pro Light" panose="02000306040000020004" pitchFamily="2" charset="0"/>
              </a:rPr>
              <a:t>Firm with market share above X percent (where X = magic number to make the firm in question a “monopolist”)</a:t>
            </a:r>
          </a:p>
          <a:p>
            <a:pPr lvl="1"/>
            <a:r>
              <a:rPr lang="en-US" sz="2400" dirty="0">
                <a:latin typeface="Slate Pro Light" panose="02000306040000020004" pitchFamily="2" charset="0"/>
              </a:rPr>
              <a:t>Ability to raise price above marginal cost </a:t>
            </a:r>
          </a:p>
          <a:p>
            <a:pPr lvl="1"/>
            <a:r>
              <a:rPr lang="en-US" sz="2400" dirty="0">
                <a:latin typeface="Slate Pro Light" panose="02000306040000020004" pitchFamily="2" charset="0"/>
              </a:rPr>
              <a:t>Firm earning positive economic profits</a:t>
            </a:r>
          </a:p>
          <a:p>
            <a:r>
              <a:rPr lang="en-US" sz="2800" dirty="0">
                <a:latin typeface="Slate Pro Light" panose="02000306040000020004" pitchFamily="2" charset="0"/>
              </a:rPr>
              <a:t>Common-law, classical definition</a:t>
            </a:r>
          </a:p>
          <a:p>
            <a:pPr lvl="1"/>
            <a:r>
              <a:rPr lang="en-US" sz="2400" dirty="0">
                <a:latin typeface="Slate Pro Light" panose="02000306040000020004" pitchFamily="2" charset="0"/>
              </a:rPr>
              <a:t>Exclusive legal privilege to produce  </a:t>
            </a:r>
          </a:p>
          <a:p>
            <a:pPr marL="457200" lvl="1" indent="0" defTabSz="747713">
              <a:spcBef>
                <a:spcPts val="0"/>
              </a:spcBef>
              <a:buNone/>
            </a:pPr>
            <a:r>
              <a:rPr lang="en-US" sz="2400" dirty="0">
                <a:latin typeface="Slate Pro Light" panose="02000306040000020004" pitchFamily="2" charset="0"/>
              </a:rPr>
              <a:t>	or sell a product, enter a market</a:t>
            </a:r>
          </a:p>
          <a:p>
            <a:r>
              <a:rPr lang="en-US" sz="2800" dirty="0">
                <a:latin typeface="Slate Pro Light" panose="02000306040000020004" pitchFamily="2" charset="0"/>
              </a:rPr>
              <a:t>Austrian economics</a:t>
            </a:r>
          </a:p>
          <a:p>
            <a:pPr lvl="1"/>
            <a:r>
              <a:rPr lang="en-US" sz="2400" dirty="0">
                <a:latin typeface="Slate Pro Light" panose="02000306040000020004" pitchFamily="2" charset="0"/>
              </a:rPr>
              <a:t>Some differences of opinion</a:t>
            </a:r>
          </a:p>
        </p:txBody>
      </p:sp>
      <p:pic>
        <p:nvPicPr>
          <p:cNvPr id="1028" name="Picture 4" descr="Ships of the Dutch East India Company">
            <a:extLst>
              <a:ext uri="{FF2B5EF4-FFF2-40B4-BE49-F238E27FC236}">
                <a16:creationId xmlns:a16="http://schemas.microsoft.com/office/drawing/2014/main" id="{AB40F966-1C21-9768-A4C6-C21122408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38450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03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Monopoly as the absence of competition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2167" y="1219200"/>
            <a:ext cx="5389033" cy="2438400"/>
          </a:xfrm>
        </p:spPr>
        <p:txBody>
          <a:bodyPr/>
          <a:lstStyle/>
          <a:p>
            <a:r>
              <a:rPr lang="en-US" sz="2500" dirty="0">
                <a:latin typeface="Slate Pro Light" panose="02000306040000020004" pitchFamily="2" charset="0"/>
              </a:rPr>
              <a:t>“Competition” in everyday language</a:t>
            </a:r>
          </a:p>
          <a:p>
            <a:pPr lvl="1"/>
            <a:r>
              <a:rPr lang="en-US" sz="2300" dirty="0">
                <a:latin typeface="Slate Pro Light" panose="02000306040000020004" pitchFamily="2" charset="0"/>
              </a:rPr>
              <a:t>Effort to beat rivals at some task (a “competition” at school, sports)</a:t>
            </a:r>
          </a:p>
          <a:p>
            <a:pPr lvl="1"/>
            <a:r>
              <a:rPr lang="en-US" sz="2300" dirty="0">
                <a:latin typeface="Slate Pro Light" panose="02000306040000020004" pitchFamily="2" charset="0"/>
              </a:rPr>
              <a:t>A particularly intense competition (a “highly competitive” exam, process, contest)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6EAE90E-35A4-4DC6-95F7-962B2AC1B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67" y="3650674"/>
            <a:ext cx="5160433" cy="22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500" kern="0" dirty="0">
                <a:latin typeface="Slate Pro Light" panose="02000306040000020004" pitchFamily="2" charset="0"/>
              </a:rPr>
              <a:t>Competition in economics</a:t>
            </a:r>
          </a:p>
          <a:p>
            <a:pPr lvl="1" eaLnBrk="1" hangingPunct="1"/>
            <a:r>
              <a:rPr lang="en-US" sz="2300" kern="0" dirty="0">
                <a:latin typeface="Slate Pro Light" panose="02000306040000020004" pitchFamily="2" charset="0"/>
              </a:rPr>
              <a:t>Neoclassical constructs of  “perfect” and “imperfect” competition</a:t>
            </a:r>
          </a:p>
          <a:p>
            <a:pPr lvl="1" eaLnBrk="1" hangingPunct="1"/>
            <a:r>
              <a:rPr lang="en-US" sz="2300" kern="0" dirty="0">
                <a:latin typeface="Slate Pro Light" panose="02000306040000020004" pitchFamily="2" charset="0"/>
              </a:rPr>
              <a:t>Austrian approaches to monopoly</a:t>
            </a:r>
          </a:p>
          <a:p>
            <a:pPr lvl="1" eaLnBrk="1" hangingPunct="1"/>
            <a:endParaRPr lang="en-US" sz="2200" kern="0" dirty="0">
              <a:latin typeface="Slate Pro Light" panose="02000306040000020004" pitchFamily="2" charset="0"/>
            </a:endParaRPr>
          </a:p>
        </p:txBody>
      </p:sp>
      <p:pic>
        <p:nvPicPr>
          <p:cNvPr id="2" name="Picture 2" descr="Closing Remarks and Awards Ceremony | Mises Institute">
            <a:extLst>
              <a:ext uri="{FF2B5EF4-FFF2-40B4-BE49-F238E27FC236}">
                <a16:creationId xmlns:a16="http://schemas.microsoft.com/office/drawing/2014/main" id="{AEE64E0E-F3D7-E8C7-D929-A37905662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1371600"/>
            <a:ext cx="5050971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56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73" name="Line 17"/>
          <p:cNvSpPr>
            <a:spLocks noChangeShapeType="1"/>
          </p:cNvSpPr>
          <p:nvPr/>
        </p:nvSpPr>
        <p:spPr bwMode="auto">
          <a:xfrm>
            <a:off x="3216275" y="4267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Slate Pro Light" panose="02000306040000020004" pitchFamily="2" charset="0"/>
            </a:endParaRPr>
          </a:p>
        </p:txBody>
      </p:sp>
      <p:sp>
        <p:nvSpPr>
          <p:cNvPr id="224258" name="Line 2"/>
          <p:cNvSpPr>
            <a:spLocks noChangeShapeType="1"/>
          </p:cNvSpPr>
          <p:nvPr/>
        </p:nvSpPr>
        <p:spPr bwMode="auto">
          <a:xfrm flipH="1">
            <a:off x="1501775" y="4267200"/>
            <a:ext cx="3276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Slate Pro Light" panose="02000306040000020004" pitchFamily="2" charset="0"/>
            </a:endParaRP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The perfectly competitive firm</a:t>
            </a:r>
          </a:p>
        </p:txBody>
      </p:sp>
      <p:sp>
        <p:nvSpPr>
          <p:cNvPr id="224260" name="Line 4"/>
          <p:cNvSpPr>
            <a:spLocks noChangeShapeType="1"/>
          </p:cNvSpPr>
          <p:nvPr/>
        </p:nvSpPr>
        <p:spPr bwMode="auto">
          <a:xfrm flipV="1">
            <a:off x="1501775" y="24384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Slate Pro Light" panose="02000306040000020004" pitchFamily="2" charset="0"/>
            </a:endParaRPr>
          </a:p>
        </p:txBody>
      </p:sp>
      <p:sp>
        <p:nvSpPr>
          <p:cNvPr id="224261" name="Line 5"/>
          <p:cNvSpPr>
            <a:spLocks noChangeShapeType="1"/>
          </p:cNvSpPr>
          <p:nvPr/>
        </p:nvSpPr>
        <p:spPr bwMode="auto">
          <a:xfrm>
            <a:off x="1501776" y="5715000"/>
            <a:ext cx="4518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Slate Pro Light" panose="02000306040000020004" pitchFamily="2" charset="0"/>
            </a:endParaRP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1301750" y="1981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late Pro Light" panose="02000306040000020004" pitchFamily="2" charset="0"/>
              </a:rPr>
              <a:t>P</a:t>
            </a:r>
          </a:p>
        </p:txBody>
      </p:sp>
      <p:sp>
        <p:nvSpPr>
          <p:cNvPr id="224263" name="Text Box 7"/>
          <p:cNvSpPr txBox="1">
            <a:spLocks noChangeArrowheads="1"/>
          </p:cNvSpPr>
          <p:nvPr/>
        </p:nvSpPr>
        <p:spPr bwMode="auto">
          <a:xfrm>
            <a:off x="6019800" y="5470525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Slate Pro Light" panose="02000306040000020004" pitchFamily="2" charset="0"/>
              </a:rPr>
              <a:t>Q</a:t>
            </a:r>
          </a:p>
        </p:txBody>
      </p:sp>
      <p:sp>
        <p:nvSpPr>
          <p:cNvPr id="224265" name="Line 9"/>
          <p:cNvSpPr>
            <a:spLocks noChangeShapeType="1"/>
          </p:cNvSpPr>
          <p:nvPr/>
        </p:nvSpPr>
        <p:spPr bwMode="auto">
          <a:xfrm flipV="1">
            <a:off x="2492375" y="2819400"/>
            <a:ext cx="2133600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Slate Pro Light" panose="02000306040000020004" pitchFamily="2" charset="0"/>
            </a:endParaRPr>
          </a:p>
        </p:txBody>
      </p:sp>
      <p:sp>
        <p:nvSpPr>
          <p:cNvPr id="224266" name="Text Box 10"/>
          <p:cNvSpPr txBox="1">
            <a:spLocks noChangeArrowheads="1"/>
          </p:cNvSpPr>
          <p:nvPr/>
        </p:nvSpPr>
        <p:spPr bwMode="auto">
          <a:xfrm>
            <a:off x="4587875" y="241935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late Pro Light" panose="02000306040000020004" pitchFamily="2" charset="0"/>
              </a:rPr>
              <a:t>MC</a:t>
            </a:r>
          </a:p>
        </p:txBody>
      </p:sp>
      <p:sp>
        <p:nvSpPr>
          <p:cNvPr id="224267" name="Text Box 11"/>
          <p:cNvSpPr txBox="1">
            <a:spLocks noChangeArrowheads="1"/>
          </p:cNvSpPr>
          <p:nvPr/>
        </p:nvSpPr>
        <p:spPr bwMode="auto">
          <a:xfrm>
            <a:off x="4889501" y="4057650"/>
            <a:ext cx="171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late Pro Light" panose="02000306040000020004" pitchFamily="2" charset="0"/>
              </a:rPr>
              <a:t>D = MR</a:t>
            </a:r>
          </a:p>
        </p:txBody>
      </p:sp>
      <p:sp>
        <p:nvSpPr>
          <p:cNvPr id="224268" name="Oval 12"/>
          <p:cNvSpPr>
            <a:spLocks noChangeArrowheads="1"/>
          </p:cNvSpPr>
          <p:nvPr/>
        </p:nvSpPr>
        <p:spPr bwMode="auto">
          <a:xfrm>
            <a:off x="3178175" y="42338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Slate Pro Light" panose="02000306040000020004" pitchFamily="2" charset="0"/>
            </a:endParaRPr>
          </a:p>
        </p:txBody>
      </p:sp>
      <p:sp>
        <p:nvSpPr>
          <p:cNvPr id="224269" name="Text Box 13"/>
          <p:cNvSpPr txBox="1">
            <a:spLocks noChangeArrowheads="1"/>
          </p:cNvSpPr>
          <p:nvPr/>
        </p:nvSpPr>
        <p:spPr bwMode="auto">
          <a:xfrm>
            <a:off x="838200" y="400685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late Pro Light" panose="02000306040000020004" pitchFamily="2" charset="0"/>
              </a:rPr>
              <a:t>P</a:t>
            </a:r>
            <a:r>
              <a:rPr lang="en-US" sz="2400" baseline="-25000">
                <a:latin typeface="Slate Pro Light" panose="02000306040000020004" pitchFamily="2" charset="0"/>
              </a:rPr>
              <a:t>PC</a:t>
            </a:r>
          </a:p>
        </p:txBody>
      </p:sp>
      <p:sp>
        <p:nvSpPr>
          <p:cNvPr id="224271" name="Text Box 15"/>
          <p:cNvSpPr txBox="1">
            <a:spLocks noChangeArrowheads="1"/>
          </p:cNvSpPr>
          <p:nvPr/>
        </p:nvSpPr>
        <p:spPr bwMode="auto">
          <a:xfrm>
            <a:off x="7606003" y="2209800"/>
            <a:ext cx="3610093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Slate Pro Light" panose="02000306040000020004" pitchFamily="2" charset="0"/>
              </a:rPr>
              <a:t>Demand curve (= MR curve) assumed to be perfectly elastic.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Slate Pro Light" panose="02000306040000020004" pitchFamily="2" charset="0"/>
              </a:rPr>
              <a:t>Firm maximizes profit by producing the quantity at which MR = MC.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Slate Pro Light" panose="02000306040000020004" pitchFamily="2" charset="0"/>
              </a:rPr>
              <a:t>Long-run: entry and exit drive market price to the minimum of average cost and zero profits (“good” outcome).</a:t>
            </a:r>
          </a:p>
        </p:txBody>
      </p:sp>
      <p:sp>
        <p:nvSpPr>
          <p:cNvPr id="224274" name="Text Box 18"/>
          <p:cNvSpPr txBox="1">
            <a:spLocks noChangeArrowheads="1"/>
          </p:cNvSpPr>
          <p:nvPr/>
        </p:nvSpPr>
        <p:spPr bwMode="auto">
          <a:xfrm>
            <a:off x="2873375" y="5715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late Pro Light" panose="02000306040000020004" pitchFamily="2" charset="0"/>
              </a:rPr>
              <a:t>Q</a:t>
            </a:r>
            <a:r>
              <a:rPr lang="en-US" sz="2400" baseline="-25000">
                <a:latin typeface="Slate Pro Light" panose="02000306040000020004" pitchFamily="2" charset="0"/>
              </a:rPr>
              <a:t>PC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716173" y="3143251"/>
            <a:ext cx="88640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Slate Pro Light" panose="02000306040000020004" pitchFamily="2" charset="0"/>
              </a:rPr>
              <a:t>AC</a:t>
            </a:r>
          </a:p>
        </p:txBody>
      </p:sp>
      <p:sp>
        <p:nvSpPr>
          <p:cNvPr id="17" name="Arc 22"/>
          <p:cNvSpPr>
            <a:spLocks/>
          </p:cNvSpPr>
          <p:nvPr/>
        </p:nvSpPr>
        <p:spPr bwMode="auto">
          <a:xfrm rot="-5370863" flipH="1" flipV="1">
            <a:off x="2733189" y="2321967"/>
            <a:ext cx="990600" cy="2908599"/>
          </a:xfrm>
          <a:custGeom>
            <a:avLst/>
            <a:gdLst>
              <a:gd name="G0" fmla="+- 0 0 0"/>
              <a:gd name="G1" fmla="+- 20044 0 0"/>
              <a:gd name="G2" fmla="+- 21600 0 0"/>
              <a:gd name="T0" fmla="*/ 8050 w 21600"/>
              <a:gd name="T1" fmla="*/ 0 h 39504"/>
              <a:gd name="T2" fmla="*/ 9374 w 21600"/>
              <a:gd name="T3" fmla="*/ 39504 h 39504"/>
              <a:gd name="T4" fmla="*/ 0 w 21600"/>
              <a:gd name="T5" fmla="*/ 20044 h 39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9504" fill="none" extrusionOk="0">
                <a:moveTo>
                  <a:pt x="8049" y="0"/>
                </a:moveTo>
                <a:cubicBezTo>
                  <a:pt x="16235" y="3287"/>
                  <a:pt x="21600" y="11222"/>
                  <a:pt x="21600" y="20044"/>
                </a:cubicBezTo>
                <a:cubicBezTo>
                  <a:pt x="21600" y="28340"/>
                  <a:pt x="16848" y="35903"/>
                  <a:pt x="9373" y="39503"/>
                </a:cubicBezTo>
              </a:path>
              <a:path w="21600" h="39504" stroke="0" extrusionOk="0">
                <a:moveTo>
                  <a:pt x="8049" y="0"/>
                </a:moveTo>
                <a:cubicBezTo>
                  <a:pt x="16235" y="3287"/>
                  <a:pt x="21600" y="11222"/>
                  <a:pt x="21600" y="20044"/>
                </a:cubicBezTo>
                <a:cubicBezTo>
                  <a:pt x="21600" y="28340"/>
                  <a:pt x="16848" y="35903"/>
                  <a:pt x="9373" y="39503"/>
                </a:cubicBezTo>
                <a:lnTo>
                  <a:pt x="0" y="20044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ln w="3175">
                <a:solidFill>
                  <a:schemeClr val="tx1"/>
                </a:solidFill>
              </a:ln>
              <a:latin typeface="Slate Pro Light" panose="020003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4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The firm with “market power”</a:t>
            </a:r>
          </a:p>
        </p:txBody>
      </p:sp>
      <p:pic>
        <p:nvPicPr>
          <p:cNvPr id="1026" name="Picture 2" descr="https://upload.wikimedia.org/wikipedia/commons/thumb/e/ef/Monopoly-surpluses.svg/2000px-Monopoly-surpluse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7086602" y="2054185"/>
            <a:ext cx="4190998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Slate Pro Light" panose="02000306040000020004" pitchFamily="2" charset="0"/>
              </a:rPr>
              <a:t>“Market power” = downward-sloping demand curve.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Slate Pro Light" panose="02000306040000020004" pitchFamily="2" charset="0"/>
              </a:rPr>
              <a:t>Firm maximizes profit by producing the quantity at which MR = MC (and hence p &gt; MC)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Slate Pro Light" panose="02000306040000020004" pitchFamily="2" charset="0"/>
              </a:rPr>
              <a:t>Firm “restricts” output to increase profit (assuming demand curve is inelastic above the “competitive” price), generating monopoly profits (bad outcome).</a:t>
            </a:r>
          </a:p>
        </p:txBody>
      </p:sp>
    </p:spTree>
    <p:extLst>
      <p:ext uri="{BB962C8B-B14F-4D97-AF65-F5344CB8AC3E}">
        <p14:creationId xmlns:p14="http://schemas.microsoft.com/office/powerpoint/2010/main" val="425889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Austrian critiques of the market-power approach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2167" y="1219200"/>
            <a:ext cx="11104033" cy="5105400"/>
          </a:xfrm>
        </p:spPr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Each seller contributes a discrete quantity to the market supply, so no such thing as perfectly elastic market demand curve.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No infinitesimally small units in the world of purposeful human action (Rothbard)</a:t>
            </a:r>
          </a:p>
          <a:p>
            <a:r>
              <a:rPr lang="en-US" dirty="0">
                <a:latin typeface="Slate Pro Light" panose="02000306040000020004" pitchFamily="2" charset="0"/>
              </a:rPr>
              <a:t>Requiring firms to increase output beyond the profit-maximizing quantity violates owners’ property rights, lowering social welfare.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Movie-star example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Hutt (1939), Rothbard (1962): resources not currently used in production are not “idle,” especially when they can be invested in other firms or industries!</a:t>
            </a:r>
          </a:p>
          <a:p>
            <a:r>
              <a:rPr lang="en-US" sz="2600" dirty="0">
                <a:latin typeface="Slate Pro Light" panose="02000306040000020004" pitchFamily="2" charset="0"/>
              </a:rPr>
              <a:t>Elasticity of demand reflects consumer preferences.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Existence of close substitutes is an economic, not a technological, concept!</a:t>
            </a:r>
          </a:p>
          <a:p>
            <a:pPr lvl="1"/>
            <a:endParaRPr lang="en-US" sz="2200" dirty="0">
              <a:latin typeface="Slate Pro Light" panose="020003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52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Mises on monopoly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67" y="1219200"/>
            <a:ext cx="8208433" cy="5105400"/>
          </a:xfrm>
        </p:spPr>
        <p:txBody>
          <a:bodyPr/>
          <a:lstStyle/>
          <a:p>
            <a:r>
              <a:rPr lang="en-US" sz="2800" dirty="0">
                <a:latin typeface="Slate Pro Light" panose="02000306040000020004" pitchFamily="2" charset="0"/>
              </a:rPr>
              <a:t>Monopoly prices emerge only under special conditions.</a:t>
            </a:r>
          </a:p>
          <a:p>
            <a:pPr lvl="1"/>
            <a:r>
              <a:rPr lang="en-US" sz="2400" dirty="0">
                <a:latin typeface="Slate Pro Light" panose="02000306040000020004" pitchFamily="2" charset="0"/>
              </a:rPr>
              <a:t>Single seller of a unique good (or sellers’ cartel)</a:t>
            </a:r>
          </a:p>
          <a:p>
            <a:pPr lvl="1"/>
            <a:r>
              <a:rPr lang="en-US" sz="2400" dirty="0">
                <a:latin typeface="Slate Pro Light" panose="02000306040000020004" pitchFamily="2" charset="0"/>
              </a:rPr>
              <a:t>Inelastic demand above the competitive price (the price that would otherwise have obtained)</a:t>
            </a:r>
          </a:p>
          <a:p>
            <a:r>
              <a:rPr lang="en-US" sz="2800" dirty="0">
                <a:latin typeface="Slate Pro Light" panose="02000306040000020004" pitchFamily="2" charset="0"/>
              </a:rPr>
              <a:t>Monopoly prices do violate consumer sovereignty.</a:t>
            </a:r>
          </a:p>
          <a:p>
            <a:pPr lvl="1"/>
            <a:r>
              <a:rPr lang="en-US" sz="2400" dirty="0">
                <a:latin typeface="Slate Pro Light" panose="02000306040000020004" pitchFamily="2" charset="0"/>
              </a:rPr>
              <a:t>But the conditions giving rise to monopoly prices are rare, and not usually relevant for policy.</a:t>
            </a:r>
          </a:p>
        </p:txBody>
      </p:sp>
      <p:pic>
        <p:nvPicPr>
          <p:cNvPr id="2050" name="Picture 2" descr="Conflict-Free Guaranteed Diamonds | London Gold">
            <a:extLst>
              <a:ext uri="{FF2B5EF4-FFF2-40B4-BE49-F238E27FC236}">
                <a16:creationId xmlns:a16="http://schemas.microsoft.com/office/drawing/2014/main" id="{946BF949-3A10-42F7-D039-4FF3FA7FE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981" y="1745173"/>
            <a:ext cx="2935001" cy="202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76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mpass">
  <a:themeElements>
    <a:clrScheme name="Compass 9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E1E1FF"/>
      </a:accent1>
      <a:accent2>
        <a:srgbClr val="D9FFF8"/>
      </a:accent2>
      <a:accent3>
        <a:srgbClr val="FFFFFF"/>
      </a:accent3>
      <a:accent4>
        <a:srgbClr val="000000"/>
      </a:accent4>
      <a:accent5>
        <a:srgbClr val="EEEEFF"/>
      </a:accent5>
      <a:accent6>
        <a:srgbClr val="C4E7E1"/>
      </a:accent6>
      <a:hlink>
        <a:srgbClr val="9966FF"/>
      </a:hlink>
      <a:folHlink>
        <a:srgbClr val="666699"/>
      </a:folHlink>
    </a:clrScheme>
    <a:fontScheme name="Compas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11028</TotalTime>
  <Words>657</Words>
  <Application>Microsoft Office PowerPoint</Application>
  <PresentationFormat>Widescreen</PresentationFormat>
  <Paragraphs>82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Tahoma</vt:lpstr>
      <vt:lpstr>Arial</vt:lpstr>
      <vt:lpstr>Calibri</vt:lpstr>
      <vt:lpstr>Wingdings</vt:lpstr>
      <vt:lpstr>Slate Pro Light</vt:lpstr>
      <vt:lpstr>Compass</vt:lpstr>
      <vt:lpstr>PowerPoint Presentation</vt:lpstr>
      <vt:lpstr>PowerPoint Presentation</vt:lpstr>
      <vt:lpstr>PowerPoint Presentation</vt:lpstr>
      <vt:lpstr>What is “monopoly”?</vt:lpstr>
      <vt:lpstr>Monopoly as the absence of competition</vt:lpstr>
      <vt:lpstr>The perfectly competitive firm</vt:lpstr>
      <vt:lpstr>The firm with “market power”</vt:lpstr>
      <vt:lpstr>Austrian critiques of the market-power approach</vt:lpstr>
      <vt:lpstr>Mises on monopoly prices</vt:lpstr>
      <vt:lpstr>Rothbard’s refinement of Mises’s monopoly theory</vt:lpstr>
      <vt:lpstr>Antitrust and competition policy</vt:lpstr>
      <vt:lpstr>Summary</vt:lpstr>
    </vt:vector>
  </TitlesOfParts>
  <Company>University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asdfa</dc:title>
  <dc:creator>Peter G. Klein</dc:creator>
  <cp:lastModifiedBy>Klein, Peter</cp:lastModifiedBy>
  <cp:revision>230</cp:revision>
  <cp:lastPrinted>2014-01-15T23:15:36Z</cp:lastPrinted>
  <dcterms:created xsi:type="dcterms:W3CDTF">2008-01-13T04:24:45Z</dcterms:created>
  <dcterms:modified xsi:type="dcterms:W3CDTF">2023-07-21T01:26:43Z</dcterms:modified>
</cp:coreProperties>
</file>