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5" r:id="rId1"/>
  </p:sldMasterIdLst>
  <p:notesMasterIdLst>
    <p:notesMasterId r:id="rId20"/>
  </p:notesMasterIdLst>
  <p:handoutMasterIdLst>
    <p:handoutMasterId r:id="rId21"/>
  </p:handoutMasterIdLst>
  <p:sldIdLst>
    <p:sldId id="258" r:id="rId2"/>
    <p:sldId id="359" r:id="rId3"/>
    <p:sldId id="361" r:id="rId4"/>
    <p:sldId id="362" r:id="rId5"/>
    <p:sldId id="360" r:id="rId6"/>
    <p:sldId id="363" r:id="rId7"/>
    <p:sldId id="364" r:id="rId8"/>
    <p:sldId id="347" r:id="rId9"/>
    <p:sldId id="357" r:id="rId10"/>
    <p:sldId id="358" r:id="rId11"/>
    <p:sldId id="353" r:id="rId12"/>
    <p:sldId id="350" r:id="rId13"/>
    <p:sldId id="313" r:id="rId14"/>
    <p:sldId id="317" r:id="rId15"/>
    <p:sldId id="334" r:id="rId16"/>
    <p:sldId id="335" r:id="rId17"/>
    <p:sldId id="365" r:id="rId18"/>
    <p:sldId id="343" r:id="rId19"/>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Slate Pro Light" panose="02000306040000020004" pitchFamily="2" charset="0"/>
      <p:regular r:id="rId26"/>
    </p:embeddedFont>
    <p:embeddedFont>
      <p:font typeface="Tahoma" panose="020B0604030504040204" pitchFamily="34" charset="0"/>
      <p:regular r:id="rId27"/>
      <p:bold r:id="rId28"/>
    </p:embeddedFont>
  </p:embeddedFont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3366FF"/>
    <a:srgbClr val="B46B22"/>
    <a:srgbClr val="D60093"/>
    <a:srgbClr val="FF66CC"/>
    <a:srgbClr val="003399"/>
    <a:srgbClr val="C6C5B2"/>
    <a:srgbClr val="B3B299"/>
    <a:srgbClr val="99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201" autoAdjust="0"/>
    <p:restoredTop sz="81887" autoAdjust="0"/>
  </p:normalViewPr>
  <p:slideViewPr>
    <p:cSldViewPr>
      <p:cViewPr varScale="1">
        <p:scale>
          <a:sx n="54" d="100"/>
          <a:sy n="54" d="100"/>
        </p:scale>
        <p:origin x="84"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3656"/>
    </p:cViewPr>
  </p:sorterViewPr>
  <p:notesViewPr>
    <p:cSldViewPr>
      <p:cViewPr varScale="1">
        <p:scale>
          <a:sx n="78" d="100"/>
          <a:sy n="78" d="100"/>
        </p:scale>
        <p:origin x="-49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706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706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706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56574CE1-1A75-46B1-A2AB-90A699D9B8D6}" type="slidenum">
              <a:rPr lang="en-US"/>
              <a:pPr/>
              <a:t>‹#›</a:t>
            </a:fld>
            <a:endParaRPr lang="en-US"/>
          </a:p>
        </p:txBody>
      </p:sp>
    </p:spTree>
    <p:extLst>
      <p:ext uri="{BB962C8B-B14F-4D97-AF65-F5344CB8AC3E}">
        <p14:creationId xmlns:p14="http://schemas.microsoft.com/office/powerpoint/2010/main" val="2961678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CF1413B0-C83F-49B4-839C-2F4F6DBEEB5D}" type="slidenum">
              <a:rPr lang="en-US"/>
              <a:pPr/>
              <a:t>‹#›</a:t>
            </a:fld>
            <a:endParaRPr lang="en-US"/>
          </a:p>
        </p:txBody>
      </p:sp>
    </p:spTree>
    <p:extLst>
      <p:ext uri="{BB962C8B-B14F-4D97-AF65-F5344CB8AC3E}">
        <p14:creationId xmlns:p14="http://schemas.microsoft.com/office/powerpoint/2010/main" val="6695591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1175D5-3AA2-48F1-8E80-DAF9A293DD07}" type="slidenum">
              <a:rPr lang="en-US"/>
              <a:pPr/>
              <a:t>1</a:t>
            </a:fld>
            <a:endParaRPr lang="en-US"/>
          </a:p>
        </p:txBody>
      </p:sp>
      <p:sp>
        <p:nvSpPr>
          <p:cNvPr id="68610" name="Rectangle 2"/>
          <p:cNvSpPr>
            <a:spLocks noGrp="1" noRot="1" noChangeAspect="1" noChangeArrowheads="1" noTextEdit="1"/>
          </p:cNvSpPr>
          <p:nvPr>
            <p:ph type="sldImg"/>
          </p:nvPr>
        </p:nvSpPr>
        <p:spPr>
          <a:xfrm>
            <a:off x="381000" y="685800"/>
            <a:ext cx="6096000" cy="3429000"/>
          </a:xfrm>
          <a:ln/>
        </p:spPr>
      </p:sp>
      <p:sp>
        <p:nvSpPr>
          <p:cNvPr id="686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36145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413B0-C83F-49B4-839C-2F4F6DBEEB5D}" type="slidenum">
              <a:rPr lang="en-US" smtClean="0"/>
              <a:pPr/>
              <a:t>16</a:t>
            </a:fld>
            <a:endParaRPr lang="en-US"/>
          </a:p>
        </p:txBody>
      </p:sp>
    </p:spTree>
    <p:extLst>
      <p:ext uri="{BB962C8B-B14F-4D97-AF65-F5344CB8AC3E}">
        <p14:creationId xmlns:p14="http://schemas.microsoft.com/office/powerpoint/2010/main" val="2504558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413B0-C83F-49B4-839C-2F4F6DBEEB5D}" type="slidenum">
              <a:rPr lang="en-US" smtClean="0"/>
              <a:pPr/>
              <a:t>17</a:t>
            </a:fld>
            <a:endParaRPr lang="en-US"/>
          </a:p>
        </p:txBody>
      </p:sp>
    </p:spTree>
    <p:extLst>
      <p:ext uri="{BB962C8B-B14F-4D97-AF65-F5344CB8AC3E}">
        <p14:creationId xmlns:p14="http://schemas.microsoft.com/office/powerpoint/2010/main" val="3937219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413B0-C83F-49B4-839C-2F4F6DBEEB5D}" type="slidenum">
              <a:rPr lang="en-US" smtClean="0"/>
              <a:pPr/>
              <a:t>18</a:t>
            </a:fld>
            <a:endParaRPr lang="en-US"/>
          </a:p>
        </p:txBody>
      </p:sp>
    </p:spTree>
    <p:extLst>
      <p:ext uri="{BB962C8B-B14F-4D97-AF65-F5344CB8AC3E}">
        <p14:creationId xmlns:p14="http://schemas.microsoft.com/office/powerpoint/2010/main" val="300002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413B0-C83F-49B4-839C-2F4F6DBEEB5D}" type="slidenum">
              <a:rPr lang="en-US" smtClean="0"/>
              <a:pPr/>
              <a:t>2</a:t>
            </a:fld>
            <a:endParaRPr lang="en-US"/>
          </a:p>
        </p:txBody>
      </p:sp>
    </p:spTree>
    <p:extLst>
      <p:ext uri="{BB962C8B-B14F-4D97-AF65-F5344CB8AC3E}">
        <p14:creationId xmlns:p14="http://schemas.microsoft.com/office/powerpoint/2010/main" val="2167550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413B0-C83F-49B4-839C-2F4F6DBEEB5D}" type="slidenum">
              <a:rPr lang="en-US" smtClean="0"/>
              <a:pPr/>
              <a:t>8</a:t>
            </a:fld>
            <a:endParaRPr lang="en-US"/>
          </a:p>
        </p:txBody>
      </p:sp>
    </p:spTree>
    <p:extLst>
      <p:ext uri="{BB962C8B-B14F-4D97-AF65-F5344CB8AC3E}">
        <p14:creationId xmlns:p14="http://schemas.microsoft.com/office/powerpoint/2010/main" val="2390531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413B0-C83F-49B4-839C-2F4F6DBEEB5D}" type="slidenum">
              <a:rPr lang="en-US" smtClean="0"/>
              <a:pPr/>
              <a:t>9</a:t>
            </a:fld>
            <a:endParaRPr lang="en-US"/>
          </a:p>
        </p:txBody>
      </p:sp>
    </p:spTree>
    <p:extLst>
      <p:ext uri="{BB962C8B-B14F-4D97-AF65-F5344CB8AC3E}">
        <p14:creationId xmlns:p14="http://schemas.microsoft.com/office/powerpoint/2010/main" val="627179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413B0-C83F-49B4-839C-2F4F6DBEEB5D}" type="slidenum">
              <a:rPr lang="en-US" smtClean="0"/>
              <a:pPr/>
              <a:t>10</a:t>
            </a:fld>
            <a:endParaRPr lang="en-US"/>
          </a:p>
        </p:txBody>
      </p:sp>
    </p:spTree>
    <p:extLst>
      <p:ext uri="{BB962C8B-B14F-4D97-AF65-F5344CB8AC3E}">
        <p14:creationId xmlns:p14="http://schemas.microsoft.com/office/powerpoint/2010/main" val="3610494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413B0-C83F-49B4-839C-2F4F6DBEEB5D}" type="slidenum">
              <a:rPr lang="en-US" smtClean="0"/>
              <a:pPr/>
              <a:t>11</a:t>
            </a:fld>
            <a:endParaRPr lang="en-US"/>
          </a:p>
        </p:txBody>
      </p:sp>
    </p:spTree>
    <p:extLst>
      <p:ext uri="{BB962C8B-B14F-4D97-AF65-F5344CB8AC3E}">
        <p14:creationId xmlns:p14="http://schemas.microsoft.com/office/powerpoint/2010/main" val="2072951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413B0-C83F-49B4-839C-2F4F6DBEEB5D}" type="slidenum">
              <a:rPr lang="en-US" smtClean="0"/>
              <a:pPr/>
              <a:t>12</a:t>
            </a:fld>
            <a:endParaRPr lang="en-US"/>
          </a:p>
        </p:txBody>
      </p:sp>
    </p:spTree>
    <p:extLst>
      <p:ext uri="{BB962C8B-B14F-4D97-AF65-F5344CB8AC3E}">
        <p14:creationId xmlns:p14="http://schemas.microsoft.com/office/powerpoint/2010/main" val="918224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413B0-C83F-49B4-839C-2F4F6DBEEB5D}" type="slidenum">
              <a:rPr lang="en-US" smtClean="0"/>
              <a:pPr/>
              <a:t>13</a:t>
            </a:fld>
            <a:endParaRPr lang="en-US"/>
          </a:p>
        </p:txBody>
      </p:sp>
    </p:spTree>
    <p:extLst>
      <p:ext uri="{BB962C8B-B14F-4D97-AF65-F5344CB8AC3E}">
        <p14:creationId xmlns:p14="http://schemas.microsoft.com/office/powerpoint/2010/main" val="1117029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413B0-C83F-49B4-839C-2F4F6DBEEB5D}" type="slidenum">
              <a:rPr lang="en-US" smtClean="0"/>
              <a:pPr/>
              <a:t>14</a:t>
            </a:fld>
            <a:endParaRPr lang="en-US"/>
          </a:p>
        </p:txBody>
      </p:sp>
    </p:spTree>
    <p:extLst>
      <p:ext uri="{BB962C8B-B14F-4D97-AF65-F5344CB8AC3E}">
        <p14:creationId xmlns:p14="http://schemas.microsoft.com/office/powerpoint/2010/main" val="2626424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4665" name="Rectangle 153"/>
          <p:cNvSpPr>
            <a:spLocks noGrp="1" noChangeArrowheads="1"/>
          </p:cNvSpPr>
          <p:nvPr>
            <p:ph type="ctrTitle" sz="quarter"/>
          </p:nvPr>
        </p:nvSpPr>
        <p:spPr>
          <a:xfrm>
            <a:off x="508000" y="609601"/>
            <a:ext cx="7721600" cy="1736725"/>
          </a:xfrm>
        </p:spPr>
        <p:txBody>
          <a:bodyPr anchor="b" anchorCtr="1"/>
          <a:lstStyle>
            <a:lvl1pPr>
              <a:defRPr sz="4800">
                <a:latin typeface="Slate Pro Light" pitchFamily="50" charset="0"/>
                <a:cs typeface="Slate Pro" pitchFamily="2" charset="0"/>
              </a:defRPr>
            </a:lvl1pPr>
          </a:lstStyle>
          <a:p>
            <a:r>
              <a:rPr lang="en-US" dirty="0"/>
              <a:t>Click to edit Master title style</a:t>
            </a:r>
          </a:p>
        </p:txBody>
      </p:sp>
      <p:sp>
        <p:nvSpPr>
          <p:cNvPr id="64666" name="Rectangle 154"/>
          <p:cNvSpPr>
            <a:spLocks noGrp="1" noChangeArrowheads="1"/>
          </p:cNvSpPr>
          <p:nvPr>
            <p:ph type="subTitle" sz="quarter" idx="1"/>
          </p:nvPr>
        </p:nvSpPr>
        <p:spPr>
          <a:xfrm>
            <a:off x="812800" y="2819400"/>
            <a:ext cx="8229600" cy="1752600"/>
          </a:xfrm>
        </p:spPr>
        <p:txBody>
          <a:bodyPr/>
          <a:lstStyle>
            <a:lvl1pPr marL="0" indent="0">
              <a:buFont typeface="Arial" charset="0"/>
              <a:buNone/>
              <a:defRPr sz="3000">
                <a:solidFill>
                  <a:schemeClr val="tx1"/>
                </a:solidFill>
                <a:latin typeface="Slate Pro Light" pitchFamily="50" charset="0"/>
              </a:defRPr>
            </a:lvl1pPr>
          </a:lstStyle>
          <a:p>
            <a:r>
              <a:rPr lang="en-US" dirty="0"/>
              <a:t>Click to edit Master subtitle style</a:t>
            </a:r>
          </a:p>
        </p:txBody>
      </p:sp>
    </p:spTree>
  </p:cSld>
  <p:clrMapOvr>
    <a:masterClrMapping/>
  </p:clrMapOvr>
  <p:transition>
    <p:pull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pull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7151" y="228600"/>
            <a:ext cx="2846916"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2167" y="228600"/>
            <a:ext cx="8341784"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pull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1" y="1219200"/>
            <a:ext cx="5592233"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1834" y="1219200"/>
            <a:ext cx="5592233"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pull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pull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pull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pull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pull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pull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641" name="Rectangle 153"/>
          <p:cNvSpPr>
            <a:spLocks noGrp="1" noRot="1" noChangeArrowheads="1"/>
          </p:cNvSpPr>
          <p:nvPr>
            <p:ph type="title"/>
          </p:nvPr>
        </p:nvSpPr>
        <p:spPr bwMode="auto">
          <a:xfrm>
            <a:off x="402167" y="228600"/>
            <a:ext cx="11387667"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3645" name="Rectangle 157"/>
          <p:cNvSpPr>
            <a:spLocks noGrp="1" noRot="1" noChangeArrowheads="1"/>
          </p:cNvSpPr>
          <p:nvPr>
            <p:ph type="body" idx="1"/>
          </p:nvPr>
        </p:nvSpPr>
        <p:spPr bwMode="auto">
          <a:xfrm>
            <a:off x="406400" y="1219200"/>
            <a:ext cx="11387667"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pull dir="u"/>
  </p:transition>
  <p:txStyles>
    <p:titleStyle>
      <a:lvl1pPr algn="l" rtl="0" fontAlgn="base">
        <a:spcBef>
          <a:spcPct val="0"/>
        </a:spcBef>
        <a:spcAft>
          <a:spcPct val="0"/>
        </a:spcAft>
        <a:defRPr sz="3200">
          <a:solidFill>
            <a:srgbClr val="003399"/>
          </a:solidFill>
          <a:latin typeface="Slate Pro Light" pitchFamily="50" charset="0"/>
          <a:ea typeface="+mj-ea"/>
          <a:cs typeface="+mj-cs"/>
        </a:defRPr>
      </a:lvl1pPr>
      <a:lvl2pPr algn="l" rtl="0" fontAlgn="base">
        <a:spcBef>
          <a:spcPct val="0"/>
        </a:spcBef>
        <a:spcAft>
          <a:spcPct val="0"/>
        </a:spcAft>
        <a:defRPr sz="3200">
          <a:solidFill>
            <a:srgbClr val="003399"/>
          </a:solidFill>
          <a:latin typeface="Calibri" pitchFamily="34" charset="0"/>
        </a:defRPr>
      </a:lvl2pPr>
      <a:lvl3pPr algn="l" rtl="0" fontAlgn="base">
        <a:spcBef>
          <a:spcPct val="0"/>
        </a:spcBef>
        <a:spcAft>
          <a:spcPct val="0"/>
        </a:spcAft>
        <a:defRPr sz="3200">
          <a:solidFill>
            <a:srgbClr val="003399"/>
          </a:solidFill>
          <a:latin typeface="Calibri" pitchFamily="34" charset="0"/>
        </a:defRPr>
      </a:lvl3pPr>
      <a:lvl4pPr algn="l" rtl="0" fontAlgn="base">
        <a:spcBef>
          <a:spcPct val="0"/>
        </a:spcBef>
        <a:spcAft>
          <a:spcPct val="0"/>
        </a:spcAft>
        <a:defRPr sz="3200">
          <a:solidFill>
            <a:srgbClr val="003399"/>
          </a:solidFill>
          <a:latin typeface="Calibri" pitchFamily="34" charset="0"/>
        </a:defRPr>
      </a:lvl4pPr>
      <a:lvl5pPr algn="l" rtl="0" fontAlgn="base">
        <a:spcBef>
          <a:spcPct val="0"/>
        </a:spcBef>
        <a:spcAft>
          <a:spcPct val="0"/>
        </a:spcAft>
        <a:defRPr sz="3200">
          <a:solidFill>
            <a:srgbClr val="003399"/>
          </a:solidFill>
          <a:latin typeface="Calibri" pitchFamily="34" charset="0"/>
        </a:defRPr>
      </a:lvl5pPr>
      <a:lvl6pPr marL="457200" algn="l" rtl="0" fontAlgn="base">
        <a:spcBef>
          <a:spcPct val="0"/>
        </a:spcBef>
        <a:spcAft>
          <a:spcPct val="0"/>
        </a:spcAft>
        <a:defRPr sz="3200">
          <a:solidFill>
            <a:srgbClr val="003399"/>
          </a:solidFill>
          <a:latin typeface="Calibri" pitchFamily="34" charset="0"/>
        </a:defRPr>
      </a:lvl6pPr>
      <a:lvl7pPr marL="914400" algn="l" rtl="0" fontAlgn="base">
        <a:spcBef>
          <a:spcPct val="0"/>
        </a:spcBef>
        <a:spcAft>
          <a:spcPct val="0"/>
        </a:spcAft>
        <a:defRPr sz="3200">
          <a:solidFill>
            <a:srgbClr val="003399"/>
          </a:solidFill>
          <a:latin typeface="Calibri" pitchFamily="34" charset="0"/>
        </a:defRPr>
      </a:lvl7pPr>
      <a:lvl8pPr marL="1371600" algn="l" rtl="0" fontAlgn="base">
        <a:spcBef>
          <a:spcPct val="0"/>
        </a:spcBef>
        <a:spcAft>
          <a:spcPct val="0"/>
        </a:spcAft>
        <a:defRPr sz="3200">
          <a:solidFill>
            <a:srgbClr val="003399"/>
          </a:solidFill>
          <a:latin typeface="Calibri" pitchFamily="34" charset="0"/>
        </a:defRPr>
      </a:lvl8pPr>
      <a:lvl9pPr marL="1828800" algn="l" rtl="0" fontAlgn="base">
        <a:spcBef>
          <a:spcPct val="0"/>
        </a:spcBef>
        <a:spcAft>
          <a:spcPct val="0"/>
        </a:spcAft>
        <a:defRPr sz="3200">
          <a:solidFill>
            <a:srgbClr val="003399"/>
          </a:solidFill>
          <a:latin typeface="Calibri" pitchFamily="34" charset="0"/>
        </a:defRPr>
      </a:lvl9pPr>
    </p:titleStyle>
    <p:bodyStyle>
      <a:lvl1pPr marL="342900" indent="-342900" algn="l" rtl="0" fontAlgn="base">
        <a:spcBef>
          <a:spcPct val="20000"/>
        </a:spcBef>
        <a:spcAft>
          <a:spcPct val="0"/>
        </a:spcAft>
        <a:buClr>
          <a:srgbClr val="003399"/>
        </a:buClr>
        <a:buSzPct val="60000"/>
        <a:buFont typeface="Arial" charset="0"/>
        <a:buChar char="►"/>
        <a:defRPr sz="2400">
          <a:solidFill>
            <a:srgbClr val="003399"/>
          </a:solidFill>
          <a:latin typeface="Slate Pro Light" pitchFamily="50" charset="0"/>
          <a:ea typeface="+mn-ea"/>
          <a:cs typeface="+mn-cs"/>
        </a:defRPr>
      </a:lvl1pPr>
      <a:lvl2pPr marL="742950" indent="-285750" algn="l" rtl="0" fontAlgn="base">
        <a:spcBef>
          <a:spcPct val="20000"/>
        </a:spcBef>
        <a:spcAft>
          <a:spcPct val="0"/>
        </a:spcAft>
        <a:buClr>
          <a:srgbClr val="339933"/>
        </a:buClr>
        <a:buSzPct val="80000"/>
        <a:buFont typeface="Wingdings" pitchFamily="2" charset="2"/>
        <a:buChar char="§"/>
        <a:defRPr sz="2200">
          <a:solidFill>
            <a:schemeClr val="tx1"/>
          </a:solidFill>
          <a:latin typeface="Slate Pro Light" pitchFamily="50" charset="0"/>
        </a:defRPr>
      </a:lvl2pPr>
      <a:lvl3pPr marL="1143000" indent="-228600" algn="l" rtl="0" fontAlgn="base">
        <a:spcBef>
          <a:spcPct val="20000"/>
        </a:spcBef>
        <a:spcAft>
          <a:spcPct val="0"/>
        </a:spcAft>
        <a:buClr>
          <a:srgbClr val="003399"/>
        </a:buClr>
        <a:buSzPct val="60000"/>
        <a:buFont typeface="Arial" charset="0"/>
        <a:buChar char="►"/>
        <a:defRPr sz="2200">
          <a:solidFill>
            <a:schemeClr val="tx1"/>
          </a:solidFill>
          <a:latin typeface="Slate Pro Light" pitchFamily="50" charset="0"/>
        </a:defRPr>
      </a:lvl3pPr>
      <a:lvl4pPr marL="1600200" indent="-228600" algn="l" rtl="0" fontAlgn="base">
        <a:spcBef>
          <a:spcPct val="20000"/>
        </a:spcBef>
        <a:spcAft>
          <a:spcPct val="0"/>
        </a:spcAft>
        <a:buClr>
          <a:srgbClr val="339933"/>
        </a:buClr>
        <a:buSzPct val="80000"/>
        <a:buFont typeface="Wingdings" pitchFamily="2" charset="2"/>
        <a:buChar char="§"/>
        <a:defRPr sz="2200">
          <a:solidFill>
            <a:schemeClr val="tx1"/>
          </a:solidFill>
          <a:latin typeface="Slate Pro Light" pitchFamily="50" charset="0"/>
        </a:defRPr>
      </a:lvl4pPr>
      <a:lvl5pPr marL="2057400" indent="-228600" algn="l" rtl="0" fontAlgn="base">
        <a:spcBef>
          <a:spcPct val="20000"/>
        </a:spcBef>
        <a:spcAft>
          <a:spcPct val="0"/>
        </a:spcAft>
        <a:buClr>
          <a:srgbClr val="003399"/>
        </a:buClr>
        <a:buSzPct val="60000"/>
        <a:buFont typeface="Arial" charset="0"/>
        <a:buChar char="►"/>
        <a:defRPr sz="2200">
          <a:solidFill>
            <a:schemeClr val="tx1"/>
          </a:solidFill>
          <a:latin typeface="Slate Pro Light" pitchFamily="50" charset="0"/>
        </a:defRPr>
      </a:lvl5pPr>
      <a:lvl6pPr marL="25146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6pPr>
      <a:lvl7pPr marL="29718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7pPr>
      <a:lvl8pPr marL="34290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8pPr>
      <a:lvl9pPr marL="38862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Rectangle 5"/>
          <p:cNvSpPr>
            <a:spLocks noGrp="1" noChangeArrowheads="1"/>
          </p:cNvSpPr>
          <p:nvPr>
            <p:ph type="subTitle" idx="1"/>
          </p:nvPr>
        </p:nvSpPr>
        <p:spPr>
          <a:xfrm>
            <a:off x="1143000" y="2590800"/>
            <a:ext cx="6172200" cy="2895600"/>
          </a:xfrm>
        </p:spPr>
        <p:txBody>
          <a:bodyPr/>
          <a:lstStyle/>
          <a:p>
            <a:r>
              <a:rPr lang="en-US" sz="3600" dirty="0">
                <a:cs typeface="Slate Pro" pitchFamily="2" charset="0"/>
              </a:rPr>
              <a:t>Peter G. Klein</a:t>
            </a:r>
          </a:p>
          <a:p>
            <a:pPr>
              <a:spcBef>
                <a:spcPts val="0"/>
              </a:spcBef>
            </a:pPr>
            <a:r>
              <a:rPr lang="en-US" sz="3600" dirty="0">
                <a:cs typeface="Slate Pro" pitchFamily="2" charset="0"/>
              </a:rPr>
              <a:t>Mises University </a:t>
            </a:r>
          </a:p>
          <a:p>
            <a:pPr>
              <a:spcBef>
                <a:spcPts val="0"/>
              </a:spcBef>
            </a:pPr>
            <a:r>
              <a:rPr lang="en-US" sz="3600" dirty="0">
                <a:cs typeface="Slate Pro" pitchFamily="2" charset="0"/>
              </a:rPr>
              <a:t>2023</a:t>
            </a:r>
          </a:p>
          <a:p>
            <a:pPr>
              <a:spcBef>
                <a:spcPts val="1200"/>
              </a:spcBef>
            </a:pPr>
            <a:r>
              <a:rPr lang="en-US" sz="2800" dirty="0">
                <a:cs typeface="Slate Pro" pitchFamily="2" charset="0"/>
              </a:rPr>
              <a:t>@</a:t>
            </a:r>
            <a:r>
              <a:rPr lang="en-US" sz="2800" dirty="0" err="1">
                <a:cs typeface="Slate Pro" pitchFamily="2" charset="0"/>
              </a:rPr>
              <a:t>petergklein</a:t>
            </a:r>
            <a:endParaRPr lang="en-US" sz="2800" dirty="0">
              <a:cs typeface="Slate Pro" pitchFamily="2" charset="0"/>
            </a:endParaRPr>
          </a:p>
          <a:p>
            <a:pPr>
              <a:spcBef>
                <a:spcPts val="0"/>
              </a:spcBef>
            </a:pPr>
            <a:r>
              <a:rPr lang="en-US" sz="2800" dirty="0">
                <a:cs typeface="Slate Pro" pitchFamily="2" charset="0"/>
              </a:rPr>
              <a:t>#</a:t>
            </a:r>
            <a:r>
              <a:rPr lang="en-US" sz="2800" dirty="0" err="1">
                <a:cs typeface="Slate Pro" pitchFamily="2" charset="0"/>
              </a:rPr>
              <a:t>MisesU</a:t>
            </a:r>
            <a:endParaRPr lang="en-US" sz="2800" dirty="0">
              <a:cs typeface="Slate Pro" pitchFamily="2" charset="0"/>
            </a:endParaRPr>
          </a:p>
        </p:txBody>
      </p:sp>
      <p:sp>
        <p:nvSpPr>
          <p:cNvPr id="67602" name="Text Box 18"/>
          <p:cNvSpPr txBox="1">
            <a:spLocks noChangeArrowheads="1"/>
          </p:cNvSpPr>
          <p:nvPr/>
        </p:nvSpPr>
        <p:spPr bwMode="auto">
          <a:xfrm>
            <a:off x="1143000" y="1295400"/>
            <a:ext cx="7867650" cy="923330"/>
          </a:xfrm>
          <a:prstGeom prst="rect">
            <a:avLst/>
          </a:prstGeom>
          <a:noFill/>
          <a:ln w="9525">
            <a:noFill/>
            <a:miter lim="800000"/>
            <a:headEnd/>
            <a:tailEnd/>
          </a:ln>
          <a:effectLst/>
        </p:spPr>
        <p:txBody>
          <a:bodyPr wrap="square">
            <a:spAutoFit/>
          </a:bodyPr>
          <a:lstStyle/>
          <a:p>
            <a:r>
              <a:rPr lang="en-US" sz="5400" dirty="0">
                <a:solidFill>
                  <a:srgbClr val="003399"/>
                </a:solidFill>
                <a:latin typeface="Slate Pro Light" pitchFamily="50" charset="0"/>
                <a:cs typeface="Slate Pro" pitchFamily="2" charset="0"/>
              </a:rPr>
              <a:t>Entrepreneurship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portance &amp; Functions of Production Management - Great Learning">
            <a:extLst>
              <a:ext uri="{FF2B5EF4-FFF2-40B4-BE49-F238E27FC236}">
                <a16:creationId xmlns:a16="http://schemas.microsoft.com/office/drawing/2014/main" id="{CBDD73CF-AC08-F461-900E-3CF4113BF4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320716"/>
            <a:ext cx="5943600"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Why entrepreneurship matters</a:t>
            </a:r>
          </a:p>
        </p:txBody>
      </p:sp>
      <p:sp>
        <p:nvSpPr>
          <p:cNvPr id="3" name="Content Placeholder 2"/>
          <p:cNvSpPr>
            <a:spLocks noGrp="1"/>
          </p:cNvSpPr>
          <p:nvPr>
            <p:ph idx="1"/>
          </p:nvPr>
        </p:nvSpPr>
        <p:spPr>
          <a:xfrm>
            <a:off x="402168" y="1219200"/>
            <a:ext cx="9808632" cy="5105400"/>
          </a:xfrm>
        </p:spPr>
        <p:txBody>
          <a:bodyPr/>
          <a:lstStyle/>
          <a:p>
            <a:pPr marL="0" indent="0">
              <a:buNone/>
            </a:pPr>
            <a:r>
              <a:rPr lang="en-US" dirty="0">
                <a:solidFill>
                  <a:schemeClr val="tx1"/>
                </a:solidFill>
              </a:rPr>
              <a:t>“[I]t is impossible to eliminate the entrepreneur from the picture of a market economy. The various complementary factors of production cannot come together spontaneously. They need to be combined by the purposive efforts of men aiming at certain ends and motivated by the urge to improve their state of satisfaction. In eliminating the entrepreneur one eliminates the driving force of the whole market system” (Mises, 1949, p. 248).</a:t>
            </a:r>
          </a:p>
          <a:p>
            <a:endParaRPr lang="en-US" dirty="0"/>
          </a:p>
          <a:p>
            <a:endParaRPr lang="en-US" dirty="0"/>
          </a:p>
        </p:txBody>
      </p:sp>
    </p:spTree>
    <p:extLst>
      <p:ext uri="{BB962C8B-B14F-4D97-AF65-F5344CB8AC3E}">
        <p14:creationId xmlns:p14="http://schemas.microsoft.com/office/powerpoint/2010/main" val="322693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168" y="1219200"/>
            <a:ext cx="10265832" cy="5105400"/>
          </a:xfrm>
        </p:spPr>
        <p:txBody>
          <a:bodyPr/>
          <a:lstStyle/>
          <a:p>
            <a:pPr marL="0" indent="0">
              <a:buNone/>
            </a:pPr>
            <a:r>
              <a:rPr lang="en-US" dirty="0">
                <a:solidFill>
                  <a:schemeClr val="tx1"/>
                </a:solidFill>
              </a:rPr>
              <a:t>“[I]t is impossible to eliminate the entrepreneur from the picture of a market economy. The various complementary factors of production cannot come together spontaneously. They need to be combined by the purposive efforts of men aiming at certain ends and motivated by the urge to improve their state of satisfaction. In eliminating the entrepreneur one eliminates the driving force of the whole market system” (Mises, 1949, p. 248).</a:t>
            </a:r>
          </a:p>
          <a:p>
            <a:pPr marL="0" indent="0">
              <a:spcBef>
                <a:spcPts val="1800"/>
              </a:spcBef>
              <a:buNone/>
            </a:pPr>
            <a:r>
              <a:rPr lang="en-US" dirty="0"/>
              <a:t>Austrian production theory</a:t>
            </a:r>
          </a:p>
          <a:p>
            <a:pPr marL="457200" lvl="1"/>
            <a:r>
              <a:rPr lang="en-US" sz="2400" dirty="0"/>
              <a:t>Inputs and outputs</a:t>
            </a:r>
          </a:p>
          <a:p>
            <a:pPr marL="457200" lvl="1"/>
            <a:r>
              <a:rPr lang="en-US" sz="2400" dirty="0"/>
              <a:t>Capital and stages of production (Ritenour, tomorrow)</a:t>
            </a:r>
          </a:p>
          <a:p>
            <a:pPr marL="457200" lvl="1"/>
            <a:r>
              <a:rPr lang="en-US" sz="2400" dirty="0"/>
              <a:t>Imputation</a:t>
            </a:r>
          </a:p>
          <a:p>
            <a:pPr marL="457200" lvl="1"/>
            <a:r>
              <a:rPr lang="en-US" sz="2400" dirty="0"/>
              <a:t>Need for economic calculation (Salerno, tomorrow)</a:t>
            </a:r>
          </a:p>
          <a:p>
            <a:endParaRPr lang="en-US" dirty="0"/>
          </a:p>
          <a:p>
            <a:endParaRPr lang="en-US" dirty="0"/>
          </a:p>
        </p:txBody>
      </p:sp>
      <p:pic>
        <p:nvPicPr>
          <p:cNvPr id="5122" name="Picture 2" descr="HAYEKIAN TRIANGLES AND BEYOND">
            <a:extLst>
              <a:ext uri="{FF2B5EF4-FFF2-40B4-BE49-F238E27FC236}">
                <a16:creationId xmlns:a16="http://schemas.microsoft.com/office/drawing/2014/main" id="{84116CC6-5FCE-0818-DD9B-E14F88844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3276599"/>
            <a:ext cx="3715601" cy="23607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Why entrepreneurship matters</a:t>
            </a:r>
          </a:p>
        </p:txBody>
      </p:sp>
    </p:spTree>
    <p:extLst>
      <p:ext uri="{BB962C8B-B14F-4D97-AF65-F5344CB8AC3E}">
        <p14:creationId xmlns:p14="http://schemas.microsoft.com/office/powerpoint/2010/main" val="285642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63" y="381000"/>
            <a:ext cx="11387667" cy="838200"/>
          </a:xfrm>
        </p:spPr>
        <p:txBody>
          <a:bodyPr/>
          <a:lstStyle/>
          <a:p>
            <a:r>
              <a:rPr lang="en-US" dirty="0"/>
              <a:t>Entrepreneurship as judgment</a:t>
            </a:r>
          </a:p>
        </p:txBody>
      </p:sp>
      <p:sp>
        <p:nvSpPr>
          <p:cNvPr id="3" name="Content Placeholder 2"/>
          <p:cNvSpPr>
            <a:spLocks noGrp="1"/>
          </p:cNvSpPr>
          <p:nvPr>
            <p:ph idx="1"/>
          </p:nvPr>
        </p:nvSpPr>
        <p:spPr>
          <a:xfrm>
            <a:off x="402167" y="1219200"/>
            <a:ext cx="8894233" cy="5105400"/>
          </a:xfrm>
        </p:spPr>
        <p:txBody>
          <a:bodyPr/>
          <a:lstStyle/>
          <a:p>
            <a:r>
              <a:rPr lang="en-US" sz="2200" dirty="0"/>
              <a:t>Judgment: decision-making under uncertainty without a formal model or decision rule (intuition, gut feeling, </a:t>
            </a:r>
            <a:r>
              <a:rPr lang="en-US" sz="2200" i="1" dirty="0" err="1"/>
              <a:t>Verstehen</a:t>
            </a:r>
            <a:r>
              <a:rPr lang="en-US" sz="2200" dirty="0"/>
              <a:t>)</a:t>
            </a:r>
          </a:p>
          <a:p>
            <a:pPr marL="342900" lvl="1" indent="0" defTabSz="742950">
              <a:buNone/>
            </a:pPr>
            <a:r>
              <a:rPr lang="en-US" sz="2000" dirty="0"/>
              <a:t>“[T]he real entrepreneur is a speculator, a man eager to utilize his opinion about the future structure of the market for business operations promising profits. This specific anticipative understanding of the conditions of the uncertain future defies </a:t>
            </a:r>
            <a:r>
              <a:rPr lang="en-US" sz="2000" dirty="0" err="1"/>
              <a:t>vany</a:t>
            </a:r>
            <a:r>
              <a:rPr lang="en-US" sz="2000" dirty="0"/>
              <a:t> rules and  systematization. It can be neither taught nor learned. . . . [The entrepreneur] sees the past and the present as other people do; </a:t>
            </a:r>
            <a:r>
              <a:rPr lang="en-US" sz="2000" dirty="0">
                <a:solidFill>
                  <a:srgbClr val="008000"/>
                </a:solidFill>
              </a:rPr>
              <a:t>but he judges the future in  a different way” </a:t>
            </a:r>
            <a:r>
              <a:rPr lang="en-US" sz="2000" dirty="0"/>
              <a:t>(Mises, 1949, p. 585).</a:t>
            </a:r>
          </a:p>
          <a:p>
            <a:r>
              <a:rPr lang="en-US" sz="2200" dirty="0"/>
              <a:t>Judgment is manifest in ownership (Mises’s capitalist-</a:t>
            </a:r>
          </a:p>
          <a:p>
            <a:pPr marL="0" indent="0" defTabSz="336550">
              <a:spcBef>
                <a:spcPts val="0"/>
              </a:spcBef>
              <a:buNone/>
            </a:pPr>
            <a:r>
              <a:rPr lang="en-US" sz="2200" dirty="0"/>
              <a:t>	entrepreneur”).</a:t>
            </a:r>
          </a:p>
          <a:p>
            <a:pPr lvl="1"/>
            <a:r>
              <a:rPr lang="en-US" sz="2000" dirty="0"/>
              <a:t>Entrepreneur must own capital (taxi vs Uber drivers).</a:t>
            </a:r>
          </a:p>
          <a:p>
            <a:pPr lvl="1"/>
            <a:r>
              <a:rPr lang="en-US" sz="2000" dirty="0"/>
              <a:t>Buying or renting factors (capital goods) in the present,  </a:t>
            </a:r>
          </a:p>
          <a:p>
            <a:pPr marL="457200" lvl="1" indent="0">
              <a:spcBef>
                <a:spcPts val="0"/>
              </a:spcBef>
              <a:buNone/>
              <a:tabLst>
                <a:tab pos="738188" algn="l"/>
              </a:tabLst>
            </a:pPr>
            <a:r>
              <a:rPr lang="en-US" sz="2000" dirty="0"/>
              <a:t>	deploying them in pursuit of profit in the (uncertain) future. </a:t>
            </a:r>
          </a:p>
          <a:p>
            <a:pPr lvl="1"/>
            <a:r>
              <a:rPr lang="en-US" sz="2000" dirty="0"/>
              <a:t>This is hard because </a:t>
            </a:r>
            <a:r>
              <a:rPr lang="en-US" sz="2000" dirty="0">
                <a:solidFill>
                  <a:srgbClr val="008000"/>
                </a:solidFill>
              </a:rPr>
              <a:t>capital goods are diverse.</a:t>
            </a:r>
          </a:p>
          <a:p>
            <a:pPr defTabSz="296863">
              <a:spcBef>
                <a:spcPts val="0"/>
              </a:spcBef>
            </a:pPr>
            <a:endParaRPr lang="en-US" dirty="0"/>
          </a:p>
        </p:txBody>
      </p:sp>
      <p:pic>
        <p:nvPicPr>
          <p:cNvPr id="3074" name="Picture 2" descr="Amazon.com: The Capitalist and the Entrepreneur (LvMI) eBook : Klein, Peter  G., French, Douglas E.: Kindle Store">
            <a:extLst>
              <a:ext uri="{FF2B5EF4-FFF2-40B4-BE49-F238E27FC236}">
                <a16:creationId xmlns:a16="http://schemas.microsoft.com/office/drawing/2014/main" id="{F303D154-AF9B-3925-7131-C7BB921D39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4767" y="609601"/>
            <a:ext cx="1883833" cy="28321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group of people walking in a field&#10;&#10;Description automatically generated">
            <a:extLst>
              <a:ext uri="{FF2B5EF4-FFF2-40B4-BE49-F238E27FC236}">
                <a16:creationId xmlns:a16="http://schemas.microsoft.com/office/drawing/2014/main" id="{8E7DFEFA-751B-17A2-5511-8EE09E069B63}"/>
              </a:ext>
            </a:extLst>
          </p:cNvPr>
          <p:cNvPicPr>
            <a:picLocks noChangeAspect="1"/>
          </p:cNvPicPr>
          <p:nvPr/>
        </p:nvPicPr>
        <p:blipFill rotWithShape="1">
          <a:blip r:embed="rId4">
            <a:extLst>
              <a:ext uri="{28A0092B-C50C-407E-A947-70E740481C1C}">
                <a14:useLocalDpi xmlns:a14="http://schemas.microsoft.com/office/drawing/2010/main" val="0"/>
              </a:ext>
            </a:extLst>
          </a:blip>
          <a:srcRect r="3148"/>
          <a:stretch/>
        </p:blipFill>
        <p:spPr>
          <a:xfrm>
            <a:off x="7764331" y="3771900"/>
            <a:ext cx="3894269" cy="2297641"/>
          </a:xfrm>
          <a:prstGeom prst="rect">
            <a:avLst/>
          </a:prstGeom>
        </p:spPr>
      </p:pic>
    </p:spTree>
    <p:extLst>
      <p:ext uri="{BB962C8B-B14F-4D97-AF65-F5344CB8AC3E}">
        <p14:creationId xmlns:p14="http://schemas.microsoft.com/office/powerpoint/2010/main" val="359004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Entrepreneurial profit and loss</a:t>
            </a:r>
          </a:p>
        </p:txBody>
      </p:sp>
      <p:sp>
        <p:nvSpPr>
          <p:cNvPr id="3" name="Content Placeholder 2"/>
          <p:cNvSpPr>
            <a:spLocks noGrp="1"/>
          </p:cNvSpPr>
          <p:nvPr>
            <p:ph idx="1"/>
          </p:nvPr>
        </p:nvSpPr>
        <p:spPr/>
        <p:txBody>
          <a:bodyPr/>
          <a:lstStyle/>
          <a:p>
            <a:r>
              <a:rPr lang="en-US" dirty="0"/>
              <a:t>In equilibrium (Mises’s and </a:t>
            </a:r>
            <a:r>
              <a:rPr lang="en-US" dirty="0" err="1"/>
              <a:t>Rothbard’s</a:t>
            </a:r>
            <a:r>
              <a:rPr lang="en-US" dirty="0"/>
              <a:t> evenly rotating economy)</a:t>
            </a:r>
          </a:p>
          <a:p>
            <a:pPr lvl="1"/>
            <a:r>
              <a:rPr lang="en-US" dirty="0"/>
              <a:t>Each factor earns its discounted marginal revenue product (DMRP).</a:t>
            </a:r>
          </a:p>
          <a:p>
            <a:pPr lvl="1"/>
            <a:r>
              <a:rPr lang="en-US" dirty="0"/>
              <a:t>Owner-managers of firms earn implicit wages based on opportunity cost.</a:t>
            </a:r>
          </a:p>
          <a:p>
            <a:pPr lvl="1"/>
            <a:r>
              <a:rPr lang="en-US" dirty="0"/>
              <a:t>Capitalists earn interest based on time preference.</a:t>
            </a:r>
          </a:p>
          <a:p>
            <a:r>
              <a:rPr lang="en-US" dirty="0"/>
              <a:t>Outside the evenly rotating economy?</a:t>
            </a:r>
          </a:p>
          <a:p>
            <a:pPr lvl="1"/>
            <a:r>
              <a:rPr lang="en-US" dirty="0"/>
              <a:t>Entrepreneurs compete for factors, based on their knowledge and beliefs about</a:t>
            </a:r>
          </a:p>
          <a:p>
            <a:pPr lvl="2"/>
            <a:r>
              <a:rPr lang="en-US" dirty="0"/>
              <a:t>The present: technology, productive capabilities, resource availability</a:t>
            </a:r>
          </a:p>
          <a:p>
            <a:pPr lvl="2"/>
            <a:r>
              <a:rPr lang="en-US" dirty="0"/>
              <a:t>The future: consumer demand, institutional conditions, competitor actions</a:t>
            </a:r>
          </a:p>
          <a:p>
            <a:pPr lvl="2"/>
            <a:r>
              <a:rPr lang="en-US" dirty="0"/>
              <a:t>Actual DMRPs will only be revealed in the future.</a:t>
            </a:r>
          </a:p>
          <a:p>
            <a:pPr lvl="1"/>
            <a:r>
              <a:rPr lang="en-US" dirty="0"/>
              <a:t>Results: </a:t>
            </a:r>
            <a:r>
              <a:rPr lang="en-US" dirty="0">
                <a:solidFill>
                  <a:srgbClr val="008000"/>
                </a:solidFill>
              </a:rPr>
              <a:t>profit and loss</a:t>
            </a:r>
          </a:p>
          <a:p>
            <a:pPr lvl="2"/>
            <a:endParaRPr lang="en-US" dirty="0"/>
          </a:p>
        </p:txBody>
      </p:sp>
    </p:spTree>
    <p:extLst>
      <p:ext uri="{BB962C8B-B14F-4D97-AF65-F5344CB8AC3E}">
        <p14:creationId xmlns:p14="http://schemas.microsoft.com/office/powerpoint/2010/main" val="48134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concepts of entrepreneurship</a:t>
            </a:r>
          </a:p>
        </p:txBody>
      </p:sp>
      <p:sp>
        <p:nvSpPr>
          <p:cNvPr id="3" name="Content Placeholder 2"/>
          <p:cNvSpPr>
            <a:spLocks noGrp="1"/>
          </p:cNvSpPr>
          <p:nvPr>
            <p:ph idx="1"/>
          </p:nvPr>
        </p:nvSpPr>
        <p:spPr>
          <a:xfrm>
            <a:off x="402167" y="1219200"/>
            <a:ext cx="6684433" cy="5105400"/>
          </a:xfrm>
        </p:spPr>
        <p:txBody>
          <a:bodyPr/>
          <a:lstStyle/>
          <a:p>
            <a:r>
              <a:rPr lang="en-US" dirty="0">
                <a:solidFill>
                  <a:schemeClr val="tx1"/>
                </a:solidFill>
              </a:rPr>
              <a:t>Personality traits (charisma, creativity, leadership, persistence)</a:t>
            </a:r>
          </a:p>
          <a:p>
            <a:r>
              <a:rPr lang="en-US" dirty="0">
                <a:solidFill>
                  <a:schemeClr val="tx1"/>
                </a:solidFill>
              </a:rPr>
              <a:t>Phenomena associated with startups, small business, tech</a:t>
            </a:r>
          </a:p>
          <a:p>
            <a:pPr lvl="1"/>
            <a:r>
              <a:rPr lang="en-US" dirty="0">
                <a:solidFill>
                  <a:schemeClr val="tx1"/>
                </a:solidFill>
              </a:rPr>
              <a:t>Starting a business</a:t>
            </a:r>
          </a:p>
          <a:p>
            <a:pPr lvl="1"/>
            <a:r>
              <a:rPr lang="en-US" dirty="0">
                <a:solidFill>
                  <a:schemeClr val="tx1"/>
                </a:solidFill>
              </a:rPr>
              <a:t>Managing a small business</a:t>
            </a:r>
          </a:p>
          <a:p>
            <a:pPr lvl="1"/>
            <a:r>
              <a:rPr lang="en-US" dirty="0">
                <a:solidFill>
                  <a:schemeClr val="tx1"/>
                </a:solidFill>
              </a:rPr>
              <a:t>Starting and growing a particular type of business (small, tech, high-growth, VC-backed, with patents)</a:t>
            </a:r>
          </a:p>
          <a:p>
            <a:pPr lvl="1"/>
            <a:r>
              <a:rPr lang="en-US" dirty="0">
                <a:solidFill>
                  <a:schemeClr val="tx1"/>
                </a:solidFill>
              </a:rPr>
              <a:t>Starting a business in a particular way (e.g., lean startup)</a:t>
            </a:r>
          </a:p>
          <a:p>
            <a:pPr>
              <a:spcBef>
                <a:spcPts val="600"/>
              </a:spcBef>
            </a:pPr>
            <a:r>
              <a:rPr lang="en-US" dirty="0">
                <a:solidFill>
                  <a:schemeClr val="tx1"/>
                </a:solidFill>
              </a:rPr>
              <a:t>Pursuit of “opportunity”</a:t>
            </a:r>
          </a:p>
        </p:txBody>
      </p:sp>
      <p:pic>
        <p:nvPicPr>
          <p:cNvPr id="4" name="Picture 3">
            <a:extLst>
              <a:ext uri="{FF2B5EF4-FFF2-40B4-BE49-F238E27FC236}">
                <a16:creationId xmlns:a16="http://schemas.microsoft.com/office/drawing/2014/main" id="{A8992140-C283-DADB-DCAB-BAB4FFAA6048}"/>
              </a:ext>
            </a:extLst>
          </p:cNvPr>
          <p:cNvPicPr>
            <a:picLocks noChangeAspect="1"/>
          </p:cNvPicPr>
          <p:nvPr/>
        </p:nvPicPr>
        <p:blipFill>
          <a:blip r:embed="rId3"/>
          <a:stretch>
            <a:fillRect/>
          </a:stretch>
        </p:blipFill>
        <p:spPr>
          <a:xfrm>
            <a:off x="7377312" y="599573"/>
            <a:ext cx="4412521" cy="5658853"/>
          </a:xfrm>
          <a:prstGeom prst="rect">
            <a:avLst/>
          </a:prstGeom>
          <a:ln>
            <a:solidFill>
              <a:schemeClr val="tx1"/>
            </a:solidFill>
          </a:ln>
        </p:spPr>
      </p:pic>
    </p:spTree>
    <p:extLst>
      <p:ext uri="{BB962C8B-B14F-4D97-AF65-F5344CB8AC3E}">
        <p14:creationId xmlns:p14="http://schemas.microsoft.com/office/powerpoint/2010/main" val="193264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mazon.com: Competition and Entrepreneurship eBook: Kirzner, Israel M.:  Kindle Store">
            <a:extLst>
              <a:ext uri="{FF2B5EF4-FFF2-40B4-BE49-F238E27FC236}">
                <a16:creationId xmlns:a16="http://schemas.microsoft.com/office/drawing/2014/main" id="{867257C2-5E3F-4966-8F18-76DC376297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381000"/>
            <a:ext cx="3429000" cy="596347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FE7DF35-19BD-4EBC-A147-3131A9FAB562}"/>
              </a:ext>
            </a:extLst>
          </p:cNvPr>
          <p:cNvPicPr>
            <a:picLocks noChangeAspect="1"/>
          </p:cNvPicPr>
          <p:nvPr/>
        </p:nvPicPr>
        <p:blipFill>
          <a:blip r:embed="rId3"/>
          <a:stretch>
            <a:fillRect/>
          </a:stretch>
        </p:blipFill>
        <p:spPr>
          <a:xfrm rot="-60000">
            <a:off x="5486401" y="238651"/>
            <a:ext cx="4657725" cy="2790825"/>
          </a:xfrm>
          <a:prstGeom prst="rect">
            <a:avLst/>
          </a:prstGeom>
        </p:spPr>
      </p:pic>
      <p:sp>
        <p:nvSpPr>
          <p:cNvPr id="4" name="Rectangle 3">
            <a:extLst>
              <a:ext uri="{FF2B5EF4-FFF2-40B4-BE49-F238E27FC236}">
                <a16:creationId xmlns:a16="http://schemas.microsoft.com/office/drawing/2014/main" id="{787E4A88-9A6C-48F8-A6FA-D067570F8418}"/>
              </a:ext>
            </a:extLst>
          </p:cNvPr>
          <p:cNvSpPr/>
          <p:nvPr/>
        </p:nvSpPr>
        <p:spPr bwMode="auto">
          <a:xfrm>
            <a:off x="5715000" y="-104664"/>
            <a:ext cx="37338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EDFD2FFC-EE16-4A9B-A305-7BAEDD8C06A9}"/>
              </a:ext>
            </a:extLst>
          </p:cNvPr>
          <p:cNvSpPr/>
          <p:nvPr/>
        </p:nvSpPr>
        <p:spPr bwMode="auto">
          <a:xfrm>
            <a:off x="5486686" y="2971800"/>
            <a:ext cx="2538599"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F3824703-9E45-470D-9AE6-C249052C24B4}"/>
              </a:ext>
            </a:extLst>
          </p:cNvPr>
          <p:cNvPicPr>
            <a:picLocks noChangeAspect="1"/>
          </p:cNvPicPr>
          <p:nvPr/>
        </p:nvPicPr>
        <p:blipFill rotWithShape="1">
          <a:blip r:embed="rId4"/>
          <a:srcRect l="4070" r="1553"/>
          <a:stretch/>
        </p:blipFill>
        <p:spPr>
          <a:xfrm>
            <a:off x="5657476" y="3330919"/>
            <a:ext cx="4629524" cy="4471340"/>
          </a:xfrm>
          <a:prstGeom prst="rect">
            <a:avLst/>
          </a:prstGeom>
          <a:ln>
            <a:solidFill>
              <a:schemeClr val="tx1"/>
            </a:solidFill>
          </a:ln>
        </p:spPr>
      </p:pic>
    </p:spTree>
    <p:extLst>
      <p:ext uri="{BB962C8B-B14F-4D97-AF65-F5344CB8AC3E}">
        <p14:creationId xmlns:p14="http://schemas.microsoft.com/office/powerpoint/2010/main" val="227245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8EDF0-2D3D-41BD-BFB0-DBBA944EA0E4}"/>
              </a:ext>
            </a:extLst>
          </p:cNvPr>
          <p:cNvSpPr>
            <a:spLocks noGrp="1"/>
          </p:cNvSpPr>
          <p:nvPr>
            <p:ph type="title"/>
          </p:nvPr>
        </p:nvSpPr>
        <p:spPr/>
        <p:txBody>
          <a:bodyPr/>
          <a:lstStyle/>
          <a:p>
            <a:r>
              <a:rPr lang="en-US" dirty="0"/>
              <a:t>Problems with the discovery view</a:t>
            </a:r>
          </a:p>
        </p:txBody>
      </p:sp>
      <p:sp>
        <p:nvSpPr>
          <p:cNvPr id="3" name="Content Placeholder 2">
            <a:extLst>
              <a:ext uri="{FF2B5EF4-FFF2-40B4-BE49-F238E27FC236}">
                <a16:creationId xmlns:a16="http://schemas.microsoft.com/office/drawing/2014/main" id="{9FFF1C61-0A47-4624-AA84-3EA24FDB6BC8}"/>
              </a:ext>
            </a:extLst>
          </p:cNvPr>
          <p:cNvSpPr>
            <a:spLocks noGrp="1"/>
          </p:cNvSpPr>
          <p:nvPr>
            <p:ph idx="1"/>
          </p:nvPr>
        </p:nvSpPr>
        <p:spPr>
          <a:xfrm>
            <a:off x="402167" y="1219200"/>
            <a:ext cx="9215203" cy="5410200"/>
          </a:xfrm>
        </p:spPr>
        <p:txBody>
          <a:bodyPr/>
          <a:lstStyle/>
          <a:p>
            <a:pPr marL="0" indent="0">
              <a:buNone/>
            </a:pPr>
            <a:r>
              <a:rPr lang="en-US" sz="2100" dirty="0">
                <a:solidFill>
                  <a:schemeClr val="tx1"/>
                </a:solidFill>
              </a:rPr>
              <a:t>Hayek (1968): competition “is important primarily as a discovery procedure whereby entrepreneurs constantly search for unexploited opportunities that can also be taken advantage of by others.”</a:t>
            </a:r>
          </a:p>
          <a:p>
            <a:pPr marL="0" indent="0">
              <a:spcBef>
                <a:spcPts val="1200"/>
              </a:spcBef>
              <a:buNone/>
            </a:pPr>
            <a:r>
              <a:rPr lang="en-US" sz="2100" dirty="0">
                <a:solidFill>
                  <a:schemeClr val="tx1"/>
                </a:solidFill>
              </a:rPr>
              <a:t>Kirzner (1973): entrepreneurship is alertness to “changing buying and selling possibilities,” “relevant new information,” and “potentially worthwhile goals hitherto unnoticed, as well as toward unnoticed potentially valuable, available resources.” The entrepreneur “notices [a] price discrepancy before others do.” </a:t>
            </a:r>
          </a:p>
        </p:txBody>
      </p:sp>
      <p:pic>
        <p:nvPicPr>
          <p:cNvPr id="5" name="Picture 9">
            <a:extLst>
              <a:ext uri="{FF2B5EF4-FFF2-40B4-BE49-F238E27FC236}">
                <a16:creationId xmlns:a16="http://schemas.microsoft.com/office/drawing/2014/main" id="{1DD7CD15-3732-42BE-AFEE-4C0FF8E9F5F1}"/>
              </a:ext>
            </a:extLst>
          </p:cNvPr>
          <p:cNvPicPr>
            <a:picLocks noChangeAspect="1" noChangeArrowheads="1"/>
          </p:cNvPicPr>
          <p:nvPr/>
        </p:nvPicPr>
        <p:blipFill>
          <a:blip r:embed="rId3" cstate="print"/>
          <a:srcRect/>
          <a:stretch>
            <a:fillRect/>
          </a:stretch>
        </p:blipFill>
        <p:spPr bwMode="auto">
          <a:xfrm>
            <a:off x="9946105" y="2647472"/>
            <a:ext cx="1514993" cy="2004995"/>
          </a:xfrm>
          <a:prstGeom prst="rect">
            <a:avLst/>
          </a:prstGeom>
          <a:noFill/>
          <a:ln w="9525">
            <a:noFill/>
            <a:miter lim="800000"/>
            <a:headEnd/>
            <a:tailEnd/>
          </a:ln>
        </p:spPr>
      </p:pic>
      <p:pic>
        <p:nvPicPr>
          <p:cNvPr id="6" name="Picture 9" descr="http://lvb.net/media/lvb2005/20050112-hayek.jpg">
            <a:extLst>
              <a:ext uri="{FF2B5EF4-FFF2-40B4-BE49-F238E27FC236}">
                <a16:creationId xmlns:a16="http://schemas.microsoft.com/office/drawing/2014/main" id="{E2FB87FD-EEE5-4CF9-A0F5-08AD5C5DA4D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408"/>
          <a:stretch/>
        </p:blipFill>
        <p:spPr bwMode="auto">
          <a:xfrm>
            <a:off x="9982200" y="381000"/>
            <a:ext cx="1478899" cy="211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E15C3AA9-7137-4934-B0B1-C378B52E7EBB}"/>
              </a:ext>
            </a:extLst>
          </p:cNvPr>
          <p:cNvSpPr txBox="1">
            <a:spLocks/>
          </p:cNvSpPr>
          <p:nvPr/>
        </p:nvSpPr>
        <p:spPr bwMode="auto">
          <a:xfrm>
            <a:off x="402166" y="3924300"/>
            <a:ext cx="12399433"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3399"/>
              </a:buClr>
              <a:buSzPct val="60000"/>
              <a:buFont typeface="Arial" charset="0"/>
              <a:buChar char="►"/>
              <a:defRPr sz="2400">
                <a:solidFill>
                  <a:srgbClr val="003399"/>
                </a:solidFill>
                <a:latin typeface="Slate Pro Light" pitchFamily="50" charset="0"/>
                <a:ea typeface="+mn-ea"/>
                <a:cs typeface="+mn-cs"/>
              </a:defRPr>
            </a:lvl1pPr>
            <a:lvl2pPr marL="742950" indent="-285750" algn="l" rtl="0" fontAlgn="base">
              <a:spcBef>
                <a:spcPct val="20000"/>
              </a:spcBef>
              <a:spcAft>
                <a:spcPct val="0"/>
              </a:spcAft>
              <a:buClr>
                <a:srgbClr val="339933"/>
              </a:buClr>
              <a:buSzPct val="80000"/>
              <a:buFont typeface="Wingdings" pitchFamily="2" charset="2"/>
              <a:buChar char="§"/>
              <a:defRPr sz="2200">
                <a:solidFill>
                  <a:schemeClr val="tx1"/>
                </a:solidFill>
                <a:latin typeface="Slate Pro Light" pitchFamily="50" charset="0"/>
              </a:defRPr>
            </a:lvl2pPr>
            <a:lvl3pPr marL="1143000" indent="-228600" algn="l" rtl="0" fontAlgn="base">
              <a:spcBef>
                <a:spcPct val="20000"/>
              </a:spcBef>
              <a:spcAft>
                <a:spcPct val="0"/>
              </a:spcAft>
              <a:buClr>
                <a:srgbClr val="003399"/>
              </a:buClr>
              <a:buSzPct val="60000"/>
              <a:buFont typeface="Arial" charset="0"/>
              <a:buChar char="►"/>
              <a:defRPr sz="2200">
                <a:solidFill>
                  <a:schemeClr val="tx1"/>
                </a:solidFill>
                <a:latin typeface="Slate Pro Light" pitchFamily="50" charset="0"/>
              </a:defRPr>
            </a:lvl3pPr>
            <a:lvl4pPr marL="1600200" indent="-228600" algn="l" rtl="0" fontAlgn="base">
              <a:spcBef>
                <a:spcPct val="20000"/>
              </a:spcBef>
              <a:spcAft>
                <a:spcPct val="0"/>
              </a:spcAft>
              <a:buClr>
                <a:srgbClr val="339933"/>
              </a:buClr>
              <a:buSzPct val="80000"/>
              <a:buFont typeface="Wingdings" pitchFamily="2" charset="2"/>
              <a:buChar char="§"/>
              <a:defRPr sz="2200">
                <a:solidFill>
                  <a:schemeClr val="tx1"/>
                </a:solidFill>
                <a:latin typeface="Slate Pro Light" pitchFamily="50" charset="0"/>
              </a:defRPr>
            </a:lvl4pPr>
            <a:lvl5pPr marL="2057400" indent="-228600" algn="l" rtl="0" fontAlgn="base">
              <a:spcBef>
                <a:spcPct val="20000"/>
              </a:spcBef>
              <a:spcAft>
                <a:spcPct val="0"/>
              </a:spcAft>
              <a:buClr>
                <a:srgbClr val="003399"/>
              </a:buClr>
              <a:buSzPct val="60000"/>
              <a:buFont typeface="Arial" charset="0"/>
              <a:buChar char="►"/>
              <a:defRPr sz="2200">
                <a:solidFill>
                  <a:schemeClr val="tx1"/>
                </a:solidFill>
                <a:latin typeface="Slate Pro Light" pitchFamily="50" charset="0"/>
              </a:defRPr>
            </a:lvl5pPr>
            <a:lvl6pPr marL="25146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6pPr>
            <a:lvl7pPr marL="29718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7pPr>
            <a:lvl8pPr marL="34290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8pPr>
            <a:lvl9pPr marL="3886200" indent="-228600" algn="l" rtl="0" fontAlgn="base">
              <a:spcBef>
                <a:spcPct val="20000"/>
              </a:spcBef>
              <a:spcAft>
                <a:spcPct val="0"/>
              </a:spcAft>
              <a:buClr>
                <a:srgbClr val="003399"/>
              </a:buClr>
              <a:buSzPct val="60000"/>
              <a:buFont typeface="Arial" charset="0"/>
              <a:buChar char="►"/>
              <a:defRPr sz="1600">
                <a:solidFill>
                  <a:schemeClr val="tx1"/>
                </a:solidFill>
                <a:latin typeface="+mn-lt"/>
              </a:defRPr>
            </a:lvl9pPr>
          </a:lstStyle>
          <a:p>
            <a:pPr marL="0" indent="0" eaLnBrk="1" hangingPunct="1">
              <a:spcBef>
                <a:spcPts val="1200"/>
              </a:spcBef>
              <a:buNone/>
            </a:pPr>
            <a:r>
              <a:rPr lang="en-US" sz="2300" kern="0" dirty="0">
                <a:solidFill>
                  <a:schemeClr val="tx1"/>
                </a:solidFill>
              </a:rPr>
              <a:t>But</a:t>
            </a:r>
          </a:p>
          <a:p>
            <a:pPr eaLnBrk="1" hangingPunct="1"/>
            <a:r>
              <a:rPr lang="en-US" sz="2100" kern="0" dirty="0">
                <a:solidFill>
                  <a:schemeClr val="tx1"/>
                </a:solidFill>
              </a:rPr>
              <a:t>Entrepreneurs don’t discover, they create. Entrepreneurship looks to the future!</a:t>
            </a:r>
          </a:p>
          <a:p>
            <a:pPr eaLnBrk="1" hangingPunct="1"/>
            <a:r>
              <a:rPr lang="en-US" sz="2100" kern="0" dirty="0">
                <a:solidFill>
                  <a:schemeClr val="tx1"/>
                </a:solidFill>
              </a:rPr>
              <a:t>If profit comes from successful discovery, whither loss?</a:t>
            </a:r>
          </a:p>
          <a:p>
            <a:pPr eaLnBrk="1" hangingPunct="1"/>
            <a:r>
              <a:rPr lang="en-US" sz="2100" kern="0" dirty="0">
                <a:solidFill>
                  <a:schemeClr val="tx1"/>
                </a:solidFill>
              </a:rPr>
              <a:t>Under uncertainty, entrepreneurs must own capital. </a:t>
            </a:r>
          </a:p>
          <a:p>
            <a:pPr eaLnBrk="1" hangingPunct="1"/>
            <a:r>
              <a:rPr lang="en-US" sz="2100" kern="0" dirty="0">
                <a:solidFill>
                  <a:schemeClr val="tx1"/>
                </a:solidFill>
              </a:rPr>
              <a:t>For Mises, the “market process” is the profit-and-loss system, not convergence to equilibrium.</a:t>
            </a:r>
          </a:p>
        </p:txBody>
      </p:sp>
    </p:spTree>
    <p:extLst>
      <p:ext uri="{BB962C8B-B14F-4D97-AF65-F5344CB8AC3E}">
        <p14:creationId xmlns:p14="http://schemas.microsoft.com/office/powerpoint/2010/main" val="177879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Entrepreneurial judgment and ownership</a:t>
            </a:r>
          </a:p>
        </p:txBody>
      </p:sp>
      <p:sp>
        <p:nvSpPr>
          <p:cNvPr id="3" name="Content Placeholder 2"/>
          <p:cNvSpPr>
            <a:spLocks noGrp="1"/>
          </p:cNvSpPr>
          <p:nvPr>
            <p:ph idx="1"/>
          </p:nvPr>
        </p:nvSpPr>
        <p:spPr>
          <a:xfrm>
            <a:off x="402167" y="1219200"/>
            <a:ext cx="9351433" cy="5105400"/>
          </a:xfrm>
        </p:spPr>
        <p:txBody>
          <a:bodyPr/>
          <a:lstStyle/>
          <a:p>
            <a:r>
              <a:rPr lang="en-US" dirty="0">
                <a:solidFill>
                  <a:schemeClr val="tx1"/>
                </a:solidFill>
              </a:rPr>
              <a:t>Judgement under uncertainty manifest in ownership. </a:t>
            </a:r>
          </a:p>
          <a:p>
            <a:r>
              <a:rPr lang="en-US" dirty="0">
                <a:solidFill>
                  <a:schemeClr val="tx1"/>
                </a:solidFill>
              </a:rPr>
              <a:t>Judgment can be exercised by individuals or groups. </a:t>
            </a:r>
          </a:p>
          <a:p>
            <a:pPr lvl="1"/>
            <a:r>
              <a:rPr lang="en-US" dirty="0">
                <a:solidFill>
                  <a:schemeClr val="tx1"/>
                </a:solidFill>
              </a:rPr>
              <a:t>Joint ownership</a:t>
            </a:r>
          </a:p>
          <a:p>
            <a:pPr lvl="1"/>
            <a:r>
              <a:rPr lang="en-US" dirty="0">
                <a:solidFill>
                  <a:schemeClr val="tx1"/>
                </a:solidFill>
              </a:rPr>
              <a:t>Organizations as nested hierarchies of judgment (Foss et al., 2007)</a:t>
            </a:r>
          </a:p>
          <a:p>
            <a:r>
              <a:rPr lang="en-US" dirty="0">
                <a:solidFill>
                  <a:schemeClr val="tx1"/>
                </a:solidFill>
              </a:rPr>
              <a:t>Ownership has a competence dimension, not just an incentive dimension.</a:t>
            </a:r>
          </a:p>
          <a:p>
            <a:pPr marL="457200" lvl="1" indent="0">
              <a:buNone/>
            </a:pPr>
            <a:r>
              <a:rPr lang="en-US" sz="2100" dirty="0">
                <a:solidFill>
                  <a:schemeClr val="tx1"/>
                </a:solidFill>
              </a:rPr>
              <a:t>“People differ in their talents as owners. . . . Ownership </a:t>
            </a:r>
          </a:p>
          <a:p>
            <a:pPr marL="457200" lvl="1" indent="0">
              <a:spcBef>
                <a:spcPts val="0"/>
              </a:spcBef>
              <a:buNone/>
            </a:pPr>
            <a:r>
              <a:rPr lang="en-US" sz="2100" dirty="0">
                <a:solidFill>
                  <a:schemeClr val="tx1"/>
                </a:solidFill>
              </a:rPr>
              <a:t>ability includes attitude toward risk bearing, knowledge</a:t>
            </a:r>
          </a:p>
          <a:p>
            <a:pPr marL="457200" lvl="1" indent="0">
              <a:spcBef>
                <a:spcPts val="0"/>
              </a:spcBef>
              <a:buNone/>
            </a:pPr>
            <a:r>
              <a:rPr lang="en-US" sz="2100" dirty="0">
                <a:solidFill>
                  <a:schemeClr val="tx1"/>
                </a:solidFill>
              </a:rPr>
              <a:t>of different people’s productive abilities, foresight, and, </a:t>
            </a:r>
          </a:p>
          <a:p>
            <a:pPr marL="457200" lvl="1" indent="0">
              <a:spcBef>
                <a:spcPts val="0"/>
              </a:spcBef>
              <a:buNone/>
            </a:pPr>
            <a:r>
              <a:rPr lang="en-US" sz="2100" dirty="0">
                <a:solidFill>
                  <a:schemeClr val="tx1"/>
                </a:solidFill>
              </a:rPr>
              <a:t>of course, judgment” (Alchian, 1961).</a:t>
            </a:r>
          </a:p>
          <a:p>
            <a:pPr lvl="1"/>
            <a:r>
              <a:rPr lang="en-US" dirty="0">
                <a:solidFill>
                  <a:schemeClr val="tx1"/>
                </a:solidFill>
              </a:rPr>
              <a:t>Owners vary with respect to</a:t>
            </a:r>
          </a:p>
          <a:p>
            <a:pPr lvl="2"/>
            <a:r>
              <a:rPr lang="en-US" sz="2100" dirty="0">
                <a:solidFill>
                  <a:schemeClr val="tx1"/>
                </a:solidFill>
              </a:rPr>
              <a:t>Matching competence: what to own</a:t>
            </a:r>
          </a:p>
          <a:p>
            <a:pPr lvl="2"/>
            <a:r>
              <a:rPr lang="en-US" sz="2100" dirty="0">
                <a:solidFill>
                  <a:schemeClr val="tx1"/>
                </a:solidFill>
              </a:rPr>
              <a:t>Governance competence: how to own</a:t>
            </a:r>
          </a:p>
          <a:p>
            <a:pPr lvl="2"/>
            <a:r>
              <a:rPr lang="en-US" sz="2100" dirty="0">
                <a:solidFill>
                  <a:schemeClr val="tx1"/>
                </a:solidFill>
              </a:rPr>
              <a:t>Timing competence: when to own</a:t>
            </a:r>
          </a:p>
          <a:p>
            <a:endParaRPr lang="en-US" dirty="0">
              <a:solidFill>
                <a:schemeClr val="tx1"/>
              </a:solidFill>
            </a:endParaRPr>
          </a:p>
        </p:txBody>
      </p:sp>
      <p:pic>
        <p:nvPicPr>
          <p:cNvPr id="5" name="Picture 4" descr="Organizing Entrepreneurial Judgment: A New Approach to the Firm: Foss,  Nicolai J., Klein, Peter G.: 9780521697262: Amazon.com: Books">
            <a:extLst>
              <a:ext uri="{FF2B5EF4-FFF2-40B4-BE49-F238E27FC236}">
                <a16:creationId xmlns:a16="http://schemas.microsoft.com/office/drawing/2014/main" id="{FCBE2304-4437-0481-CCFB-71157E6F10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40503" y="381000"/>
            <a:ext cx="1717986" cy="25743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2B44D5E-5115-7795-D63F-5C05701D25F6}"/>
              </a:ext>
            </a:extLst>
          </p:cNvPr>
          <p:cNvPicPr>
            <a:picLocks noChangeAspect="1"/>
          </p:cNvPicPr>
          <p:nvPr/>
        </p:nvPicPr>
        <p:blipFill rotWithShape="1">
          <a:blip r:embed="rId4"/>
          <a:srcRect b="11806"/>
          <a:stretch/>
        </p:blipFill>
        <p:spPr>
          <a:xfrm>
            <a:off x="7207624" y="3696047"/>
            <a:ext cx="4650865" cy="2745094"/>
          </a:xfrm>
          <a:prstGeom prst="rect">
            <a:avLst/>
          </a:prstGeom>
          <a:ln>
            <a:solidFill>
              <a:schemeClr val="tx1"/>
            </a:solidFill>
          </a:ln>
        </p:spPr>
      </p:pic>
    </p:spTree>
    <p:extLst>
      <p:ext uri="{BB962C8B-B14F-4D97-AF65-F5344CB8AC3E}">
        <p14:creationId xmlns:p14="http://schemas.microsoft.com/office/powerpoint/2010/main" val="17920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500"/>
                                        <p:tgtEl>
                                          <p:spTgt spid="3">
                                            <p:txEl>
                                              <p:pRg st="10" end="1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500"/>
                                        <p:tgtEl>
                                          <p:spTgt spid="3">
                                            <p:txEl>
                                              <p:pRg st="11" end="1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fade">
                                      <p:cBhvr>
                                        <p:cTn id="31" dur="500"/>
                                        <p:tgtEl>
                                          <p:spTgt spid="3">
                                            <p:txEl>
                                              <p:pRg st="12" end="1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35184-7885-48C9-B619-440EE151B555}"/>
              </a:ext>
            </a:extLst>
          </p:cNvPr>
          <p:cNvSpPr>
            <a:spLocks noGrp="1"/>
          </p:cNvSpPr>
          <p:nvPr>
            <p:ph type="title"/>
          </p:nvPr>
        </p:nvSpPr>
        <p:spPr/>
        <p:txBody>
          <a:bodyPr/>
          <a:lstStyle/>
          <a:p>
            <a:r>
              <a:rPr lang="en-US" dirty="0"/>
              <a:t>Can non-market actors be entrepreneurial?</a:t>
            </a:r>
          </a:p>
        </p:txBody>
      </p:sp>
      <p:sp>
        <p:nvSpPr>
          <p:cNvPr id="3" name="Content Placeholder 2">
            <a:extLst>
              <a:ext uri="{FF2B5EF4-FFF2-40B4-BE49-F238E27FC236}">
                <a16:creationId xmlns:a16="http://schemas.microsoft.com/office/drawing/2014/main" id="{4B9F04F2-00E4-4E64-912F-B93F21B4735F}"/>
              </a:ext>
            </a:extLst>
          </p:cNvPr>
          <p:cNvSpPr>
            <a:spLocks noGrp="1"/>
          </p:cNvSpPr>
          <p:nvPr>
            <p:ph idx="1"/>
          </p:nvPr>
        </p:nvSpPr>
        <p:spPr>
          <a:xfrm>
            <a:off x="402167" y="1219200"/>
            <a:ext cx="9967383" cy="5105400"/>
          </a:xfrm>
        </p:spPr>
        <p:txBody>
          <a:bodyPr/>
          <a:lstStyle/>
          <a:p>
            <a:r>
              <a:rPr lang="en-US" sz="2600" dirty="0">
                <a:solidFill>
                  <a:schemeClr val="tx1"/>
                </a:solidFill>
              </a:rPr>
              <a:t>Entrepreneurship versus “entrepreneur-like” behavior</a:t>
            </a:r>
          </a:p>
          <a:p>
            <a:r>
              <a:rPr lang="en-US" sz="2600" dirty="0">
                <a:solidFill>
                  <a:schemeClr val="tx1"/>
                </a:solidFill>
              </a:rPr>
              <a:t>Objectives, incentives, performance evaluation</a:t>
            </a:r>
          </a:p>
          <a:p>
            <a:r>
              <a:rPr lang="en-US" sz="2600" dirty="0">
                <a:solidFill>
                  <a:schemeClr val="tx1"/>
                </a:solidFill>
              </a:rPr>
              <a:t>Judgment and ultimate responsibility</a:t>
            </a:r>
          </a:p>
          <a:p>
            <a:endParaRPr lang="en-US" dirty="0"/>
          </a:p>
        </p:txBody>
      </p:sp>
      <p:pic>
        <p:nvPicPr>
          <p:cNvPr id="7170" name="Picture 2">
            <a:extLst>
              <a:ext uri="{FF2B5EF4-FFF2-40B4-BE49-F238E27FC236}">
                <a16:creationId xmlns:a16="http://schemas.microsoft.com/office/drawing/2014/main" id="{D14ED629-7440-159F-100E-1E7E30480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151" y="3048000"/>
            <a:ext cx="1890598" cy="289969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Questioning the Entrepreneurial State: Status-quo, Pitfalls, and the Need for Credible Innovation Policy (International Studies in Entrepreneurship, 5">
            <a:extLst>
              <a:ext uri="{FF2B5EF4-FFF2-40B4-BE49-F238E27FC236}">
                <a16:creationId xmlns:a16="http://schemas.microsoft.com/office/drawing/2014/main" id="{2B0C6C7D-D2E7-27C7-AD84-ACF9D185E3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8363" y="3048000"/>
            <a:ext cx="1863051" cy="289969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36CA34EB-92ED-C590-7B0C-E247075BA6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945" y="3045502"/>
            <a:ext cx="1877854" cy="28801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s the AI industry booms, what toll will it take on the environment? | Artificial  intelligence (AI) | The Guardian">
            <a:extLst>
              <a:ext uri="{FF2B5EF4-FFF2-40B4-BE49-F238E27FC236}">
                <a16:creationId xmlns:a16="http://schemas.microsoft.com/office/drawing/2014/main" id="{45603738-FED0-8506-6D29-EF4B0D1654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119248" y="2286000"/>
            <a:ext cx="33528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29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CB3A60D-87A4-37ED-C3AC-ED95437C083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71" t="13755" r="6626" b="15174"/>
          <a:stretch/>
        </p:blipFill>
        <p:spPr bwMode="auto">
          <a:xfrm>
            <a:off x="5181600" y="3810000"/>
            <a:ext cx="5878455" cy="24963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eve Jobs introduces iPhone in 2007 - YouTube">
            <a:extLst>
              <a:ext uri="{FF2B5EF4-FFF2-40B4-BE49-F238E27FC236}">
                <a16:creationId xmlns:a16="http://schemas.microsoft.com/office/drawing/2014/main" id="{9283E59B-A7F5-4BC6-4C1D-93E31CF254C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617" b="9716"/>
          <a:stretch/>
        </p:blipFill>
        <p:spPr bwMode="auto">
          <a:xfrm>
            <a:off x="1219200" y="466669"/>
            <a:ext cx="5924662" cy="29623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 the original (2007) iPhone presentation, Steve Jobs says that the new  multi-touch interface is patented. So how can it be on every phone now? :  r/iphone">
            <a:extLst>
              <a:ext uri="{FF2B5EF4-FFF2-40B4-BE49-F238E27FC236}">
                <a16:creationId xmlns:a16="http://schemas.microsoft.com/office/drawing/2014/main" id="{9E6BBD29-F3D8-3C60-0B44-241B5CF8454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005"/>
          <a:stretch/>
        </p:blipFill>
        <p:spPr bwMode="auto">
          <a:xfrm>
            <a:off x="457200" y="3266675"/>
            <a:ext cx="3910683" cy="314273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pple's iPhone Turns 10: Remembering Its Unveiling | Fortune">
            <a:extLst>
              <a:ext uri="{FF2B5EF4-FFF2-40B4-BE49-F238E27FC236}">
                <a16:creationId xmlns:a16="http://schemas.microsoft.com/office/drawing/2014/main" id="{B2067DEA-6BF2-0911-B353-DDAB5B035CA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3333" r="11667"/>
          <a:stretch/>
        </p:blipFill>
        <p:spPr bwMode="auto">
          <a:xfrm>
            <a:off x="9448800" y="189702"/>
            <a:ext cx="1904512" cy="3095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55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How to predict and identify market gaps for your business to succeed?">
            <a:extLst>
              <a:ext uri="{FF2B5EF4-FFF2-40B4-BE49-F238E27FC236}">
                <a16:creationId xmlns:a16="http://schemas.microsoft.com/office/drawing/2014/main" id="{3187BB2F-B297-84DC-440C-D5570FAC5C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01" b="12563"/>
          <a:stretch/>
        </p:blipFill>
        <p:spPr bwMode="auto">
          <a:xfrm>
            <a:off x="304800" y="96252"/>
            <a:ext cx="11572103" cy="6705600"/>
          </a:xfrm>
          <a:prstGeom prst="rect">
            <a:avLst/>
          </a:prstGeom>
          <a:solidFill>
            <a:schemeClr val="tx1"/>
          </a:solidFill>
        </p:spPr>
      </p:pic>
    </p:spTree>
    <p:extLst>
      <p:ext uri="{BB962C8B-B14F-4D97-AF65-F5344CB8AC3E}">
        <p14:creationId xmlns:p14="http://schemas.microsoft.com/office/powerpoint/2010/main" val="3954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Man Finds a Way to Return $80 in Cash to Its Owner">
            <a:extLst>
              <a:ext uri="{FF2B5EF4-FFF2-40B4-BE49-F238E27FC236}">
                <a16:creationId xmlns:a16="http://schemas.microsoft.com/office/drawing/2014/main" id="{67F95683-9697-AB37-F966-C20F85D37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78602" cy="769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7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How To Get Rid of New Carpet Smell - Flooring HQ | Longwood, FL Flooring  Store">
            <a:extLst>
              <a:ext uri="{FF2B5EF4-FFF2-40B4-BE49-F238E27FC236}">
                <a16:creationId xmlns:a16="http://schemas.microsoft.com/office/drawing/2014/main" id="{2020A1F9-1746-190E-666D-C7F0DC4A34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99788"/>
            <a:ext cx="10439400" cy="69577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flip phone with a screen&#10;&#10;Description automatically generated">
            <a:extLst>
              <a:ext uri="{FF2B5EF4-FFF2-40B4-BE49-F238E27FC236}">
                <a16:creationId xmlns:a16="http://schemas.microsoft.com/office/drawing/2014/main" id="{E2DD9B75-4022-97D1-883C-83B855BC8E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2971800"/>
            <a:ext cx="3679116" cy="3707784"/>
          </a:xfrm>
          <a:prstGeom prst="rect">
            <a:avLst/>
          </a:prstGeom>
        </p:spPr>
      </p:pic>
      <p:pic>
        <p:nvPicPr>
          <p:cNvPr id="8" name="Picture 7" descr="A screen shot of a cell phone&#10;&#10;Description automatically generated">
            <a:extLst>
              <a:ext uri="{FF2B5EF4-FFF2-40B4-BE49-F238E27FC236}">
                <a16:creationId xmlns:a16="http://schemas.microsoft.com/office/drawing/2014/main" id="{BF5E9BD2-6F6B-AD46-2601-360BB7DD7F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3429000"/>
            <a:ext cx="1411171" cy="2442411"/>
          </a:xfrm>
          <a:prstGeom prst="rect">
            <a:avLst/>
          </a:prstGeom>
        </p:spPr>
      </p:pic>
      <p:cxnSp>
        <p:nvCxnSpPr>
          <p:cNvPr id="10" name="Straight Arrow Connector 9">
            <a:extLst>
              <a:ext uri="{FF2B5EF4-FFF2-40B4-BE49-F238E27FC236}">
                <a16:creationId xmlns:a16="http://schemas.microsoft.com/office/drawing/2014/main" id="{07CED60A-F387-F875-3A1C-DBA6ECA3B9EF}"/>
              </a:ext>
            </a:extLst>
          </p:cNvPr>
          <p:cNvCxnSpPr>
            <a:cxnSpLocks/>
          </p:cNvCxnSpPr>
          <p:nvPr/>
        </p:nvCxnSpPr>
        <p:spPr bwMode="auto">
          <a:xfrm>
            <a:off x="3087571" y="4825692"/>
            <a:ext cx="2094029" cy="1045719"/>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19468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day in Apple history: The world prepares for Steve Jobs' NeXT Computer">
            <a:extLst>
              <a:ext uri="{FF2B5EF4-FFF2-40B4-BE49-F238E27FC236}">
                <a16:creationId xmlns:a16="http://schemas.microsoft.com/office/drawing/2014/main" id="{39AB6BE4-159E-80FD-216E-7C436C456A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76300"/>
            <a:ext cx="7658100" cy="5105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ylus counsel: The rise and fall of the Apple Newton MessagePad • The  Register">
            <a:extLst>
              <a:ext uri="{FF2B5EF4-FFF2-40B4-BE49-F238E27FC236}">
                <a16:creationId xmlns:a16="http://schemas.microsoft.com/office/drawing/2014/main" id="{441DF623-0246-7F04-52C6-566AFC92AD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317"/>
          <a:stretch/>
        </p:blipFill>
        <p:spPr bwMode="auto">
          <a:xfrm>
            <a:off x="8350417" y="1500187"/>
            <a:ext cx="3536783"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10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28A6A-E647-A7F2-66E2-3844962C1AA5}"/>
              </a:ext>
            </a:extLst>
          </p:cNvPr>
          <p:cNvSpPr>
            <a:spLocks noGrp="1"/>
          </p:cNvSpPr>
          <p:nvPr>
            <p:ph type="title"/>
          </p:nvPr>
        </p:nvSpPr>
        <p:spPr>
          <a:xfrm>
            <a:off x="402166" y="2895600"/>
            <a:ext cx="11387667" cy="838200"/>
          </a:xfrm>
        </p:spPr>
        <p:txBody>
          <a:bodyPr/>
          <a:lstStyle/>
          <a:p>
            <a:pPr algn="ctr"/>
            <a:r>
              <a:rPr lang="en-US" sz="11500" dirty="0">
                <a:solidFill>
                  <a:schemeClr val="bg1"/>
                </a:solidFill>
              </a:rPr>
              <a:t>Uncertainty</a:t>
            </a:r>
          </a:p>
        </p:txBody>
      </p:sp>
    </p:spTree>
    <p:extLst>
      <p:ext uri="{BB962C8B-B14F-4D97-AF65-F5344CB8AC3E}">
        <p14:creationId xmlns:p14="http://schemas.microsoft.com/office/powerpoint/2010/main" val="421095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about entrepreneurship</a:t>
            </a:r>
          </a:p>
        </p:txBody>
      </p:sp>
      <p:sp>
        <p:nvSpPr>
          <p:cNvPr id="3" name="Content Placeholder 2"/>
          <p:cNvSpPr>
            <a:spLocks noGrp="1"/>
          </p:cNvSpPr>
          <p:nvPr>
            <p:ph idx="1"/>
          </p:nvPr>
        </p:nvSpPr>
        <p:spPr>
          <a:xfrm>
            <a:off x="402167" y="1219200"/>
            <a:ext cx="8056033" cy="5105400"/>
          </a:xfrm>
        </p:spPr>
        <p:txBody>
          <a:bodyPr/>
          <a:lstStyle/>
          <a:p>
            <a:r>
              <a:rPr lang="en-US" dirty="0"/>
              <a:t>Entrepreneurship in the broad sense: bearing uncertainty</a:t>
            </a:r>
          </a:p>
          <a:p>
            <a:pPr marL="457200" lvl="1" indent="0">
              <a:buNone/>
            </a:pPr>
            <a:r>
              <a:rPr lang="en-US" dirty="0"/>
              <a:t>“The term entrepreneur as used by [economic] theory means: acting man exclusively seen from the aspect of the uncertainty inherent in every action” (Mises, 1949).</a:t>
            </a:r>
          </a:p>
          <a:p>
            <a:pPr marL="457200" lvl="1" indent="0">
              <a:spcBef>
                <a:spcPts val="1200"/>
              </a:spcBef>
              <a:buNone/>
            </a:pPr>
            <a:r>
              <a:rPr lang="en-US" dirty="0"/>
              <a:t>“In using this term one must never forget that every action is embedded in the flux of time and therefore involves a speculation. The capitalists, the landowners, and the laborers are by </a:t>
            </a:r>
          </a:p>
          <a:p>
            <a:pPr marL="457200" lvl="1" indent="0">
              <a:spcBef>
                <a:spcPts val="0"/>
              </a:spcBef>
              <a:buNone/>
            </a:pPr>
            <a:r>
              <a:rPr lang="en-US" dirty="0"/>
              <a:t>necessity speculators. So is the consumer in providing </a:t>
            </a:r>
          </a:p>
          <a:p>
            <a:pPr marL="457200" lvl="1" indent="0">
              <a:spcBef>
                <a:spcPts val="0"/>
              </a:spcBef>
              <a:buNone/>
            </a:pPr>
            <a:r>
              <a:rPr lang="en-US" dirty="0"/>
              <a:t>for anticipated future needs. There’s many a slip ‘twixt </a:t>
            </a:r>
          </a:p>
          <a:p>
            <a:pPr marL="457200" lvl="1" indent="0">
              <a:spcBef>
                <a:spcPts val="0"/>
              </a:spcBef>
              <a:buNone/>
            </a:pPr>
            <a:r>
              <a:rPr lang="en-US" dirty="0"/>
              <a:t>cup and lip” (Mises, 1949).</a:t>
            </a:r>
          </a:p>
          <a:p>
            <a:pPr lvl="1">
              <a:buFont typeface="Arial" panose="020B0604020202020204" pitchFamily="34" charset="0"/>
              <a:buChar char="•"/>
            </a:pPr>
            <a:r>
              <a:rPr lang="en-US" dirty="0"/>
              <a:t>Subjective benefit and cost</a:t>
            </a:r>
          </a:p>
          <a:p>
            <a:pPr lvl="1">
              <a:buFont typeface="Arial" panose="020B0604020202020204" pitchFamily="34" charset="0"/>
              <a:buChar char="•"/>
            </a:pPr>
            <a:r>
              <a:rPr lang="en-US" dirty="0"/>
              <a:t>Subjective profit and loss</a:t>
            </a:r>
          </a:p>
          <a:p>
            <a:pPr marL="457200" lvl="1" indent="0">
              <a:buNone/>
            </a:pPr>
            <a:endParaRPr lang="en-US" dirty="0"/>
          </a:p>
          <a:p>
            <a:pPr lvl="1"/>
            <a:endParaRPr lang="en-US" dirty="0"/>
          </a:p>
          <a:p>
            <a:endParaRPr lang="en-US" dirty="0"/>
          </a:p>
        </p:txBody>
      </p:sp>
      <p:pic>
        <p:nvPicPr>
          <p:cNvPr id="4" name="Picture 2" descr="http://www.vonmisesinstitute-europe.org/wp-content/uploads/2014/07/mises.jpeg">
            <a:extLst>
              <a:ext uri="{FF2B5EF4-FFF2-40B4-BE49-F238E27FC236}">
                <a16:creationId xmlns:a16="http://schemas.microsoft.com/office/drawing/2014/main" id="{B8A362C1-667E-7903-B9BA-9FC28AFA98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0" y="1371600"/>
            <a:ext cx="1935209" cy="2209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3966318-2A09-3B64-37DB-D7C59AE35FCD}"/>
              </a:ext>
            </a:extLst>
          </p:cNvPr>
          <p:cNvPicPr>
            <a:picLocks noChangeAspect="1"/>
          </p:cNvPicPr>
          <p:nvPr/>
        </p:nvPicPr>
        <p:blipFill rotWithShape="1">
          <a:blip r:embed="rId4"/>
          <a:srcRect l="4469" r="5545"/>
          <a:stretch/>
        </p:blipFill>
        <p:spPr>
          <a:xfrm>
            <a:off x="7955008" y="4038600"/>
            <a:ext cx="3124201" cy="1960101"/>
          </a:xfrm>
          <a:prstGeom prst="rect">
            <a:avLst/>
          </a:prstGeom>
        </p:spPr>
      </p:pic>
    </p:spTree>
    <p:extLst>
      <p:ext uri="{BB962C8B-B14F-4D97-AF65-F5344CB8AC3E}">
        <p14:creationId xmlns:p14="http://schemas.microsoft.com/office/powerpoint/2010/main" val="238105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about entrepreneurship</a:t>
            </a:r>
          </a:p>
        </p:txBody>
      </p:sp>
      <p:sp>
        <p:nvSpPr>
          <p:cNvPr id="3" name="Content Placeholder 2"/>
          <p:cNvSpPr>
            <a:spLocks noGrp="1"/>
          </p:cNvSpPr>
          <p:nvPr>
            <p:ph idx="1"/>
          </p:nvPr>
        </p:nvSpPr>
        <p:spPr>
          <a:xfrm>
            <a:off x="402167" y="1219200"/>
            <a:ext cx="8056033" cy="5105400"/>
          </a:xfrm>
        </p:spPr>
        <p:txBody>
          <a:bodyPr/>
          <a:lstStyle/>
          <a:p>
            <a:r>
              <a:rPr lang="en-US" dirty="0">
                <a:solidFill>
                  <a:schemeClr val="bg1">
                    <a:lumMod val="75000"/>
                  </a:schemeClr>
                </a:solidFill>
              </a:rPr>
              <a:t>Entrepreneurship in the broad sense: bearing uncertainty</a:t>
            </a:r>
          </a:p>
          <a:p>
            <a:pPr marL="457200" lvl="1" indent="0">
              <a:buNone/>
            </a:pPr>
            <a:r>
              <a:rPr lang="en-US" dirty="0">
                <a:solidFill>
                  <a:schemeClr val="bg1">
                    <a:lumMod val="75000"/>
                  </a:schemeClr>
                </a:solidFill>
              </a:rPr>
              <a:t>“The term entrepreneur as used by [economic] theory means: acting man exclusively seen from the aspect of the uncertainty inherent in every action” (Mises, 1949).</a:t>
            </a:r>
          </a:p>
          <a:p>
            <a:r>
              <a:rPr lang="en-US" dirty="0"/>
              <a:t>Entrepreneurship in the narrow (commercial) sense: combining and recombining productive factors in pursuit of money profit</a:t>
            </a:r>
          </a:p>
          <a:p>
            <a:pPr marL="457200" lvl="1" indent="0">
              <a:buNone/>
            </a:pPr>
            <a:r>
              <a:rPr lang="en-US" sz="2100" dirty="0"/>
              <a:t>“We are living in a world of unexpected change; hence capital combinations . . . will be ever changing, will be dissolved and reformed. In this activity, we find the real function of the entrepreneur” (Lachmann, 1956).</a:t>
            </a:r>
          </a:p>
          <a:p>
            <a:pPr lvl="1"/>
            <a:r>
              <a:rPr lang="en-US" sz="2100" dirty="0"/>
              <a:t>Monetary (cardinal) revenues and costs</a:t>
            </a:r>
          </a:p>
          <a:p>
            <a:pPr lvl="1"/>
            <a:r>
              <a:rPr lang="en-US" sz="2100" dirty="0"/>
              <a:t>Monetary profit and loss</a:t>
            </a:r>
          </a:p>
          <a:p>
            <a:pPr lvl="1"/>
            <a:endParaRPr lang="en-US" dirty="0"/>
          </a:p>
          <a:p>
            <a:endParaRPr lang="en-US" dirty="0"/>
          </a:p>
        </p:txBody>
      </p:sp>
      <p:pic>
        <p:nvPicPr>
          <p:cNvPr id="4" name="Picture 2" descr="http://www.vonmisesinstitute-europe.org/wp-content/uploads/2014/07/mises.jpeg">
            <a:extLst>
              <a:ext uri="{FF2B5EF4-FFF2-40B4-BE49-F238E27FC236}">
                <a16:creationId xmlns:a16="http://schemas.microsoft.com/office/drawing/2014/main" id="{B8A362C1-667E-7903-B9BA-9FC28AFA98AB}"/>
              </a:ext>
            </a:extLst>
          </p:cNvPr>
          <p:cNvPicPr>
            <a:picLocks noChangeAspect="1" noChangeArrowheads="1"/>
          </p:cNvPicPr>
          <p:nvPr/>
        </p:nvPicPr>
        <p:blipFill>
          <a:blip r:embed="rId3" cstate="print">
            <a:alphaModFix amt="35000"/>
            <a:extLst>
              <a:ext uri="{28A0092B-C50C-407E-A947-70E740481C1C}">
                <a14:useLocalDpi xmlns:a14="http://schemas.microsoft.com/office/drawing/2010/main" val="0"/>
              </a:ext>
            </a:extLst>
          </a:blip>
          <a:srcRect/>
          <a:stretch>
            <a:fillRect/>
          </a:stretch>
        </p:blipFill>
        <p:spPr bwMode="auto">
          <a:xfrm>
            <a:off x="9171547" y="1346887"/>
            <a:ext cx="1877453" cy="214384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0" name="Picture 6" descr="Bio of Ludwig Lachmann">
            <a:extLst>
              <a:ext uri="{FF2B5EF4-FFF2-40B4-BE49-F238E27FC236}">
                <a16:creationId xmlns:a16="http://schemas.microsoft.com/office/drawing/2014/main" id="{0FBB5C7A-99DF-5DFA-C850-1F6B399D66D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0749"/>
          <a:stretch/>
        </p:blipFill>
        <p:spPr bwMode="auto">
          <a:xfrm flipH="1">
            <a:off x="9211474" y="3918930"/>
            <a:ext cx="1826419" cy="21008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50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mpass">
  <a:themeElements>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fontScheme name="Compas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11306</TotalTime>
  <Words>1064</Words>
  <Application>Microsoft Office PowerPoint</Application>
  <PresentationFormat>Widescreen</PresentationFormat>
  <Paragraphs>99</Paragraphs>
  <Slides>18</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Slate Pro Light</vt:lpstr>
      <vt:lpstr>Calibri</vt:lpstr>
      <vt:lpstr>Wingdings</vt:lpstr>
      <vt:lpstr>Arial</vt:lpstr>
      <vt:lpstr>Tahoma</vt:lpstr>
      <vt:lpstr>Compass</vt:lpstr>
      <vt:lpstr>PowerPoint Presentation</vt:lpstr>
      <vt:lpstr>PowerPoint Presentation</vt:lpstr>
      <vt:lpstr>PowerPoint Presentation</vt:lpstr>
      <vt:lpstr>PowerPoint Presentation</vt:lpstr>
      <vt:lpstr>PowerPoint Presentation</vt:lpstr>
      <vt:lpstr>PowerPoint Presentation</vt:lpstr>
      <vt:lpstr>Uncertainty</vt:lpstr>
      <vt:lpstr>Thinking about entrepreneurship</vt:lpstr>
      <vt:lpstr>Thinking about entrepreneurship</vt:lpstr>
      <vt:lpstr>Why entrepreneurship matters</vt:lpstr>
      <vt:lpstr>Why entrepreneurship matters</vt:lpstr>
      <vt:lpstr>Entrepreneurship as judgment</vt:lpstr>
      <vt:lpstr>Entrepreneurial profit and loss</vt:lpstr>
      <vt:lpstr>Other concepts of entrepreneurship</vt:lpstr>
      <vt:lpstr>PowerPoint Presentation</vt:lpstr>
      <vt:lpstr>Problems with the discovery view</vt:lpstr>
      <vt:lpstr>Entrepreneurial judgment and ownership</vt:lpstr>
      <vt:lpstr>Can non-market actors be entrepreneurial?</vt:lpstr>
    </vt:vector>
  </TitlesOfParts>
  <Company>University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asdfa</dc:title>
  <dc:creator>Peter G. Klein</dc:creator>
  <cp:lastModifiedBy>Klein, Peter</cp:lastModifiedBy>
  <cp:revision>222</cp:revision>
  <dcterms:created xsi:type="dcterms:W3CDTF">2008-01-13T04:24:45Z</dcterms:created>
  <dcterms:modified xsi:type="dcterms:W3CDTF">2023-07-24T20:31:45Z</dcterms:modified>
</cp:coreProperties>
</file>