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75" r:id="rId2"/>
    <p:sldId id="258" r:id="rId3"/>
    <p:sldId id="276" r:id="rId4"/>
    <p:sldId id="269" r:id="rId5"/>
    <p:sldId id="270" r:id="rId6"/>
    <p:sldId id="271" r:id="rId7"/>
    <p:sldId id="272" r:id="rId8"/>
    <p:sldId id="273" r:id="rId9"/>
    <p:sldId id="274" r:id="rId10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8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471054"/>
          </a:xfrm>
          <a:prstGeom prst="rect">
            <a:avLst/>
          </a:prstGeom>
        </p:spPr>
        <p:txBody>
          <a:bodyPr vert="horz" lIns="94209" tIns="47105" rIns="94209" bIns="47105" rtlCol="0"/>
          <a:lstStyle>
            <a:lvl1pPr algn="r">
              <a:defRPr sz="1200"/>
            </a:lvl1pPr>
          </a:lstStyle>
          <a:p>
            <a:fld id="{EE68B180-1C45-41F6-A461-99818CD35886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38275" y="1173163"/>
            <a:ext cx="4225925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09" tIns="47105" rIns="94209" bIns="47105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3"/>
          </a:xfrm>
          <a:prstGeom prst="rect">
            <a:avLst/>
          </a:prstGeom>
        </p:spPr>
        <p:txBody>
          <a:bodyPr vert="horz" lIns="94209" tIns="47105" rIns="94209" bIns="47105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4"/>
            <a:ext cx="3077739" cy="471053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8917424"/>
            <a:ext cx="3077739" cy="471053"/>
          </a:xfrm>
          <a:prstGeom prst="rect">
            <a:avLst/>
          </a:prstGeom>
        </p:spPr>
        <p:txBody>
          <a:bodyPr vert="horz" lIns="94209" tIns="47105" rIns="94209" bIns="47105" rtlCol="0" anchor="b"/>
          <a:lstStyle>
            <a:lvl1pPr algn="r">
              <a:defRPr sz="1200"/>
            </a:lvl1pPr>
          </a:lstStyle>
          <a:p>
            <a:fld id="{B82AF934-AF19-44BC-BB5C-0CDD3F5CEB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0170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0524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107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509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303630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004522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605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2AF934-AF19-44BC-BB5C-0CDD3F5CEB3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89058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0386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269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8844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01987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8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0298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75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90777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245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829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01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C69A82-ADB6-48B9-9159-E682D502D3C4}" type="datetimeFigureOut">
              <a:rPr lang="en-US" smtClean="0"/>
              <a:t>7/30/2022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CE9DCD-DDB3-46B3-8277-96451B8B8EA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08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6E19B2A2-C1F6-68EF-FF80-AEE0A8DB11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Georgia Pro" panose="02040502050405020303" pitchFamily="18" charset="0"/>
              </a:rPr>
              <a:t>Which way, western man?</a:t>
            </a:r>
          </a:p>
        </p:txBody>
      </p:sp>
      <p:pic>
        <p:nvPicPr>
          <p:cNvPr id="13" name="Content Placeholder 12" descr="A person in a suit&#10;&#10;Description automatically generated with medium confidence">
            <a:extLst>
              <a:ext uri="{FF2B5EF4-FFF2-40B4-BE49-F238E27FC236}">
                <a16:creationId xmlns:a16="http://schemas.microsoft.com/office/drawing/2014/main" id="{46C4A5AF-91B9-11CD-D0C3-8617D872E17D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824" y="1690689"/>
            <a:ext cx="3092597" cy="3684588"/>
          </a:xfrm>
        </p:spPr>
      </p:pic>
      <p:pic>
        <p:nvPicPr>
          <p:cNvPr id="15" name="Content Placeholder 14" descr="A person eating a plate of food&#10;&#10;Description automatically generated with medium confidence">
            <a:extLst>
              <a:ext uri="{FF2B5EF4-FFF2-40B4-BE49-F238E27FC236}">
                <a16:creationId xmlns:a16="http://schemas.microsoft.com/office/drawing/2014/main" id="{39D63BB5-C409-51B0-60F2-5D8F9D4B7211}"/>
              </a:ext>
            </a:extLst>
          </p:cNvPr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154" y="1690689"/>
            <a:ext cx="3457022" cy="3684588"/>
          </a:xfrm>
        </p:spPr>
      </p:pic>
    </p:spTree>
    <p:extLst>
      <p:ext uri="{BB962C8B-B14F-4D97-AF65-F5344CB8AC3E}">
        <p14:creationId xmlns:p14="http://schemas.microsoft.com/office/powerpoint/2010/main" val="814906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Caveats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2484884"/>
          </a:xfrm>
        </p:spPr>
        <p:txBody>
          <a:bodyPr anchor="ctr">
            <a:normAutofit/>
          </a:bodyPr>
          <a:lstStyle/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No rules?</a:t>
            </a:r>
          </a:p>
          <a:p>
            <a:r>
              <a:rPr lang="en-US" sz="1700">
                <a:latin typeface="Georgia Pro" panose="02040502050405020303" pitchFamily="18" charset="0"/>
                <a:cs typeface="Times New Roman" panose="02020603050405020304" pitchFamily="18" charset="0"/>
              </a:rPr>
              <a:t>Some rules?</a:t>
            </a:r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Subjective/temporal/geographic.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My biases.</a:t>
            </a: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722" y="4283675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2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120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83169" y="640080"/>
            <a:ext cx="2701905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The</a:t>
            </a:r>
            <a:b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Challenge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2484884"/>
          </a:xfrm>
        </p:spPr>
        <p:txBody>
          <a:bodyPr anchor="ctr">
            <a:normAutofit/>
          </a:bodyPr>
          <a:lstStyle/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Build a serviceable professional wardrobe for school and work.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Spend less than $2,000, over 1-3 years.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Create a cohesive foundation for a lifetime of dressing well at (relatively) low cost.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Improve career/romantic prospects.</a:t>
            </a:r>
          </a:p>
          <a:p>
            <a:endParaRPr lang="en-US" sz="1700" dirty="0">
              <a:latin typeface="Georgia  "/>
              <a:cs typeface="Times New Roman" panose="02020603050405020304" pitchFamily="18" charset="0"/>
            </a:endParaRP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722" y="4283675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3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4322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82600" y="640080"/>
            <a:ext cx="2322320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The Rules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07792" y="952232"/>
            <a:ext cx="5136536" cy="3808548"/>
          </a:xfrm>
        </p:spPr>
        <p:txBody>
          <a:bodyPr anchor="ctr">
            <a:normAutofit fontScale="77500" lnSpcReduction="20000"/>
          </a:bodyPr>
          <a:lstStyle/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Fit is not everything. Without it you have nothing.</a:t>
            </a:r>
            <a:b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</a:br>
            <a:endParaRPr lang="en-US" sz="23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Spend 2X as much, buy ½ as much. </a:t>
            </a:r>
            <a:b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</a:br>
            <a:endParaRPr lang="en-US" sz="23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Focus on cost per wear.</a:t>
            </a:r>
          </a:p>
          <a:p>
            <a:endParaRPr lang="en-US" sz="23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Simplicity is key.</a:t>
            </a:r>
          </a:p>
          <a:p>
            <a:endParaRPr lang="en-US" sz="23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Skin tone and body type- what looks good on you?</a:t>
            </a:r>
          </a:p>
          <a:p>
            <a:endParaRPr lang="en-US" sz="23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300" dirty="0">
                <a:latin typeface="Georgia Pro" panose="02040502050405020303" pitchFamily="18" charset="0"/>
                <a:cs typeface="Times New Roman" panose="02020603050405020304" pitchFamily="18" charset="0"/>
              </a:rPr>
              <a:t>Do the work.</a:t>
            </a:r>
          </a:p>
          <a:p>
            <a:pPr marL="0" indent="0">
              <a:buNone/>
            </a:pPr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07792" y="4560944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4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7296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6767" y="640080"/>
            <a:ext cx="273818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The Hierarchy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24863" y="926199"/>
            <a:ext cx="5136536" cy="3357477"/>
          </a:xfrm>
        </p:spPr>
        <p:txBody>
          <a:bodyPr anchor="ctr">
            <a:normAutofit fontScale="70000" lnSpcReduction="20000"/>
          </a:bodyPr>
          <a:lstStyle/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Shoes/belts.</a:t>
            </a:r>
            <a:b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</a:br>
            <a:endParaRPr lang="en-US" sz="24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Out to in.</a:t>
            </a:r>
          </a:p>
          <a:p>
            <a:endParaRPr lang="en-US" sz="24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Outerwear.</a:t>
            </a:r>
          </a:p>
          <a:p>
            <a:endParaRPr lang="en-US" sz="24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Suits/sportscoats.</a:t>
            </a:r>
          </a:p>
          <a:p>
            <a:endParaRPr lang="en-US" sz="24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Furnishings.</a:t>
            </a:r>
          </a:p>
          <a:p>
            <a:endParaRPr lang="en-US" sz="24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r>
              <a:rPr lang="en-US" sz="2400" dirty="0">
                <a:latin typeface="Georgia Pro" panose="02040502050405020303" pitchFamily="18" charset="0"/>
                <a:cs typeface="Times New Roman" panose="02020603050405020304" pitchFamily="18" charset="0"/>
              </a:rPr>
              <a:t>Everything else/casual wear.</a:t>
            </a:r>
          </a:p>
          <a:p>
            <a:pPr marL="0" indent="0">
              <a:buNone/>
            </a:pPr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  <a:p>
            <a:pPr marL="342875" lvl="1" indent="0">
              <a:buNone/>
            </a:pPr>
            <a:endParaRPr lang="en-US" sz="1700" dirty="0">
              <a:latin typeface="Georgia Pro" panose="02040502050405020303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722" y="4283675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5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8426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6767" y="640080"/>
            <a:ext cx="273818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Shoes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77668" y="70792"/>
            <a:ext cx="5136536" cy="2550617"/>
          </a:xfrm>
        </p:spPr>
        <p:txBody>
          <a:bodyPr anchor="ctr">
            <a:normAutofit/>
          </a:bodyPr>
          <a:lstStyle/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Must be Goodyear welted, i.e. resoleable.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Basic distinction: Oxford vs. Derby/Blucher vs. slip on.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Lasts.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3 must haves.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Brands: Allen Edmonds, Alden, Church’s, Loake, Herring, Crockett &amp; Jones, Peal &amp; Co., Carmina, Meermin.</a:t>
            </a: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6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7" name="Picture 6" descr="Diagram&#10;&#10;Description automatically generated">
            <a:extLst>
              <a:ext uri="{FF2B5EF4-FFF2-40B4-BE49-F238E27FC236}">
                <a16:creationId xmlns:a16="http://schemas.microsoft.com/office/drawing/2014/main" id="{67D8DDEC-B57D-A718-5AB6-20CE6A4AD90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745" y="2335467"/>
            <a:ext cx="5047488" cy="4386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147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306767" y="640080"/>
            <a:ext cx="2738184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Suits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477669" y="501650"/>
            <a:ext cx="5136536" cy="2484884"/>
          </a:xfrm>
        </p:spPr>
        <p:txBody>
          <a:bodyPr anchor="ctr">
            <a:normAutofit fontScale="92500" lnSpcReduction="10000"/>
          </a:bodyPr>
          <a:lstStyle/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Must be at least half-canvassed.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Grey, navy. Avoid aggressive stripes, checks, &amp; patterns.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Shoulders/length.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2 buttons primarily. 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Single or double vent.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No black!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Not too skinny!</a:t>
            </a: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7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4" name="Picture 3" descr="A collage of a person in a suit and tie&#10;&#10;Description automatically generated with medium confidence">
            <a:extLst>
              <a:ext uri="{FF2B5EF4-FFF2-40B4-BE49-F238E27FC236}">
                <a16:creationId xmlns:a16="http://schemas.microsoft.com/office/drawing/2014/main" id="{FA8B047B-D422-09DF-55AD-9A959E18AC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70021" y="2986534"/>
            <a:ext cx="5858060" cy="377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1609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640080"/>
            <a:ext cx="3052450" cy="5613236"/>
          </a:xfrm>
        </p:spPr>
        <p:txBody>
          <a:bodyPr anchor="ctr">
            <a:normAutofit/>
          </a:bodyPr>
          <a:lstStyle/>
          <a:p>
            <a:r>
              <a:rPr lang="en-US" sz="4000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Furnishings: Shirts &amp;</a:t>
            </a:r>
            <a:br>
              <a:rPr lang="en-US" sz="4000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</a:br>
            <a:r>
              <a:rPr lang="en-US" sz="4000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Ties</a:t>
            </a: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24863" y="640082"/>
            <a:ext cx="5136536" cy="2484884"/>
          </a:xfrm>
        </p:spPr>
        <p:txBody>
          <a:bodyPr anchor="ctr">
            <a:noAutofit/>
          </a:bodyPr>
          <a:lstStyle/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Shirts: all cotton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Non-iron is OK.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Length.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Brooks, Tyrwhitt, Ike Behar, David Donahue.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Ties: all silk. 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Tie width.</a:t>
            </a:r>
          </a:p>
          <a:p>
            <a:r>
              <a:rPr lang="en-US" sz="1800" dirty="0">
                <a:latin typeface="Georgia  "/>
                <a:cs typeface="Times New Roman" panose="02020603050405020304" pitchFamily="18" charset="0"/>
              </a:rPr>
              <a:t>Jewelry?</a:t>
            </a: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722" y="4283675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8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23332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81AEB8A9-B768-4E30-BA55-D919E6687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7500" y="-2"/>
            <a:ext cx="3052451" cy="685800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0" y="640080"/>
            <a:ext cx="3052450" cy="5613236"/>
          </a:xfrm>
        </p:spPr>
        <p:txBody>
          <a:bodyPr anchor="ctr">
            <a:normAutofit/>
          </a:bodyPr>
          <a:lstStyle/>
          <a:p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Strategy</a:t>
            </a:r>
            <a:b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&amp;</a:t>
            </a:r>
            <a:b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</a:br>
            <a: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  <a:t>Resources</a:t>
            </a:r>
            <a:br>
              <a:rPr lang="en-US" dirty="0">
                <a:solidFill>
                  <a:srgbClr val="FFFFFF"/>
                </a:solidFill>
                <a:latin typeface="Georgia Pro" panose="02040502050405020303" pitchFamily="18" charset="0"/>
                <a:cs typeface="Calibri" panose="020F0502020204030204" pitchFamily="34" charset="0"/>
              </a:rPr>
            </a:br>
            <a:br>
              <a:rPr lang="en-US" dirty="0">
                <a:solidFill>
                  <a:srgbClr val="FFFFFF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dirty="0">
              <a:solidFill>
                <a:srgbClr val="FFFFFF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3524863" y="640081"/>
            <a:ext cx="5136536" cy="3448171"/>
          </a:xfrm>
        </p:spPr>
        <p:txBody>
          <a:bodyPr anchor="ctr">
            <a:normAutofit fontScale="92500" lnSpcReduction="20000"/>
          </a:bodyPr>
          <a:lstStyle/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Ebay, but tactical: search notifications, apps.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Styleforum classifieds.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Allen Edmonds shoe bank/factory stores allenedmonds.com/shoebank.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Amazon Basics.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Local consignment/thrifting.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Nordstrom Rack, Saks Off5th, Brooks sales, Tyrwhitt sales.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Used luxe sites: TheRealReal, Poshmark, Tailored Consignment. 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KirbyAllison.com.</a:t>
            </a:r>
          </a:p>
          <a:p>
            <a:r>
              <a:rPr lang="en-US" sz="1700" dirty="0">
                <a:latin typeface="Georgia Pro" panose="02040502050405020303" pitchFamily="18" charset="0"/>
                <a:cs typeface="Times New Roman" panose="02020603050405020304" pitchFamily="18" charset="0"/>
              </a:rPr>
              <a:t>GentlemansGazette.com.</a:t>
            </a:r>
          </a:p>
          <a:p>
            <a:pPr marL="342875" lvl="1" indent="0">
              <a:buNone/>
            </a:pPr>
            <a:endParaRPr lang="en-US" sz="1700" dirty="0">
              <a:cs typeface="Times New Roman" panose="02020603050405020304" pitchFamily="18" charset="0"/>
            </a:endParaRPr>
          </a:p>
        </p:txBody>
      </p:sp>
      <p:pic>
        <p:nvPicPr>
          <p:cNvPr id="6" name="Picture 5" descr="LogoJpgRG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0722" y="4283675"/>
            <a:ext cx="5170677" cy="814381"/>
          </a:xfrm>
          <a:prstGeom prst="rect">
            <a:avLst/>
          </a:prstGeom>
        </p:spPr>
      </p:pic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7900987" y="6356350"/>
            <a:ext cx="614363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fld id="{3E235762-C29B-47EF-B47B-F3A5B7BEE1CF}" type="slidenum">
              <a:rPr lang="en-US" sz="1000">
                <a:solidFill>
                  <a:prstClr val="black">
                    <a:tint val="75000"/>
                  </a:prstClr>
                </a:solidFill>
              </a:rPr>
              <a:pPr>
                <a:spcAft>
                  <a:spcPts val="600"/>
                </a:spcAft>
              </a:pPr>
              <a:t>9</a:t>
            </a:fld>
            <a:endParaRPr lang="en-US" sz="1000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0624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11088</TotalTime>
  <Words>371</Words>
  <Application>Microsoft Office PowerPoint</Application>
  <PresentationFormat>On-screen Show (4:3)</PresentationFormat>
  <Paragraphs>82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Calibri</vt:lpstr>
      <vt:lpstr>Calibri Light</vt:lpstr>
      <vt:lpstr>Georgia  </vt:lpstr>
      <vt:lpstr>Georgia Pro</vt:lpstr>
      <vt:lpstr>Office Theme</vt:lpstr>
      <vt:lpstr>Which way, western man?</vt:lpstr>
      <vt:lpstr>Caveats </vt:lpstr>
      <vt:lpstr>The Challenge </vt:lpstr>
      <vt:lpstr>The Rules </vt:lpstr>
      <vt:lpstr>The Hierarchy </vt:lpstr>
      <vt:lpstr>Shoes </vt:lpstr>
      <vt:lpstr>Suits </vt:lpstr>
      <vt:lpstr>Furnishings: Shirts &amp; Ties </vt:lpstr>
      <vt:lpstr>Strategy &amp; Resources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Wesley Downs</dc:creator>
  <cp:lastModifiedBy>Mises Institute</cp:lastModifiedBy>
  <cp:revision>55</cp:revision>
  <cp:lastPrinted>2018-09-24T22:17:33Z</cp:lastPrinted>
  <dcterms:created xsi:type="dcterms:W3CDTF">2017-09-25T18:15:44Z</dcterms:created>
  <dcterms:modified xsi:type="dcterms:W3CDTF">2022-07-30T15:54:09Z</dcterms:modified>
</cp:coreProperties>
</file>