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5"/>
  </p:notesMasterIdLst>
  <p:sldIdLst>
    <p:sldId id="256" r:id="rId14"/>
    <p:sldId id="335" r:id="rId15"/>
    <p:sldId id="345" r:id="rId16"/>
    <p:sldId id="355" r:id="rId17"/>
    <p:sldId id="334" r:id="rId18"/>
    <p:sldId id="346" r:id="rId19"/>
    <p:sldId id="356" r:id="rId20"/>
    <p:sldId id="357" r:id="rId21"/>
    <p:sldId id="358" r:id="rId22"/>
    <p:sldId id="359" r:id="rId23"/>
    <p:sldId id="360" r:id="rId24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F4711-2F0E-4630-829A-C7CD924DD04E}" v="621" dt="2022-07-26T15:01:13.097"/>
    <p1510:client id="{538112CF-E5D8-4857-8CDC-3B5D846931A8}" v="762" dt="2021-07-22T02:52:36.652"/>
    <p1510:client id="{DE971981-B6FB-4ED0-921C-2DEEB0995D95}" v="1198" dt="2022-07-24T23:48:03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98" y="96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353CF6-4083-4C7A-944F-47E7B7D5556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F96A23-8B24-4959-8000-E2304F31E060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651937-78F4-4176-B8D0-C8566A1207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0788569-8D0B-4349-B6A3-BE732724A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DFF9DC67-1982-4CB0-A4C3-78DFB11EC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E38ECFF-DC3F-456E-B147-9E3036103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56E60-F727-4B76-A42F-94FE6DB01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AC14F7A-29E6-480E-B21F-8A9677CE0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C3368E5C-60D3-4BE2-92FB-8E2911DC803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AA08113-E36D-461A-95D5-B4081748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13B708-E60D-4F0E-A8A0-751E0D7E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19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6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7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81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49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29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32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947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3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6694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3615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66160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7463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592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449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4394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35366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86042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733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600200"/>
            <a:ext cx="204470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981700" cy="342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3991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13771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5900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6566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8285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066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3111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7159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9678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33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9363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0226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1418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929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9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2033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73281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4096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192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0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38660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7817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07593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5121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819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5766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4307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41853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1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570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466967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83604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585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73403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74220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910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530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131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8277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933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18559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1216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123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0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9866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120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70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2324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041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980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77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9605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2584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7446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0324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0492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7784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26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92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828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63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279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6362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98342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557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346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43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227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29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4402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1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8591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5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574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277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280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136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9471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4861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6441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7588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8102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036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5526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32336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4719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3910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096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209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359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110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667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1912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6285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089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310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78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4920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7690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15231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7261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6351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654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7012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7958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985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4384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1990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465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9464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9036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3735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235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1006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6841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9539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368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985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6766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41079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4006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004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863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279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794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937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40641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9864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27854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3070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78493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7767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01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453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FAC8F07-1979-4AAB-9D5F-F5E96300B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00200"/>
            <a:ext cx="8178800" cy="22352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7D52077-9858-4DCF-9437-33BB89D52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11049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4A35E78F-CD18-428F-902E-08D0481F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B8CA6E-B415-4076-96EB-358B4393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501D532-79E8-4BEB-810F-04ED35432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09600"/>
            <a:ext cx="8178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5468D16B-D9BC-46D9-B547-999FB0C2D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5A177C-7575-4E3A-B13D-B84868EE2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3516CD4-EA8A-4BCE-B958-2B3F19339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F205FF2-7B96-4DAE-B27A-8DDCEA9F3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9332CA7-7733-4E48-8784-72F8C3672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84800"/>
            <a:ext cx="8178800" cy="16510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08AB964-B620-4237-AA30-8E40D961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7EDB1B2-A9E3-4D6A-9BAC-2BC8B33C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B754378-AC2B-4794-B6D2-8291D49CE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649DEDD-5561-4D4A-AF3D-862C0A45C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BB1B6E5-6832-4BBE-BDC8-E071F1CBB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9A7288C-8FD0-42D8-8D51-AFF37CF43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55AEB70-F3E5-4BCB-AD81-08B1C8B14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1854200"/>
            <a:ext cx="309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FADFA3-CDB0-41B9-A48B-6B9D32237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133600"/>
            <a:ext cx="8178800" cy="3340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995CE59-3784-4E76-99D1-56A9D0833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C9B7B70-557B-454F-9563-6461C37CF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817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E1790D5-792F-4CC6-B083-56B0FDB66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381000"/>
            <a:ext cx="9677400" cy="1249886"/>
          </a:xfrm>
        </p:spPr>
        <p:txBody>
          <a:bodyPr/>
          <a:lstStyle/>
          <a:p>
            <a:pPr>
              <a:defRPr/>
            </a:pPr>
            <a:r>
              <a:rPr lang="en-US" sz="8000" dirty="0">
                <a:cs typeface="+mj-cs"/>
              </a:rPr>
              <a:t>PRICE INFLATION: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2A7AEA3-7A3E-44B6-9240-6C1808034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2400" y="4038600"/>
            <a:ext cx="5054600" cy="1104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Robert P. Murphy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Mises University 2022</a:t>
            </a:r>
            <a:endParaRPr lang="en-US" sz="3600" dirty="0"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E1BBE2-3DA6-BEBD-8BA4-FC938D9F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79" y="1693284"/>
            <a:ext cx="9677400" cy="1249886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ヒラギノ明朝 ProN W3" charset="0"/>
                <a:sym typeface="Copperplate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9pPr>
          </a:lstStyle>
          <a:p>
            <a:pPr>
              <a:defRPr/>
            </a:pPr>
            <a:r>
              <a:rPr lang="en-US" sz="8000" kern="0" dirty="0">
                <a:cs typeface="+mj-cs"/>
              </a:rPr>
              <a:t>QE vs. COVID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B4CB1F76-1AD4-DFD0-25C7-64F8B50D3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5" y="3150609"/>
            <a:ext cx="4578460" cy="28750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Retail MMMFs Then vs. Now: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7AF1E4C-6B4A-5A0D-2705-DE4053C0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0" y="2288799"/>
            <a:ext cx="9922736" cy="30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6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Growth Rates in M1 &amp; M2,</a:t>
            </a:r>
            <a:endParaRPr lang="en-US" altLang="en-US" sz="4000" dirty="0">
              <a:solidFill>
                <a:schemeClr val="tx1"/>
              </a:solidFill>
            </a:endParaRPr>
          </a:p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QE vs. Covid: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335358F9-7C98-7340-D867-5EF44448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2" y="2753110"/>
            <a:ext cx="9882768" cy="34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62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500" y="1447800"/>
            <a:ext cx="7720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A) QE didn't lead to high CPI inflation, Covid did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99" y="452795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C) M1 and M2 behaved differently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54DF43-C8D7-40E7-A791-005798F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72" y="308367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</a:rPr>
              <a:t>B)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 Popular explanations (and their problems)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Federal Reserve's Asset Purchases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06ED7F4-379A-5548-73BE-3B7C4CA7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8" y="1778916"/>
            <a:ext cx="9893372" cy="3386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836FC-86F7-67C9-7C72-7B3EFAF0457C}"/>
              </a:ext>
            </a:extLst>
          </p:cNvPr>
          <p:cNvSpPr txBox="1"/>
          <p:nvPr/>
        </p:nvSpPr>
        <p:spPr>
          <a:xfrm>
            <a:off x="2284237" y="3552036"/>
            <a:ext cx="11428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Cochin"/>
                <a:ea typeface="ヒラギノ明朝 ProN W3"/>
              </a:rPr>
              <a:t>QE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882DE-1A27-D053-C314-38FB4653AB4E}"/>
              </a:ext>
            </a:extLst>
          </p:cNvPr>
          <p:cNvSpPr txBox="1"/>
          <p:nvPr/>
        </p:nvSpPr>
        <p:spPr>
          <a:xfrm>
            <a:off x="3767127" y="3214348"/>
            <a:ext cx="11428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Cochin"/>
                <a:ea typeface="ヒラギノ明朝 ProN W3"/>
              </a:rPr>
              <a:t>QE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A7BAE-799A-4A75-5077-FB45A0818A86}"/>
              </a:ext>
            </a:extLst>
          </p:cNvPr>
          <p:cNvSpPr txBox="1"/>
          <p:nvPr/>
        </p:nvSpPr>
        <p:spPr>
          <a:xfrm>
            <a:off x="4897646" y="2950070"/>
            <a:ext cx="11428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Cochin"/>
                <a:ea typeface="ヒラギノ明朝 ProN W3"/>
              </a:rPr>
              <a:t>QE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AD0C9-2F36-BB29-EF8D-05645AA6C654}"/>
              </a:ext>
            </a:extLst>
          </p:cNvPr>
          <p:cNvSpPr txBox="1"/>
          <p:nvPr/>
        </p:nvSpPr>
        <p:spPr>
          <a:xfrm>
            <a:off x="7129323" y="2568336"/>
            <a:ext cx="11428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Cochin"/>
                <a:ea typeface="ヒラギノ明朝 ProN W3"/>
              </a:rPr>
              <a:t>Covid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818291-12DF-A39C-6C67-ACEA8C1B3446}"/>
              </a:ext>
            </a:extLst>
          </p:cNvPr>
          <p:cNvSpPr/>
          <p:nvPr/>
        </p:nvSpPr>
        <p:spPr bwMode="auto">
          <a:xfrm rot="1740000">
            <a:off x="3085331" y="4103029"/>
            <a:ext cx="523265" cy="264401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834EF9-41B5-D888-BCC8-5D64ABFD902D}"/>
              </a:ext>
            </a:extLst>
          </p:cNvPr>
          <p:cNvSpPr/>
          <p:nvPr/>
        </p:nvSpPr>
        <p:spPr bwMode="auto">
          <a:xfrm rot="1740000">
            <a:off x="4274579" y="3794705"/>
            <a:ext cx="523265" cy="264401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4A15844-D29F-0E12-6E59-85FDE7D0D483}"/>
              </a:ext>
            </a:extLst>
          </p:cNvPr>
          <p:cNvSpPr/>
          <p:nvPr/>
        </p:nvSpPr>
        <p:spPr bwMode="auto">
          <a:xfrm rot="1740000">
            <a:off x="5302325" y="3545109"/>
            <a:ext cx="523265" cy="264401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BBA40A2-C271-3E7D-B162-1D3F3B034527}"/>
              </a:ext>
            </a:extLst>
          </p:cNvPr>
          <p:cNvSpPr/>
          <p:nvPr/>
        </p:nvSpPr>
        <p:spPr bwMode="auto">
          <a:xfrm rot="1740000">
            <a:off x="8209377" y="3104647"/>
            <a:ext cx="523265" cy="264401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12-month Growth 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Consumer Price Index (CPI)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E8DD839E-B6FB-51E5-9B0B-6A4D838C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" y="2332433"/>
            <a:ext cx="9937417" cy="3601014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CF08D1EE-7378-99F9-409E-B60BFC26AB64}"/>
              </a:ext>
            </a:extLst>
          </p:cNvPr>
          <p:cNvSpPr/>
          <p:nvPr/>
        </p:nvSpPr>
        <p:spPr bwMode="auto">
          <a:xfrm rot="5400000">
            <a:off x="7924010" y="3896036"/>
            <a:ext cx="449089" cy="914400"/>
          </a:xfrm>
          <a:prstGeom prst="leftBrace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3" y="2077662"/>
            <a:ext cx="86455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WHY DIDN'T QE LEAD TO LARGE CONSUMER PRICE INFLATION?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Popular Explanations: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"They use tricks to hide the true (consumer price) inflation rate."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8D71AE43-98B5-FE5F-BD58-FE367204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2" y="3143524"/>
            <a:ext cx="9864008" cy="300670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C5D341E-3FFD-A597-3A0A-D62CD505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18" y="6360718"/>
            <a:ext cx="6957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</a:rPr>
              <a:t>But contrast with the counterfactual!</a:t>
            </a:r>
            <a:endParaRPr lang="en-US" alt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0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Popular Explanations: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"Banks didn't lend out the new money; it sat bottled up in reserves."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8C66FC8-AF5B-8CD5-FA32-36FE96B2C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1" y="3388782"/>
            <a:ext cx="9687823" cy="29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Popular Explanations: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"The new Fed money went into the stock market, not consumer goods."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E391FFEE-9E02-88AA-4CB8-071499D3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60" y="2795027"/>
            <a:ext cx="903559" cy="141329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AE3E7E8-8AA3-7E7B-A85F-84B25F7B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9" y="5276298"/>
            <a:ext cx="903559" cy="141329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3874B4E0-F953-E8F7-7149-F2BF2AAB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07" y="2819768"/>
            <a:ext cx="1700773" cy="137849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6E7AC5D-9213-23E4-CFB1-E40853D3E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06" y="5389132"/>
            <a:ext cx="1700773" cy="1378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04B25C-9A21-F6A8-BB93-8BBD36445533}"/>
              </a:ext>
            </a:extLst>
          </p:cNvPr>
          <p:cNvSpPr txBox="1"/>
          <p:nvPr/>
        </p:nvSpPr>
        <p:spPr>
          <a:xfrm>
            <a:off x="1755682" y="2788568"/>
            <a:ext cx="181822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chin"/>
                <a:ea typeface="ヒラギノ明朝 ProN W3"/>
              </a:rPr>
              <a:t>$1000 in checking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ochin"/>
                <a:ea typeface="ヒラギノ明朝 ProN W3"/>
              </a:rPr>
              <a:t>account</a:t>
            </a:r>
            <a:r>
              <a:rPr lang="en-US" dirty="0" err="1">
                <a:latin typeface="Cochin"/>
                <a:ea typeface="ヒラギノ明朝 ProN W3"/>
              </a:rPr>
              <a:t>ext</a:t>
            </a:r>
            <a:endParaRPr lang="en-US">
              <a:latin typeface="Cochin"/>
              <a:ea typeface="ヒラギノ明朝 ProN W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34808-B0D4-E540-3611-8E299B12EFB3}"/>
              </a:ext>
            </a:extLst>
          </p:cNvPr>
          <p:cNvSpPr txBox="1"/>
          <p:nvPr/>
        </p:nvSpPr>
        <p:spPr>
          <a:xfrm>
            <a:off x="5029785" y="2861977"/>
            <a:ext cx="243487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chin"/>
                <a:ea typeface="ヒラギノ明朝 ProN W3"/>
              </a:rPr>
              <a:t>10 stock shares market value $80 </a:t>
            </a:r>
            <a:r>
              <a:rPr lang="en-US" dirty="0" err="1">
                <a:solidFill>
                  <a:schemeClr val="tx1"/>
                </a:solidFill>
                <a:latin typeface="Cochin"/>
                <a:ea typeface="ヒラギノ明朝 ProN W3"/>
              </a:rPr>
              <a:t>each</a:t>
            </a:r>
            <a:r>
              <a:rPr lang="en-US" dirty="0" err="1">
                <a:latin typeface="Cochin"/>
                <a:ea typeface="ヒラギノ明朝 ProN W3"/>
              </a:rPr>
              <a:t>ext</a:t>
            </a:r>
            <a:endParaRPr lang="en-US" err="1">
              <a:latin typeface="Cochin"/>
              <a:ea typeface="ヒラギノ明朝 ProN W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C720-CCED-7B36-D24C-A3B52A2F7620}"/>
              </a:ext>
            </a:extLst>
          </p:cNvPr>
          <p:cNvSpPr txBox="1"/>
          <p:nvPr/>
        </p:nvSpPr>
        <p:spPr>
          <a:xfrm>
            <a:off x="5881346" y="5313885"/>
            <a:ext cx="181822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chin"/>
                <a:ea typeface="ヒラギノ明朝 ProN W3"/>
              </a:rPr>
              <a:t>$1000 in checking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Cochin"/>
                <a:ea typeface="ヒラギノ明朝 ProN W3"/>
              </a:rPr>
              <a:t>account</a:t>
            </a:r>
            <a:r>
              <a:rPr lang="en-US" dirty="0" err="1">
                <a:latin typeface="Cochin"/>
                <a:ea typeface="ヒラギノ明朝 ProN W3"/>
              </a:rPr>
              <a:t>ext</a:t>
            </a:r>
            <a:endParaRPr lang="en-US">
              <a:latin typeface="Cochin"/>
              <a:ea typeface="ヒラギノ明朝 ProN W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D5D26-B0AE-3A6D-4CDF-1F8DEDB6F01D}"/>
              </a:ext>
            </a:extLst>
          </p:cNvPr>
          <p:cNvSpPr txBox="1"/>
          <p:nvPr/>
        </p:nvSpPr>
        <p:spPr>
          <a:xfrm>
            <a:off x="1579495" y="5269837"/>
            <a:ext cx="243487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ochin"/>
                <a:ea typeface="ヒラギノ明朝 ProN W3"/>
              </a:rPr>
              <a:t>10 stock shares market value $100 </a:t>
            </a:r>
            <a:r>
              <a:rPr lang="en-US" dirty="0" err="1">
                <a:solidFill>
                  <a:schemeClr val="tx1"/>
                </a:solidFill>
                <a:latin typeface="Cochin"/>
                <a:ea typeface="ヒラギノ明朝 ProN W3"/>
              </a:rPr>
              <a:t>each</a:t>
            </a:r>
            <a:r>
              <a:rPr lang="en-US" dirty="0" err="1">
                <a:latin typeface="Cochin"/>
                <a:ea typeface="ヒラギノ明朝 ProN W3"/>
              </a:rPr>
              <a:t>ext</a:t>
            </a:r>
            <a:endParaRPr lang="en-US" err="1">
              <a:latin typeface="Cochin"/>
              <a:ea typeface="ヒラギノ明朝 ProN W3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856A1A5-786C-9E73-19DF-A88712A4915A}"/>
              </a:ext>
            </a:extLst>
          </p:cNvPr>
          <p:cNvSpPr/>
          <p:nvPr/>
        </p:nvSpPr>
        <p:spPr bwMode="auto">
          <a:xfrm rot="8280000">
            <a:off x="3722217" y="4587168"/>
            <a:ext cx="1448234" cy="484632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4A865BA-EC82-87CD-0999-0119F2162673}"/>
              </a:ext>
            </a:extLst>
          </p:cNvPr>
          <p:cNvSpPr/>
          <p:nvPr/>
        </p:nvSpPr>
        <p:spPr bwMode="auto">
          <a:xfrm rot="2280000">
            <a:off x="3320253" y="4572511"/>
            <a:ext cx="2696209" cy="484632"/>
          </a:xfrm>
          <a:prstGeom prst="rightArrow">
            <a:avLst/>
          </a:prstGeom>
          <a:solidFill>
            <a:srgbClr val="113956">
              <a:alpha val="34901"/>
            </a:srgbClr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4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8" grpId="0"/>
      <p:bldP spid="9" grpId="0"/>
      <p:bldP spid="10" grpId="0"/>
      <p:bldP spid="11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M1 vs. M2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1521210"/>
            <a:ext cx="77205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M1 (pre-2020) defined as currency in hands of the public, plus demand deposits (checking account balances), and some other very liquid items.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30772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M2 defined as M1 plus some other items such as Retail Money Market Mutual Funds (MMMFs).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1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Pages>0</Pages>
  <Words>245</Words>
  <Characters>0</Characters>
  <Application>Microsoft Office PowerPoint</Application>
  <PresentationFormat>Custom</PresentationFormat>
  <Lines>0</Lines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Cochin</vt:lpstr>
      <vt:lpstr>Copperplate</vt:lpstr>
      <vt:lpstr>Title &amp; Subtitle</vt:lpstr>
      <vt:lpstr>Photo - Horizontal</vt:lpstr>
      <vt:lpstr>Title, Bullets &amp; Photo</vt:lpstr>
      <vt:lpstr>Title &amp; Bullets - Left</vt:lpstr>
      <vt:lpstr>Title - Top</vt:lpstr>
      <vt:lpstr>Title &amp; Bullets - Right</vt:lpstr>
      <vt:lpstr>Title - Center</vt:lpstr>
      <vt:lpstr>Title &amp; Bullets</vt:lpstr>
      <vt:lpstr>Blank</vt:lpstr>
      <vt:lpstr>Photo - Vertical</vt:lpstr>
      <vt:lpstr>Bullets</vt:lpstr>
      <vt:lpstr>Title &amp; Bullets - Alternate L</vt:lpstr>
      <vt:lpstr>Title &amp; Bullets - Alternate R</vt:lpstr>
      <vt:lpstr>PRICE INFLATION: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Private Legal and Defense Services</dc:title>
  <dc:creator>Bob</dc:creator>
  <cp:lastModifiedBy>Mises Institute</cp:lastModifiedBy>
  <cp:revision>544</cp:revision>
  <dcterms:modified xsi:type="dcterms:W3CDTF">2022-07-28T13:41:08Z</dcterms:modified>
</cp:coreProperties>
</file>