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9" r:id="rId3"/>
    <p:sldId id="271" r:id="rId4"/>
    <p:sldId id="298" r:id="rId5"/>
    <p:sldId id="273" r:id="rId6"/>
    <p:sldId id="260" r:id="rId7"/>
    <p:sldId id="261" r:id="rId8"/>
    <p:sldId id="262" r:id="rId9"/>
    <p:sldId id="263" r:id="rId10"/>
    <p:sldId id="264" r:id="rId11"/>
    <p:sldId id="265" r:id="rId12"/>
    <p:sldId id="289" r:id="rId13"/>
    <p:sldId id="277" r:id="rId14"/>
    <p:sldId id="278" r:id="rId15"/>
    <p:sldId id="279" r:id="rId16"/>
    <p:sldId id="276" r:id="rId17"/>
    <p:sldId id="294" r:id="rId18"/>
    <p:sldId id="299" r:id="rId19"/>
    <p:sldId id="293" r:id="rId20"/>
    <p:sldId id="283" r:id="rId21"/>
    <p:sldId id="286" r:id="rId22"/>
    <p:sldId id="290" r:id="rId23"/>
    <p:sldId id="280" r:id="rId24"/>
    <p:sldId id="291" r:id="rId25"/>
    <p:sldId id="270" r:id="rId26"/>
    <p:sldId id="292" r:id="rId27"/>
    <p:sldId id="300" r:id="rId28"/>
    <p:sldId id="268" r:id="rId29"/>
    <p:sldId id="269" r:id="rId30"/>
    <p:sldId id="272"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72" autoAdjust="0"/>
  </p:normalViewPr>
  <p:slideViewPr>
    <p:cSldViewPr snapToGrid="0">
      <p:cViewPr varScale="1">
        <p:scale>
          <a:sx n="98" d="100"/>
          <a:sy n="98" d="100"/>
        </p:scale>
        <p:origin x="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FDFE1-9742-4286-AE30-AB848EBA60CA}"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C323D-6FBD-44C5-95B4-ECD7A837F82E}" type="slidenum">
              <a:rPr lang="en-US" smtClean="0"/>
              <a:t>‹#›</a:t>
            </a:fld>
            <a:endParaRPr lang="en-US"/>
          </a:p>
        </p:txBody>
      </p:sp>
    </p:spTree>
    <p:extLst>
      <p:ext uri="{BB962C8B-B14F-4D97-AF65-F5344CB8AC3E}">
        <p14:creationId xmlns:p14="http://schemas.microsoft.com/office/powerpoint/2010/main" val="269695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82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39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26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“Consumer spending turns out to represent only about 30% of total economic activity (GDE), not 70% as constantly reported.” (Skousen)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Suppose Country A is composed of vegetarians whose sole occupation is to raise pigs. Each year they export all $1 trillion of them to their carnivorous neighbors in Country B. The meat-lovers, in contrast, do nothing but grow apples ($1 trillion per year) to sell to their vegetarian neighbors in Country A.</a:t>
            </a:r>
          </a:p>
          <a:p>
            <a:r>
              <a:rPr lang="en-US" sz="1200" b="0" i="0" kern="1200" dirty="0">
                <a:solidFill>
                  <a:schemeClr val="tx1"/>
                </a:solidFill>
                <a:effectLst/>
                <a:latin typeface="+mn-lt"/>
                <a:ea typeface="+mn-ea"/>
                <a:cs typeface="+mn-cs"/>
              </a:rPr>
              <a:t>Further suppose that in each country, there is no investment (neither gross nor net). Each year, consumers in each country spend $1 trillion on food. There is no government.</a:t>
            </a:r>
          </a:p>
          <a:p>
            <a:r>
              <a:rPr lang="en-US" sz="1200" b="0" i="0" kern="1200" dirty="0">
                <a:solidFill>
                  <a:schemeClr val="tx1"/>
                </a:solidFill>
                <a:effectLst/>
                <a:latin typeface="+mn-lt"/>
                <a:ea typeface="+mn-ea"/>
                <a:cs typeface="+mn-cs"/>
              </a:rPr>
              <a:t>So GDP = C + I + G + </a:t>
            </a:r>
            <a:r>
              <a:rPr lang="en-US" sz="1200" b="0" i="0" kern="1200" dirty="0" err="1">
                <a:solidFill>
                  <a:schemeClr val="tx1"/>
                </a:solidFill>
                <a:effectLst/>
                <a:latin typeface="+mn-lt"/>
                <a:ea typeface="+mn-ea"/>
                <a:cs typeface="+mn-cs"/>
              </a:rPr>
              <a:t>Nx</a:t>
            </a:r>
            <a:r>
              <a:rPr lang="en-US" sz="1200" b="0" i="0" kern="1200" dirty="0">
                <a:solidFill>
                  <a:schemeClr val="tx1"/>
                </a:solidFill>
                <a:effectLst/>
                <a:latin typeface="+mn-lt"/>
                <a:ea typeface="+mn-ea"/>
                <a:cs typeface="+mn-cs"/>
              </a:rPr>
              <a:t> = $1 trillion + $0 + $0 + ($1 trillion – $1 trillion) = $1 trillion.</a:t>
            </a:r>
          </a:p>
          <a:p>
            <a:r>
              <a:rPr lang="en-US" dirty="0"/>
              <a:t>(Murphy)</a:t>
            </a:r>
          </a:p>
        </p:txBody>
      </p:sp>
      <p:sp>
        <p:nvSpPr>
          <p:cNvPr id="4" name="Slide Number Placeholder 3"/>
          <p:cNvSpPr>
            <a:spLocks noGrp="1"/>
          </p:cNvSpPr>
          <p:nvPr>
            <p:ph type="sldNum" sz="quarter" idx="10"/>
          </p:nvPr>
        </p:nvSpPr>
        <p:spPr/>
        <p:txBody>
          <a:bodyPr/>
          <a:lstStyle/>
          <a:p>
            <a:fld id="{9ECC323D-6FBD-44C5-95B4-ECD7A837F82E}" type="slidenum">
              <a:rPr lang="en-US" smtClean="0"/>
              <a:t>15</a:t>
            </a:fld>
            <a:endParaRPr lang="en-US"/>
          </a:p>
        </p:txBody>
      </p:sp>
    </p:spTree>
    <p:extLst>
      <p:ext uri="{BB962C8B-B14F-4D97-AF65-F5344CB8AC3E}">
        <p14:creationId xmlns:p14="http://schemas.microsoft.com/office/powerpoint/2010/main" val="11156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https://www.mises.ca/unintended-consequences/</a:t>
            </a:r>
          </a:p>
        </p:txBody>
      </p:sp>
      <p:sp>
        <p:nvSpPr>
          <p:cNvPr id="4" name="Slide Number Placeholder 3"/>
          <p:cNvSpPr>
            <a:spLocks noGrp="1"/>
          </p:cNvSpPr>
          <p:nvPr>
            <p:ph type="sldNum" sz="quarter" idx="10"/>
          </p:nvPr>
        </p:nvSpPr>
        <p:spPr/>
        <p:txBody>
          <a:bodyPr/>
          <a:lstStyle/>
          <a:p>
            <a:fld id="{9ECC323D-6FBD-44C5-95B4-ECD7A837F82E}" type="slidenum">
              <a:rPr lang="en-US" smtClean="0"/>
              <a:t>17</a:t>
            </a:fld>
            <a:endParaRPr lang="en-US"/>
          </a:p>
        </p:txBody>
      </p:sp>
    </p:spTree>
    <p:extLst>
      <p:ext uri="{BB962C8B-B14F-4D97-AF65-F5344CB8AC3E}">
        <p14:creationId xmlns:p14="http://schemas.microsoft.com/office/powerpoint/2010/main" val="387804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7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a check drawn on a demand deposit or MMDA, therefore, an MMMF draft does not simply represent a direct transfer of current claims to currency, but a dual order to the fund's manager to sell a specified portion of the shareowner's asset holdings and then to transfer the monetary proceeds to a third party named on the check.I9 Note that the payment process is not finally completed until the payee receives money, typically in the form of a credit to his demand deposit.“ (Salerno)</a:t>
            </a:r>
          </a:p>
        </p:txBody>
      </p:sp>
      <p:sp>
        <p:nvSpPr>
          <p:cNvPr id="4" name="Slide Number Placeholder 3"/>
          <p:cNvSpPr>
            <a:spLocks noGrp="1"/>
          </p:cNvSpPr>
          <p:nvPr>
            <p:ph type="sldNum" sz="quarter" idx="10"/>
          </p:nvPr>
        </p:nvSpPr>
        <p:spPr/>
        <p:txBody>
          <a:bodyPr/>
          <a:lstStyle/>
          <a:p>
            <a:fld id="{9ECC323D-6FBD-44C5-95B4-ECD7A837F82E}" type="slidenum">
              <a:rPr lang="en-US" smtClean="0"/>
              <a:t>23</a:t>
            </a:fld>
            <a:endParaRPr lang="en-US"/>
          </a:p>
        </p:txBody>
      </p:sp>
    </p:spTree>
    <p:extLst>
      <p:ext uri="{BB962C8B-B14F-4D97-AF65-F5344CB8AC3E}">
        <p14:creationId xmlns:p14="http://schemas.microsoft.com/office/powerpoint/2010/main" val="149518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34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23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5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4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66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80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6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Galí</a:t>
            </a:r>
            <a:r>
              <a:rPr lang="en-US" sz="1200" b="0" i="0" kern="1200" dirty="0">
                <a:solidFill>
                  <a:schemeClr val="tx1"/>
                </a:solidFill>
                <a:effectLst/>
                <a:latin typeface="+mn-lt"/>
                <a:ea typeface="+mn-ea"/>
                <a:cs typeface="+mn-cs"/>
              </a:rPr>
              <a:t>, J., &amp; </a:t>
            </a:r>
            <a:r>
              <a:rPr lang="en-US" sz="1200" b="0" i="0" kern="1200" dirty="0" err="1">
                <a:solidFill>
                  <a:schemeClr val="tx1"/>
                </a:solidFill>
                <a:effectLst/>
                <a:latin typeface="+mn-lt"/>
                <a:ea typeface="+mn-ea"/>
                <a:cs typeface="+mn-cs"/>
              </a:rPr>
              <a:t>Monacelli</a:t>
            </a:r>
            <a:r>
              <a:rPr lang="en-US" sz="1200" b="0" i="0" kern="1200" dirty="0">
                <a:solidFill>
                  <a:schemeClr val="tx1"/>
                </a:solidFill>
                <a:effectLst/>
                <a:latin typeface="+mn-lt"/>
                <a:ea typeface="+mn-ea"/>
                <a:cs typeface="+mn-cs"/>
              </a:rPr>
              <a:t>, T. (2016). Understanding the Gains from Wage Flexibility: The Exchange Rate Connection. </a:t>
            </a:r>
            <a:r>
              <a:rPr lang="en-US" sz="1200" b="0" i="1" kern="1200" dirty="0">
                <a:solidFill>
                  <a:schemeClr val="tx1"/>
                </a:solidFill>
                <a:effectLst/>
                <a:latin typeface="+mn-lt"/>
                <a:ea typeface="+mn-ea"/>
                <a:cs typeface="+mn-cs"/>
              </a:rPr>
              <a:t>The American Economic Review,</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106</a:t>
            </a:r>
            <a:r>
              <a:rPr lang="en-US" sz="1200" b="0" i="0" kern="1200" dirty="0">
                <a:solidFill>
                  <a:schemeClr val="tx1"/>
                </a:solidFill>
                <a:effectLst/>
                <a:latin typeface="+mn-lt"/>
                <a:ea typeface="+mn-ea"/>
                <a:cs typeface="+mn-cs"/>
              </a:rPr>
              <a:t>(12), 3829-3868. Retrieved from http://www.jstor.org/stable/24911362</a:t>
            </a:r>
            <a:endParaRPr lang="en-US" dirty="0"/>
          </a:p>
        </p:txBody>
      </p:sp>
      <p:sp>
        <p:nvSpPr>
          <p:cNvPr id="4" name="Slide Number Placeholder 3"/>
          <p:cNvSpPr>
            <a:spLocks noGrp="1"/>
          </p:cNvSpPr>
          <p:nvPr>
            <p:ph type="sldNum" sz="quarter" idx="5"/>
          </p:nvPr>
        </p:nvSpPr>
        <p:spPr/>
        <p:txBody>
          <a:bodyPr/>
          <a:lstStyle/>
          <a:p>
            <a:fld id="{F13084B5-7B97-43F5-9B59-087CB161AF67}" type="slidenum">
              <a:rPr lang="en-US" smtClean="0"/>
              <a:t>4</a:t>
            </a:fld>
            <a:endParaRPr lang="en-US"/>
          </a:p>
        </p:txBody>
      </p:sp>
    </p:spTree>
    <p:extLst>
      <p:ext uri="{BB962C8B-B14F-4D97-AF65-F5344CB8AC3E}">
        <p14:creationId xmlns:p14="http://schemas.microsoft.com/office/powerpoint/2010/main" val="81719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67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46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53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82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31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19512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6875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7942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F638FE-463D-4DEA-80F0-0FBC5457C9C8}"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9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638FE-463D-4DEA-80F0-0FBC5457C9C8}"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54666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638FE-463D-4DEA-80F0-0FBC5457C9C8}"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187283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638FE-463D-4DEA-80F0-0FBC5457C9C8}"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325253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F638FE-463D-4DEA-80F0-0FBC5457C9C8}" type="datetimeFigureOut">
              <a:rPr lang="en-US" smtClean="0"/>
              <a:t>7/27/2022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368187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0F638FE-463D-4DEA-80F0-0FBC5457C9C8}" type="datetimeFigureOut">
              <a:rPr lang="en-US" smtClean="0"/>
              <a:t>7/27/2022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BF6DB3-5890-4706-AF45-6D0E857D2CAF}" type="slidenum">
              <a:rPr lang="en-US" smtClean="0"/>
              <a:t>‹#›</a:t>
            </a:fld>
            <a:endParaRPr lang="en-US"/>
          </a:p>
        </p:txBody>
      </p:sp>
    </p:spTree>
    <p:extLst>
      <p:ext uri="{BB962C8B-B14F-4D97-AF65-F5344CB8AC3E}">
        <p14:creationId xmlns:p14="http://schemas.microsoft.com/office/powerpoint/2010/main" val="109901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F638FE-463D-4DEA-80F0-0FBC5457C9C8}"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14585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F638FE-463D-4DEA-80F0-0FBC5457C9C8}" type="datetimeFigureOut">
              <a:rPr lang="en-US" smtClean="0"/>
              <a:t>7/27/2022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BF6DB3-5890-4706-AF45-6D0E857D2C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7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300" dirty="0">
                <a:latin typeface="+mn-lt"/>
              </a:rPr>
              <a:t>Austrian Alternatives to Conventional Economic Statistics</a:t>
            </a:r>
          </a:p>
        </p:txBody>
      </p:sp>
      <p:sp>
        <p:nvSpPr>
          <p:cNvPr id="3" name="Subtitle 2"/>
          <p:cNvSpPr>
            <a:spLocks noGrp="1"/>
          </p:cNvSpPr>
          <p:nvPr>
            <p:ph type="subTitle" idx="1"/>
          </p:nvPr>
        </p:nvSpPr>
        <p:spPr/>
        <p:txBody>
          <a:bodyPr/>
          <a:lstStyle/>
          <a:p>
            <a:r>
              <a:rPr lang="en-US" dirty="0">
                <a:latin typeface="+mn-lt"/>
              </a:rPr>
              <a:t>Jonathan Newman</a:t>
            </a:r>
          </a:p>
          <a:p>
            <a:r>
              <a:rPr lang="en-US" dirty="0">
                <a:latin typeface="+mn-lt"/>
              </a:rPr>
              <a:t>Mises University 2022</a:t>
            </a:r>
          </a:p>
        </p:txBody>
      </p:sp>
    </p:spTree>
    <p:extLst>
      <p:ext uri="{BB962C8B-B14F-4D97-AF65-F5344CB8AC3E}">
        <p14:creationId xmlns:p14="http://schemas.microsoft.com/office/powerpoint/2010/main" val="289967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the mainstream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233363" indent="-233363">
                  <a:buFont typeface="Arial" panose="020B0604020202020204" pitchFamily="34" charset="0"/>
                  <a:buChar char="•"/>
                </a:pPr>
                <a:r>
                  <a:rPr lang="en-US" dirty="0"/>
                  <a:t>Indifference</a:t>
                </a:r>
              </a:p>
              <a:p>
                <a:pPr marL="233363" indent="-233363">
                  <a:buFont typeface="Arial" panose="020B0604020202020204" pitchFamily="34" charset="0"/>
                  <a:buChar char="•"/>
                </a:pPr>
                <a:r>
                  <a:rPr lang="en-US" dirty="0"/>
                  <a:t>Occam’s Razor</a:t>
                </a:r>
              </a:p>
              <a:p>
                <a:pPr marL="233363" indent="-233363">
                  <a:buFont typeface="Arial" panose="020B0604020202020204" pitchFamily="34" charset="0"/>
                  <a:buChar char="•"/>
                </a:pPr>
                <a:r>
                  <a:rPr lang="en-US" dirty="0"/>
                  <a:t>Boundaries of economics</a:t>
                </a:r>
              </a:p>
              <a:p>
                <a:pPr marL="233363" indent="-233363">
                  <a:buFont typeface="Arial" panose="020B0604020202020204" pitchFamily="34" charset="0"/>
                  <a:buChar char="•"/>
                </a:pPr>
                <a:r>
                  <a:rPr lang="en-US" dirty="0"/>
                  <a:t>Rationality</a:t>
                </a:r>
              </a:p>
              <a:p>
                <a:pPr marL="525971" lvl="1" indent="-233363">
                  <a:buFont typeface="Arial" panose="020B0604020202020204" pitchFamily="34" charset="0"/>
                  <a:buChar char="•"/>
                </a:pPr>
                <a:r>
                  <a:rPr lang="en-US" dirty="0"/>
                  <a:t>Transitivity, completeness</a:t>
                </a:r>
              </a:p>
              <a:p>
                <a:pPr marL="525971" lvl="1" indent="-233363">
                  <a:buFont typeface="Arial" panose="020B0604020202020204" pitchFamily="34" charset="0"/>
                  <a:buChar char="•"/>
                </a:pPr>
                <a:r>
                  <a:rPr lang="en-US" dirty="0"/>
                  <a:t>People without these are excluded</a:t>
                </a:r>
              </a:p>
              <a:p>
                <a:pPr marL="233363" indent="-233363">
                  <a:buFont typeface="Arial" panose="020B0604020202020204" pitchFamily="34" charset="0"/>
                  <a:buChar char="•"/>
                </a:pPr>
                <a:r>
                  <a:rPr lang="en-US" dirty="0"/>
                  <a:t>Marginal utility</a:t>
                </a:r>
              </a:p>
              <a:p>
                <a:pPr marL="525971" lvl="1" indent="-233363">
                  <a:buFont typeface="Arial" panose="020B0604020202020204" pitchFamily="34" charset="0"/>
                  <a:buChar char="•"/>
                </a:pPr>
                <a:r>
                  <a:rPr lang="en-US" dirty="0"/>
                  <a:t>Heterogeneous bundles, transformations of utility function can lead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𝑋</m:t>
                        </m:r>
                      </m:sub>
                    </m:sSub>
                    <m:r>
                      <a:rPr lang="en-US" b="0" i="1" smtClean="0">
                        <a:latin typeface="Cambria Math" panose="02040503050406030204" pitchFamily="18" charset="0"/>
                      </a:rPr>
                      <m:t>&gt;0</m:t>
                    </m:r>
                  </m:oMath>
                </a14:m>
                <a:r>
                  <a:rPr lang="en-US" dirty="0"/>
                  <a:t>, DMU not necessary.</a:t>
                </a:r>
              </a:p>
              <a:p>
                <a:pPr marL="233363" indent="-233363">
                  <a:buFont typeface="Arial" panose="020B0604020202020204" pitchFamily="34" charset="0"/>
                  <a:buChar char="•"/>
                </a:pPr>
                <a:r>
                  <a:rPr lang="en-US" dirty="0"/>
                  <a:t>Aversion to allowing tastes to change</a:t>
                </a:r>
              </a:p>
              <a:p>
                <a:pPr marL="525971" lvl="1" indent="-233363">
                  <a:buFont typeface="Arial" panose="020B0604020202020204" pitchFamily="34" charset="0"/>
                  <a:buChar char="•"/>
                </a:pPr>
                <a:r>
                  <a:rPr lang="en-US" dirty="0"/>
                  <a:t>“</a:t>
                </a:r>
                <a:r>
                  <a:rPr lang="fr-FR" dirty="0"/>
                  <a:t>De </a:t>
                </a:r>
                <a:r>
                  <a:rPr lang="fr-FR" dirty="0" err="1"/>
                  <a:t>gustibus</a:t>
                </a:r>
                <a:r>
                  <a:rPr lang="fr-FR" dirty="0"/>
                  <a:t> non est </a:t>
                </a:r>
                <a:r>
                  <a:rPr lang="fr-FR" dirty="0" err="1"/>
                  <a:t>disputandum</a:t>
                </a:r>
                <a:r>
                  <a:rPr lang="en-US" dirty="0"/>
                  <a:t>” – Stigler and Becker (1977)</a:t>
                </a:r>
              </a:p>
              <a:p>
                <a:pPr marL="233363" indent="-233363">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66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605712" y="4949453"/>
            <a:ext cx="3956307" cy="1928003"/>
          </a:xfrm>
          <a:prstGeom prst="rect">
            <a:avLst/>
          </a:prstGeom>
        </p:spPr>
      </p:pic>
    </p:spTree>
    <p:extLst>
      <p:ext uri="{BB962C8B-B14F-4D97-AF65-F5344CB8AC3E}">
        <p14:creationId xmlns:p14="http://schemas.microsoft.com/office/powerpoint/2010/main" val="30846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308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4" name="Rectangle 1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Rectangle 15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6" name="Straight Connector 15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078" name="Picture 6" descr="Image result for aggregate supply and demand"/>
          <p:cNvPicPr>
            <a:picLocks noChangeAspect="1" noChangeArrowheads="1"/>
          </p:cNvPicPr>
          <p:nvPr/>
        </p:nvPicPr>
        <p:blipFill rotWithShape="1">
          <a:blip r:embed="rId3">
            <a:extLst>
              <a:ext uri="{28A0092B-C50C-407E-A947-70E740481C1C}">
                <a14:useLocalDpi xmlns:a14="http://schemas.microsoft.com/office/drawing/2010/main" val="0"/>
              </a:ext>
            </a:extLst>
          </a:blip>
          <a:srcRect r="1336" b="-1"/>
          <a:stretch/>
        </p:blipFill>
        <p:spPr bwMode="auto">
          <a:xfrm>
            <a:off x="628952" y="623178"/>
            <a:ext cx="3671055" cy="29234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GE: stylized description of a model"/>
          <p:cNvPicPr>
            <a:picLocks noChangeAspect="1" noChangeArrowheads="1"/>
          </p:cNvPicPr>
          <p:nvPr/>
        </p:nvPicPr>
        <p:blipFill rotWithShape="1">
          <a:blip r:embed="rId4">
            <a:extLst>
              <a:ext uri="{28A0092B-C50C-407E-A947-70E740481C1C}">
                <a14:useLocalDpi xmlns:a14="http://schemas.microsoft.com/office/drawing/2010/main" val="0"/>
              </a:ext>
            </a:extLst>
          </a:blip>
          <a:srcRect l="5929" r="12463" b="1"/>
          <a:stretch/>
        </p:blipFill>
        <p:spPr bwMode="auto">
          <a:xfrm>
            <a:off x="4465863" y="2512667"/>
            <a:ext cx="2447148" cy="3181568"/>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863" y="623178"/>
            <a:ext cx="2447148" cy="1728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709572"/>
            <a:ext cx="3659927" cy="19734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solow model"/>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3714"/>
          <a:stretch/>
        </p:blipFill>
        <p:spPr bwMode="auto">
          <a:xfrm>
            <a:off x="640080" y="3709572"/>
            <a:ext cx="3659927" cy="19734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47106" y="0"/>
            <a:ext cx="4944894"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6"/>
          <a:srcRect t="2165" r="-4" b="29843"/>
          <a:stretch/>
        </p:blipFill>
        <p:spPr>
          <a:xfrm>
            <a:off x="4465863" y="623178"/>
            <a:ext cx="2447148" cy="1728621"/>
          </a:xfrm>
          <a:prstGeom prst="rect">
            <a:avLst/>
          </a:prstGeom>
        </p:spPr>
      </p:pic>
      <p:sp>
        <p:nvSpPr>
          <p:cNvPr id="2" name="Title 1"/>
          <p:cNvSpPr>
            <a:spLocks noGrp="1"/>
          </p:cNvSpPr>
          <p:nvPr>
            <p:ph type="title"/>
          </p:nvPr>
        </p:nvSpPr>
        <p:spPr>
          <a:xfrm>
            <a:off x="7534655" y="634946"/>
            <a:ext cx="4015087" cy="1450757"/>
          </a:xfrm>
        </p:spPr>
        <p:txBody>
          <a:bodyPr vert="horz" lIns="91440" tIns="45720" rIns="91440" bIns="45720" rtlCol="0" anchor="b">
            <a:normAutofit/>
          </a:bodyPr>
          <a:lstStyle/>
          <a:p>
            <a:r>
              <a:rPr lang="en-US" sz="4400" dirty="0">
                <a:solidFill>
                  <a:schemeClr val="bg1"/>
                </a:solidFill>
              </a:rPr>
              <a:t>Mainstream Macroeconomics</a:t>
            </a:r>
          </a:p>
        </p:txBody>
      </p:sp>
      <p:sp>
        <p:nvSpPr>
          <p:cNvPr id="4" name="Text Placeholder 3"/>
          <p:cNvSpPr>
            <a:spLocks noGrp="1"/>
          </p:cNvSpPr>
          <p:nvPr>
            <p:ph type="body" sz="half" idx="2"/>
          </p:nvPr>
        </p:nvSpPr>
        <p:spPr>
          <a:xfrm>
            <a:off x="7534655" y="2198914"/>
            <a:ext cx="4015087" cy="3670180"/>
          </a:xfrm>
        </p:spPr>
        <p:txBody>
          <a:bodyPr vert="horz" lIns="0" tIns="45720" rIns="0" bIns="45720" rtlCol="0">
            <a:normAutofit/>
          </a:bodyPr>
          <a:lstStyle/>
          <a:p>
            <a:pPr marL="285750" indent="-285750">
              <a:buFont typeface="Calibri" panose="020F0502020204030204" pitchFamily="34" charset="0"/>
              <a:buChar char="•"/>
            </a:pPr>
            <a:r>
              <a:rPr lang="en-US" sz="2400" dirty="0">
                <a:solidFill>
                  <a:schemeClr val="bg1"/>
                </a:solidFill>
              </a:rPr>
              <a:t>AS/AD</a:t>
            </a:r>
          </a:p>
          <a:p>
            <a:pPr marL="285750" indent="-285750">
              <a:buFont typeface="Calibri" panose="020F0502020204030204" pitchFamily="34" charset="0"/>
              <a:buChar char="•"/>
            </a:pPr>
            <a:r>
              <a:rPr lang="en-US" sz="2400" dirty="0">
                <a:solidFill>
                  <a:schemeClr val="bg1"/>
                </a:solidFill>
              </a:rPr>
              <a:t>Economic growth models</a:t>
            </a:r>
          </a:p>
          <a:p>
            <a:pPr marL="742950" lvl="1" indent="-285750">
              <a:buFont typeface="Calibri" panose="020F0502020204030204" pitchFamily="34" charset="0"/>
              <a:buChar char="•"/>
            </a:pPr>
            <a:r>
              <a:rPr lang="en-US" sz="2400" dirty="0">
                <a:solidFill>
                  <a:schemeClr val="bg1"/>
                </a:solidFill>
              </a:rPr>
              <a:t>Solow, Endogenous</a:t>
            </a:r>
          </a:p>
          <a:p>
            <a:pPr marL="285750" indent="-285750">
              <a:buFont typeface="Calibri" panose="020F0502020204030204" pitchFamily="34" charset="0"/>
              <a:buChar char="•"/>
            </a:pPr>
            <a:r>
              <a:rPr lang="en-US" sz="2400" dirty="0">
                <a:solidFill>
                  <a:schemeClr val="bg1"/>
                </a:solidFill>
              </a:rPr>
              <a:t>DSGE models</a:t>
            </a:r>
          </a:p>
          <a:p>
            <a:pPr marL="742950" lvl="1" indent="-285750">
              <a:buFont typeface="Calibri" panose="020F0502020204030204" pitchFamily="34" charset="0"/>
              <a:buChar char="•"/>
            </a:pPr>
            <a:r>
              <a:rPr lang="en-US" sz="2400" dirty="0">
                <a:solidFill>
                  <a:schemeClr val="bg1"/>
                </a:solidFill>
              </a:rPr>
              <a:t>Real Business Cycle theory</a:t>
            </a:r>
          </a:p>
          <a:p>
            <a:pPr marL="742950" lvl="1" indent="-285750">
              <a:buFont typeface="Calibri" panose="020F0502020204030204" pitchFamily="34" charset="0"/>
              <a:buChar char="•"/>
            </a:pPr>
            <a:r>
              <a:rPr lang="en-US" sz="2400" dirty="0">
                <a:solidFill>
                  <a:schemeClr val="bg1"/>
                </a:solidFill>
              </a:rPr>
              <a:t>New Keynesian</a:t>
            </a:r>
          </a:p>
        </p:txBody>
      </p:sp>
      <p:sp>
        <p:nvSpPr>
          <p:cNvPr id="8" name="Rectangle 7"/>
          <p:cNvSpPr/>
          <p:nvPr/>
        </p:nvSpPr>
        <p:spPr>
          <a:xfrm>
            <a:off x="-22601" y="6123981"/>
            <a:ext cx="7247091" cy="734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224490" y="-1"/>
            <a:ext cx="71931" cy="6858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7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CF453E-B552-477B-9025-583090C60235}"/>
              </a:ext>
            </a:extLst>
          </p:cNvPr>
          <p:cNvSpPr>
            <a:spLocks noGrp="1"/>
          </p:cNvSpPr>
          <p:nvPr>
            <p:ph type="title"/>
          </p:nvPr>
        </p:nvSpPr>
        <p:spPr/>
        <p:txBody>
          <a:bodyPr/>
          <a:lstStyle/>
          <a:p>
            <a:r>
              <a:rPr lang="en-US" dirty="0"/>
              <a:t>Circular Flow Model</a:t>
            </a:r>
          </a:p>
        </p:txBody>
      </p:sp>
      <p:sp>
        <p:nvSpPr>
          <p:cNvPr id="7" name="Content Placeholder 6">
            <a:extLst>
              <a:ext uri="{FF2B5EF4-FFF2-40B4-BE49-F238E27FC236}">
                <a16:creationId xmlns:a16="http://schemas.microsoft.com/office/drawing/2014/main" id="{13FE7B2A-2DE8-4C06-9DF7-DCAA90EBE43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C137F67-0590-4EAE-9C82-70B6343F0F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95076" y="1845734"/>
            <a:ext cx="4862808" cy="4219154"/>
          </a:xfrm>
          <a:prstGeom prst="rect">
            <a:avLst/>
          </a:prstGeom>
          <a:noFill/>
          <a:ln>
            <a:noFill/>
          </a:ln>
        </p:spPr>
      </p:pic>
    </p:spTree>
    <p:extLst>
      <p:ext uri="{BB962C8B-B14F-4D97-AF65-F5344CB8AC3E}">
        <p14:creationId xmlns:p14="http://schemas.microsoft.com/office/powerpoint/2010/main" val="96056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EA0ED-0E46-40CC-BF31-07304FAAD16F}"/>
              </a:ext>
            </a:extLst>
          </p:cNvPr>
          <p:cNvSpPr>
            <a:spLocks noGrp="1"/>
          </p:cNvSpPr>
          <p:nvPr>
            <p:ph type="title"/>
          </p:nvPr>
        </p:nvSpPr>
        <p:spPr>
          <a:xfrm>
            <a:off x="4974771" y="634946"/>
            <a:ext cx="6574972" cy="1450757"/>
          </a:xfrm>
        </p:spPr>
        <p:txBody>
          <a:bodyPr>
            <a:normAutofit/>
          </a:bodyPr>
          <a:lstStyle/>
          <a:p>
            <a:r>
              <a:rPr lang="en-US" dirty="0"/>
              <a:t>Gross Domestic Product</a:t>
            </a:r>
          </a:p>
        </p:txBody>
      </p:sp>
      <p:pic>
        <p:nvPicPr>
          <p:cNvPr id="4" name="Content Placeholder 3">
            <a:extLst>
              <a:ext uri="{FF2B5EF4-FFF2-40B4-BE49-F238E27FC236}">
                <a16:creationId xmlns:a16="http://schemas.microsoft.com/office/drawing/2014/main" id="{2533B3B6-E9C0-47D9-9C74-0C093703D3E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99" y="1966847"/>
            <a:ext cx="4001315" cy="2660873"/>
          </a:xfrm>
          <a:prstGeom prst="rect">
            <a:avLst/>
          </a:prstGeom>
          <a:noFill/>
        </p:spPr>
      </p:pic>
      <p:cxnSp>
        <p:nvCxnSpPr>
          <p:cNvPr id="11" name="Straight Connector 10">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84C782-0B04-4DD5-8AAA-DFC286F7C489}"/>
              </a:ext>
            </a:extLst>
          </p:cNvPr>
          <p:cNvSpPr>
            <a:spLocks noGrp="1"/>
          </p:cNvSpPr>
          <p:nvPr>
            <p:ph idx="1"/>
          </p:nvPr>
        </p:nvSpPr>
        <p:spPr>
          <a:xfrm>
            <a:off x="4974769" y="2198914"/>
            <a:ext cx="6574973" cy="3670180"/>
          </a:xfrm>
        </p:spPr>
        <p:txBody>
          <a:bodyPr>
            <a:normAutofit/>
          </a:bodyPr>
          <a:lstStyle/>
          <a:p>
            <a:r>
              <a:rPr lang="en-US" dirty="0"/>
              <a:t>The market value of all final goods and services produced within a country over a given time period</a:t>
            </a:r>
          </a:p>
          <a:p>
            <a:pPr lvl="1"/>
            <a:r>
              <a:rPr lang="en-US" dirty="0"/>
              <a:t>Prices are used as a common denominator</a:t>
            </a:r>
          </a:p>
          <a:p>
            <a:pPr lvl="1"/>
            <a:r>
              <a:rPr lang="en-US" dirty="0"/>
              <a:t>No intermediate goods are counted</a:t>
            </a:r>
          </a:p>
          <a:p>
            <a:pPr lvl="1"/>
            <a:r>
              <a:rPr lang="en-US" dirty="0"/>
              <a:t>Only domestic production is counted</a:t>
            </a:r>
          </a:p>
          <a:p>
            <a:pPr lvl="1"/>
            <a:r>
              <a:rPr lang="en-US" dirty="0"/>
              <a:t>It is measured for a specific time period (flow variable)</a:t>
            </a:r>
          </a:p>
          <a:p>
            <a:pPr lvl="1"/>
            <a:r>
              <a:rPr lang="en-US" dirty="0"/>
              <a:t>Y = C + I + G + X - M</a:t>
            </a:r>
          </a:p>
          <a:p>
            <a:pPr lvl="1"/>
            <a:endParaRPr lang="en-US" dirty="0"/>
          </a:p>
          <a:p>
            <a:endParaRPr lang="en-US" dirty="0"/>
          </a:p>
        </p:txBody>
      </p:sp>
      <p:sp>
        <p:nvSpPr>
          <p:cNvPr id="13" name="Rectangle 12">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28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102D-2121-41C8-8777-8CBAAD14C9C4}"/>
              </a:ext>
            </a:extLst>
          </p:cNvPr>
          <p:cNvSpPr>
            <a:spLocks noGrp="1"/>
          </p:cNvSpPr>
          <p:nvPr>
            <p:ph type="title"/>
          </p:nvPr>
        </p:nvSpPr>
        <p:spPr/>
        <p:txBody>
          <a:bodyPr/>
          <a:lstStyle/>
          <a:p>
            <a:r>
              <a:rPr lang="en-US" dirty="0"/>
              <a:t>Issues with GDP</a:t>
            </a:r>
          </a:p>
        </p:txBody>
      </p:sp>
      <p:sp>
        <p:nvSpPr>
          <p:cNvPr id="3" name="Content Placeholder 2">
            <a:extLst>
              <a:ext uri="{FF2B5EF4-FFF2-40B4-BE49-F238E27FC236}">
                <a16:creationId xmlns:a16="http://schemas.microsoft.com/office/drawing/2014/main" id="{D5ECF223-9EA6-43EB-8ABF-236116682FCF}"/>
              </a:ext>
            </a:extLst>
          </p:cNvPr>
          <p:cNvSpPr>
            <a:spLocks noGrp="1"/>
          </p:cNvSpPr>
          <p:nvPr>
            <p:ph idx="1"/>
          </p:nvPr>
        </p:nvSpPr>
        <p:spPr/>
        <p:txBody>
          <a:bodyPr>
            <a:normAutofit/>
          </a:bodyPr>
          <a:lstStyle/>
          <a:p>
            <a:r>
              <a:rPr lang="en-US" dirty="0"/>
              <a:t>1. Household production is ignored. Sometimes we make goods for our own personal use (e.g., low level home improvement) or perform services for ourselves (e.g., mowing our own lawn). </a:t>
            </a:r>
          </a:p>
          <a:p>
            <a:r>
              <a:rPr lang="en-US" dirty="0"/>
              <a:t>2. Black market transactions are difficult to measure. The production of illegal goods and services is technically a part of total output, but doesn’t get counted in GDP.</a:t>
            </a:r>
          </a:p>
          <a:p>
            <a:r>
              <a:rPr lang="en-US" dirty="0"/>
              <a:t>3. GDP/capita is not the best measure of overall well-being, even though it is used that way sometimes. </a:t>
            </a:r>
          </a:p>
          <a:p>
            <a:r>
              <a:rPr lang="en-US" dirty="0"/>
              <a:t>4. Leisure is valuable, but not counted in GDP because it isn’t produced and traded. Sometimes we choose not to produce because we value the alternative, like retiring or even relaxing on the weekend. GDP would decrease for these reasons, even though we are getting what we want.</a:t>
            </a:r>
          </a:p>
          <a:p>
            <a:endParaRPr lang="en-US" dirty="0"/>
          </a:p>
        </p:txBody>
      </p:sp>
    </p:spTree>
    <p:extLst>
      <p:ext uri="{BB962C8B-B14F-4D97-AF65-F5344CB8AC3E}">
        <p14:creationId xmlns:p14="http://schemas.microsoft.com/office/powerpoint/2010/main" val="394689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102D-2121-41C8-8777-8CBAAD14C9C4}"/>
              </a:ext>
            </a:extLst>
          </p:cNvPr>
          <p:cNvSpPr>
            <a:spLocks noGrp="1"/>
          </p:cNvSpPr>
          <p:nvPr>
            <p:ph type="title"/>
          </p:nvPr>
        </p:nvSpPr>
        <p:spPr/>
        <p:txBody>
          <a:bodyPr/>
          <a:lstStyle/>
          <a:p>
            <a:r>
              <a:rPr lang="en-US" dirty="0"/>
              <a:t>Issues with GDP (cont.)</a:t>
            </a:r>
          </a:p>
        </p:txBody>
      </p:sp>
      <p:sp>
        <p:nvSpPr>
          <p:cNvPr id="3" name="Content Placeholder 2">
            <a:extLst>
              <a:ext uri="{FF2B5EF4-FFF2-40B4-BE49-F238E27FC236}">
                <a16:creationId xmlns:a16="http://schemas.microsoft.com/office/drawing/2014/main" id="{D5ECF223-9EA6-43EB-8ABF-236116682FCF}"/>
              </a:ext>
            </a:extLst>
          </p:cNvPr>
          <p:cNvSpPr>
            <a:spLocks noGrp="1"/>
          </p:cNvSpPr>
          <p:nvPr>
            <p:ph idx="1"/>
          </p:nvPr>
        </p:nvSpPr>
        <p:spPr/>
        <p:txBody>
          <a:bodyPr>
            <a:normAutofit/>
          </a:bodyPr>
          <a:lstStyle/>
          <a:p>
            <a:r>
              <a:rPr lang="en-US" dirty="0"/>
              <a:t>5. The stuff inside GDP is heterogeneous and unequally distributed throughout the population. GDP just tells you the total dollar amount, but cannot tell you anything about income distribution, wealth distribution, growth potential, size of the government, etc.</a:t>
            </a:r>
          </a:p>
          <a:p>
            <a:r>
              <a:rPr lang="en-US" dirty="0"/>
              <a:t>6. Consumption is exaggerated.</a:t>
            </a:r>
          </a:p>
          <a:p>
            <a:r>
              <a:rPr lang="en-US" dirty="0"/>
              <a:t>7. Government expenditures are categorically different than the other components. Without market prices and the profit and loss test, there is no way to measure what the government produces. All government expenditures are also made possible by taking from the private economy.</a:t>
            </a:r>
          </a:p>
          <a:p>
            <a:endParaRPr lang="en-US" dirty="0"/>
          </a:p>
        </p:txBody>
      </p:sp>
    </p:spTree>
    <p:extLst>
      <p:ext uri="{BB962C8B-B14F-4D97-AF65-F5344CB8AC3E}">
        <p14:creationId xmlns:p14="http://schemas.microsoft.com/office/powerpoint/2010/main" val="146844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A82417-1182-47D8-89A2-BF0B115B87BF}"/>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Higgs and GDP</a:t>
            </a:r>
          </a:p>
        </p:txBody>
      </p:sp>
      <p:sp>
        <p:nvSpPr>
          <p:cNvPr id="1031" name="Content Placeholder 1030">
            <a:extLst>
              <a:ext uri="{FF2B5EF4-FFF2-40B4-BE49-F238E27FC236}">
                <a16:creationId xmlns:a16="http://schemas.microsoft.com/office/drawing/2014/main" id="{814CE94C-A9B6-45F7-8C09-2E1CC1CF6ABD}"/>
              </a:ext>
            </a:extLst>
          </p:cNvPr>
          <p:cNvSpPr>
            <a:spLocks noGrp="1"/>
          </p:cNvSpPr>
          <p:nvPr>
            <p:ph idx="1"/>
          </p:nvPr>
        </p:nvSpPr>
        <p:spPr>
          <a:xfrm>
            <a:off x="492371" y="2653800"/>
            <a:ext cx="3084844" cy="3335519"/>
          </a:xfrm>
        </p:spPr>
        <p:txBody>
          <a:bodyPr>
            <a:normAutofit/>
          </a:bodyPr>
          <a:lstStyle/>
          <a:p>
            <a:r>
              <a:rPr lang="en-US" sz="1800" dirty="0">
                <a:solidFill>
                  <a:srgbClr val="FFFFFF"/>
                </a:solidFill>
              </a:rPr>
              <a:t>Government expenditures are removed from GDP to make Private Gross Domestic Product.</a:t>
            </a:r>
          </a:p>
          <a:p>
            <a:r>
              <a:rPr lang="en-US" sz="1800" dirty="0">
                <a:solidFill>
                  <a:srgbClr val="FFFFFF"/>
                </a:solidFill>
              </a:rPr>
              <a:t>Reveals what real people actually experienced in the war economy.</a:t>
            </a:r>
          </a:p>
          <a:p>
            <a:r>
              <a:rPr lang="en-US" sz="1800" dirty="0">
                <a:solidFill>
                  <a:srgbClr val="FFFFFF"/>
                </a:solidFill>
              </a:rPr>
              <a:t>Robert Higgs, “Wartime Prosperity? A Reassessment of the U.S. Economy in the 1940s,” Journal of Economic History, March 1992, pp.49-52.</a:t>
            </a:r>
          </a:p>
        </p:txBody>
      </p:sp>
      <p:sp>
        <p:nvSpPr>
          <p:cNvPr id="78" name="Rectangle 77">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9" name="Picture 2" descr="https://fee.org/media/9099/20130612_fullscreencapture612201391010ambmp.jpg">
            <a:extLst>
              <a:ext uri="{FF2B5EF4-FFF2-40B4-BE49-F238E27FC236}">
                <a16:creationId xmlns:a16="http://schemas.microsoft.com/office/drawing/2014/main" id="{524A8D75-23C2-4B03-BD39-0A4E84998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017" y="735260"/>
            <a:ext cx="6798082" cy="53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7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5BD435-49EE-4928-9430-4C66A1045736}"/>
              </a:ext>
            </a:extLst>
          </p:cNvPr>
          <p:cNvSpPr>
            <a:spLocks noGrp="1"/>
          </p:cNvSpPr>
          <p:nvPr>
            <p:ph type="title"/>
          </p:nvPr>
        </p:nvSpPr>
        <p:spPr>
          <a:xfrm>
            <a:off x="492370" y="516835"/>
            <a:ext cx="3084844" cy="2103875"/>
          </a:xfrm>
        </p:spPr>
        <p:txBody>
          <a:bodyPr>
            <a:normAutofit/>
          </a:bodyPr>
          <a:lstStyle/>
          <a:p>
            <a:r>
              <a:rPr lang="en-US" sz="3600" dirty="0" err="1">
                <a:solidFill>
                  <a:srgbClr val="FFFFFF"/>
                </a:solidFill>
              </a:rPr>
              <a:t>Howden</a:t>
            </a:r>
            <a:r>
              <a:rPr lang="en-US" sz="3600" dirty="0">
                <a:solidFill>
                  <a:srgbClr val="FFFFFF"/>
                </a:solidFill>
              </a:rPr>
              <a:t> on per capita statistics</a:t>
            </a:r>
          </a:p>
        </p:txBody>
      </p:sp>
      <p:sp>
        <p:nvSpPr>
          <p:cNvPr id="3" name="Content Placeholder 2">
            <a:extLst>
              <a:ext uri="{FF2B5EF4-FFF2-40B4-BE49-F238E27FC236}">
                <a16:creationId xmlns:a16="http://schemas.microsoft.com/office/drawing/2014/main" id="{E654AD31-2899-4479-BB5A-EC49532951DF}"/>
              </a:ext>
            </a:extLst>
          </p:cNvPr>
          <p:cNvSpPr>
            <a:spLocks noGrp="1"/>
          </p:cNvSpPr>
          <p:nvPr>
            <p:ph idx="1"/>
          </p:nvPr>
        </p:nvSpPr>
        <p:spPr>
          <a:xfrm>
            <a:off x="492371" y="2653800"/>
            <a:ext cx="3084844" cy="3995356"/>
          </a:xfrm>
        </p:spPr>
        <p:txBody>
          <a:bodyPr>
            <a:normAutofit/>
          </a:bodyPr>
          <a:lstStyle/>
          <a:p>
            <a:r>
              <a:rPr lang="en-US" sz="1600" dirty="0">
                <a:solidFill>
                  <a:srgbClr val="FFFFFF"/>
                </a:solidFill>
              </a:rPr>
              <a:t>“In some sense the growth in private income has lagged that of the greater average, and has performed far worse than its public counterpart. Not only that, but the volatility in the growth of private income has also been far more pronounced than in the public sector. Recessions are far more damaging to private workers.”</a:t>
            </a:r>
          </a:p>
        </p:txBody>
      </p:sp>
      <p:sp>
        <p:nvSpPr>
          <p:cNvPr id="75" name="Rectangle 74">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Screen Shot 2015-02-13 at 12.16.40 PM">
            <a:extLst>
              <a:ext uri="{FF2B5EF4-FFF2-40B4-BE49-F238E27FC236}">
                <a16:creationId xmlns:a16="http://schemas.microsoft.com/office/drawing/2014/main" id="{42A25F1A-B6E6-4684-92A2-7345C672B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017" y="1321594"/>
            <a:ext cx="6798082" cy="421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9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Austrian Macroeconomics</a:t>
            </a:r>
          </a:p>
        </p:txBody>
      </p:sp>
      <p:sp>
        <p:nvSpPr>
          <p:cNvPr id="6" name="Content Placeholder 5"/>
          <p:cNvSpPr>
            <a:spLocks noGrp="1"/>
          </p:cNvSpPr>
          <p:nvPr>
            <p:ph idx="1"/>
          </p:nvPr>
        </p:nvSpPr>
        <p:spPr/>
        <p:txBody>
          <a:bodyPr/>
          <a:lstStyle/>
          <a:p>
            <a:endParaRPr lang="en-US" dirty="0"/>
          </a:p>
        </p:txBody>
      </p:sp>
      <p:pic>
        <p:nvPicPr>
          <p:cNvPr id="7" name="Picture 6" descr="Figur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14323" y="1845734"/>
            <a:ext cx="3363354" cy="4204192"/>
          </a:xfrm>
          <a:prstGeom prst="rect">
            <a:avLst/>
          </a:prstGeom>
        </p:spPr>
      </p:pic>
    </p:spTree>
    <p:extLst>
      <p:ext uri="{BB962C8B-B14F-4D97-AF65-F5344CB8AC3E}">
        <p14:creationId xmlns:p14="http://schemas.microsoft.com/office/powerpoint/2010/main" val="421251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83E40-2977-40EB-BF77-C551752DE3AB}"/>
              </a:ext>
            </a:extLst>
          </p:cNvPr>
          <p:cNvSpPr>
            <a:spLocks noGrp="1"/>
          </p:cNvSpPr>
          <p:nvPr>
            <p:ph type="title"/>
          </p:nvPr>
        </p:nvSpPr>
        <p:spPr>
          <a:xfrm>
            <a:off x="7859485" y="634946"/>
            <a:ext cx="3690257" cy="1450757"/>
          </a:xfrm>
        </p:spPr>
        <p:txBody>
          <a:bodyPr>
            <a:normAutofit/>
          </a:bodyPr>
          <a:lstStyle/>
          <a:p>
            <a:r>
              <a:rPr lang="en-US" dirty="0"/>
              <a:t>Gross Output</a:t>
            </a:r>
          </a:p>
        </p:txBody>
      </p:sp>
      <p:pic>
        <p:nvPicPr>
          <p:cNvPr id="5" name="Picture 4">
            <a:extLst>
              <a:ext uri="{FF2B5EF4-FFF2-40B4-BE49-F238E27FC236}">
                <a16:creationId xmlns:a16="http://schemas.microsoft.com/office/drawing/2014/main" id="{748FDE93-F0AE-4AF9-9F38-FF54D9B80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906687"/>
            <a:ext cx="6909801" cy="2781194"/>
          </a:xfrm>
          <a:prstGeom prst="rect">
            <a:avLst/>
          </a:prstGeom>
        </p:spPr>
      </p:pic>
      <p:cxnSp>
        <p:nvCxnSpPr>
          <p:cNvPr id="12" name="Straight Connector 1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14294E-EAB8-497C-B191-835A8ECD1B26}"/>
              </a:ext>
            </a:extLst>
          </p:cNvPr>
          <p:cNvSpPr>
            <a:spLocks noGrp="1"/>
          </p:cNvSpPr>
          <p:nvPr>
            <p:ph idx="1"/>
          </p:nvPr>
        </p:nvSpPr>
        <p:spPr>
          <a:xfrm>
            <a:off x="7859485" y="2198914"/>
            <a:ext cx="3690257" cy="3670180"/>
          </a:xfrm>
        </p:spPr>
        <p:txBody>
          <a:bodyPr>
            <a:normAutofit/>
          </a:bodyPr>
          <a:lstStyle/>
          <a:p>
            <a:r>
              <a:rPr lang="en-US" sz="1600"/>
              <a:t>GDP only counts final goods and services, which excludes the very large amount of spending in the earlier stages of production. Consumption spending looks very big and important in GDP calculations, but when we look at all expenditures in the economy, we see the real size and importance of production.</a:t>
            </a:r>
          </a:p>
          <a:p>
            <a:r>
              <a:rPr lang="en-US" sz="1600"/>
              <a:t>Murray </a:t>
            </a:r>
            <a:r>
              <a:rPr lang="en-US" sz="1600" err="1"/>
              <a:t>Rothbard</a:t>
            </a:r>
            <a:r>
              <a:rPr lang="en-US" sz="1600"/>
              <a:t> and Mark Skousen advocate for a measure of Gross Output or Gross Domestic Expenditure to that end.</a:t>
            </a:r>
          </a:p>
          <a:p>
            <a:r>
              <a:rPr lang="en-US" sz="1600"/>
              <a:t>In 2014, the BEA began releasing Gross Output figures.</a:t>
            </a:r>
          </a:p>
        </p:txBody>
      </p:sp>
      <p:sp>
        <p:nvSpPr>
          <p:cNvPr id="14" name="Rectangle 13">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982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reading</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dirty="0"/>
              <a:t>Murray Rothbard (1956). “Toward a Reconstruction of Utility and Welfare Economics.” In </a:t>
            </a:r>
            <a:r>
              <a:rPr lang="en-US" i="1" dirty="0"/>
              <a:t>Economic Controversies</a:t>
            </a:r>
            <a:r>
              <a:rPr lang="en-US" dirty="0"/>
              <a:t>, pp. 289-333.</a:t>
            </a:r>
          </a:p>
          <a:p>
            <a:pPr marL="233363" indent="-233363">
              <a:buFont typeface="Arial" panose="020B0604020202020204" pitchFamily="34" charset="0"/>
              <a:buChar char="•"/>
            </a:pPr>
            <a:r>
              <a:rPr lang="en-US" dirty="0"/>
              <a:t>Roderick Long (2006). “Realism and abstraction in economics: Aristotle and Mises versus Friedman.” </a:t>
            </a:r>
            <a:r>
              <a:rPr lang="en-US" i="1" dirty="0"/>
              <a:t>Quarterly Journal of Austrian Economics</a:t>
            </a:r>
            <a:r>
              <a:rPr lang="en-US" dirty="0"/>
              <a:t>, 9(3), 3-23.</a:t>
            </a:r>
          </a:p>
          <a:p>
            <a:pPr marL="233363" indent="-233363">
              <a:buFont typeface="Arial" panose="020B0604020202020204" pitchFamily="34" charset="0"/>
              <a:buChar char="•"/>
            </a:pPr>
            <a:r>
              <a:rPr lang="en-US" dirty="0"/>
              <a:t>Ludwig von Mises. </a:t>
            </a:r>
            <a:r>
              <a:rPr lang="en-US" i="1" dirty="0"/>
              <a:t>Human Action</a:t>
            </a:r>
            <a:r>
              <a:rPr lang="en-US" dirty="0"/>
              <a:t>, pp. 347-354.</a:t>
            </a:r>
          </a:p>
          <a:p>
            <a:pPr marL="233363" indent="-233363">
              <a:buFont typeface="Arial" panose="020B0604020202020204" pitchFamily="34" charset="0"/>
              <a:buChar char="•"/>
            </a:pPr>
            <a:r>
              <a:rPr lang="en-US" dirty="0"/>
              <a:t>Hans-Hermann Hoppe (2013). “Is Research Based on Causal Scientific Principles Possible in the Social Sciences?” In </a:t>
            </a:r>
            <a:r>
              <a:rPr lang="en-US" i="1" dirty="0"/>
              <a:t>The Economics and Ethics of Private Property</a:t>
            </a:r>
            <a:r>
              <a:rPr lang="en-US" dirty="0"/>
              <a:t>, pp. 295-304.</a:t>
            </a:r>
          </a:p>
          <a:p>
            <a:pPr marL="233363" indent="-233363">
              <a:buFont typeface="Arial" panose="020B0604020202020204" pitchFamily="34" charset="0"/>
              <a:buChar char="•"/>
            </a:pPr>
            <a:r>
              <a:rPr lang="en-US" dirty="0"/>
              <a:t>Murray </a:t>
            </a:r>
            <a:r>
              <a:rPr lang="en-US" dirty="0" err="1"/>
              <a:t>Rothbard</a:t>
            </a:r>
            <a:r>
              <a:rPr lang="en-US" dirty="0"/>
              <a:t> (1961). “Statistics: Achilles’s Heel of Government.” In </a:t>
            </a:r>
            <a:r>
              <a:rPr lang="en-US" i="1" dirty="0"/>
              <a:t>Economic Controversies</a:t>
            </a:r>
            <a:r>
              <a:rPr lang="en-US" dirty="0"/>
              <a:t>, pp. 427-431</a:t>
            </a:r>
          </a:p>
          <a:p>
            <a:pPr marL="233363" indent="-233363">
              <a:buFont typeface="Arial" panose="020B0604020202020204" pitchFamily="34" charset="0"/>
              <a:buChar char="•"/>
            </a:pPr>
            <a:r>
              <a:rPr lang="en-US" dirty="0"/>
              <a:t>Murray </a:t>
            </a:r>
            <a:r>
              <a:rPr lang="en-US" dirty="0" err="1"/>
              <a:t>Rothbard</a:t>
            </a:r>
            <a:r>
              <a:rPr lang="en-US" dirty="0"/>
              <a:t> (1978). “Austrian Definitions of the Supply of Money.” In </a:t>
            </a:r>
            <a:r>
              <a:rPr lang="en-US" i="1" dirty="0"/>
              <a:t>New Directions in Austrian Economics</a:t>
            </a:r>
            <a:r>
              <a:rPr lang="en-US" dirty="0"/>
              <a:t>. 143-156.</a:t>
            </a:r>
          </a:p>
        </p:txBody>
      </p:sp>
    </p:spTree>
    <p:extLst>
      <p:ext uri="{BB962C8B-B14F-4D97-AF65-F5344CB8AC3E}">
        <p14:creationId xmlns:p14="http://schemas.microsoft.com/office/powerpoint/2010/main" val="182221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Level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A calculation for average price might look like this:</a:t>
                </a:r>
              </a:p>
              <a:p>
                <a14:m>
                  <m:oMath xmlns:m="http://schemas.openxmlformats.org/officeDocument/2006/math">
                    <m:f>
                      <m:fPr>
                        <m:ctrlPr>
                          <a:rPr lang="en-US" sz="3200" b="0" i="1" smtClean="0">
                            <a:latin typeface="Cambria Math" panose="02040503050406030204" pitchFamily="18" charset="0"/>
                          </a:rPr>
                        </m:ctrlPr>
                      </m:fPr>
                      <m:num>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$10</m:t>
                            </m:r>
                          </m:num>
                          <m:den>
                            <m:r>
                              <a:rPr lang="en-US" sz="3200" b="0" i="1" smtClean="0">
                                <a:latin typeface="Cambria Math" panose="02040503050406030204" pitchFamily="18" charset="0"/>
                              </a:rPr>
                              <m:t>𝑏𝑢𝑟𝑟𝑖𝑡𝑜</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$22.15</m:t>
                            </m:r>
                          </m:num>
                          <m:den>
                            <m:r>
                              <a:rPr lang="en-US" sz="3200" b="0" i="1" smtClean="0">
                                <a:latin typeface="Cambria Math" panose="02040503050406030204" pitchFamily="18" charset="0"/>
                              </a:rPr>
                              <m:t>h𝑎𝑖𝑟𝑐𝑢𝑡</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$393,695</m:t>
                            </m:r>
                          </m:num>
                          <m:den>
                            <m:r>
                              <a:rPr lang="en-US" sz="3200" b="0" i="1" smtClean="0">
                                <a:latin typeface="Cambria Math" panose="02040503050406030204" pitchFamily="18" charset="0"/>
                              </a:rPr>
                              <m:t>𝐿𝑎𝑚𝑏𝑜</m:t>
                            </m:r>
                          </m:den>
                        </m:f>
                      </m:num>
                      <m:den>
                        <m:r>
                          <a:rPr lang="en-US" sz="3200" b="0" i="1" smtClean="0">
                            <a:latin typeface="Cambria Math" panose="02040503050406030204" pitchFamily="18" charset="0"/>
                          </a:rPr>
                          <m:t>3</m:t>
                        </m:r>
                      </m:den>
                    </m:f>
                    <m:r>
                      <a:rPr lang="en-US" sz="3200" b="0" i="1" smtClean="0">
                        <a:latin typeface="Cambria Math" panose="02040503050406030204" pitchFamily="18" charset="0"/>
                      </a:rPr>
                      <m:t>=131242.383</m:t>
                    </m:r>
                  </m:oMath>
                </a14:m>
                <a:endParaRPr lang="en-US" sz="3200" b="0" dirty="0"/>
              </a:p>
              <a:p>
                <a:r>
                  <a:rPr lang="en-US" sz="3200" dirty="0"/>
                  <a:t>But what are the units?</a:t>
                </a:r>
              </a:p>
              <a:p>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m:t>
                        </m:r>
                      </m:num>
                      <m:den>
                        <m:r>
                          <a:rPr lang="en-US" sz="2800" b="0" i="1" smtClean="0">
                            <a:latin typeface="Cambria Math" panose="02040503050406030204" pitchFamily="18" charset="0"/>
                          </a:rPr>
                          <m:t>1/3 </m:t>
                        </m:r>
                        <m:r>
                          <a:rPr lang="en-US" sz="2800" b="0" i="1" smtClean="0">
                            <a:latin typeface="Cambria Math" panose="02040503050406030204" pitchFamily="18" charset="0"/>
                          </a:rPr>
                          <m:t>𝑏𝑢𝑟𝑟𝑖𝑡𝑜</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1/3 </m:t>
                        </m:r>
                        <m:r>
                          <a:rPr lang="en-US" sz="2800" b="0" i="1" smtClean="0">
                            <a:latin typeface="Cambria Math" panose="02040503050406030204" pitchFamily="18" charset="0"/>
                          </a:rPr>
                          <m:t>h𝑎𝑖𝑟𝑐𝑢𝑡</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1/3 </m:t>
                        </m:r>
                        <m:r>
                          <a:rPr lang="en-US" sz="2800" b="0" i="1" smtClean="0">
                            <a:latin typeface="Cambria Math" panose="02040503050406030204" pitchFamily="18" charset="0"/>
                          </a:rPr>
                          <m:t>𝐿𝑎𝑚𝑏𝑜𝑟𝑔h𝑖𝑛𝑖</m:t>
                        </m:r>
                        <m:r>
                          <a:rPr lang="en-US" sz="2800" b="0" i="1" smtClean="0">
                            <a:latin typeface="Cambria Math" panose="02040503050406030204" pitchFamily="18" charset="0"/>
                          </a:rPr>
                          <m:t> </m:t>
                        </m:r>
                        <m:r>
                          <a:rPr lang="en-US" sz="2800" b="0" i="1" smtClean="0">
                            <a:latin typeface="Cambria Math" panose="02040503050406030204" pitchFamily="18" charset="0"/>
                          </a:rPr>
                          <m:t>𝐴𝑣𝑒𝑛𝑡𝑎𝑑𝑜𝑟</m:t>
                        </m:r>
                      </m:den>
                    </m:f>
                    <m:r>
                      <a:rPr lang="en-US" sz="2800" b="0" i="1" smtClean="0">
                        <a:latin typeface="Cambria Math" panose="02040503050406030204" pitchFamily="18" charset="0"/>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15" t="-3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1226A5D-D245-4D1F-AEA7-3A1F94A2DF14}"/>
                  </a:ext>
                </a:extLst>
              </p:cNvPr>
              <p:cNvSpPr/>
              <p:nvPr/>
            </p:nvSpPr>
            <p:spPr>
              <a:xfrm>
                <a:off x="9194438" y="4169367"/>
                <a:ext cx="196124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𝑛𝑜𝑛𝑠𝑒𝑛𝑠𝑒</m:t>
                      </m:r>
                    </m:oMath>
                  </m:oMathPara>
                </a14:m>
                <a:endParaRPr lang="en-US" sz="2800" dirty="0"/>
              </a:p>
            </p:txBody>
          </p:sp>
        </mc:Choice>
        <mc:Fallback xmlns="">
          <p:sp>
            <p:nvSpPr>
              <p:cNvPr id="4" name="Rectangle 3">
                <a:extLst>
                  <a:ext uri="{FF2B5EF4-FFF2-40B4-BE49-F238E27FC236}">
                    <a16:creationId xmlns:a16="http://schemas.microsoft.com/office/drawing/2014/main" id="{91226A5D-D245-4D1F-AEA7-3A1F94A2DF14}"/>
                  </a:ext>
                </a:extLst>
              </p:cNvPr>
              <p:cNvSpPr>
                <a:spLocks noRot="1" noChangeAspect="1" noMove="1" noResize="1" noEditPoints="1" noAdjustHandles="1" noChangeArrowheads="1" noChangeShapeType="1" noTextEdit="1"/>
              </p:cNvSpPr>
              <p:nvPr/>
            </p:nvSpPr>
            <p:spPr>
              <a:xfrm>
                <a:off x="9194438" y="4169367"/>
                <a:ext cx="1961242"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09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 Index</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3200" dirty="0"/>
                  <a:t>To index these prices, we make a ratio of each one to the base year price and multiply by 100.</a:t>
                </a:r>
              </a:p>
              <a:p>
                <a14:m>
                  <m:oMath xmlns:m="http://schemas.openxmlformats.org/officeDocument/2006/math">
                    <m:r>
                      <a:rPr lang="en-US" sz="3200" i="1" dirty="0" smtClean="0">
                        <a:latin typeface="Cambria Math" panose="02040503050406030204" pitchFamily="18" charset="0"/>
                      </a:rPr>
                      <m:t>𝐵𝑎𝑠𝑒</m:t>
                    </m:r>
                    <m:r>
                      <a:rPr lang="en-US" sz="3200" i="1" dirty="0" smtClean="0">
                        <a:latin typeface="Cambria Math" panose="02040503050406030204" pitchFamily="18" charset="0"/>
                      </a:rPr>
                      <m:t> </m:t>
                    </m:r>
                    <m:r>
                      <a:rPr lang="en-US" sz="3200" i="1" dirty="0" smtClean="0">
                        <a:latin typeface="Cambria Math" panose="02040503050406030204" pitchFamily="18" charset="0"/>
                      </a:rPr>
                      <m:t>𝑌𝑒𝑎𝑟</m:t>
                    </m:r>
                    <m:r>
                      <a:rPr lang="en-US" sz="3200" i="1" dirty="0" smtClean="0">
                        <a:latin typeface="Cambria Math" panose="02040503050406030204" pitchFamily="18" charset="0"/>
                      </a:rPr>
                      <m:t> </m:t>
                    </m:r>
                    <m:r>
                      <a:rPr lang="en-US" sz="3200" i="1" dirty="0" smtClean="0">
                        <a:latin typeface="Cambria Math" panose="02040503050406030204" pitchFamily="18" charset="0"/>
                      </a:rPr>
                      <m:t>𝐶𝑃𝐼</m:t>
                    </m:r>
                    <m:r>
                      <a:rPr lang="en-US" sz="3200" i="1" dirty="0" smtClean="0">
                        <a:latin typeface="Cambria Math" panose="02040503050406030204" pitchFamily="18" charset="0"/>
                      </a:rPr>
                      <m:t>=</m:t>
                    </m:r>
                    <m:d>
                      <m:dPr>
                        <m:ctrlPr>
                          <a:rPr lang="en-US" sz="3200" i="1" dirty="0" smtClean="0">
                            <a:latin typeface="Cambria Math" panose="02040503050406030204" pitchFamily="18" charset="0"/>
                          </a:rPr>
                        </m:ctrlPr>
                      </m:dPr>
                      <m:e>
                        <m:f>
                          <m:fPr>
                            <m:ctrlPr>
                              <a:rPr lang="en-US" sz="3200" i="1" dirty="0" smtClean="0">
                                <a:latin typeface="Cambria Math" panose="02040503050406030204" pitchFamily="18" charset="0"/>
                              </a:rPr>
                            </m:ctrlPr>
                          </m:fPr>
                          <m:num>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num>
                          <m:den>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den>
                        </m:f>
                      </m:e>
                    </m:d>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100</m:t>
                    </m:r>
                  </m:oMath>
                </a14:m>
                <a:endParaRPr lang="en-US" sz="3200" b="0" dirty="0">
                  <a:ea typeface="Cambria Math" panose="02040503050406030204" pitchFamily="18" charset="0"/>
                </a:endParaRPr>
              </a:p>
              <a:p>
                <a14:m>
                  <m:oMath xmlns:m="http://schemas.openxmlformats.org/officeDocument/2006/math">
                    <m:r>
                      <a:rPr lang="en-US" sz="3200" b="0" i="1" dirty="0" smtClean="0">
                        <a:latin typeface="Cambria Math" panose="02040503050406030204" pitchFamily="18" charset="0"/>
                      </a:rPr>
                      <m:t>𝑌</m:t>
                    </m:r>
                    <m:r>
                      <a:rPr lang="en-US" sz="3200" i="1" dirty="0">
                        <a:latin typeface="Cambria Math" panose="02040503050406030204" pitchFamily="18" charset="0"/>
                      </a:rPr>
                      <m:t>𝑒𝑎𝑟</m:t>
                    </m:r>
                    <m:r>
                      <a:rPr lang="en-US" sz="3200" i="1" dirty="0">
                        <a:latin typeface="Cambria Math" panose="02040503050406030204" pitchFamily="18" charset="0"/>
                      </a:rPr>
                      <m:t> </m:t>
                    </m:r>
                    <m:r>
                      <a:rPr lang="en-US" sz="3200" b="0" i="1" dirty="0" smtClean="0">
                        <a:latin typeface="Cambria Math" panose="02040503050406030204" pitchFamily="18" charset="0"/>
                      </a:rPr>
                      <m:t>𝑋</m:t>
                    </m:r>
                    <m:r>
                      <a:rPr lang="en-US" sz="3200" b="0" i="1" dirty="0" smtClean="0">
                        <a:latin typeface="Cambria Math" panose="02040503050406030204" pitchFamily="18" charset="0"/>
                      </a:rPr>
                      <m:t> </m:t>
                    </m:r>
                    <m:r>
                      <a:rPr lang="en-US" sz="3200" i="1" dirty="0">
                        <a:latin typeface="Cambria Math" panose="02040503050406030204" pitchFamily="18" charset="0"/>
                      </a:rPr>
                      <m:t>𝐶𝑃𝐼</m:t>
                    </m:r>
                    <m:r>
                      <a:rPr lang="en-US" sz="3200" i="1" dirty="0">
                        <a:latin typeface="Cambria Math" panose="02040503050406030204" pitchFamily="18" charset="0"/>
                      </a:rPr>
                      <m:t>=</m:t>
                    </m:r>
                    <m:d>
                      <m:dPr>
                        <m:ctrlPr>
                          <a:rPr lang="en-US" sz="3200" i="1" dirty="0">
                            <a:latin typeface="Cambria Math" panose="02040503050406030204" pitchFamily="18" charset="0"/>
                          </a:rPr>
                        </m:ctrlPr>
                      </m:dPr>
                      <m:e>
                        <m:f>
                          <m:fPr>
                            <m:ctrlPr>
                              <a:rPr lang="en-US" sz="3200" i="1" dirty="0">
                                <a:latin typeface="Cambria Math" panose="02040503050406030204" pitchFamily="18" charset="0"/>
                              </a:rPr>
                            </m:ctrlPr>
                          </m:fPr>
                          <m:num>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b="0" i="1" dirty="0" smtClean="0">
                                <a:latin typeface="Cambria Math" panose="02040503050406030204" pitchFamily="18" charset="0"/>
                              </a:rPr>
                              <m:t>𝑌𝑒𝑎𝑟</m:t>
                            </m:r>
                            <m:r>
                              <a:rPr lang="en-US" sz="3200" b="0" i="1" dirty="0" smtClean="0">
                                <a:latin typeface="Cambria Math" panose="02040503050406030204" pitchFamily="18" charset="0"/>
                              </a:rPr>
                              <m:t> </m:t>
                            </m:r>
                            <m:r>
                              <a:rPr lang="en-US" sz="3200" b="0" i="1" dirty="0" smtClean="0">
                                <a:latin typeface="Cambria Math" panose="02040503050406030204" pitchFamily="18" charset="0"/>
                              </a:rPr>
                              <m:t>𝑋</m:t>
                            </m:r>
                          </m:num>
                          <m:den>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den>
                        </m:f>
                      </m:e>
                    </m:d>
                    <m:r>
                      <a:rPr lang="en-US" sz="3200" i="1" dirty="0">
                        <a:latin typeface="Cambria Math" panose="02040503050406030204" pitchFamily="18" charset="0"/>
                        <a:ea typeface="Cambria Math" panose="02040503050406030204" pitchFamily="18" charset="0"/>
                      </a:rPr>
                      <m:t>×100</m:t>
                    </m:r>
                  </m:oMath>
                </a14:m>
                <a:endParaRPr lang="en-US" sz="3200" dirty="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15" t="-3182"/>
                </a:stretch>
              </a:blipFill>
            </p:spPr>
            <p:txBody>
              <a:bodyPr/>
              <a:lstStyle/>
              <a:p>
                <a:r>
                  <a:rPr lang="en-US">
                    <a:noFill/>
                  </a:rPr>
                  <a:t> </a:t>
                </a:r>
              </a:p>
            </p:txBody>
          </p:sp>
        </mc:Fallback>
      </mc:AlternateContent>
    </p:spTree>
    <p:extLst>
      <p:ext uri="{BB962C8B-B14F-4D97-AF65-F5344CB8AC3E}">
        <p14:creationId xmlns:p14="http://schemas.microsoft.com/office/powerpoint/2010/main" val="175096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B1F7-104D-46C7-ADE6-3AB9494237A7}"/>
              </a:ext>
            </a:extLst>
          </p:cNvPr>
          <p:cNvSpPr>
            <a:spLocks noGrp="1"/>
          </p:cNvSpPr>
          <p:nvPr>
            <p:ph type="title"/>
          </p:nvPr>
        </p:nvSpPr>
        <p:spPr/>
        <p:txBody>
          <a:bodyPr/>
          <a:lstStyle/>
          <a:p>
            <a:r>
              <a:rPr lang="en-US" dirty="0"/>
              <a:t>Issues with CPI</a:t>
            </a:r>
          </a:p>
        </p:txBody>
      </p:sp>
      <p:sp>
        <p:nvSpPr>
          <p:cNvPr id="3" name="Content Placeholder 2">
            <a:extLst>
              <a:ext uri="{FF2B5EF4-FFF2-40B4-BE49-F238E27FC236}">
                <a16:creationId xmlns:a16="http://schemas.microsoft.com/office/drawing/2014/main" id="{9E477313-F4EA-4993-9A49-7A4F00CD047B}"/>
              </a:ext>
            </a:extLst>
          </p:cNvPr>
          <p:cNvSpPr>
            <a:spLocks noGrp="1"/>
          </p:cNvSpPr>
          <p:nvPr>
            <p:ph idx="1"/>
          </p:nvPr>
        </p:nvSpPr>
        <p:spPr/>
        <p:txBody>
          <a:bodyPr/>
          <a:lstStyle/>
          <a:p>
            <a:r>
              <a:rPr lang="en-US" dirty="0"/>
              <a:t>1. Even with the indexing, there is still an apples and oranges problem, especially when looking at changes in CPI year to year.</a:t>
            </a:r>
          </a:p>
          <a:p>
            <a:r>
              <a:rPr lang="en-US" dirty="0"/>
              <a:t>2. CPI hides relative prices and </a:t>
            </a:r>
            <a:r>
              <a:rPr lang="en-US" dirty="0" err="1"/>
              <a:t>Cantillon</a:t>
            </a:r>
            <a:r>
              <a:rPr lang="en-US" dirty="0"/>
              <a:t> effects.</a:t>
            </a:r>
          </a:p>
          <a:p>
            <a:r>
              <a:rPr lang="en-US" dirty="0"/>
              <a:t>3. There’s no such thing as the price level (as one number) in economic theory.</a:t>
            </a:r>
          </a:p>
          <a:p>
            <a:r>
              <a:rPr lang="en-US" dirty="0"/>
              <a:t>“This contention rests on the myth that some sort of general purchasing power of money or some sort of price level exists on a plane apart from specific prices in specific transactions. As we have seen, this is purely fallacious. There is no “price level,” and there is no way that the exchange-value of money is manifested except in specific purchases of goods, i.e., specific prices.” (Rothbard, MES)</a:t>
            </a:r>
          </a:p>
        </p:txBody>
      </p:sp>
    </p:spTree>
    <p:extLst>
      <p:ext uri="{BB962C8B-B14F-4D97-AF65-F5344CB8AC3E}">
        <p14:creationId xmlns:p14="http://schemas.microsoft.com/office/powerpoint/2010/main" val="309678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0CCA7-A24E-45AD-8508-FBF9D2964BB2}"/>
              </a:ext>
            </a:extLst>
          </p:cNvPr>
          <p:cNvSpPr>
            <a:spLocks noGrp="1"/>
          </p:cNvSpPr>
          <p:nvPr>
            <p:ph type="title"/>
          </p:nvPr>
        </p:nvSpPr>
        <p:spPr>
          <a:xfrm>
            <a:off x="6411685" y="634946"/>
            <a:ext cx="5127171" cy="1450757"/>
          </a:xfrm>
        </p:spPr>
        <p:txBody>
          <a:bodyPr>
            <a:normAutofit/>
          </a:bodyPr>
          <a:lstStyle/>
          <a:p>
            <a:r>
              <a:rPr lang="en-US" dirty="0"/>
              <a:t>Money Supply Measures</a:t>
            </a:r>
          </a:p>
        </p:txBody>
      </p:sp>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9E0035-ABC9-4118-B129-A1B49922659A}"/>
              </a:ext>
            </a:extLst>
          </p:cNvPr>
          <p:cNvSpPr>
            <a:spLocks noGrp="1"/>
          </p:cNvSpPr>
          <p:nvPr>
            <p:ph idx="1"/>
          </p:nvPr>
        </p:nvSpPr>
        <p:spPr>
          <a:xfrm>
            <a:off x="6411684" y="2198914"/>
            <a:ext cx="5127172" cy="3670180"/>
          </a:xfrm>
        </p:spPr>
        <p:txBody>
          <a:bodyPr>
            <a:normAutofit/>
          </a:bodyPr>
          <a:lstStyle/>
          <a:p>
            <a:r>
              <a:rPr lang="en-US" sz="1600" dirty="0"/>
              <a:t>The Austrian True Money Supply measure is M2 minus traveler’s checks, time deposits, and money market mutual fund shares (MMDAs are ok). US Savings Bonds (at discounted immediate redemption value), the cash surrender value of life insurance policies, and US Treasury and government deposits at the Federal Reserve are added. Present-for-future goods transactions should be excluded from money supply measures because they are credit transfers and are not redeemable at par on demand. Some time deposits are redeemable before maturity at a discount, and the discounted value may be included in the money supply.</a:t>
            </a:r>
          </a:p>
          <a:p>
            <a:r>
              <a:rPr lang="en-US" sz="1600" dirty="0"/>
              <a:t>The condition for inclusion in the money supply is each person’s subjective estimate of what is redeemable at par on demand.</a:t>
            </a:r>
          </a:p>
        </p:txBody>
      </p:sp>
      <p:sp>
        <p:nvSpPr>
          <p:cNvPr id="13" name="Rectangle 12">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le 4">
            <a:extLst>
              <a:ext uri="{FF2B5EF4-FFF2-40B4-BE49-F238E27FC236}">
                <a16:creationId xmlns:a16="http://schemas.microsoft.com/office/drawing/2014/main" id="{FC3FE5EA-C0E3-435A-B063-DE1A022679F1}"/>
              </a:ext>
            </a:extLst>
          </p:cNvPr>
          <p:cNvGraphicFramePr>
            <a:graphicFrameLocks noGrp="1"/>
          </p:cNvGraphicFramePr>
          <p:nvPr>
            <p:extLst>
              <p:ext uri="{D42A27DB-BD31-4B8C-83A1-F6EECF244321}">
                <p14:modId xmlns:p14="http://schemas.microsoft.com/office/powerpoint/2010/main" val="3181874853"/>
              </p:ext>
            </p:extLst>
          </p:nvPr>
        </p:nvGraphicFramePr>
        <p:xfrm>
          <a:off x="643192" y="2140796"/>
          <a:ext cx="5451628" cy="2256368"/>
        </p:xfrm>
        <a:graphic>
          <a:graphicData uri="http://schemas.openxmlformats.org/drawingml/2006/table">
            <a:tbl>
              <a:tblPr firstRow="1" bandRow="1">
                <a:tableStyleId>{5C22544A-7EE6-4342-B048-85BDC9FD1C3A}</a:tableStyleId>
              </a:tblPr>
              <a:tblGrid>
                <a:gridCol w="2353538">
                  <a:extLst>
                    <a:ext uri="{9D8B030D-6E8A-4147-A177-3AD203B41FA5}">
                      <a16:colId xmlns:a16="http://schemas.microsoft.com/office/drawing/2014/main" val="1497490677"/>
                    </a:ext>
                  </a:extLst>
                </a:gridCol>
                <a:gridCol w="1459657">
                  <a:extLst>
                    <a:ext uri="{9D8B030D-6E8A-4147-A177-3AD203B41FA5}">
                      <a16:colId xmlns:a16="http://schemas.microsoft.com/office/drawing/2014/main" val="209889702"/>
                    </a:ext>
                  </a:extLst>
                </a:gridCol>
                <a:gridCol w="1638433">
                  <a:extLst>
                    <a:ext uri="{9D8B030D-6E8A-4147-A177-3AD203B41FA5}">
                      <a16:colId xmlns:a16="http://schemas.microsoft.com/office/drawing/2014/main" val="1358970570"/>
                    </a:ext>
                  </a:extLst>
                </a:gridCol>
              </a:tblGrid>
              <a:tr h="333155">
                <a:tc>
                  <a:txBody>
                    <a:bodyPr/>
                    <a:lstStyle/>
                    <a:p>
                      <a:pPr algn="ctr"/>
                      <a:r>
                        <a:rPr lang="en-US" sz="1500" dirty="0"/>
                        <a:t>M1</a:t>
                      </a:r>
                    </a:p>
                  </a:txBody>
                  <a:tcPr marL="75717" marR="75717" marT="37859" marB="37859"/>
                </a:tc>
                <a:tc>
                  <a:txBody>
                    <a:bodyPr/>
                    <a:lstStyle/>
                    <a:p>
                      <a:pPr algn="ctr"/>
                      <a:r>
                        <a:rPr lang="en-US" sz="1500"/>
                        <a:t>M2</a:t>
                      </a:r>
                    </a:p>
                  </a:txBody>
                  <a:tcPr marL="75717" marR="75717" marT="37859" marB="37859"/>
                </a:tc>
                <a:tc>
                  <a:txBody>
                    <a:bodyPr/>
                    <a:lstStyle/>
                    <a:p>
                      <a:pPr algn="ctr"/>
                      <a:r>
                        <a:rPr lang="en-US" sz="1500" dirty="0"/>
                        <a:t>M3</a:t>
                      </a:r>
                    </a:p>
                  </a:txBody>
                  <a:tcPr marL="75717" marR="75717" marT="37859" marB="37859"/>
                </a:tc>
                <a:extLst>
                  <a:ext uri="{0D108BD9-81ED-4DB2-BD59-A6C34878D82A}">
                    <a16:rowId xmlns:a16="http://schemas.microsoft.com/office/drawing/2014/main" val="2047692381"/>
                  </a:ext>
                </a:extLst>
              </a:tr>
              <a:tr h="1923213">
                <a:tc>
                  <a:txBody>
                    <a:bodyPr/>
                    <a:lstStyle/>
                    <a:p>
                      <a:r>
                        <a:rPr lang="en-US" sz="1500"/>
                        <a:t>notes and coins, traveler’s checks, demand deposits, and other checkable deposits</a:t>
                      </a:r>
                    </a:p>
                  </a:txBody>
                  <a:tcPr marL="75717" marR="75717" marT="37859" marB="37859"/>
                </a:tc>
                <a:tc>
                  <a:txBody>
                    <a:bodyPr/>
                    <a:lstStyle/>
                    <a:p>
                      <a:r>
                        <a:rPr lang="en-US" sz="1500"/>
                        <a:t>adds savings deposits, time deposits, and money market accounts</a:t>
                      </a:r>
                    </a:p>
                  </a:txBody>
                  <a:tcPr marL="75717" marR="75717" marT="37859" marB="37859"/>
                </a:tc>
                <a:tc>
                  <a:txBody>
                    <a:bodyPr/>
                    <a:lstStyle/>
                    <a:p>
                      <a:r>
                        <a:rPr lang="en-US" sz="1500" dirty="0"/>
                        <a:t>adds large time deposits, institutional money market funds, short-term repurchase and other larger liquid assets</a:t>
                      </a:r>
                    </a:p>
                  </a:txBody>
                  <a:tcPr marL="75717" marR="75717" marT="37859" marB="37859"/>
                </a:tc>
                <a:extLst>
                  <a:ext uri="{0D108BD9-81ED-4DB2-BD59-A6C34878D82A}">
                    <a16:rowId xmlns:a16="http://schemas.microsoft.com/office/drawing/2014/main" val="4212576464"/>
                  </a:ext>
                </a:extLst>
              </a:tr>
            </a:tbl>
          </a:graphicData>
        </a:graphic>
      </p:graphicFrame>
      <p:sp>
        <p:nvSpPr>
          <p:cNvPr id="5" name="Arrow: Left 4">
            <a:extLst>
              <a:ext uri="{FF2B5EF4-FFF2-40B4-BE49-F238E27FC236}">
                <a16:creationId xmlns:a16="http://schemas.microsoft.com/office/drawing/2014/main" id="{6C4433FE-FEDC-4958-B089-8E948F42E9DC}"/>
              </a:ext>
            </a:extLst>
          </p:cNvPr>
          <p:cNvSpPr/>
          <p:nvPr/>
        </p:nvSpPr>
        <p:spPr>
          <a:xfrm>
            <a:off x="1460462" y="4646427"/>
            <a:ext cx="3817088" cy="893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LIQUIDITY</a:t>
            </a:r>
          </a:p>
        </p:txBody>
      </p:sp>
    </p:spTree>
    <p:extLst>
      <p:ext uri="{BB962C8B-B14F-4D97-AF65-F5344CB8AC3E}">
        <p14:creationId xmlns:p14="http://schemas.microsoft.com/office/powerpoint/2010/main" val="149206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ED59-D4C0-44B3-88CE-C2FC699D31A8}"/>
              </a:ext>
            </a:extLst>
          </p:cNvPr>
          <p:cNvSpPr>
            <a:spLocks noGrp="1"/>
          </p:cNvSpPr>
          <p:nvPr>
            <p:ph type="title"/>
          </p:nvPr>
        </p:nvSpPr>
        <p:spPr/>
        <p:txBody>
          <a:bodyPr/>
          <a:lstStyle/>
          <a:p>
            <a:r>
              <a:rPr lang="en-US" dirty="0"/>
              <a:t>Change in TMS</a:t>
            </a:r>
          </a:p>
        </p:txBody>
      </p:sp>
      <p:pic>
        <p:nvPicPr>
          <p:cNvPr id="1026" name="Picture 2" descr="eshut3.png">
            <a:extLst>
              <a:ext uri="{FF2B5EF4-FFF2-40B4-BE49-F238E27FC236}">
                <a16:creationId xmlns:a16="http://schemas.microsoft.com/office/drawing/2014/main" id="{C5EC986A-7D1A-4E7B-8451-005603AB7C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5750" y="1900238"/>
            <a:ext cx="6600825"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Econometrics</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Models from micro and macro are rearranged into a form that can be estimated by regression</a:t>
            </a:r>
          </a:p>
          <a:p>
            <a:pPr marL="285750" indent="-285750">
              <a:buFont typeface="Arial" panose="020B0604020202020204" pitchFamily="34" charset="0"/>
              <a:buChar char="•"/>
            </a:pPr>
            <a:r>
              <a:rPr lang="en-US" sz="1800" dirty="0"/>
              <a:t>Real-world data are plugged in and estimated parameters come out</a:t>
            </a:r>
          </a:p>
          <a:p>
            <a:pPr marL="285750" indent="-285750">
              <a:buFont typeface="Arial" panose="020B0604020202020204" pitchFamily="34" charset="0"/>
              <a:buChar char="•"/>
            </a:pPr>
            <a:r>
              <a:rPr lang="en-US" sz="1800" dirty="0"/>
              <a:t>The estimated slopes give the “effect” of one variable on the dependent variable.</a:t>
            </a:r>
          </a:p>
        </p:txBody>
      </p:sp>
      <p:pic>
        <p:nvPicPr>
          <p:cNvPr id="2050" name="Picture 2" descr="regression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6865" y="1191637"/>
            <a:ext cx="7717753" cy="445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8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6EDDC-037C-4FDE-86F3-8972288E7A8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Fed forecasts</a:t>
            </a:r>
          </a:p>
        </p:txBody>
      </p:sp>
      <p:pic>
        <p:nvPicPr>
          <p:cNvPr id="2050" name="Picture 2" descr="Image result for fed funds projection wsj">
            <a:extLst>
              <a:ext uri="{FF2B5EF4-FFF2-40B4-BE49-F238E27FC236}">
                <a16:creationId xmlns:a16="http://schemas.microsoft.com/office/drawing/2014/main" id="{85292155-5654-4070-9D1A-D6B45053FD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2620" y="296353"/>
            <a:ext cx="4884439" cy="431051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fed funds projection wsj">
            <a:extLst>
              <a:ext uri="{FF2B5EF4-FFF2-40B4-BE49-F238E27FC236}">
                <a16:creationId xmlns:a16="http://schemas.microsoft.com/office/drawing/2014/main" id="{5BCDE705-D3F3-482D-970C-F6A4A0523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338" y="366039"/>
            <a:ext cx="4259284" cy="4881703"/>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825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6EDDC-037C-4FDE-86F3-8972288E7A8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Fed forecasts</a:t>
            </a:r>
          </a:p>
        </p:txBody>
      </p:sp>
      <p:sp>
        <p:nvSpPr>
          <p:cNvPr id="81" name="Rectangle 80">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a:extLst>
              <a:ext uri="{FF2B5EF4-FFF2-40B4-BE49-F238E27FC236}">
                <a16:creationId xmlns:a16="http://schemas.microsoft.com/office/drawing/2014/main" id="{2EC98705-DC7D-4571-696A-C5E9C204B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80" y="161925"/>
            <a:ext cx="6115788" cy="4137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4737A163-9853-C451-6971-72EC96F87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423" y="1879705"/>
            <a:ext cx="5827341" cy="373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44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Fraying at the top</a:t>
            </a:r>
          </a:p>
        </p:txBody>
      </p:sp>
      <p:sp>
        <p:nvSpPr>
          <p:cNvPr id="3" name="Content Placeholder 2"/>
          <p:cNvSpPr>
            <a:spLocks noGrp="1"/>
          </p:cNvSpPr>
          <p:nvPr>
            <p:ph idx="1"/>
          </p:nvPr>
        </p:nvSpPr>
        <p:spPr>
          <a:xfrm>
            <a:off x="1097280" y="1845733"/>
            <a:ext cx="10058400" cy="4470983"/>
          </a:xfrm>
        </p:spPr>
        <p:txBody>
          <a:bodyPr numCol="2">
            <a:normAutofit/>
          </a:bodyPr>
          <a:lstStyle/>
          <a:p>
            <a:r>
              <a:rPr lang="en-US" sz="1800" dirty="0"/>
              <a:t>“There’s no question that </a:t>
            </a:r>
            <a:r>
              <a:rPr lang="en-US" sz="1800" b="1" dirty="0"/>
              <a:t>mainstream academic macroeconomics failed pretty spectacularly in 2008</a:t>
            </a:r>
            <a:r>
              <a:rPr lang="en-US" sz="1800" dirty="0"/>
              <a:t>. It didn’t just fail to predict the crisis -- most models, including Nobel Prize-winning ones, didn’t even admit the possibility of a crisis. The vast majority of theories didn’t even include a financial sector..” – Noah Smith, Bloomberg View</a:t>
            </a:r>
          </a:p>
          <a:p>
            <a:r>
              <a:rPr lang="en-US" sz="1800" dirty="0"/>
              <a:t>“</a:t>
            </a:r>
            <a:r>
              <a:rPr lang="en-US" sz="1800" b="1" dirty="0"/>
              <a:t>Presenting a model is like doing a card trick. Everybody knows that there will be some sleight of hand. There is no intent to deceive because no one takes it seriously.</a:t>
            </a:r>
            <a:r>
              <a:rPr lang="en-US" sz="1800" dirty="0"/>
              <a:t>” – Paul Romer, Chief Economist and Senior Vice President of the World Bank, NYU prof, Stanford prof</a:t>
            </a:r>
          </a:p>
          <a:p>
            <a:endParaRPr lang="en-US" sz="1800" dirty="0"/>
          </a:p>
          <a:p>
            <a:endParaRPr lang="en-US" sz="1800" dirty="0"/>
          </a:p>
          <a:p>
            <a:r>
              <a:rPr lang="en-US" sz="1800" dirty="0"/>
              <a:t>"(My view is that) </a:t>
            </a:r>
            <a:r>
              <a:rPr lang="en-US" sz="1800" b="1" dirty="0"/>
              <a:t>real business cycle models </a:t>
            </a:r>
            <a:r>
              <a:rPr lang="en-US" sz="1800" dirty="0"/>
              <a:t>of the type urged on us by Prescott </a:t>
            </a:r>
            <a:r>
              <a:rPr lang="en-US" sz="1800" b="1" dirty="0"/>
              <a:t>have nothing to do with the business cycle phenomena observed in the United States</a:t>
            </a:r>
            <a:r>
              <a:rPr lang="en-US" sz="1800" dirty="0"/>
              <a:t> or other capitalist economies." – Larry Summers, former Vice President of Development Economics and Chief Economist of the World Bank, US Treasury official under Clinton, former President of Harvard University</a:t>
            </a:r>
          </a:p>
          <a:p>
            <a:endParaRPr lang="en-US" sz="1800" dirty="0"/>
          </a:p>
        </p:txBody>
      </p:sp>
    </p:spTree>
    <p:extLst>
      <p:ext uri="{BB962C8B-B14F-4D97-AF65-F5344CB8AC3E}">
        <p14:creationId xmlns:p14="http://schemas.microsoft.com/office/powerpoint/2010/main" val="162485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Fraying at the top</a:t>
            </a:r>
          </a:p>
        </p:txBody>
      </p:sp>
      <p:sp>
        <p:nvSpPr>
          <p:cNvPr id="3" name="Content Placeholder 2"/>
          <p:cNvSpPr>
            <a:spLocks noGrp="1"/>
          </p:cNvSpPr>
          <p:nvPr>
            <p:ph idx="1"/>
          </p:nvPr>
        </p:nvSpPr>
        <p:spPr/>
        <p:txBody>
          <a:bodyPr numCol="2">
            <a:normAutofit/>
          </a:bodyPr>
          <a:lstStyle/>
          <a:p>
            <a:r>
              <a:rPr lang="en-US" dirty="0"/>
              <a:t>“</a:t>
            </a:r>
            <a:r>
              <a:rPr lang="en-US" b="1" dirty="0"/>
              <a:t>I do not think that the currently popular DSGE models pass the smell test.</a:t>
            </a:r>
            <a:r>
              <a:rPr lang="en-US" dirty="0"/>
              <a:t>” – Robert Solow</a:t>
            </a:r>
          </a:p>
          <a:p>
            <a:pPr marL="0" indent="0">
              <a:buNone/>
            </a:pPr>
            <a:endParaRPr lang="en-US" dirty="0"/>
          </a:p>
          <a:p>
            <a:r>
              <a:rPr lang="en-US" dirty="0"/>
              <a:t>“New classical and new Keynesian research has had little impact on practical macroeconomists who are charged with [...] policy. [...] From the standpoint of macroeconomic engineering, </a:t>
            </a:r>
            <a:r>
              <a:rPr lang="en-US" b="1" dirty="0"/>
              <a:t>the work of the past several decades looks like an unfortunate wrong turn</a:t>
            </a:r>
            <a:r>
              <a:rPr lang="en-US" dirty="0"/>
              <a:t>.” – Greg Mankiw</a:t>
            </a:r>
          </a:p>
          <a:p>
            <a:endParaRPr lang="en-US" dirty="0"/>
          </a:p>
          <a:p>
            <a:r>
              <a:rPr lang="en-US" dirty="0"/>
              <a:t>“Why does an economy have business cycles? Why do asset prices move around so much? At this stage, </a:t>
            </a:r>
            <a:r>
              <a:rPr lang="en-US" b="1" dirty="0"/>
              <a:t>macroeconomics has little to offer by way of answers to these questions</a:t>
            </a:r>
            <a:r>
              <a:rPr lang="en-US" dirty="0"/>
              <a:t>. The difficulty in macroeconomics is that virtually every variable is endogenous, but the macroeconomy has to be hit by some kind of exogenously specified shocks if the endogenous variables are to move.” – Narayana </a:t>
            </a:r>
            <a:r>
              <a:rPr lang="en-US" dirty="0" err="1"/>
              <a:t>Kocherlakota</a:t>
            </a:r>
            <a:r>
              <a:rPr lang="en-US" dirty="0"/>
              <a:t>, President of the Federal Reserve Bank of Minneapolis</a:t>
            </a:r>
          </a:p>
          <a:p>
            <a:endParaRPr lang="en-US" dirty="0"/>
          </a:p>
        </p:txBody>
      </p:sp>
    </p:spTree>
    <p:extLst>
      <p:ext uri="{BB962C8B-B14F-4D97-AF65-F5344CB8AC3E}">
        <p14:creationId xmlns:p14="http://schemas.microsoft.com/office/powerpoint/2010/main" val="5616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Misesian distinction</a:t>
            </a:r>
          </a:p>
        </p:txBody>
      </p:sp>
      <p:sp>
        <p:nvSpPr>
          <p:cNvPr id="6" name="Text Placeholder 5"/>
          <p:cNvSpPr>
            <a:spLocks noGrp="1"/>
          </p:cNvSpPr>
          <p:nvPr>
            <p:ph type="body" idx="1"/>
          </p:nvPr>
        </p:nvSpPr>
        <p:spPr/>
        <p:txBody>
          <a:bodyPr/>
          <a:lstStyle/>
          <a:p>
            <a:r>
              <a:rPr lang="en-US" dirty="0"/>
              <a:t>Theory</a:t>
            </a:r>
          </a:p>
        </p:txBody>
      </p:sp>
      <p:sp>
        <p:nvSpPr>
          <p:cNvPr id="7" name="Content Placeholder 6"/>
          <p:cNvSpPr>
            <a:spLocks noGrp="1"/>
          </p:cNvSpPr>
          <p:nvPr>
            <p:ph sz="half" idx="2"/>
          </p:nvPr>
        </p:nvSpPr>
        <p:spPr/>
        <p:txBody>
          <a:bodyPr>
            <a:normAutofit fontScale="92500" lnSpcReduction="10000"/>
          </a:bodyPr>
          <a:lstStyle/>
          <a:p>
            <a:pPr marL="233363" indent="-233363">
              <a:buFont typeface="Arial" panose="020B0604020202020204" pitchFamily="34" charset="0"/>
              <a:buChar char="•"/>
            </a:pPr>
            <a:r>
              <a:rPr lang="en-US" dirty="0"/>
              <a:t>Pertains to all choices ever made by anybody</a:t>
            </a:r>
          </a:p>
          <a:p>
            <a:pPr marL="233363" indent="-233363">
              <a:buFont typeface="Arial" panose="020B0604020202020204" pitchFamily="34" charset="0"/>
              <a:buChar char="•"/>
            </a:pPr>
            <a:r>
              <a:rPr lang="en-US" dirty="0"/>
              <a:t>“Particulars” of choices not relevant</a:t>
            </a:r>
          </a:p>
          <a:p>
            <a:pPr marL="233363" indent="-233363">
              <a:buFont typeface="Arial" panose="020B0604020202020204" pitchFamily="34" charset="0"/>
              <a:buChar char="•"/>
            </a:pPr>
            <a:r>
              <a:rPr lang="en-US" dirty="0"/>
              <a:t>Specific motivations not relevant</a:t>
            </a:r>
          </a:p>
          <a:p>
            <a:pPr marL="233363" indent="-233363">
              <a:buFont typeface="Arial" panose="020B0604020202020204" pitchFamily="34" charset="0"/>
              <a:buChar char="•"/>
            </a:pPr>
            <a:r>
              <a:rPr lang="en-US" dirty="0"/>
              <a:t>Not falsifiable by experience/observation</a:t>
            </a:r>
          </a:p>
          <a:p>
            <a:pPr marL="233363" indent="-233363">
              <a:buFont typeface="Arial" panose="020B0604020202020204" pitchFamily="34" charset="0"/>
              <a:buChar char="•"/>
            </a:pPr>
            <a:r>
              <a:rPr lang="en-US" dirty="0"/>
              <a:t>No constant relationships</a:t>
            </a:r>
          </a:p>
          <a:p>
            <a:pPr marL="233363" indent="-233363">
              <a:buFont typeface="Arial" panose="020B0604020202020204" pitchFamily="34" charset="0"/>
              <a:buChar char="•"/>
            </a:pPr>
            <a:r>
              <a:rPr lang="en-US" dirty="0"/>
              <a:t>Goal: explain cause and effect, explain the real world</a:t>
            </a:r>
          </a:p>
          <a:p>
            <a:pPr marL="233363" indent="-233363">
              <a:buFont typeface="Arial" panose="020B0604020202020204" pitchFamily="34" charset="0"/>
              <a:buChar char="•"/>
            </a:pPr>
            <a:r>
              <a:rPr lang="en-US" dirty="0"/>
              <a:t>Examples: </a:t>
            </a:r>
            <a:r>
              <a:rPr lang="en-US" i="1" dirty="0"/>
              <a:t>Human Action</a:t>
            </a:r>
            <a:r>
              <a:rPr lang="en-US" dirty="0"/>
              <a:t>, Mises; </a:t>
            </a:r>
            <a:r>
              <a:rPr lang="en-US" i="1" dirty="0"/>
              <a:t>Man, Economy, and State</a:t>
            </a:r>
            <a:r>
              <a:rPr lang="en-US" dirty="0"/>
              <a:t>, Rothbard</a:t>
            </a:r>
          </a:p>
          <a:p>
            <a:pPr marL="0" indent="0">
              <a:buNone/>
            </a:pPr>
            <a:endParaRPr lang="en-US" dirty="0"/>
          </a:p>
        </p:txBody>
      </p:sp>
      <p:sp>
        <p:nvSpPr>
          <p:cNvPr id="8" name="Text Placeholder 7"/>
          <p:cNvSpPr>
            <a:spLocks noGrp="1"/>
          </p:cNvSpPr>
          <p:nvPr>
            <p:ph type="body" sz="quarter" idx="3"/>
          </p:nvPr>
        </p:nvSpPr>
        <p:spPr/>
        <p:txBody>
          <a:bodyPr/>
          <a:lstStyle/>
          <a:p>
            <a:r>
              <a:rPr lang="en-US" dirty="0"/>
              <a:t>History</a:t>
            </a:r>
          </a:p>
        </p:txBody>
      </p:sp>
      <p:sp>
        <p:nvSpPr>
          <p:cNvPr id="9" name="Content Placeholder 8"/>
          <p:cNvSpPr>
            <a:spLocks noGrp="1"/>
          </p:cNvSpPr>
          <p:nvPr>
            <p:ph sz="quarter" idx="4"/>
          </p:nvPr>
        </p:nvSpPr>
        <p:spPr/>
        <p:txBody>
          <a:bodyPr>
            <a:normAutofit fontScale="92500" lnSpcReduction="10000"/>
          </a:bodyPr>
          <a:lstStyle/>
          <a:p>
            <a:pPr marL="233363" indent="-233363">
              <a:buFont typeface="Arial" panose="020B0604020202020204" pitchFamily="34" charset="0"/>
              <a:buChar char="•"/>
            </a:pPr>
            <a:r>
              <a:rPr lang="en-US" dirty="0"/>
              <a:t>Application of theory to the past</a:t>
            </a:r>
          </a:p>
          <a:p>
            <a:pPr marL="233363" indent="-233363">
              <a:buFont typeface="Arial" panose="020B0604020202020204" pitchFamily="34" charset="0"/>
              <a:buChar char="•"/>
            </a:pPr>
            <a:r>
              <a:rPr lang="en-US" dirty="0"/>
              <a:t>“Particulars” may be identified</a:t>
            </a:r>
          </a:p>
          <a:p>
            <a:pPr marL="233363" indent="-233363">
              <a:buFont typeface="Arial" panose="020B0604020202020204" pitchFamily="34" charset="0"/>
              <a:buChar char="•"/>
            </a:pPr>
            <a:r>
              <a:rPr lang="en-US" dirty="0"/>
              <a:t>Motivations may be guessed</a:t>
            </a:r>
          </a:p>
          <a:p>
            <a:pPr marL="233363" indent="-233363">
              <a:buFont typeface="Arial" panose="020B0604020202020204" pitchFamily="34" charset="0"/>
              <a:buChar char="•"/>
            </a:pPr>
            <a:r>
              <a:rPr lang="en-US" dirty="0"/>
              <a:t>Open to interpretation</a:t>
            </a:r>
          </a:p>
          <a:p>
            <a:pPr marL="233363" indent="-233363">
              <a:buFont typeface="Arial" panose="020B0604020202020204" pitchFamily="34" charset="0"/>
              <a:buChar char="•"/>
            </a:pPr>
            <a:r>
              <a:rPr lang="en-US" dirty="0"/>
              <a:t>Still no constant relationships, but statistical correlations may be identified for a specific time period</a:t>
            </a:r>
          </a:p>
          <a:p>
            <a:pPr marL="233363" indent="-233363">
              <a:buFont typeface="Arial" panose="020B0604020202020204" pitchFamily="34" charset="0"/>
              <a:buChar char="•"/>
            </a:pPr>
            <a:r>
              <a:rPr lang="en-US" dirty="0"/>
              <a:t>Examples: </a:t>
            </a:r>
            <a:r>
              <a:rPr lang="en-US" i="1" dirty="0"/>
              <a:t>America’s Great Depression</a:t>
            </a:r>
            <a:r>
              <a:rPr lang="en-US" dirty="0"/>
              <a:t>, Rothbard; </a:t>
            </a:r>
            <a:r>
              <a:rPr lang="en-US" i="1" dirty="0"/>
              <a:t>Crisis and Leviathan</a:t>
            </a:r>
            <a:r>
              <a:rPr lang="en-US" dirty="0"/>
              <a:t>, Higgs</a:t>
            </a:r>
          </a:p>
        </p:txBody>
      </p:sp>
    </p:spTree>
    <p:extLst>
      <p:ext uri="{BB962C8B-B14F-4D97-AF65-F5344CB8AC3E}">
        <p14:creationId xmlns:p14="http://schemas.microsoft.com/office/powerpoint/2010/main" val="145842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Austrians predict the financial crisis</a:t>
            </a:r>
          </a:p>
        </p:txBody>
      </p:sp>
      <p:sp>
        <p:nvSpPr>
          <p:cNvPr id="8" name="Content Placeholder 7"/>
          <p:cNvSpPr>
            <a:spLocks noGrp="1"/>
          </p:cNvSpPr>
          <p:nvPr>
            <p:ph idx="1"/>
          </p:nvPr>
        </p:nvSpPr>
        <p:spPr/>
        <p:txBody>
          <a:bodyPr>
            <a:normAutofit lnSpcReduction="10000"/>
          </a:bodyPr>
          <a:lstStyle/>
          <a:p>
            <a:r>
              <a:rPr lang="en-US" dirty="0"/>
              <a:t>Sean Corrigan’s December 3, 2002 interview:</a:t>
            </a:r>
          </a:p>
          <a:p>
            <a:r>
              <a:rPr lang="en-US" dirty="0"/>
              <a:t>“</a:t>
            </a:r>
            <a:r>
              <a:rPr lang="en-US" b="1" dirty="0"/>
              <a:t>But both Freddie and Fannie are doing everything possible to encourage more debt</a:t>
            </a:r>
            <a:r>
              <a:rPr lang="en-US" dirty="0"/>
              <a:t>. They have online mortgage applications. You can even get an online appraisal of your house.</a:t>
            </a:r>
          </a:p>
          <a:p>
            <a:r>
              <a:rPr lang="en-US" dirty="0"/>
              <a:t>There is a subterranean literature on the fringes of the mainstream press about how the appraisal process in home loans has been corrupted in this boom. The appraiser is paid if the loan goes through. Therefore, the potential borrower or purchaser or even the vendor can prod the appraiser to give a higher evaluation, just to get the deal done</a:t>
            </a:r>
            <a:r>
              <a:rPr lang="en-US" b="1" dirty="0"/>
              <a:t>. Even with the inflation in prices that we’ve seen, it’s worse than it looks because the house values aren’t there in the first place.</a:t>
            </a:r>
            <a:r>
              <a:rPr lang="en-US" dirty="0"/>
              <a:t>”</a:t>
            </a:r>
          </a:p>
          <a:p>
            <a:r>
              <a:rPr lang="en-US" dirty="0"/>
              <a:t>And Mark Thornton in 2004:</a:t>
            </a:r>
          </a:p>
          <a:p>
            <a:r>
              <a:rPr lang="en-US" dirty="0"/>
              <a:t>“Given the government’s encouragement of lax lending practices, home prices could crash, bankruptcies would increase, and financial companies, including the government-sponsored mortgage companies, might require another taxpayer bailout.”</a:t>
            </a:r>
          </a:p>
        </p:txBody>
      </p:sp>
    </p:spTree>
    <p:extLst>
      <p:ext uri="{BB962C8B-B14F-4D97-AF65-F5344CB8AC3E}">
        <p14:creationId xmlns:p14="http://schemas.microsoft.com/office/powerpoint/2010/main" val="195614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dirty="0"/>
              <a:t>The Austrian approach is focused on understanding real-world cause and effect. Mainstream economists like to use mathematical models of consumer behavior, firm behavior, macroeconomic phenomena, etc.</a:t>
            </a:r>
          </a:p>
          <a:p>
            <a:pPr marL="233363" indent="-233363">
              <a:buFont typeface="Arial" panose="020B0604020202020204" pitchFamily="34" charset="0"/>
              <a:buChar char="•"/>
            </a:pPr>
            <a:r>
              <a:rPr lang="en-US" dirty="0"/>
              <a:t>Mises and Rothbard present a unified and systematic, but bounded, science of economics. </a:t>
            </a:r>
          </a:p>
          <a:p>
            <a:pPr marL="233363" indent="-233363">
              <a:buFont typeface="Arial" panose="020B0604020202020204" pitchFamily="34" charset="0"/>
              <a:buChar char="•"/>
            </a:pPr>
            <a:r>
              <a:rPr lang="en-US" dirty="0"/>
              <a:t>The differences between the Austrian school and the mainstream begin at the most fundamental level: method (logic vs. mathematical models and empiricism) and the goal of economic science (understanding vs. prediction).</a:t>
            </a:r>
          </a:p>
          <a:p>
            <a:pPr marL="233363" indent="-233363">
              <a:buFont typeface="Arial" panose="020B0604020202020204" pitchFamily="34" charset="0"/>
              <a:buChar char="•"/>
            </a:pPr>
            <a:r>
              <a:rPr lang="en-US" dirty="0"/>
              <a:t>Conventional economic statistics like GDP, CPI, and M have serious issues, but some of these issues may be solved. Some issues cannot be solved, especially when it comes to the way the statistics are used and interpreted.</a:t>
            </a:r>
          </a:p>
          <a:p>
            <a:pPr marL="233363" indent="-233363">
              <a:buFont typeface="Arial" panose="020B0604020202020204" pitchFamily="34" charset="0"/>
              <a:buChar char="•"/>
            </a:pPr>
            <a:r>
              <a:rPr lang="en-US" dirty="0"/>
              <a:t>Good theory leads to better statistics and better predictions.</a:t>
            </a:r>
          </a:p>
        </p:txBody>
      </p:sp>
    </p:spTree>
    <p:extLst>
      <p:ext uri="{BB962C8B-B14F-4D97-AF65-F5344CB8AC3E}">
        <p14:creationId xmlns:p14="http://schemas.microsoft.com/office/powerpoint/2010/main" val="414006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AE077-5A4E-4784-A411-A26E2DA0CED5}"/>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Method</a:t>
            </a:r>
          </a:p>
        </p:txBody>
      </p:sp>
      <p:sp>
        <p:nvSpPr>
          <p:cNvPr id="4" name="Text Placeholder 3">
            <a:extLst>
              <a:ext uri="{FF2B5EF4-FFF2-40B4-BE49-F238E27FC236}">
                <a16:creationId xmlns:a16="http://schemas.microsoft.com/office/drawing/2014/main" id="{D19F2C50-65A4-46F4-9D7E-CF912EFE5980}"/>
              </a:ext>
            </a:extLst>
          </p:cNvPr>
          <p:cNvSpPr>
            <a:spLocks noGrp="1"/>
          </p:cNvSpPr>
          <p:nvPr>
            <p:ph type="body" idx="1"/>
          </p:nvPr>
        </p:nvSpPr>
        <p:spPr/>
        <p:txBody>
          <a:bodyPr/>
          <a:lstStyle/>
          <a:p>
            <a:r>
              <a:rPr lang="en-US" sz="2800" dirty="0">
                <a:latin typeface="Gotham" panose="02000604040000020004" pitchFamily="50" charset="0"/>
              </a:rPr>
              <a:t>Austrian Economics</a:t>
            </a:r>
          </a:p>
        </p:txBody>
      </p:sp>
      <p:sp>
        <p:nvSpPr>
          <p:cNvPr id="5" name="Content Placeholder 4">
            <a:extLst>
              <a:ext uri="{FF2B5EF4-FFF2-40B4-BE49-F238E27FC236}">
                <a16:creationId xmlns:a16="http://schemas.microsoft.com/office/drawing/2014/main" id="{ACDCCD02-B28A-4B42-8DD9-42877D7F885F}"/>
              </a:ext>
            </a:extLst>
          </p:cNvPr>
          <p:cNvSpPr>
            <a:spLocks noGrp="1"/>
          </p:cNvSpPr>
          <p:nvPr>
            <p:ph sz="half" idx="2"/>
          </p:nvPr>
        </p:nvSpPr>
        <p:spPr/>
        <p:txBody>
          <a:bodyPr>
            <a:normAutofit/>
          </a:bodyPr>
          <a:lstStyle/>
          <a:p>
            <a:r>
              <a:rPr lang="en-US" sz="2000" dirty="0">
                <a:latin typeface="Gotham Rounded Medium" panose="02000000000000000000" pitchFamily="50" charset="0"/>
              </a:rPr>
              <a:t>Logical deduction</a:t>
            </a:r>
          </a:p>
          <a:p>
            <a:r>
              <a:rPr lang="en-US" sz="2000" dirty="0">
                <a:latin typeface="Gotham Rounded Medium" panose="02000000000000000000" pitchFamily="50" charset="0"/>
              </a:rPr>
              <a:t>Ex: Rothbard, MES, p. 116</a:t>
            </a:r>
          </a:p>
          <a:p>
            <a:endParaRPr lang="en-US" sz="2000" dirty="0">
              <a:latin typeface="Gotham Rounded Medium" panose="02000000000000000000" pitchFamily="50" charset="0"/>
            </a:endParaRPr>
          </a:p>
          <a:p>
            <a:endParaRPr lang="en-US" sz="2000" dirty="0">
              <a:latin typeface="Gotham Rounded Medium" panose="02000000000000000000" pitchFamily="50" charset="0"/>
            </a:endParaRPr>
          </a:p>
        </p:txBody>
      </p:sp>
      <p:sp>
        <p:nvSpPr>
          <p:cNvPr id="6" name="Text Placeholder 5">
            <a:extLst>
              <a:ext uri="{FF2B5EF4-FFF2-40B4-BE49-F238E27FC236}">
                <a16:creationId xmlns:a16="http://schemas.microsoft.com/office/drawing/2014/main" id="{8655C212-4F75-40B6-A8D7-E7DDA1D86462}"/>
              </a:ext>
            </a:extLst>
          </p:cNvPr>
          <p:cNvSpPr>
            <a:spLocks noGrp="1"/>
          </p:cNvSpPr>
          <p:nvPr>
            <p:ph type="body" sz="quarter" idx="3"/>
          </p:nvPr>
        </p:nvSpPr>
        <p:spPr/>
        <p:txBody>
          <a:bodyPr>
            <a:normAutofit/>
          </a:bodyPr>
          <a:lstStyle/>
          <a:p>
            <a:r>
              <a:rPr lang="en-US" sz="2800" dirty="0">
                <a:latin typeface="Gotham" panose="02000604040000020004" pitchFamily="50" charset="0"/>
              </a:rPr>
              <a:t>Mainstream</a:t>
            </a:r>
          </a:p>
        </p:txBody>
      </p:sp>
      <p:sp>
        <p:nvSpPr>
          <p:cNvPr id="7" name="Content Placeholder 6">
            <a:extLst>
              <a:ext uri="{FF2B5EF4-FFF2-40B4-BE49-F238E27FC236}">
                <a16:creationId xmlns:a16="http://schemas.microsoft.com/office/drawing/2014/main" id="{0BABB011-5F92-43C6-AE49-5E886B8A7403}"/>
              </a:ext>
            </a:extLst>
          </p:cNvPr>
          <p:cNvSpPr>
            <a:spLocks noGrp="1"/>
          </p:cNvSpPr>
          <p:nvPr>
            <p:ph sz="quarter" idx="4"/>
          </p:nvPr>
        </p:nvSpPr>
        <p:spPr/>
        <p:txBody>
          <a:bodyPr>
            <a:normAutofit/>
          </a:bodyPr>
          <a:lstStyle/>
          <a:p>
            <a:r>
              <a:rPr lang="en-US" sz="2000" dirty="0">
                <a:latin typeface="Gotham Rounded Medium" panose="02000000000000000000" pitchFamily="50" charset="0"/>
              </a:rPr>
              <a:t>Mathematical models and statistics</a:t>
            </a:r>
          </a:p>
          <a:p>
            <a:r>
              <a:rPr lang="en-US" sz="2000" dirty="0">
                <a:latin typeface="Gotham Rounded Medium" panose="02000000000000000000" pitchFamily="50" charset="0"/>
              </a:rPr>
              <a:t>Ex: Vol. 106, No. 12, </a:t>
            </a:r>
            <a:r>
              <a:rPr lang="en-US" sz="2000" i="1" dirty="0">
                <a:latin typeface="Gotham Rounded Medium" panose="02000000000000000000" pitchFamily="50" charset="0"/>
              </a:rPr>
              <a:t>AER</a:t>
            </a:r>
            <a:r>
              <a:rPr lang="en-US" sz="2000" dirty="0">
                <a:latin typeface="Gotham Rounded Medium" panose="02000000000000000000" pitchFamily="50" charset="0"/>
              </a:rPr>
              <a:t>, p. 3832.</a:t>
            </a:r>
          </a:p>
        </p:txBody>
      </p:sp>
      <p:pic>
        <p:nvPicPr>
          <p:cNvPr id="8" name="Picture 7">
            <a:extLst>
              <a:ext uri="{FF2B5EF4-FFF2-40B4-BE49-F238E27FC236}">
                <a16:creationId xmlns:a16="http://schemas.microsoft.com/office/drawing/2014/main" id="{67F93DC8-D67F-43B7-9A84-A55F11E63BD4}"/>
              </a:ext>
            </a:extLst>
          </p:cNvPr>
          <p:cNvPicPr>
            <a:picLocks noChangeAspect="1"/>
          </p:cNvPicPr>
          <p:nvPr/>
        </p:nvPicPr>
        <p:blipFill>
          <a:blip r:embed="rId3"/>
          <a:stretch>
            <a:fillRect/>
          </a:stretch>
        </p:blipFill>
        <p:spPr>
          <a:xfrm>
            <a:off x="836612" y="3350992"/>
            <a:ext cx="5101917" cy="2870201"/>
          </a:xfrm>
          <a:prstGeom prst="rect">
            <a:avLst/>
          </a:prstGeom>
        </p:spPr>
      </p:pic>
      <p:pic>
        <p:nvPicPr>
          <p:cNvPr id="9" name="Picture 8">
            <a:extLst>
              <a:ext uri="{FF2B5EF4-FFF2-40B4-BE49-F238E27FC236}">
                <a16:creationId xmlns:a16="http://schemas.microsoft.com/office/drawing/2014/main" id="{5BE63B35-A4BB-4B45-B532-A81B3627C49B}"/>
              </a:ext>
            </a:extLst>
          </p:cNvPr>
          <p:cNvPicPr>
            <a:picLocks noChangeAspect="1"/>
          </p:cNvPicPr>
          <p:nvPr/>
        </p:nvPicPr>
        <p:blipFill>
          <a:blip r:embed="rId4"/>
          <a:stretch>
            <a:fillRect/>
          </a:stretch>
        </p:blipFill>
        <p:spPr>
          <a:xfrm>
            <a:off x="6684751" y="3319461"/>
            <a:ext cx="3867635" cy="2989145"/>
          </a:xfrm>
          <a:prstGeom prst="rect">
            <a:avLst/>
          </a:prstGeom>
        </p:spPr>
      </p:pic>
    </p:spTree>
    <p:extLst>
      <p:ext uri="{BB962C8B-B14F-4D97-AF65-F5344CB8AC3E}">
        <p14:creationId xmlns:p14="http://schemas.microsoft.com/office/powerpoint/2010/main" val="276665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Rothbard on Method</a:t>
            </a:r>
          </a:p>
        </p:txBody>
      </p:sp>
      <p:sp>
        <p:nvSpPr>
          <p:cNvPr id="8" name="Content Placeholder 7"/>
          <p:cNvSpPr>
            <a:spLocks noGrp="1"/>
          </p:cNvSpPr>
          <p:nvPr>
            <p:ph idx="1"/>
          </p:nvPr>
        </p:nvSpPr>
        <p:spPr/>
        <p:txBody>
          <a:bodyPr/>
          <a:lstStyle/>
          <a:p>
            <a:r>
              <a:rPr lang="en-US" dirty="0"/>
              <a:t> “Therefore, atoms and stones can be investigated, their courses charted, and their paths plotted and predicted, at least in principle, to the minutest quantitative detail. People cannot; every day, people learn, adopt new values and goals, and change their minds; people cannot be slotted and predicted as can objects without minds or without the capacity to learn and choose.” – Rothbard, preface to Mises’s </a:t>
            </a:r>
            <a:r>
              <a:rPr lang="en-US" i="1" dirty="0"/>
              <a:t>Theory and History</a:t>
            </a:r>
          </a:p>
          <a:p>
            <a:r>
              <a:rPr lang="en-US" dirty="0"/>
              <a:t>“The use of statistics and quantitative data may try to mask this fact [impossible to test economic theory], but their seeming precision is only grounded on historical events that are not homogeneous in any sense. Each historical event is a complex, unique resultant of many causal factors. Since it is unique, it cannot be used for a positivistic test, and since it is unique it cannot be combined with other events in the form of statistical correlations and achieve any meaningful result.” – Rothbard, preface to Mises’s </a:t>
            </a:r>
            <a:r>
              <a:rPr lang="en-US" i="1" dirty="0"/>
              <a:t>Theory and History</a:t>
            </a:r>
          </a:p>
          <a:p>
            <a:endParaRPr lang="en-US" dirty="0"/>
          </a:p>
        </p:txBody>
      </p:sp>
    </p:spTree>
    <p:extLst>
      <p:ext uri="{BB962C8B-B14F-4D97-AF65-F5344CB8AC3E}">
        <p14:creationId xmlns:p14="http://schemas.microsoft.com/office/powerpoint/2010/main" val="113883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672" y="181468"/>
            <a:ext cx="4270443" cy="320283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utility maxim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672" y="3482372"/>
            <a:ext cx="4270443" cy="3202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7280" y="516835"/>
            <a:ext cx="5977937" cy="1666501"/>
          </a:xfrm>
        </p:spPr>
        <p:txBody>
          <a:bodyPr>
            <a:normAutofit/>
          </a:bodyPr>
          <a:lstStyle/>
          <a:p>
            <a:r>
              <a:rPr lang="en-US" sz="4000" dirty="0">
                <a:solidFill>
                  <a:srgbClr val="FFFFFF"/>
                </a:solidFill>
              </a:rPr>
              <a:t>Mainstream Microeconomics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236304"/>
                <a:ext cx="5977938" cy="3652667"/>
              </a:xfrm>
            </p:spPr>
            <p:txBody>
              <a:bodyPr>
                <a:normAutofit/>
              </a:bodyPr>
              <a:lstStyle/>
              <a:p>
                <a:pPr marL="233363" indent="-233363">
                  <a:buFont typeface="Arial" panose="020B0604020202020204" pitchFamily="34" charset="0"/>
                  <a:buChar char="•"/>
                </a:pPr>
                <a:r>
                  <a:rPr lang="en-US" dirty="0">
                    <a:solidFill>
                      <a:srgbClr val="FFFFFF"/>
                    </a:solidFill>
                  </a:rPr>
                  <a:t>Individual agents select bundles of goods to consume to maximize their utility.</a:t>
                </a:r>
              </a:p>
              <a:p>
                <a:pPr marL="233363" indent="-233363">
                  <a:buFont typeface="Arial" panose="020B0604020202020204" pitchFamily="34" charset="0"/>
                  <a:buChar char="•"/>
                </a:pPr>
                <a:r>
                  <a:rPr lang="en-US" dirty="0">
                    <a:solidFill>
                      <a:srgbClr val="FFFFFF"/>
                    </a:solidFill>
                  </a:rPr>
                  <a:t>The goods are continuous and utility is given by a mathematical function.</a:t>
                </a:r>
              </a:p>
              <a:p>
                <a:pPr marL="525971" lvl="1" indent="-233363">
                  <a:buFont typeface="Arial" panose="020B0604020202020204" pitchFamily="34" charset="0"/>
                  <a:buChar char="•"/>
                </a:pPr>
                <a:r>
                  <a:rPr lang="en-US" sz="2000" dirty="0">
                    <a:solidFill>
                      <a:srgbClr val="FFFFFF"/>
                    </a:solidFill>
                  </a:rPr>
                  <a:t>Ex: </a:t>
                </a:r>
                <a14:m>
                  <m:oMath xmlns:m="http://schemas.openxmlformats.org/officeDocument/2006/math">
                    <m:r>
                      <a:rPr lang="en-US" sz="2000" b="0" i="1">
                        <a:solidFill>
                          <a:srgbClr val="FFFFFF"/>
                        </a:solidFill>
                        <a:latin typeface="Cambria Math" panose="02040503050406030204" pitchFamily="18" charset="0"/>
                      </a:rPr>
                      <m:t>𝑈</m:t>
                    </m:r>
                    <m:d>
                      <m:dPr>
                        <m:ctrlPr>
                          <a:rPr lang="en-US" sz="2000" b="0" i="1">
                            <a:solidFill>
                              <a:srgbClr val="FFFFFF"/>
                            </a:solidFill>
                            <a:latin typeface="Cambria Math" panose="02040503050406030204" pitchFamily="18" charset="0"/>
                          </a:rPr>
                        </m:ctrlPr>
                      </m:dPr>
                      <m:e>
                        <m:r>
                          <a:rPr lang="en-US" sz="2000" b="0" i="1">
                            <a:solidFill>
                              <a:srgbClr val="FFFFFF"/>
                            </a:solidFill>
                            <a:latin typeface="Cambria Math" panose="02040503050406030204" pitchFamily="18" charset="0"/>
                          </a:rPr>
                          <m:t>𝑋</m:t>
                        </m:r>
                        <m:r>
                          <a:rPr lang="en-US" sz="2000" b="0" i="1">
                            <a:solidFill>
                              <a:srgbClr val="FFFFFF"/>
                            </a:solidFill>
                            <a:latin typeface="Cambria Math" panose="02040503050406030204" pitchFamily="18" charset="0"/>
                          </a:rPr>
                          <m:t>,</m:t>
                        </m:r>
                        <m:r>
                          <a:rPr lang="en-US" sz="2000" b="0" i="1">
                            <a:solidFill>
                              <a:srgbClr val="FFFFFF"/>
                            </a:solidFill>
                            <a:latin typeface="Cambria Math" panose="02040503050406030204" pitchFamily="18" charset="0"/>
                          </a:rPr>
                          <m:t>𝑌</m:t>
                        </m:r>
                      </m:e>
                    </m:d>
                    <m:r>
                      <a:rPr lang="en-US" sz="2000" b="0" i="1">
                        <a:solidFill>
                          <a:srgbClr val="FFFFFF"/>
                        </a:solidFill>
                        <a:latin typeface="Cambria Math" panose="02040503050406030204" pitchFamily="18" charset="0"/>
                      </a:rPr>
                      <m:t>=</m:t>
                    </m:r>
                    <m:sSup>
                      <m:sSupPr>
                        <m:ctrlPr>
                          <a:rPr lang="en-US" sz="2000" b="0" i="1">
                            <a:solidFill>
                              <a:srgbClr val="FFFFFF"/>
                            </a:solidFill>
                            <a:latin typeface="Cambria Math" panose="02040503050406030204" pitchFamily="18" charset="0"/>
                          </a:rPr>
                        </m:ctrlPr>
                      </m:sSupPr>
                      <m:e>
                        <m:r>
                          <a:rPr lang="en-US" sz="2000" b="0" i="1">
                            <a:solidFill>
                              <a:srgbClr val="FFFFFF"/>
                            </a:solidFill>
                            <a:latin typeface="Cambria Math" panose="02040503050406030204" pitchFamily="18" charset="0"/>
                          </a:rPr>
                          <m:t>𝑋</m:t>
                        </m:r>
                      </m:e>
                      <m:sup>
                        <m:r>
                          <a:rPr lang="en-US" sz="2000" b="0" i="1">
                            <a:solidFill>
                              <a:srgbClr val="FFFFFF"/>
                            </a:solidFill>
                            <a:latin typeface="Cambria Math" panose="02040503050406030204" pitchFamily="18" charset="0"/>
                            <a:ea typeface="Cambria Math" panose="02040503050406030204" pitchFamily="18" charset="0"/>
                          </a:rPr>
                          <m:t>𝛼</m:t>
                        </m:r>
                      </m:sup>
                    </m:sSup>
                    <m:sSup>
                      <m:sSupPr>
                        <m:ctrlPr>
                          <a:rPr lang="en-US" sz="2000" b="0" i="1">
                            <a:solidFill>
                              <a:srgbClr val="FFFFFF"/>
                            </a:solidFill>
                            <a:latin typeface="Cambria Math" panose="02040503050406030204" pitchFamily="18" charset="0"/>
                          </a:rPr>
                        </m:ctrlPr>
                      </m:sSupPr>
                      <m:e>
                        <m:r>
                          <a:rPr lang="en-US" sz="2000" b="0" i="1">
                            <a:solidFill>
                              <a:srgbClr val="FFFFFF"/>
                            </a:solidFill>
                            <a:latin typeface="Cambria Math" panose="02040503050406030204" pitchFamily="18" charset="0"/>
                          </a:rPr>
                          <m:t>𝑌</m:t>
                        </m:r>
                      </m:e>
                      <m:sup>
                        <m:r>
                          <a:rPr lang="en-US" sz="2000" b="0" i="1">
                            <a:solidFill>
                              <a:srgbClr val="FFFFFF"/>
                            </a:solidFill>
                            <a:latin typeface="Cambria Math" panose="02040503050406030204" pitchFamily="18" charset="0"/>
                            <a:ea typeface="Cambria Math" panose="02040503050406030204" pitchFamily="18" charset="0"/>
                          </a:rPr>
                          <m:t>𝛽</m:t>
                        </m:r>
                      </m:sup>
                    </m:sSup>
                  </m:oMath>
                </a14:m>
                <a:endParaRPr lang="en-US" sz="2000" dirty="0">
                  <a:solidFill>
                    <a:srgbClr val="FFFFFF"/>
                  </a:solidFill>
                </a:endParaRPr>
              </a:p>
              <a:p>
                <a:pPr marL="233363" indent="-233363">
                  <a:buFont typeface="Arial" panose="020B0604020202020204" pitchFamily="34" charset="0"/>
                  <a:buChar char="•"/>
                </a:pPr>
                <a:r>
                  <a:rPr lang="en-US" dirty="0">
                    <a:solidFill>
                      <a:srgbClr val="FFFFFF"/>
                    </a:solidFill>
                  </a:rPr>
                  <a:t>Choices are constrained by a budget: </a:t>
                </a:r>
                <a14:m>
                  <m:oMath xmlns:m="http://schemas.openxmlformats.org/officeDocument/2006/math">
                    <m:r>
                      <m:rPr>
                        <m:sty m:val="p"/>
                      </m:rPr>
                      <a:rPr lang="en-US">
                        <a:solidFill>
                          <a:srgbClr val="FFFFFF"/>
                        </a:solidFill>
                        <a:latin typeface="Cambria Math" panose="02040503050406030204" pitchFamily="18" charset="0"/>
                      </a:rPr>
                      <m:t>M</m:t>
                    </m:r>
                    <m:r>
                      <a:rPr lang="en-US" b="0" i="1">
                        <a:solidFill>
                          <a:srgbClr val="FFFFFF"/>
                        </a:solidFill>
                        <a:latin typeface="Cambria Math" panose="02040503050406030204" pitchFamily="18" charset="0"/>
                      </a:rPr>
                      <m:t>=</m:t>
                    </m:r>
                    <m:sSub>
                      <m:sSubPr>
                        <m:ctrlPr>
                          <a:rPr lang="en-US" b="0" i="1">
                            <a:solidFill>
                              <a:srgbClr val="FFFFFF"/>
                            </a:solidFill>
                            <a:latin typeface="Cambria Math" panose="02040503050406030204" pitchFamily="18" charset="0"/>
                          </a:rPr>
                        </m:ctrlPr>
                      </m:sSubPr>
                      <m:e>
                        <m:r>
                          <a:rPr lang="en-US" b="0" i="1">
                            <a:solidFill>
                              <a:srgbClr val="FFFFFF"/>
                            </a:solidFill>
                            <a:latin typeface="Cambria Math" panose="02040503050406030204" pitchFamily="18" charset="0"/>
                          </a:rPr>
                          <m:t>𝑃</m:t>
                        </m:r>
                      </m:e>
                      <m:sub>
                        <m:r>
                          <a:rPr lang="en-US" b="0" i="1">
                            <a:solidFill>
                              <a:srgbClr val="FFFFFF"/>
                            </a:solidFill>
                            <a:latin typeface="Cambria Math" panose="02040503050406030204" pitchFamily="18" charset="0"/>
                          </a:rPr>
                          <m:t>𝑋</m:t>
                        </m:r>
                      </m:sub>
                    </m:sSub>
                    <m:r>
                      <a:rPr lang="en-US" b="0" i="1">
                        <a:solidFill>
                          <a:srgbClr val="FFFFFF"/>
                        </a:solidFill>
                        <a:latin typeface="Cambria Math" panose="02040503050406030204" pitchFamily="18" charset="0"/>
                      </a:rPr>
                      <m:t>𝑋</m:t>
                    </m:r>
                    <m:r>
                      <a:rPr lang="en-US" b="0" i="1">
                        <a:solidFill>
                          <a:srgbClr val="FFFFFF"/>
                        </a:solidFill>
                        <a:latin typeface="Cambria Math" panose="02040503050406030204" pitchFamily="18" charset="0"/>
                        <a:ea typeface="Cambria Math" panose="02040503050406030204" pitchFamily="18" charset="0"/>
                      </a:rPr>
                      <m:t>+</m:t>
                    </m:r>
                    <m:sSub>
                      <m:sSubPr>
                        <m:ctrlPr>
                          <a:rPr lang="en-US" b="0" i="1">
                            <a:solidFill>
                              <a:srgbClr val="FFFFFF"/>
                            </a:solidFill>
                            <a:latin typeface="Cambria Math" panose="02040503050406030204" pitchFamily="18" charset="0"/>
                            <a:ea typeface="Cambria Math" panose="02040503050406030204" pitchFamily="18" charset="0"/>
                          </a:rPr>
                        </m:ctrlPr>
                      </m:sSubPr>
                      <m:e>
                        <m:r>
                          <a:rPr lang="en-US" b="0" i="1">
                            <a:solidFill>
                              <a:srgbClr val="FFFFFF"/>
                            </a:solidFill>
                            <a:latin typeface="Cambria Math" panose="02040503050406030204" pitchFamily="18" charset="0"/>
                            <a:ea typeface="Cambria Math" panose="02040503050406030204" pitchFamily="18" charset="0"/>
                          </a:rPr>
                          <m:t>𝑃</m:t>
                        </m:r>
                      </m:e>
                      <m:sub>
                        <m:r>
                          <a:rPr lang="en-US" b="0" i="1">
                            <a:solidFill>
                              <a:srgbClr val="FFFFFF"/>
                            </a:solidFill>
                            <a:latin typeface="Cambria Math" panose="02040503050406030204" pitchFamily="18" charset="0"/>
                            <a:ea typeface="Cambria Math" panose="02040503050406030204" pitchFamily="18" charset="0"/>
                          </a:rPr>
                          <m:t>𝑌</m:t>
                        </m:r>
                      </m:sub>
                    </m:sSub>
                    <m:r>
                      <m:rPr>
                        <m:sty m:val="p"/>
                      </m:rPr>
                      <a:rPr lang="en-US" b="0" i="0">
                        <a:solidFill>
                          <a:srgbClr val="FFFFFF"/>
                        </a:solidFill>
                        <a:latin typeface="Cambria Math" panose="02040503050406030204" pitchFamily="18" charset="0"/>
                        <a:ea typeface="Cambria Math" panose="02040503050406030204" pitchFamily="18" charset="0"/>
                      </a:rPr>
                      <m:t>Y</m:t>
                    </m:r>
                  </m:oMath>
                </a14:m>
                <a:endParaRPr lang="en-US" dirty="0">
                  <a:solidFill>
                    <a:srgbClr val="FFFFFF"/>
                  </a:solidFill>
                </a:endParaRPr>
              </a:p>
              <a:p>
                <a:pPr marL="233363" indent="-233363">
                  <a:buFont typeface="Arial" panose="020B0604020202020204" pitchFamily="34" charset="0"/>
                  <a:buChar char="•"/>
                </a:pPr>
                <a:r>
                  <a:rPr lang="en-US" dirty="0">
                    <a:solidFill>
                      <a:srgbClr val="FFFFFF"/>
                    </a:solidFill>
                  </a:rPr>
                  <a:t>Agents solve a constrained optimization problem: maximize utility constrained by a budget.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236304"/>
                <a:ext cx="5977938" cy="3652667"/>
              </a:xfrm>
              <a:blipFill>
                <a:blip r:embed="rId5"/>
                <a:stretch>
                  <a:fillRect l="-2446" t="-1836"/>
                </a:stretch>
              </a:blipFill>
            </p:spPr>
            <p:txBody>
              <a:bodyPr/>
              <a:lstStyle/>
              <a:p>
                <a:r>
                  <a:rPr lang="en-US">
                    <a:noFill/>
                  </a:rPr>
                  <a:t> </a:t>
                </a:r>
              </a:p>
            </p:txBody>
          </p:sp>
        </mc:Fallback>
      </mc:AlternateContent>
    </p:spTree>
    <p:extLst>
      <p:ext uri="{BB962C8B-B14F-4D97-AF65-F5344CB8AC3E}">
        <p14:creationId xmlns:p14="http://schemas.microsoft.com/office/powerpoint/2010/main" val="359172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Causal-realist economics</a:t>
            </a:r>
          </a:p>
        </p:txBody>
      </p:sp>
      <p:sp>
        <p:nvSpPr>
          <p:cNvPr id="3" name="Content Placeholder 2"/>
          <p:cNvSpPr>
            <a:spLocks noGrp="1"/>
          </p:cNvSpPr>
          <p:nvPr>
            <p:ph idx="1"/>
          </p:nvPr>
        </p:nvSpPr>
        <p:spPr/>
        <p:txBody>
          <a:bodyPr/>
          <a:lstStyle/>
          <a:p>
            <a:pPr marL="233363" indent="-233363">
              <a:buFont typeface="Arial" panose="020B0604020202020204" pitchFamily="34" charset="0"/>
              <a:buChar char="•"/>
            </a:pPr>
            <a:r>
              <a:rPr lang="en-US" dirty="0"/>
              <a:t>Individuals act to bring about a preferred state.</a:t>
            </a:r>
          </a:p>
          <a:p>
            <a:pPr marL="233363" indent="-233363">
              <a:buFont typeface="Arial" panose="020B0604020202020204" pitchFamily="34" charset="0"/>
              <a:buChar char="•"/>
            </a:pPr>
            <a:r>
              <a:rPr lang="en-US" dirty="0"/>
              <a:t>Preference can only be demonstrated in action.</a:t>
            </a:r>
          </a:p>
          <a:p>
            <a:pPr marL="233363" indent="-233363">
              <a:buFont typeface="Arial" panose="020B0604020202020204" pitchFamily="34" charset="0"/>
              <a:buChar char="•"/>
            </a:pPr>
            <a:r>
              <a:rPr lang="en-US" dirty="0"/>
              <a:t>Action is the use of means for a purpose: the attainment of an end.</a:t>
            </a:r>
          </a:p>
          <a:p>
            <a:pPr marL="233363" indent="-233363">
              <a:buFont typeface="Arial" panose="020B0604020202020204" pitchFamily="34" charset="0"/>
              <a:buChar char="•"/>
            </a:pPr>
            <a:r>
              <a:rPr lang="en-US" dirty="0"/>
              <a:t>In action, less important ends are forgone to attain more important ends.</a:t>
            </a:r>
          </a:p>
        </p:txBody>
      </p:sp>
    </p:spTree>
    <p:extLst>
      <p:ext uri="{BB962C8B-B14F-4D97-AF65-F5344CB8AC3E}">
        <p14:creationId xmlns:p14="http://schemas.microsoft.com/office/powerpoint/2010/main" val="403392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observations</a:t>
            </a:r>
          </a:p>
        </p:txBody>
      </p:sp>
      <p:sp>
        <p:nvSpPr>
          <p:cNvPr id="3" name="Content Placeholder 2"/>
          <p:cNvSpPr>
            <a:spLocks noGrp="1"/>
          </p:cNvSpPr>
          <p:nvPr>
            <p:ph idx="1"/>
          </p:nvPr>
        </p:nvSpPr>
        <p:spPr/>
        <p:txBody>
          <a:bodyPr>
            <a:normAutofit fontScale="92500" lnSpcReduction="10000"/>
          </a:bodyPr>
          <a:lstStyle/>
          <a:p>
            <a:pPr marL="233363" indent="-233363">
              <a:buFont typeface="Arial" panose="020B0604020202020204" pitchFamily="34" charset="0"/>
              <a:buChar char="•"/>
            </a:pPr>
            <a:r>
              <a:rPr lang="en-US" dirty="0"/>
              <a:t>The two approaches have very different goals:</a:t>
            </a:r>
          </a:p>
          <a:p>
            <a:pPr marL="525971" lvl="1" indent="-233363">
              <a:buFont typeface="Arial" panose="020B0604020202020204" pitchFamily="34" charset="0"/>
              <a:buChar char="•"/>
            </a:pPr>
            <a:r>
              <a:rPr lang="en-US" dirty="0"/>
              <a:t>Mainstream: model behavior to make good predictions</a:t>
            </a:r>
          </a:p>
          <a:p>
            <a:pPr marL="525971" lvl="1" indent="-233363">
              <a:buFont typeface="Arial" panose="020B0604020202020204" pitchFamily="34" charset="0"/>
              <a:buChar char="•"/>
            </a:pPr>
            <a:r>
              <a:rPr lang="en-US" dirty="0"/>
              <a:t>Causal-realist: explain and understand real-world phenomena</a:t>
            </a:r>
          </a:p>
          <a:p>
            <a:pPr marL="233363" indent="-233363">
              <a:buFont typeface="Arial" panose="020B0604020202020204" pitchFamily="34" charset="0"/>
              <a:buChar char="•"/>
            </a:pPr>
            <a:r>
              <a:rPr lang="en-US" dirty="0"/>
              <a:t>Consumer behavior is explained in very different ways:</a:t>
            </a:r>
          </a:p>
          <a:p>
            <a:pPr marL="525971" lvl="1" indent="-233363">
              <a:buFont typeface="Arial" panose="020B0604020202020204" pitchFamily="34" charset="0"/>
              <a:buChar char="•"/>
            </a:pPr>
            <a:r>
              <a:rPr lang="en-US" dirty="0"/>
              <a:t>Mainstream: consumers use (or act as if they use) math to make decisions.</a:t>
            </a:r>
          </a:p>
          <a:p>
            <a:pPr marL="525971" lvl="1" indent="-233363">
              <a:buFont typeface="Arial" panose="020B0604020202020204" pitchFamily="34" charset="0"/>
              <a:buChar char="•"/>
            </a:pPr>
            <a:r>
              <a:rPr lang="en-US" dirty="0"/>
              <a:t>Causal-realist: consumers make qualitative judgments based on subjective preferences</a:t>
            </a:r>
          </a:p>
          <a:p>
            <a:pPr marL="233363" indent="-233363">
              <a:buFont typeface="Arial" panose="020B0604020202020204" pitchFamily="34" charset="0"/>
              <a:buChar char="•"/>
            </a:pPr>
            <a:r>
              <a:rPr lang="en-US" dirty="0"/>
              <a:t>The elements are conceived in very different ways:</a:t>
            </a:r>
          </a:p>
          <a:p>
            <a:pPr marL="525971" lvl="1" indent="-233363">
              <a:buFont typeface="Arial" panose="020B0604020202020204" pitchFamily="34" charset="0"/>
              <a:buChar char="•"/>
            </a:pPr>
            <a:r>
              <a:rPr lang="en-US" dirty="0"/>
              <a:t>Mainstream: continuous goods are consumed to achieve a certain level of utility (cardinal)</a:t>
            </a:r>
          </a:p>
          <a:p>
            <a:pPr marL="525971" lvl="1" indent="-233363">
              <a:buFont typeface="Arial" panose="020B0604020202020204" pitchFamily="34" charset="0"/>
              <a:buChar char="•"/>
            </a:pPr>
            <a:r>
              <a:rPr lang="en-US" dirty="0"/>
              <a:t>Causal-realist: discrete goods are consumed to attain a certain ordinally-ranked end</a:t>
            </a:r>
          </a:p>
          <a:p>
            <a:pPr marL="233363" indent="-233363">
              <a:buFont typeface="Arial" panose="020B0604020202020204" pitchFamily="34" charset="0"/>
              <a:buChar char="•"/>
            </a:pPr>
            <a:r>
              <a:rPr lang="en-US" dirty="0"/>
              <a:t>The scope of the consumer’s knowledge is very different:</a:t>
            </a:r>
          </a:p>
          <a:p>
            <a:pPr marL="525971" lvl="1" indent="-233363">
              <a:buFont typeface="Arial" panose="020B0604020202020204" pitchFamily="34" charset="0"/>
              <a:buChar char="•"/>
            </a:pPr>
            <a:r>
              <a:rPr lang="en-US" dirty="0"/>
              <a:t>Mainstream: the consumer knows and considers all possible bundles</a:t>
            </a:r>
          </a:p>
          <a:p>
            <a:pPr marL="525971" lvl="1" indent="-233363">
              <a:buFont typeface="Arial" panose="020B0604020202020204" pitchFamily="34" charset="0"/>
              <a:buChar char="•"/>
            </a:pPr>
            <a:r>
              <a:rPr lang="en-US" dirty="0"/>
              <a:t>Causal-realist: the consumer only necessarily considers the end attained and the highest-ranked end forgone</a:t>
            </a:r>
          </a:p>
        </p:txBody>
      </p:sp>
    </p:spTree>
    <p:extLst>
      <p:ext uri="{BB962C8B-B14F-4D97-AF65-F5344CB8AC3E}">
        <p14:creationId xmlns:p14="http://schemas.microsoft.com/office/powerpoint/2010/main" val="98423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653" y="278868"/>
            <a:ext cx="4072693" cy="5878041"/>
          </a:xfrm>
          <a:prstGeom prst="rect">
            <a:avLst/>
          </a:prstGeom>
        </p:spPr>
      </p:pic>
    </p:spTree>
    <p:extLst>
      <p:ext uri="{BB962C8B-B14F-4D97-AF65-F5344CB8AC3E}">
        <p14:creationId xmlns:p14="http://schemas.microsoft.com/office/powerpoint/2010/main" val="219718871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6176</TotalTime>
  <Words>2749</Words>
  <Application>Microsoft Office PowerPoint</Application>
  <PresentationFormat>Widescreen</PresentationFormat>
  <Paragraphs>191</Paragraphs>
  <Slides>31</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Gotham</vt:lpstr>
      <vt:lpstr>Gotham Rounded Medium</vt:lpstr>
      <vt:lpstr>Retrospect</vt:lpstr>
      <vt:lpstr>Austrian Alternatives to Conventional Economic Statistics</vt:lpstr>
      <vt:lpstr>Essential reading</vt:lpstr>
      <vt:lpstr>Misesian distinction</vt:lpstr>
      <vt:lpstr>Method</vt:lpstr>
      <vt:lpstr>Rothbard on Method</vt:lpstr>
      <vt:lpstr>Mainstream Microeconomics</vt:lpstr>
      <vt:lpstr>Causal-realist economics</vt:lpstr>
      <vt:lpstr>Immediate observations</vt:lpstr>
      <vt:lpstr>PowerPoint Presentation</vt:lpstr>
      <vt:lpstr>Problems with the mainstream approach</vt:lpstr>
      <vt:lpstr>Mainstream Macroeconomics</vt:lpstr>
      <vt:lpstr>Circular Flow Model</vt:lpstr>
      <vt:lpstr>Gross Domestic Product</vt:lpstr>
      <vt:lpstr>Issues with GDP</vt:lpstr>
      <vt:lpstr>Issues with GDP (cont.)</vt:lpstr>
      <vt:lpstr>Higgs and GDP</vt:lpstr>
      <vt:lpstr>Howden on per capita statistics</vt:lpstr>
      <vt:lpstr>Austrian Macroeconomics</vt:lpstr>
      <vt:lpstr>Gross Output</vt:lpstr>
      <vt:lpstr>The Price Level</vt:lpstr>
      <vt:lpstr>Consumer Price Index</vt:lpstr>
      <vt:lpstr>Issues with CPI</vt:lpstr>
      <vt:lpstr>Money Supply Measures</vt:lpstr>
      <vt:lpstr>Change in TMS</vt:lpstr>
      <vt:lpstr>Econometrics</vt:lpstr>
      <vt:lpstr>Fed forecasts</vt:lpstr>
      <vt:lpstr>Fed forecasts</vt:lpstr>
      <vt:lpstr>Fraying at the top</vt:lpstr>
      <vt:lpstr>Fraying at the top</vt:lpstr>
      <vt:lpstr>Austrians predict the financial crisis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Critique of Mainstream Economics</dc:title>
  <dc:creator>Jonathan Newman</dc:creator>
  <cp:lastModifiedBy>NEWMAN,</cp:lastModifiedBy>
  <cp:revision>52</cp:revision>
  <dcterms:created xsi:type="dcterms:W3CDTF">2017-07-25T15:39:46Z</dcterms:created>
  <dcterms:modified xsi:type="dcterms:W3CDTF">2022-07-27T14:40:55Z</dcterms:modified>
</cp:coreProperties>
</file>