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525" r:id="rId3"/>
    <p:sldId id="527" r:id="rId4"/>
    <p:sldId id="526" r:id="rId5"/>
    <p:sldId id="528" r:id="rId6"/>
    <p:sldId id="502" r:id="rId7"/>
    <p:sldId id="503" r:id="rId8"/>
    <p:sldId id="504" r:id="rId9"/>
    <p:sldId id="529" r:id="rId10"/>
    <p:sldId id="530" r:id="rId11"/>
    <p:sldId id="531" r:id="rId12"/>
    <p:sldId id="508" r:id="rId13"/>
    <p:sldId id="505" r:id="rId14"/>
    <p:sldId id="506" r:id="rId15"/>
    <p:sldId id="507" r:id="rId16"/>
    <p:sldId id="509" r:id="rId17"/>
    <p:sldId id="510" r:id="rId18"/>
    <p:sldId id="511" r:id="rId19"/>
    <p:sldId id="512" r:id="rId20"/>
    <p:sldId id="514" r:id="rId21"/>
    <p:sldId id="515" r:id="rId22"/>
    <p:sldId id="513" r:id="rId23"/>
    <p:sldId id="532" r:id="rId24"/>
    <p:sldId id="516" r:id="rId25"/>
    <p:sldId id="517" r:id="rId26"/>
    <p:sldId id="518" r:id="rId27"/>
    <p:sldId id="519" r:id="rId28"/>
    <p:sldId id="520" r:id="rId29"/>
    <p:sldId id="521" r:id="rId30"/>
    <p:sldId id="522" r:id="rId31"/>
    <p:sldId id="534" r:id="rId32"/>
    <p:sldId id="524"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47F2F6-663D-4224-AA94-CCA30FB1FF24}">
          <p14:sldIdLst>
            <p14:sldId id="256"/>
            <p14:sldId id="525"/>
            <p14:sldId id="527"/>
            <p14:sldId id="526"/>
            <p14:sldId id="528"/>
            <p14:sldId id="502"/>
            <p14:sldId id="503"/>
            <p14:sldId id="504"/>
            <p14:sldId id="529"/>
            <p14:sldId id="530"/>
            <p14:sldId id="531"/>
            <p14:sldId id="508"/>
            <p14:sldId id="505"/>
            <p14:sldId id="506"/>
            <p14:sldId id="507"/>
            <p14:sldId id="509"/>
            <p14:sldId id="510"/>
            <p14:sldId id="511"/>
            <p14:sldId id="512"/>
            <p14:sldId id="514"/>
            <p14:sldId id="515"/>
            <p14:sldId id="513"/>
            <p14:sldId id="532"/>
            <p14:sldId id="516"/>
            <p14:sldId id="517"/>
            <p14:sldId id="518"/>
            <p14:sldId id="519"/>
            <p14:sldId id="520"/>
            <p14:sldId id="521"/>
            <p14:sldId id="522"/>
            <p14:sldId id="534"/>
            <p14:sldId id="524"/>
          </p14:sldIdLst>
        </p14:section>
        <p14:section name="Untitled Section" id="{8189059D-A998-427C-B4ED-F7DA6B4208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08" d="100"/>
          <a:sy n="108" d="100"/>
        </p:scale>
        <p:origin x="6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661896-5213-4926-9416-8F61385A532A}" type="datetimeFigureOut">
              <a:rPr lang="en-US" smtClean="0"/>
              <a:t>7/25/2022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F18D10-545F-4698-B526-6BCA83B39820}" type="slidenum">
              <a:rPr lang="en-US" smtClean="0"/>
              <a:t>‹#›</a:t>
            </a:fld>
            <a:endParaRPr lang="en-US"/>
          </a:p>
        </p:txBody>
      </p:sp>
    </p:spTree>
    <p:extLst>
      <p:ext uri="{BB962C8B-B14F-4D97-AF65-F5344CB8AC3E}">
        <p14:creationId xmlns:p14="http://schemas.microsoft.com/office/powerpoint/2010/main" val="298594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18D10-545F-4698-B526-6BCA83B39820}" type="slidenum">
              <a:rPr lang="en-US" smtClean="0"/>
              <a:t>1</a:t>
            </a:fld>
            <a:endParaRPr lang="en-US"/>
          </a:p>
        </p:txBody>
      </p:sp>
    </p:spTree>
    <p:extLst>
      <p:ext uri="{BB962C8B-B14F-4D97-AF65-F5344CB8AC3E}">
        <p14:creationId xmlns:p14="http://schemas.microsoft.com/office/powerpoint/2010/main" val="345380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2E90-6715-46E3-BB87-FE95082452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997246-B36B-4D2B-8758-748536D7C5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99BF2F-FE44-40AE-B514-C54FFCA2EFE2}"/>
              </a:ext>
            </a:extLst>
          </p:cNvPr>
          <p:cNvSpPr>
            <a:spLocks noGrp="1"/>
          </p:cNvSpPr>
          <p:nvPr>
            <p:ph type="dt" sz="half" idx="10"/>
          </p:nvPr>
        </p:nvSpPr>
        <p:spPr/>
        <p:txBody>
          <a:bodyPr/>
          <a:lstStyle/>
          <a:p>
            <a:fld id="{73196B64-A2B5-4E88-94D3-AAC57B39301E}" type="datetimeFigureOut">
              <a:rPr lang="en-US" smtClean="0"/>
              <a:t>7/25/2022</a:t>
            </a:fld>
            <a:endParaRPr lang="en-US"/>
          </a:p>
        </p:txBody>
      </p:sp>
      <p:sp>
        <p:nvSpPr>
          <p:cNvPr id="5" name="Footer Placeholder 4">
            <a:extLst>
              <a:ext uri="{FF2B5EF4-FFF2-40B4-BE49-F238E27FC236}">
                <a16:creationId xmlns:a16="http://schemas.microsoft.com/office/drawing/2014/main" id="{4885861B-489F-4640-A506-786587721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75392-FE84-41AA-83FB-C191F41AB323}"/>
              </a:ext>
            </a:extLst>
          </p:cNvPr>
          <p:cNvSpPr>
            <a:spLocks noGrp="1"/>
          </p:cNvSpPr>
          <p:nvPr>
            <p:ph type="sldNum" sz="quarter" idx="12"/>
          </p:nvPr>
        </p:nvSpPr>
        <p:spPr/>
        <p:txBody>
          <a:bodyPr/>
          <a:lstStyle/>
          <a:p>
            <a:fld id="{CD44E12F-FFAB-4ED7-A9C7-AB15AECFEA97}" type="slidenum">
              <a:rPr lang="en-US" smtClean="0"/>
              <a:t>‹#›</a:t>
            </a:fld>
            <a:endParaRPr lang="en-US"/>
          </a:p>
        </p:txBody>
      </p:sp>
    </p:spTree>
    <p:extLst>
      <p:ext uri="{BB962C8B-B14F-4D97-AF65-F5344CB8AC3E}">
        <p14:creationId xmlns:p14="http://schemas.microsoft.com/office/powerpoint/2010/main" val="931287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91E6-8C40-42C9-8A39-F4F21DD996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52D1A3-FAEC-4C76-A6D7-EDEC1FF6D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5183B-9733-4235-8697-F095B3686F83}"/>
              </a:ext>
            </a:extLst>
          </p:cNvPr>
          <p:cNvSpPr>
            <a:spLocks noGrp="1"/>
          </p:cNvSpPr>
          <p:nvPr>
            <p:ph type="dt" sz="half" idx="10"/>
          </p:nvPr>
        </p:nvSpPr>
        <p:spPr/>
        <p:txBody>
          <a:bodyPr/>
          <a:lstStyle/>
          <a:p>
            <a:fld id="{73196B64-A2B5-4E88-94D3-AAC57B39301E}" type="datetimeFigureOut">
              <a:rPr lang="en-US" smtClean="0"/>
              <a:t>7/25/2022</a:t>
            </a:fld>
            <a:endParaRPr lang="en-US"/>
          </a:p>
        </p:txBody>
      </p:sp>
      <p:sp>
        <p:nvSpPr>
          <p:cNvPr id="5" name="Footer Placeholder 4">
            <a:extLst>
              <a:ext uri="{FF2B5EF4-FFF2-40B4-BE49-F238E27FC236}">
                <a16:creationId xmlns:a16="http://schemas.microsoft.com/office/drawing/2014/main" id="{DAA2F227-3DD7-4CC3-A6C3-72CD36DB7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E92B8-0F20-4B60-B13B-682E994A33B1}"/>
              </a:ext>
            </a:extLst>
          </p:cNvPr>
          <p:cNvSpPr>
            <a:spLocks noGrp="1"/>
          </p:cNvSpPr>
          <p:nvPr>
            <p:ph type="sldNum" sz="quarter" idx="12"/>
          </p:nvPr>
        </p:nvSpPr>
        <p:spPr/>
        <p:txBody>
          <a:bodyPr/>
          <a:lstStyle/>
          <a:p>
            <a:fld id="{CD44E12F-FFAB-4ED7-A9C7-AB15AECFEA97}" type="slidenum">
              <a:rPr lang="en-US" smtClean="0"/>
              <a:t>‹#›</a:t>
            </a:fld>
            <a:endParaRPr lang="en-US"/>
          </a:p>
        </p:txBody>
      </p:sp>
    </p:spTree>
    <p:extLst>
      <p:ext uri="{BB962C8B-B14F-4D97-AF65-F5344CB8AC3E}">
        <p14:creationId xmlns:p14="http://schemas.microsoft.com/office/powerpoint/2010/main" val="120678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1A9A1E-EA6A-4D93-B51F-CBFDF318C8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D379B9-7CAF-4329-A997-F4B4E4F257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5CA99-C910-4391-97C1-35615BE66E8E}"/>
              </a:ext>
            </a:extLst>
          </p:cNvPr>
          <p:cNvSpPr>
            <a:spLocks noGrp="1"/>
          </p:cNvSpPr>
          <p:nvPr>
            <p:ph type="dt" sz="half" idx="10"/>
          </p:nvPr>
        </p:nvSpPr>
        <p:spPr/>
        <p:txBody>
          <a:bodyPr/>
          <a:lstStyle/>
          <a:p>
            <a:fld id="{73196B64-A2B5-4E88-94D3-AAC57B39301E}" type="datetimeFigureOut">
              <a:rPr lang="en-US" smtClean="0"/>
              <a:t>7/25/2022</a:t>
            </a:fld>
            <a:endParaRPr lang="en-US"/>
          </a:p>
        </p:txBody>
      </p:sp>
      <p:sp>
        <p:nvSpPr>
          <p:cNvPr id="5" name="Footer Placeholder 4">
            <a:extLst>
              <a:ext uri="{FF2B5EF4-FFF2-40B4-BE49-F238E27FC236}">
                <a16:creationId xmlns:a16="http://schemas.microsoft.com/office/drawing/2014/main" id="{F4E64DE1-8075-4350-A8E2-7A9EBE821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38CF8-3346-4A6D-A033-AFA301B260CF}"/>
              </a:ext>
            </a:extLst>
          </p:cNvPr>
          <p:cNvSpPr>
            <a:spLocks noGrp="1"/>
          </p:cNvSpPr>
          <p:nvPr>
            <p:ph type="sldNum" sz="quarter" idx="12"/>
          </p:nvPr>
        </p:nvSpPr>
        <p:spPr/>
        <p:txBody>
          <a:bodyPr/>
          <a:lstStyle/>
          <a:p>
            <a:fld id="{CD44E12F-FFAB-4ED7-A9C7-AB15AECFEA97}" type="slidenum">
              <a:rPr lang="en-US" smtClean="0"/>
              <a:t>‹#›</a:t>
            </a:fld>
            <a:endParaRPr lang="en-US"/>
          </a:p>
        </p:txBody>
      </p:sp>
    </p:spTree>
    <p:extLst>
      <p:ext uri="{BB962C8B-B14F-4D97-AF65-F5344CB8AC3E}">
        <p14:creationId xmlns:p14="http://schemas.microsoft.com/office/powerpoint/2010/main" val="122400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93DA-8D69-44F6-BE53-09037BF9A6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952FB-9DBB-4BD3-BE8B-0B32A288C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7DD42-9398-48AB-935A-20B2695C451B}"/>
              </a:ext>
            </a:extLst>
          </p:cNvPr>
          <p:cNvSpPr>
            <a:spLocks noGrp="1"/>
          </p:cNvSpPr>
          <p:nvPr>
            <p:ph type="dt" sz="half" idx="10"/>
          </p:nvPr>
        </p:nvSpPr>
        <p:spPr/>
        <p:txBody>
          <a:bodyPr/>
          <a:lstStyle/>
          <a:p>
            <a:fld id="{73196B64-A2B5-4E88-94D3-AAC57B39301E}" type="datetimeFigureOut">
              <a:rPr lang="en-US" smtClean="0"/>
              <a:t>7/25/2022</a:t>
            </a:fld>
            <a:endParaRPr lang="en-US"/>
          </a:p>
        </p:txBody>
      </p:sp>
      <p:sp>
        <p:nvSpPr>
          <p:cNvPr id="5" name="Footer Placeholder 4">
            <a:extLst>
              <a:ext uri="{FF2B5EF4-FFF2-40B4-BE49-F238E27FC236}">
                <a16:creationId xmlns:a16="http://schemas.microsoft.com/office/drawing/2014/main" id="{A084F9D7-A14C-4811-AB05-84EDF0025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103B7-DDF0-47FF-AA60-9814316166CB}"/>
              </a:ext>
            </a:extLst>
          </p:cNvPr>
          <p:cNvSpPr>
            <a:spLocks noGrp="1"/>
          </p:cNvSpPr>
          <p:nvPr>
            <p:ph type="sldNum" sz="quarter" idx="12"/>
          </p:nvPr>
        </p:nvSpPr>
        <p:spPr/>
        <p:txBody>
          <a:bodyPr/>
          <a:lstStyle/>
          <a:p>
            <a:fld id="{CD44E12F-FFAB-4ED7-A9C7-AB15AECFEA97}" type="slidenum">
              <a:rPr lang="en-US" smtClean="0"/>
              <a:t>‹#›</a:t>
            </a:fld>
            <a:endParaRPr lang="en-US"/>
          </a:p>
        </p:txBody>
      </p:sp>
    </p:spTree>
    <p:extLst>
      <p:ext uri="{BB962C8B-B14F-4D97-AF65-F5344CB8AC3E}">
        <p14:creationId xmlns:p14="http://schemas.microsoft.com/office/powerpoint/2010/main" val="249889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6223-A270-4303-A01F-97F71234C8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1BC425-E0FF-41A2-AE34-63589C020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5DE2F5-3794-4437-97B0-653C29335BFF}"/>
              </a:ext>
            </a:extLst>
          </p:cNvPr>
          <p:cNvSpPr>
            <a:spLocks noGrp="1"/>
          </p:cNvSpPr>
          <p:nvPr>
            <p:ph type="dt" sz="half" idx="10"/>
          </p:nvPr>
        </p:nvSpPr>
        <p:spPr/>
        <p:txBody>
          <a:bodyPr/>
          <a:lstStyle/>
          <a:p>
            <a:fld id="{73196B64-A2B5-4E88-94D3-AAC57B39301E}" type="datetimeFigureOut">
              <a:rPr lang="en-US" smtClean="0"/>
              <a:t>7/25/2022</a:t>
            </a:fld>
            <a:endParaRPr lang="en-US"/>
          </a:p>
        </p:txBody>
      </p:sp>
      <p:sp>
        <p:nvSpPr>
          <p:cNvPr id="5" name="Footer Placeholder 4">
            <a:extLst>
              <a:ext uri="{FF2B5EF4-FFF2-40B4-BE49-F238E27FC236}">
                <a16:creationId xmlns:a16="http://schemas.microsoft.com/office/drawing/2014/main" id="{810B85E3-7869-4B7C-8A45-41AB1CF05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00B53-CB67-4624-9A35-76A6B89BDB85}"/>
              </a:ext>
            </a:extLst>
          </p:cNvPr>
          <p:cNvSpPr>
            <a:spLocks noGrp="1"/>
          </p:cNvSpPr>
          <p:nvPr>
            <p:ph type="sldNum" sz="quarter" idx="12"/>
          </p:nvPr>
        </p:nvSpPr>
        <p:spPr/>
        <p:txBody>
          <a:bodyPr/>
          <a:lstStyle/>
          <a:p>
            <a:fld id="{CD44E12F-FFAB-4ED7-A9C7-AB15AECFEA97}" type="slidenum">
              <a:rPr lang="en-US" smtClean="0"/>
              <a:t>‹#›</a:t>
            </a:fld>
            <a:endParaRPr lang="en-US"/>
          </a:p>
        </p:txBody>
      </p:sp>
    </p:spTree>
    <p:extLst>
      <p:ext uri="{BB962C8B-B14F-4D97-AF65-F5344CB8AC3E}">
        <p14:creationId xmlns:p14="http://schemas.microsoft.com/office/powerpoint/2010/main" val="403437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E01C9-7385-4462-BE3B-6C117ADE1B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4B23-3342-4100-AB8F-F448975BE9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CE1745-B62C-46CD-A34E-03CEC52C27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9E11AB-3E04-4436-932C-9E025C2A47B5}"/>
              </a:ext>
            </a:extLst>
          </p:cNvPr>
          <p:cNvSpPr>
            <a:spLocks noGrp="1"/>
          </p:cNvSpPr>
          <p:nvPr>
            <p:ph type="dt" sz="half" idx="10"/>
          </p:nvPr>
        </p:nvSpPr>
        <p:spPr/>
        <p:txBody>
          <a:bodyPr/>
          <a:lstStyle/>
          <a:p>
            <a:fld id="{73196B64-A2B5-4E88-94D3-AAC57B39301E}" type="datetimeFigureOut">
              <a:rPr lang="en-US" smtClean="0"/>
              <a:t>7/25/2022</a:t>
            </a:fld>
            <a:endParaRPr lang="en-US"/>
          </a:p>
        </p:txBody>
      </p:sp>
      <p:sp>
        <p:nvSpPr>
          <p:cNvPr id="6" name="Footer Placeholder 5">
            <a:extLst>
              <a:ext uri="{FF2B5EF4-FFF2-40B4-BE49-F238E27FC236}">
                <a16:creationId xmlns:a16="http://schemas.microsoft.com/office/drawing/2014/main" id="{CC9B9D58-686D-4283-BE32-9A86835AF9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EB091-4D8B-4A20-8786-7E723AE7E633}"/>
              </a:ext>
            </a:extLst>
          </p:cNvPr>
          <p:cNvSpPr>
            <a:spLocks noGrp="1"/>
          </p:cNvSpPr>
          <p:nvPr>
            <p:ph type="sldNum" sz="quarter" idx="12"/>
          </p:nvPr>
        </p:nvSpPr>
        <p:spPr/>
        <p:txBody>
          <a:bodyPr/>
          <a:lstStyle/>
          <a:p>
            <a:fld id="{CD44E12F-FFAB-4ED7-A9C7-AB15AECFEA97}" type="slidenum">
              <a:rPr lang="en-US" smtClean="0"/>
              <a:t>‹#›</a:t>
            </a:fld>
            <a:endParaRPr lang="en-US"/>
          </a:p>
        </p:txBody>
      </p:sp>
    </p:spTree>
    <p:extLst>
      <p:ext uri="{BB962C8B-B14F-4D97-AF65-F5344CB8AC3E}">
        <p14:creationId xmlns:p14="http://schemas.microsoft.com/office/powerpoint/2010/main" val="263098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3A47-E5AE-47BC-BDA7-4FAE65F7B5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162AA0-FA6A-4C9A-9C5A-C3FCED4AAF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EF1037-F1BB-4812-BC0A-6AD19265E6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378644-D793-41D1-ACBA-35FCDB4C9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07C8D6-C042-4BDD-A2B9-46B218A38C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16FDF6-C4E7-4309-8FC2-B2CC774F2D74}"/>
              </a:ext>
            </a:extLst>
          </p:cNvPr>
          <p:cNvSpPr>
            <a:spLocks noGrp="1"/>
          </p:cNvSpPr>
          <p:nvPr>
            <p:ph type="dt" sz="half" idx="10"/>
          </p:nvPr>
        </p:nvSpPr>
        <p:spPr/>
        <p:txBody>
          <a:bodyPr/>
          <a:lstStyle/>
          <a:p>
            <a:fld id="{73196B64-A2B5-4E88-94D3-AAC57B39301E}" type="datetimeFigureOut">
              <a:rPr lang="en-US" smtClean="0"/>
              <a:t>7/25/2022</a:t>
            </a:fld>
            <a:endParaRPr lang="en-US"/>
          </a:p>
        </p:txBody>
      </p:sp>
      <p:sp>
        <p:nvSpPr>
          <p:cNvPr id="8" name="Footer Placeholder 7">
            <a:extLst>
              <a:ext uri="{FF2B5EF4-FFF2-40B4-BE49-F238E27FC236}">
                <a16:creationId xmlns:a16="http://schemas.microsoft.com/office/drawing/2014/main" id="{4AB2B06C-761B-4DBD-A137-B3EA544F5A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BA0B19-B174-473A-8ECD-AA1965DC18E8}"/>
              </a:ext>
            </a:extLst>
          </p:cNvPr>
          <p:cNvSpPr>
            <a:spLocks noGrp="1"/>
          </p:cNvSpPr>
          <p:nvPr>
            <p:ph type="sldNum" sz="quarter" idx="12"/>
          </p:nvPr>
        </p:nvSpPr>
        <p:spPr/>
        <p:txBody>
          <a:bodyPr/>
          <a:lstStyle/>
          <a:p>
            <a:fld id="{CD44E12F-FFAB-4ED7-A9C7-AB15AECFEA97}" type="slidenum">
              <a:rPr lang="en-US" smtClean="0"/>
              <a:t>‹#›</a:t>
            </a:fld>
            <a:endParaRPr lang="en-US"/>
          </a:p>
        </p:txBody>
      </p:sp>
    </p:spTree>
    <p:extLst>
      <p:ext uri="{BB962C8B-B14F-4D97-AF65-F5344CB8AC3E}">
        <p14:creationId xmlns:p14="http://schemas.microsoft.com/office/powerpoint/2010/main" val="160513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30D1-7AD5-47B7-9D97-BEC28B9684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24BE20-AE80-468B-83E1-001B0DADA787}"/>
              </a:ext>
            </a:extLst>
          </p:cNvPr>
          <p:cNvSpPr>
            <a:spLocks noGrp="1"/>
          </p:cNvSpPr>
          <p:nvPr>
            <p:ph type="dt" sz="half" idx="10"/>
          </p:nvPr>
        </p:nvSpPr>
        <p:spPr/>
        <p:txBody>
          <a:bodyPr/>
          <a:lstStyle/>
          <a:p>
            <a:fld id="{73196B64-A2B5-4E88-94D3-AAC57B39301E}" type="datetimeFigureOut">
              <a:rPr lang="en-US" smtClean="0"/>
              <a:t>7/25/2022</a:t>
            </a:fld>
            <a:endParaRPr lang="en-US"/>
          </a:p>
        </p:txBody>
      </p:sp>
      <p:sp>
        <p:nvSpPr>
          <p:cNvPr id="4" name="Footer Placeholder 3">
            <a:extLst>
              <a:ext uri="{FF2B5EF4-FFF2-40B4-BE49-F238E27FC236}">
                <a16:creationId xmlns:a16="http://schemas.microsoft.com/office/drawing/2014/main" id="{763F9ABE-2A85-4CF5-9CD8-08BA765259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11E90C-3DFA-4AB5-8D02-F191612C62F7}"/>
              </a:ext>
            </a:extLst>
          </p:cNvPr>
          <p:cNvSpPr>
            <a:spLocks noGrp="1"/>
          </p:cNvSpPr>
          <p:nvPr>
            <p:ph type="sldNum" sz="quarter" idx="12"/>
          </p:nvPr>
        </p:nvSpPr>
        <p:spPr/>
        <p:txBody>
          <a:bodyPr/>
          <a:lstStyle/>
          <a:p>
            <a:fld id="{CD44E12F-FFAB-4ED7-A9C7-AB15AECFEA97}" type="slidenum">
              <a:rPr lang="en-US" smtClean="0"/>
              <a:t>‹#›</a:t>
            </a:fld>
            <a:endParaRPr lang="en-US"/>
          </a:p>
        </p:txBody>
      </p:sp>
    </p:spTree>
    <p:extLst>
      <p:ext uri="{BB962C8B-B14F-4D97-AF65-F5344CB8AC3E}">
        <p14:creationId xmlns:p14="http://schemas.microsoft.com/office/powerpoint/2010/main" val="182545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1F7D4C-4E92-4D93-A773-68A3A16CFA9B}"/>
              </a:ext>
            </a:extLst>
          </p:cNvPr>
          <p:cNvSpPr>
            <a:spLocks noGrp="1"/>
          </p:cNvSpPr>
          <p:nvPr>
            <p:ph type="dt" sz="half" idx="10"/>
          </p:nvPr>
        </p:nvSpPr>
        <p:spPr/>
        <p:txBody>
          <a:bodyPr/>
          <a:lstStyle/>
          <a:p>
            <a:fld id="{73196B64-A2B5-4E88-94D3-AAC57B39301E}" type="datetimeFigureOut">
              <a:rPr lang="en-US" smtClean="0"/>
              <a:t>7/25/2022</a:t>
            </a:fld>
            <a:endParaRPr lang="en-US"/>
          </a:p>
        </p:txBody>
      </p:sp>
      <p:sp>
        <p:nvSpPr>
          <p:cNvPr id="3" name="Footer Placeholder 2">
            <a:extLst>
              <a:ext uri="{FF2B5EF4-FFF2-40B4-BE49-F238E27FC236}">
                <a16:creationId xmlns:a16="http://schemas.microsoft.com/office/drawing/2014/main" id="{DA0D045A-8F92-4AE6-8FF1-45A94BA73C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D95B49-5E87-4C6D-8CCB-BD00B066F16E}"/>
              </a:ext>
            </a:extLst>
          </p:cNvPr>
          <p:cNvSpPr>
            <a:spLocks noGrp="1"/>
          </p:cNvSpPr>
          <p:nvPr>
            <p:ph type="sldNum" sz="quarter" idx="12"/>
          </p:nvPr>
        </p:nvSpPr>
        <p:spPr/>
        <p:txBody>
          <a:bodyPr/>
          <a:lstStyle/>
          <a:p>
            <a:fld id="{CD44E12F-FFAB-4ED7-A9C7-AB15AECFEA97}" type="slidenum">
              <a:rPr lang="en-US" smtClean="0"/>
              <a:t>‹#›</a:t>
            </a:fld>
            <a:endParaRPr lang="en-US"/>
          </a:p>
        </p:txBody>
      </p:sp>
    </p:spTree>
    <p:extLst>
      <p:ext uri="{BB962C8B-B14F-4D97-AF65-F5344CB8AC3E}">
        <p14:creationId xmlns:p14="http://schemas.microsoft.com/office/powerpoint/2010/main" val="340599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D62E-9066-4E8B-AD6E-99ECBE2A36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EB23D0-AB13-4EAB-A36A-85B49066AE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51AFE-E567-4FE6-9274-8185C45B6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245E26-52A0-4052-A718-FC125BE49E56}"/>
              </a:ext>
            </a:extLst>
          </p:cNvPr>
          <p:cNvSpPr>
            <a:spLocks noGrp="1"/>
          </p:cNvSpPr>
          <p:nvPr>
            <p:ph type="dt" sz="half" idx="10"/>
          </p:nvPr>
        </p:nvSpPr>
        <p:spPr/>
        <p:txBody>
          <a:bodyPr/>
          <a:lstStyle/>
          <a:p>
            <a:fld id="{73196B64-A2B5-4E88-94D3-AAC57B39301E}" type="datetimeFigureOut">
              <a:rPr lang="en-US" smtClean="0"/>
              <a:t>7/25/2022</a:t>
            </a:fld>
            <a:endParaRPr lang="en-US"/>
          </a:p>
        </p:txBody>
      </p:sp>
      <p:sp>
        <p:nvSpPr>
          <p:cNvPr id="6" name="Footer Placeholder 5">
            <a:extLst>
              <a:ext uri="{FF2B5EF4-FFF2-40B4-BE49-F238E27FC236}">
                <a16:creationId xmlns:a16="http://schemas.microsoft.com/office/drawing/2014/main" id="{412455F5-4099-44A2-8ABE-127505B44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16362-E3FE-491F-9828-F8648D5E6866}"/>
              </a:ext>
            </a:extLst>
          </p:cNvPr>
          <p:cNvSpPr>
            <a:spLocks noGrp="1"/>
          </p:cNvSpPr>
          <p:nvPr>
            <p:ph type="sldNum" sz="quarter" idx="12"/>
          </p:nvPr>
        </p:nvSpPr>
        <p:spPr/>
        <p:txBody>
          <a:bodyPr/>
          <a:lstStyle/>
          <a:p>
            <a:fld id="{CD44E12F-FFAB-4ED7-A9C7-AB15AECFEA97}" type="slidenum">
              <a:rPr lang="en-US" smtClean="0"/>
              <a:t>‹#›</a:t>
            </a:fld>
            <a:endParaRPr lang="en-US"/>
          </a:p>
        </p:txBody>
      </p:sp>
    </p:spTree>
    <p:extLst>
      <p:ext uri="{BB962C8B-B14F-4D97-AF65-F5344CB8AC3E}">
        <p14:creationId xmlns:p14="http://schemas.microsoft.com/office/powerpoint/2010/main" val="320024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E5D9-64DC-4DD2-89B8-313745B92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A0EDAF-31FA-4A7E-9D9E-D84BEB9606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A30508-E8AC-40E0-A17C-C44348A85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416A9-3F12-4652-9602-FB8299F78068}"/>
              </a:ext>
            </a:extLst>
          </p:cNvPr>
          <p:cNvSpPr>
            <a:spLocks noGrp="1"/>
          </p:cNvSpPr>
          <p:nvPr>
            <p:ph type="dt" sz="half" idx="10"/>
          </p:nvPr>
        </p:nvSpPr>
        <p:spPr/>
        <p:txBody>
          <a:bodyPr/>
          <a:lstStyle/>
          <a:p>
            <a:fld id="{73196B64-A2B5-4E88-94D3-AAC57B39301E}" type="datetimeFigureOut">
              <a:rPr lang="en-US" smtClean="0"/>
              <a:t>7/25/2022</a:t>
            </a:fld>
            <a:endParaRPr lang="en-US"/>
          </a:p>
        </p:txBody>
      </p:sp>
      <p:sp>
        <p:nvSpPr>
          <p:cNvPr id="6" name="Footer Placeholder 5">
            <a:extLst>
              <a:ext uri="{FF2B5EF4-FFF2-40B4-BE49-F238E27FC236}">
                <a16:creationId xmlns:a16="http://schemas.microsoft.com/office/drawing/2014/main" id="{B21A936C-4F49-4BE5-B8F7-C9DBC37B8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D7E164-3BAC-4387-9F4C-A977FFDD3708}"/>
              </a:ext>
            </a:extLst>
          </p:cNvPr>
          <p:cNvSpPr>
            <a:spLocks noGrp="1"/>
          </p:cNvSpPr>
          <p:nvPr>
            <p:ph type="sldNum" sz="quarter" idx="12"/>
          </p:nvPr>
        </p:nvSpPr>
        <p:spPr/>
        <p:txBody>
          <a:bodyPr/>
          <a:lstStyle/>
          <a:p>
            <a:fld id="{CD44E12F-FFAB-4ED7-A9C7-AB15AECFEA97}" type="slidenum">
              <a:rPr lang="en-US" smtClean="0"/>
              <a:t>‹#›</a:t>
            </a:fld>
            <a:endParaRPr lang="en-US"/>
          </a:p>
        </p:txBody>
      </p:sp>
    </p:spTree>
    <p:extLst>
      <p:ext uri="{BB962C8B-B14F-4D97-AF65-F5344CB8AC3E}">
        <p14:creationId xmlns:p14="http://schemas.microsoft.com/office/powerpoint/2010/main" val="288879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7103C-37CE-4BB7-944B-0312FB192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5F0AFA-D80F-4918-AC65-8C0A0F9E1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BEFE0-3720-409D-ADBF-F8DE06373B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96B64-A2B5-4E88-94D3-AAC57B39301E}" type="datetimeFigureOut">
              <a:rPr lang="en-US" smtClean="0"/>
              <a:t>7/25/2022</a:t>
            </a:fld>
            <a:endParaRPr lang="en-US"/>
          </a:p>
        </p:txBody>
      </p:sp>
      <p:sp>
        <p:nvSpPr>
          <p:cNvPr id="5" name="Footer Placeholder 4">
            <a:extLst>
              <a:ext uri="{FF2B5EF4-FFF2-40B4-BE49-F238E27FC236}">
                <a16:creationId xmlns:a16="http://schemas.microsoft.com/office/drawing/2014/main" id="{6BF89CCF-02AF-4858-B4A9-C1C9DB39C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1BAB97-F563-45BC-B7AD-720916D871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4E12F-FFAB-4ED7-A9C7-AB15AECFEA97}" type="slidenum">
              <a:rPr lang="en-US" smtClean="0"/>
              <a:t>‹#›</a:t>
            </a:fld>
            <a:endParaRPr lang="en-US"/>
          </a:p>
        </p:txBody>
      </p:sp>
    </p:spTree>
    <p:extLst>
      <p:ext uri="{BB962C8B-B14F-4D97-AF65-F5344CB8AC3E}">
        <p14:creationId xmlns:p14="http://schemas.microsoft.com/office/powerpoint/2010/main" val="2934899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ea.gov/help/glossary/fixed-asse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bea.gov/help/glossary/consumption-fixed-capital-cf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red.stlouisfed.org/series/LABSHPUSA156NRU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814A-159C-489B-8AD5-F8777DC4DC52}"/>
              </a:ext>
            </a:extLst>
          </p:cNvPr>
          <p:cNvSpPr>
            <a:spLocks noGrp="1"/>
          </p:cNvSpPr>
          <p:nvPr>
            <p:ph type="ctrTitle"/>
          </p:nvPr>
        </p:nvSpPr>
        <p:spPr/>
        <p:txBody>
          <a:bodyPr>
            <a:normAutofit/>
          </a:bodyPr>
          <a:lstStyle/>
          <a:p>
            <a:r>
              <a:rPr lang="en-US"/>
              <a:t>THE DIRTY DATA OF LABOR COMPENSATION MYTHS</a:t>
            </a:r>
            <a:endParaRPr lang="en-US" dirty="0"/>
          </a:p>
        </p:txBody>
      </p:sp>
      <p:sp>
        <p:nvSpPr>
          <p:cNvPr id="3" name="Subtitle 2">
            <a:extLst>
              <a:ext uri="{FF2B5EF4-FFF2-40B4-BE49-F238E27FC236}">
                <a16:creationId xmlns:a16="http://schemas.microsoft.com/office/drawing/2014/main" id="{BE4493D8-9005-45A0-9D01-81CF3810579E}"/>
              </a:ext>
            </a:extLst>
          </p:cNvPr>
          <p:cNvSpPr>
            <a:spLocks noGrp="1"/>
          </p:cNvSpPr>
          <p:nvPr>
            <p:ph type="subTitle" idx="1"/>
          </p:nvPr>
        </p:nvSpPr>
        <p:spPr/>
        <p:txBody>
          <a:bodyPr>
            <a:normAutofit/>
          </a:bodyPr>
          <a:lstStyle/>
          <a:p>
            <a:endParaRPr lang="en-US" dirty="0"/>
          </a:p>
          <a:p>
            <a:r>
              <a:rPr lang="en-US" dirty="0"/>
              <a:t>Gene Epstein</a:t>
            </a:r>
          </a:p>
          <a:p>
            <a:r>
              <a:rPr lang="en-US" dirty="0" err="1"/>
              <a:t>PorcFest</a:t>
            </a:r>
            <a:r>
              <a:rPr lang="en-US" dirty="0"/>
              <a:t> 2022</a:t>
            </a:r>
          </a:p>
        </p:txBody>
      </p:sp>
    </p:spTree>
    <p:extLst>
      <p:ext uri="{BB962C8B-B14F-4D97-AF65-F5344CB8AC3E}">
        <p14:creationId xmlns:p14="http://schemas.microsoft.com/office/powerpoint/2010/main" val="1863473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94B5-E087-E22C-DDBB-35A83ACD71C1}"/>
              </a:ext>
            </a:extLst>
          </p:cNvPr>
          <p:cNvSpPr>
            <a:spLocks noGrp="1"/>
          </p:cNvSpPr>
          <p:nvPr>
            <p:ph type="title"/>
          </p:nvPr>
        </p:nvSpPr>
        <p:spPr/>
        <p:txBody>
          <a:bodyPr/>
          <a:lstStyle/>
          <a:p>
            <a:r>
              <a:rPr lang="en-US" dirty="0"/>
              <a:t>A Dissent from One Mainstream Economist </a:t>
            </a:r>
          </a:p>
        </p:txBody>
      </p:sp>
      <p:sp>
        <p:nvSpPr>
          <p:cNvPr id="3" name="Content Placeholder 2">
            <a:extLst>
              <a:ext uri="{FF2B5EF4-FFF2-40B4-BE49-F238E27FC236}">
                <a16:creationId xmlns:a16="http://schemas.microsoft.com/office/drawing/2014/main" id="{C51C600D-8873-DCFE-95EA-D25DE7CBDA6B}"/>
              </a:ext>
            </a:extLst>
          </p:cNvPr>
          <p:cNvSpPr>
            <a:spLocks noGrp="1"/>
          </p:cNvSpPr>
          <p:nvPr>
            <p:ph idx="1"/>
          </p:nvPr>
        </p:nvSpPr>
        <p:spPr/>
        <p:txBody>
          <a:bodyPr>
            <a:normAutofit/>
          </a:bodyPr>
          <a:lstStyle/>
          <a:p>
            <a:r>
              <a:rPr lang="en-US" sz="4000" dirty="0"/>
              <a:t>“Labor share remains within its historical range.”--</a:t>
            </a:r>
            <a:r>
              <a:rPr lang="en-US" sz="4000" b="0" i="0" u="none" strike="noStrike" dirty="0">
                <a:solidFill>
                  <a:srgbClr val="222222"/>
                </a:solidFill>
                <a:effectLst/>
                <a:latin typeface="Verdana" panose="020B0604030504040204" pitchFamily="34" charset="0"/>
              </a:rPr>
              <a:t>  “Is Labor’s Loss Capital’s Gain? </a:t>
            </a:r>
            <a:r>
              <a:rPr lang="en-US" sz="4000" b="0" i="0" u="none" strike="noStrike" dirty="0">
                <a:solidFill>
                  <a:srgbClr val="000000"/>
                </a:solidFill>
                <a:effectLst/>
                <a:latin typeface="Verdana" panose="020B0604030504040204" pitchFamily="34" charset="0"/>
              </a:rPr>
              <a:t>Gross versus Net Labor Shares</a:t>
            </a:r>
            <a:r>
              <a:rPr lang="en-US" sz="4000" b="0" i="0" u="none" strike="noStrike" dirty="0">
                <a:solidFill>
                  <a:srgbClr val="222222"/>
                </a:solidFill>
                <a:effectLst/>
                <a:latin typeface="Verdana" panose="020B0604030504040204" pitchFamily="34" charset="0"/>
              </a:rPr>
              <a:t>,”</a:t>
            </a:r>
            <a:r>
              <a:rPr lang="en-US" sz="4000" dirty="0"/>
              <a:t> </a:t>
            </a:r>
            <a:r>
              <a:rPr lang="en-US" sz="4000" b="0" i="0" u="none" strike="noStrike" dirty="0">
                <a:solidFill>
                  <a:srgbClr val="222222"/>
                </a:solidFill>
                <a:effectLst/>
                <a:latin typeface="Verdana" panose="020B0604030504040204" pitchFamily="34" charset="0"/>
              </a:rPr>
              <a:t>Benjamin Bridgman, assistant chief economist at the Bureau of Economic Analysis.</a:t>
            </a:r>
            <a:endParaRPr lang="en-US" sz="4000" dirty="0"/>
          </a:p>
        </p:txBody>
      </p:sp>
      <p:sp>
        <p:nvSpPr>
          <p:cNvPr id="5" name="TextBox 4">
            <a:extLst>
              <a:ext uri="{FF2B5EF4-FFF2-40B4-BE49-F238E27FC236}">
                <a16:creationId xmlns:a16="http://schemas.microsoft.com/office/drawing/2014/main" id="{E92B95FB-F78A-4BE6-0899-212E1C4872BE}"/>
              </a:ext>
            </a:extLst>
          </p:cNvPr>
          <p:cNvSpPr txBox="1"/>
          <p:nvPr/>
        </p:nvSpPr>
        <p:spPr>
          <a:xfrm flipV="1">
            <a:off x="4472473" y="4861715"/>
            <a:ext cx="4671526" cy="369332"/>
          </a:xfrm>
          <a:prstGeom prst="rect">
            <a:avLst/>
          </a:prstGeom>
          <a:noFill/>
        </p:spPr>
        <p:txBody>
          <a:bodyPr wrap="square">
            <a:spAutoFit/>
          </a:bodyPr>
          <a:lstStyle/>
          <a:p>
            <a:r>
              <a:rPr lang="en-US" sz="1800" b="0" i="0" u="none" strike="noStrike" dirty="0">
                <a:solidFill>
                  <a:srgbClr val="222222"/>
                </a:solidFill>
                <a:effectLst/>
                <a:latin typeface="Verdana" panose="020B0604030504040204" pitchFamily="34" charset="0"/>
              </a:rPr>
              <a:t> </a:t>
            </a:r>
            <a:endParaRPr lang="en-US" dirty="0"/>
          </a:p>
        </p:txBody>
      </p:sp>
    </p:spTree>
    <p:extLst>
      <p:ext uri="{BB962C8B-B14F-4D97-AF65-F5344CB8AC3E}">
        <p14:creationId xmlns:p14="http://schemas.microsoft.com/office/powerpoint/2010/main" val="351232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A512-2F7D-62AD-7505-3ED10B52182A}"/>
              </a:ext>
            </a:extLst>
          </p:cNvPr>
          <p:cNvSpPr>
            <a:spLocks noGrp="1"/>
          </p:cNvSpPr>
          <p:nvPr>
            <p:ph type="title"/>
          </p:nvPr>
        </p:nvSpPr>
        <p:spPr/>
        <p:txBody>
          <a:bodyPr/>
          <a:lstStyle/>
          <a:p>
            <a:r>
              <a:rPr lang="en-US" dirty="0"/>
              <a:t>“Historical Range”</a:t>
            </a:r>
          </a:p>
        </p:txBody>
      </p:sp>
      <p:sp>
        <p:nvSpPr>
          <p:cNvPr id="3" name="Content Placeholder 2">
            <a:extLst>
              <a:ext uri="{FF2B5EF4-FFF2-40B4-BE49-F238E27FC236}">
                <a16:creationId xmlns:a16="http://schemas.microsoft.com/office/drawing/2014/main" id="{4CA41262-99ED-85B3-30BD-9EE5868430E1}"/>
              </a:ext>
            </a:extLst>
          </p:cNvPr>
          <p:cNvSpPr>
            <a:spLocks noGrp="1"/>
          </p:cNvSpPr>
          <p:nvPr>
            <p:ph idx="1"/>
          </p:nvPr>
        </p:nvSpPr>
        <p:spPr/>
        <p:txBody>
          <a:bodyPr/>
          <a:lstStyle/>
          <a:p>
            <a:r>
              <a:rPr lang="en-US" dirty="0"/>
              <a:t>The 75 years since World War II, with quarter data starting in 1947.</a:t>
            </a:r>
          </a:p>
        </p:txBody>
      </p:sp>
    </p:spTree>
    <p:extLst>
      <p:ext uri="{BB962C8B-B14F-4D97-AF65-F5344CB8AC3E}">
        <p14:creationId xmlns:p14="http://schemas.microsoft.com/office/powerpoint/2010/main" val="122684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3617-7A92-EA5B-E249-7650646C48DA}"/>
              </a:ext>
            </a:extLst>
          </p:cNvPr>
          <p:cNvSpPr>
            <a:spLocks noGrp="1"/>
          </p:cNvSpPr>
          <p:nvPr>
            <p:ph type="title"/>
          </p:nvPr>
        </p:nvSpPr>
        <p:spPr/>
        <p:txBody>
          <a:bodyPr/>
          <a:lstStyle/>
          <a:p>
            <a:r>
              <a:rPr lang="en-US" dirty="0"/>
              <a:t>The Wall Street Journal,  Feb 23 2019</a:t>
            </a:r>
          </a:p>
        </p:txBody>
      </p:sp>
      <p:sp>
        <p:nvSpPr>
          <p:cNvPr id="3" name="Content Placeholder 2">
            <a:extLst>
              <a:ext uri="{FF2B5EF4-FFF2-40B4-BE49-F238E27FC236}">
                <a16:creationId xmlns:a16="http://schemas.microsoft.com/office/drawing/2014/main" id="{B3109BE1-7298-9E18-F0E9-84B4F5ED4B74}"/>
              </a:ext>
            </a:extLst>
          </p:cNvPr>
          <p:cNvSpPr>
            <a:spLocks noGrp="1"/>
          </p:cNvSpPr>
          <p:nvPr>
            <p:ph idx="1"/>
          </p:nvPr>
        </p:nvSpPr>
        <p:spPr/>
        <p:txBody>
          <a:bodyPr/>
          <a:lstStyle/>
          <a:p>
            <a:pPr algn="l"/>
            <a:r>
              <a:rPr lang="en-US" b="1" i="0" dirty="0">
                <a:solidFill>
                  <a:srgbClr val="000000"/>
                </a:solidFill>
                <a:effectLst/>
                <a:latin typeface="var(--typography-headline-standard-xxl-font-family)"/>
              </a:rPr>
              <a:t>Despite Tight Job Market, Labor Force’s Income Is Squeezed</a:t>
            </a:r>
          </a:p>
          <a:p>
            <a:pPr algn="l"/>
            <a:r>
              <a:rPr lang="en-US" b="1" i="0" dirty="0">
                <a:effectLst/>
                <a:latin typeface="Retina"/>
              </a:rPr>
              <a:t>Workers’ slice of the pie has been shrinking, confounding economists</a:t>
            </a:r>
          </a:p>
          <a:p>
            <a:pPr algn="l"/>
            <a:r>
              <a:rPr lang="en-US" b="1" dirty="0">
                <a:latin typeface="Retina"/>
              </a:rPr>
              <a:t>By Peter Kiernan</a:t>
            </a:r>
            <a:endParaRPr lang="en-US" b="1" i="0" dirty="0">
              <a:effectLst/>
              <a:latin typeface="Retina"/>
            </a:endParaRPr>
          </a:p>
          <a:p>
            <a:endParaRPr lang="en-US" dirty="0"/>
          </a:p>
        </p:txBody>
      </p:sp>
    </p:spTree>
    <p:extLst>
      <p:ext uri="{BB962C8B-B14F-4D97-AF65-F5344CB8AC3E}">
        <p14:creationId xmlns:p14="http://schemas.microsoft.com/office/powerpoint/2010/main" val="3718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729B-1639-C46B-6E78-D5240FAAE485}"/>
              </a:ext>
            </a:extLst>
          </p:cNvPr>
          <p:cNvSpPr>
            <a:spLocks noGrp="1"/>
          </p:cNvSpPr>
          <p:nvPr>
            <p:ph type="title"/>
          </p:nvPr>
        </p:nvSpPr>
        <p:spPr/>
        <p:txBody>
          <a:bodyPr/>
          <a:lstStyle/>
          <a:p>
            <a:r>
              <a:rPr lang="en-US" dirty="0"/>
              <a:t>Labor Compensation/Gross Domestic Income</a:t>
            </a:r>
          </a:p>
        </p:txBody>
      </p:sp>
      <p:pic>
        <p:nvPicPr>
          <p:cNvPr id="9" name="Content Placeholder 8">
            <a:extLst>
              <a:ext uri="{FF2B5EF4-FFF2-40B4-BE49-F238E27FC236}">
                <a16:creationId xmlns:a16="http://schemas.microsoft.com/office/drawing/2014/main" id="{EBB0F83F-05BB-53B0-A290-EBF8E8223677}"/>
              </a:ext>
            </a:extLst>
          </p:cNvPr>
          <p:cNvPicPr>
            <a:picLocks noGrp="1" noChangeAspect="1"/>
          </p:cNvPicPr>
          <p:nvPr>
            <p:ph idx="1"/>
          </p:nvPr>
        </p:nvPicPr>
        <p:blipFill>
          <a:blip r:embed="rId2"/>
          <a:stretch>
            <a:fillRect/>
          </a:stretch>
        </p:blipFill>
        <p:spPr>
          <a:xfrm>
            <a:off x="2078686" y="1825625"/>
            <a:ext cx="8034628" cy="4351338"/>
          </a:xfrm>
        </p:spPr>
      </p:pic>
    </p:spTree>
    <p:extLst>
      <p:ext uri="{BB962C8B-B14F-4D97-AF65-F5344CB8AC3E}">
        <p14:creationId xmlns:p14="http://schemas.microsoft.com/office/powerpoint/2010/main" val="1552860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E5BDE-3DDD-FB57-2E8B-92913B04B9A8}"/>
              </a:ext>
            </a:extLst>
          </p:cNvPr>
          <p:cNvSpPr>
            <a:spLocks noGrp="1"/>
          </p:cNvSpPr>
          <p:nvPr>
            <p:ph type="title"/>
          </p:nvPr>
        </p:nvSpPr>
        <p:spPr/>
        <p:txBody>
          <a:bodyPr/>
          <a:lstStyle/>
          <a:p>
            <a:r>
              <a:rPr lang="en-US" dirty="0"/>
              <a:t>Labor Compensation/Net Domestic Income</a:t>
            </a:r>
          </a:p>
        </p:txBody>
      </p:sp>
      <p:pic>
        <p:nvPicPr>
          <p:cNvPr id="5" name="Content Placeholder 4">
            <a:extLst>
              <a:ext uri="{FF2B5EF4-FFF2-40B4-BE49-F238E27FC236}">
                <a16:creationId xmlns:a16="http://schemas.microsoft.com/office/drawing/2014/main" id="{57512BF8-C286-6E19-5A8E-9EE8B948A91C}"/>
              </a:ext>
            </a:extLst>
          </p:cNvPr>
          <p:cNvPicPr>
            <a:picLocks noGrp="1" noChangeAspect="1"/>
          </p:cNvPicPr>
          <p:nvPr>
            <p:ph idx="1"/>
          </p:nvPr>
        </p:nvPicPr>
        <p:blipFill>
          <a:blip r:embed="rId2"/>
          <a:stretch>
            <a:fillRect/>
          </a:stretch>
        </p:blipFill>
        <p:spPr>
          <a:xfrm>
            <a:off x="2087714" y="1825625"/>
            <a:ext cx="8016572" cy="4351338"/>
          </a:xfrm>
        </p:spPr>
      </p:pic>
    </p:spTree>
    <p:extLst>
      <p:ext uri="{BB962C8B-B14F-4D97-AF65-F5344CB8AC3E}">
        <p14:creationId xmlns:p14="http://schemas.microsoft.com/office/powerpoint/2010/main" val="3035993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4606-A6FE-B262-394F-3D050B8AC09D}"/>
              </a:ext>
            </a:extLst>
          </p:cNvPr>
          <p:cNvSpPr>
            <a:spLocks noGrp="1"/>
          </p:cNvSpPr>
          <p:nvPr>
            <p:ph type="title"/>
          </p:nvPr>
        </p:nvSpPr>
        <p:spPr/>
        <p:txBody>
          <a:bodyPr/>
          <a:lstStyle/>
          <a:p>
            <a:r>
              <a:rPr lang="en-US" dirty="0"/>
              <a:t>Difference Between Gross Domestic Income vs. Net Domestic Income</a:t>
            </a:r>
          </a:p>
        </p:txBody>
      </p:sp>
      <p:sp>
        <p:nvSpPr>
          <p:cNvPr id="3" name="Content Placeholder 2">
            <a:extLst>
              <a:ext uri="{FF2B5EF4-FFF2-40B4-BE49-F238E27FC236}">
                <a16:creationId xmlns:a16="http://schemas.microsoft.com/office/drawing/2014/main" id="{E6480EE5-9625-1075-D199-AFDF77BDFE5B}"/>
              </a:ext>
            </a:extLst>
          </p:cNvPr>
          <p:cNvSpPr>
            <a:spLocks noGrp="1"/>
          </p:cNvSpPr>
          <p:nvPr>
            <p:ph idx="1"/>
          </p:nvPr>
        </p:nvSpPr>
        <p:spPr/>
        <p:txBody>
          <a:bodyPr/>
          <a:lstStyle/>
          <a:p>
            <a:r>
              <a:rPr lang="en-US" dirty="0"/>
              <a:t>Gross Domestic Income – Consumption of Fixed Capital (Depreciation)= Net Domestic Income</a:t>
            </a:r>
          </a:p>
        </p:txBody>
      </p:sp>
    </p:spTree>
    <p:extLst>
      <p:ext uri="{BB962C8B-B14F-4D97-AF65-F5344CB8AC3E}">
        <p14:creationId xmlns:p14="http://schemas.microsoft.com/office/powerpoint/2010/main" val="13792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E18D-6653-8140-B8E7-BFBDF5BC8701}"/>
              </a:ext>
            </a:extLst>
          </p:cNvPr>
          <p:cNvSpPr>
            <a:spLocks noGrp="1"/>
          </p:cNvSpPr>
          <p:nvPr>
            <p:ph type="title"/>
          </p:nvPr>
        </p:nvSpPr>
        <p:spPr/>
        <p:txBody>
          <a:bodyPr/>
          <a:lstStyle/>
          <a:p>
            <a:r>
              <a:rPr lang="en-US" dirty="0"/>
              <a:t>“Consumption of Fixed Capital”</a:t>
            </a:r>
          </a:p>
        </p:txBody>
      </p:sp>
      <p:sp>
        <p:nvSpPr>
          <p:cNvPr id="3" name="Content Placeholder 2">
            <a:extLst>
              <a:ext uri="{FF2B5EF4-FFF2-40B4-BE49-F238E27FC236}">
                <a16:creationId xmlns:a16="http://schemas.microsoft.com/office/drawing/2014/main" id="{626BF5AF-4441-C1B7-4448-8A2E7AEDA949}"/>
              </a:ext>
            </a:extLst>
          </p:cNvPr>
          <p:cNvSpPr>
            <a:spLocks noGrp="1"/>
          </p:cNvSpPr>
          <p:nvPr>
            <p:ph idx="1"/>
          </p:nvPr>
        </p:nvSpPr>
        <p:spPr/>
        <p:txBody>
          <a:bodyPr>
            <a:noAutofit/>
          </a:bodyPr>
          <a:lstStyle/>
          <a:p>
            <a:pPr indent="457200" rtl="0">
              <a:spcBef>
                <a:spcPts val="0"/>
              </a:spcBef>
              <a:spcAft>
                <a:spcPts val="0"/>
              </a:spcAft>
            </a:pPr>
            <a:r>
              <a:rPr lang="en-US" sz="4000" b="0" i="0" u="none" strike="noStrike" dirty="0">
                <a:solidFill>
                  <a:srgbClr val="333333"/>
                </a:solidFill>
                <a:effectLst/>
                <a:latin typeface="Verdana" panose="020B0604030504040204" pitchFamily="34" charset="0"/>
              </a:rPr>
              <a:t>“The charge for the using up of private and government fixed capital located in the United States. It is the decline in the value of the stock of </a:t>
            </a:r>
            <a:r>
              <a:rPr lang="en-US" sz="4000" b="0" i="0" u="none" strike="noStrike" dirty="0">
                <a:solidFill>
                  <a:srgbClr val="2375AE"/>
                </a:solidFill>
                <a:effectLst/>
                <a:latin typeface="Verdana" panose="020B0604030504040204" pitchFamily="34" charset="0"/>
                <a:hlinkClick r:id="rId2"/>
              </a:rPr>
              <a:t>fixed assets</a:t>
            </a:r>
            <a:r>
              <a:rPr lang="en-US" sz="4000" b="0" i="0" u="none" strike="noStrike" dirty="0">
                <a:solidFill>
                  <a:srgbClr val="333333"/>
                </a:solidFill>
                <a:effectLst/>
                <a:latin typeface="Verdana" panose="020B0604030504040204" pitchFamily="34" charset="0"/>
              </a:rPr>
              <a:t> due to wear and tear, obsolescence, accidental damage, and aging.”-Burea</a:t>
            </a:r>
            <a:r>
              <a:rPr lang="en-US" sz="4000" dirty="0">
                <a:solidFill>
                  <a:srgbClr val="333333"/>
                </a:solidFill>
                <a:latin typeface="Verdana" panose="020B0604030504040204" pitchFamily="34" charset="0"/>
              </a:rPr>
              <a:t>u of Economic Analysis</a:t>
            </a:r>
            <a:endParaRPr lang="en-US" sz="4000" b="0" dirty="0">
              <a:effectLst/>
            </a:endParaRPr>
          </a:p>
          <a:p>
            <a:br>
              <a:rPr lang="en-US" sz="4400" dirty="0"/>
            </a:br>
            <a:endParaRPr lang="en-US" sz="4400" dirty="0"/>
          </a:p>
        </p:txBody>
      </p:sp>
    </p:spTree>
    <p:extLst>
      <p:ext uri="{BB962C8B-B14F-4D97-AF65-F5344CB8AC3E}">
        <p14:creationId xmlns:p14="http://schemas.microsoft.com/office/powerpoint/2010/main" val="414974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2504-0605-07F0-0B48-0B927C2A7512}"/>
              </a:ext>
            </a:extLst>
          </p:cNvPr>
          <p:cNvSpPr>
            <a:spLocks noGrp="1"/>
          </p:cNvSpPr>
          <p:nvPr>
            <p:ph type="title"/>
          </p:nvPr>
        </p:nvSpPr>
        <p:spPr/>
        <p:txBody>
          <a:bodyPr>
            <a:normAutofit/>
          </a:bodyPr>
          <a:lstStyle/>
          <a:p>
            <a:r>
              <a:rPr lang="en-US" sz="6000" dirty="0"/>
              <a:t>            “National Income”</a:t>
            </a:r>
          </a:p>
        </p:txBody>
      </p:sp>
      <p:sp>
        <p:nvSpPr>
          <p:cNvPr id="3" name="Content Placeholder 2">
            <a:extLst>
              <a:ext uri="{FF2B5EF4-FFF2-40B4-BE49-F238E27FC236}">
                <a16:creationId xmlns:a16="http://schemas.microsoft.com/office/drawing/2014/main" id="{80A016AF-AEFA-FF9C-03CA-58C2FDE62DA9}"/>
              </a:ext>
            </a:extLst>
          </p:cNvPr>
          <p:cNvSpPr>
            <a:spLocks noGrp="1"/>
          </p:cNvSpPr>
          <p:nvPr>
            <p:ph idx="1"/>
          </p:nvPr>
        </p:nvSpPr>
        <p:spPr/>
        <p:txBody>
          <a:bodyPr>
            <a:normAutofit fontScale="92500"/>
          </a:bodyPr>
          <a:lstStyle/>
          <a:p>
            <a:r>
              <a:rPr lang="en-US" sz="1800" b="0" i="0" u="none" strike="noStrike" dirty="0">
                <a:solidFill>
                  <a:srgbClr val="333333"/>
                </a:solidFill>
                <a:effectLst/>
                <a:latin typeface="Verdana" panose="020B0604030504040204" pitchFamily="34" charset="0"/>
              </a:rPr>
              <a:t> </a:t>
            </a:r>
            <a:r>
              <a:rPr lang="en-US" sz="6000" b="0" i="0" u="none" strike="noStrike" dirty="0">
                <a:solidFill>
                  <a:srgbClr val="000000"/>
                </a:solidFill>
                <a:effectLst/>
                <a:latin typeface="Verdana" panose="020B0604030504040204" pitchFamily="34" charset="0"/>
              </a:rPr>
              <a:t>“</a:t>
            </a:r>
            <a:r>
              <a:rPr lang="en-US" sz="6000" b="0" i="0" u="none" strike="noStrike" dirty="0">
                <a:solidFill>
                  <a:srgbClr val="333333"/>
                </a:solidFill>
                <a:effectLst/>
                <a:latin typeface="Verdana" panose="020B0604030504040204" pitchFamily="34" charset="0"/>
              </a:rPr>
              <a:t>The sum of all incomes, </a:t>
            </a:r>
            <a:r>
              <a:rPr lang="en-US" sz="6000" b="0" u="none" strike="noStrike" dirty="0">
                <a:solidFill>
                  <a:srgbClr val="333333"/>
                </a:solidFill>
                <a:effectLst/>
                <a:latin typeface="Verdana" panose="020B0604030504040204" pitchFamily="34" charset="0"/>
              </a:rPr>
              <a:t>net of </a:t>
            </a:r>
            <a:r>
              <a:rPr lang="en-US" sz="6000" b="0" u="none" strike="noStrike" dirty="0">
                <a:solidFill>
                  <a:srgbClr val="2375AE"/>
                </a:solidFill>
                <a:effectLst/>
                <a:latin typeface="Verdana" panose="020B0604030504040204" pitchFamily="34" charset="0"/>
                <a:hlinkClick r:id="rId2"/>
              </a:rPr>
              <a:t>consumption of fixed capital (CFC)</a:t>
            </a:r>
            <a:r>
              <a:rPr lang="en-US" sz="6000" b="0" u="none" strike="noStrike" dirty="0">
                <a:solidFill>
                  <a:srgbClr val="333333"/>
                </a:solidFill>
                <a:effectLst/>
                <a:latin typeface="Verdana" panose="020B0604030504040204" pitchFamily="34" charset="0"/>
              </a:rPr>
              <a:t>, </a:t>
            </a:r>
            <a:r>
              <a:rPr lang="en-US" sz="6000" b="0" i="0" u="none" strike="noStrike" dirty="0">
                <a:solidFill>
                  <a:srgbClr val="333333"/>
                </a:solidFill>
                <a:effectLst/>
                <a:latin typeface="Verdana" panose="020B0604030504040204" pitchFamily="34" charset="0"/>
              </a:rPr>
              <a:t>earned in production.”-Bureau of Economic Analysis</a:t>
            </a:r>
            <a:endParaRPr lang="en-US" sz="6000" dirty="0"/>
          </a:p>
        </p:txBody>
      </p:sp>
    </p:spTree>
    <p:extLst>
      <p:ext uri="{BB962C8B-B14F-4D97-AF65-F5344CB8AC3E}">
        <p14:creationId xmlns:p14="http://schemas.microsoft.com/office/powerpoint/2010/main" val="428632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C07F-EA67-4290-C594-C7CEF367CE9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F7AC31A-DE52-309A-B632-1CC64360322C}"/>
              </a:ext>
            </a:extLst>
          </p:cNvPr>
          <p:cNvSpPr>
            <a:spLocks noGrp="1"/>
          </p:cNvSpPr>
          <p:nvPr>
            <p:ph idx="1"/>
          </p:nvPr>
        </p:nvSpPr>
        <p:spPr/>
        <p:txBody>
          <a:bodyPr>
            <a:normAutofit/>
          </a:bodyPr>
          <a:lstStyle/>
          <a:p>
            <a:r>
              <a:rPr lang="en-US" sz="5400" dirty="0"/>
              <a:t>Gross Domestic Product = Gross Domestic Income</a:t>
            </a:r>
          </a:p>
          <a:p>
            <a:r>
              <a:rPr lang="en-US" sz="5400" dirty="0"/>
              <a:t>Net Domestic Product = Net Domestic Income</a:t>
            </a:r>
          </a:p>
        </p:txBody>
      </p:sp>
    </p:spTree>
    <p:extLst>
      <p:ext uri="{BB962C8B-B14F-4D97-AF65-F5344CB8AC3E}">
        <p14:creationId xmlns:p14="http://schemas.microsoft.com/office/powerpoint/2010/main" val="55070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4324-5B68-0E32-6975-7C169BB18336}"/>
              </a:ext>
            </a:extLst>
          </p:cNvPr>
          <p:cNvSpPr>
            <a:spLocks noGrp="1"/>
          </p:cNvSpPr>
          <p:nvPr>
            <p:ph type="title"/>
          </p:nvPr>
        </p:nvSpPr>
        <p:spPr/>
        <p:txBody>
          <a:bodyPr>
            <a:noAutofit/>
          </a:bodyPr>
          <a:lstStyle/>
          <a:p>
            <a:r>
              <a:rPr lang="en-US" sz="4800" dirty="0"/>
              <a:t>Net Domestic Product and Depreciation (Ditto Net Domestic Income)</a:t>
            </a:r>
          </a:p>
        </p:txBody>
      </p:sp>
      <p:sp>
        <p:nvSpPr>
          <p:cNvPr id="3" name="Content Placeholder 2">
            <a:extLst>
              <a:ext uri="{FF2B5EF4-FFF2-40B4-BE49-F238E27FC236}">
                <a16:creationId xmlns:a16="http://schemas.microsoft.com/office/drawing/2014/main" id="{ED3196C7-90D3-7E39-9862-14FD1E8D0304}"/>
              </a:ext>
            </a:extLst>
          </p:cNvPr>
          <p:cNvSpPr>
            <a:spLocks noGrp="1"/>
          </p:cNvSpPr>
          <p:nvPr>
            <p:ph idx="1"/>
          </p:nvPr>
        </p:nvSpPr>
        <p:spPr/>
        <p:txBody>
          <a:bodyPr>
            <a:normAutofit fontScale="92500" lnSpcReduction="20000"/>
          </a:bodyPr>
          <a:lstStyle/>
          <a:p>
            <a:r>
              <a:rPr lang="en-US" sz="4800" b="0" i="0" u="none" strike="noStrike" dirty="0">
                <a:solidFill>
                  <a:srgbClr val="333333"/>
                </a:solidFill>
                <a:effectLst/>
                <a:latin typeface="Verdana" panose="020B0604030504040204" pitchFamily="34" charset="0"/>
              </a:rPr>
              <a:t>“Net </a:t>
            </a:r>
            <a:r>
              <a:rPr lang="en-US" sz="4800" b="0" i="0" u="none" strike="noStrike">
                <a:solidFill>
                  <a:srgbClr val="333333"/>
                </a:solidFill>
                <a:effectLst/>
                <a:latin typeface="Verdana" panose="020B0604030504040204" pitchFamily="34" charset="0"/>
              </a:rPr>
              <a:t>Domestic Product </a:t>
            </a:r>
            <a:r>
              <a:rPr lang="en-US" sz="4800" b="0" i="0" u="none" strike="noStrike" dirty="0">
                <a:solidFill>
                  <a:srgbClr val="333333"/>
                </a:solidFill>
                <a:effectLst/>
                <a:latin typeface="Verdana" panose="020B0604030504040204" pitchFamily="34" charset="0"/>
              </a:rPr>
              <a:t>may be viewed as </a:t>
            </a:r>
            <a:r>
              <a:rPr lang="en-US" sz="4800" b="0" u="none" strike="noStrike" dirty="0">
                <a:solidFill>
                  <a:srgbClr val="333333"/>
                </a:solidFill>
                <a:effectLst/>
                <a:latin typeface="Verdana" panose="020B0604030504040204" pitchFamily="34" charset="0"/>
              </a:rPr>
              <a:t>an estimate of sustainable product, </a:t>
            </a:r>
            <a:r>
              <a:rPr lang="en-US" sz="4800" b="0" i="0" u="none" strike="noStrike" dirty="0">
                <a:solidFill>
                  <a:srgbClr val="333333"/>
                </a:solidFill>
                <a:effectLst/>
                <a:latin typeface="Verdana" panose="020B0604030504040204" pitchFamily="34" charset="0"/>
              </a:rPr>
              <a:t>which is a rough measure of </a:t>
            </a:r>
            <a:r>
              <a:rPr lang="en-US" sz="4800" b="0" u="none" strike="noStrike" dirty="0">
                <a:solidFill>
                  <a:srgbClr val="333333"/>
                </a:solidFill>
                <a:effectLst/>
                <a:latin typeface="Verdana" panose="020B0604030504040204" pitchFamily="34" charset="0"/>
              </a:rPr>
              <a:t>the level of consumption that can be maintained while leaving capital assets intact.”-Bureau of Economic Analysis </a:t>
            </a:r>
            <a:endParaRPr lang="en-US" sz="4800" dirty="0"/>
          </a:p>
        </p:txBody>
      </p:sp>
    </p:spTree>
    <p:extLst>
      <p:ext uri="{BB962C8B-B14F-4D97-AF65-F5344CB8AC3E}">
        <p14:creationId xmlns:p14="http://schemas.microsoft.com/office/powerpoint/2010/main" val="235873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4EB1-EC2C-6014-BC77-DCDC77648EF3}"/>
              </a:ext>
            </a:extLst>
          </p:cNvPr>
          <p:cNvSpPr>
            <a:spLocks noGrp="1"/>
          </p:cNvSpPr>
          <p:nvPr>
            <p:ph type="title"/>
          </p:nvPr>
        </p:nvSpPr>
        <p:spPr/>
        <p:txBody>
          <a:bodyPr/>
          <a:lstStyle/>
          <a:p>
            <a:r>
              <a:rPr lang="en-US" dirty="0"/>
              <a:t>“less and less and less”</a:t>
            </a:r>
          </a:p>
        </p:txBody>
      </p:sp>
      <p:sp>
        <p:nvSpPr>
          <p:cNvPr id="3" name="Content Placeholder 2">
            <a:extLst>
              <a:ext uri="{FF2B5EF4-FFF2-40B4-BE49-F238E27FC236}">
                <a16:creationId xmlns:a16="http://schemas.microsoft.com/office/drawing/2014/main" id="{BF2FAF3F-C1F0-FC8C-5D56-3511C8DBCAEF}"/>
              </a:ext>
            </a:extLst>
          </p:cNvPr>
          <p:cNvSpPr>
            <a:spLocks noGrp="1"/>
          </p:cNvSpPr>
          <p:nvPr>
            <p:ph idx="1"/>
          </p:nvPr>
        </p:nvSpPr>
        <p:spPr/>
        <p:txBody>
          <a:bodyPr>
            <a:normAutofit/>
          </a:bodyPr>
          <a:lstStyle/>
          <a:p>
            <a:r>
              <a:rPr lang="en-US" sz="3600" dirty="0"/>
              <a:t>“The share that goes to laborers has gotten less and less and less.”-Briahna Joy Gray, </a:t>
            </a:r>
            <a:r>
              <a:rPr lang="en-US" sz="3600" b="0" i="0" u="none" strike="noStrike" dirty="0">
                <a:solidFill>
                  <a:srgbClr val="4D5156"/>
                </a:solidFill>
                <a:effectLst/>
                <a:latin typeface="Verdana" panose="020B0604030504040204" pitchFamily="34" charset="0"/>
              </a:rPr>
              <a:t>former National Press Secretary for Bernie Sanders' Presidential campaign, to Brown University Professor of Economics Glenn Loury, </a:t>
            </a:r>
            <a:r>
              <a:rPr lang="en-US" sz="3600" dirty="0">
                <a:solidFill>
                  <a:srgbClr val="4D5156"/>
                </a:solidFill>
                <a:latin typeface="Verdana" panose="020B0604030504040204" pitchFamily="34" charset="0"/>
              </a:rPr>
              <a:t>on her podcast, “Bad Faith.”</a:t>
            </a:r>
            <a:r>
              <a:rPr lang="en-US" sz="3600" b="0" i="0" u="none" strike="noStrike" dirty="0">
                <a:solidFill>
                  <a:srgbClr val="4D5156"/>
                </a:solidFill>
                <a:effectLst/>
                <a:latin typeface="Verdana" panose="020B0604030504040204" pitchFamily="34" charset="0"/>
              </a:rPr>
              <a:t> </a:t>
            </a:r>
            <a:endParaRPr lang="en-US" sz="3600" dirty="0"/>
          </a:p>
        </p:txBody>
      </p:sp>
    </p:spTree>
    <p:extLst>
      <p:ext uri="{BB962C8B-B14F-4D97-AF65-F5344CB8AC3E}">
        <p14:creationId xmlns:p14="http://schemas.microsoft.com/office/powerpoint/2010/main" val="74537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7BD6-E59F-3BEF-4807-022319CE4789}"/>
              </a:ext>
            </a:extLst>
          </p:cNvPr>
          <p:cNvSpPr>
            <a:spLocks noGrp="1"/>
          </p:cNvSpPr>
          <p:nvPr>
            <p:ph type="title"/>
          </p:nvPr>
        </p:nvSpPr>
        <p:spPr/>
        <p:txBody>
          <a:bodyPr/>
          <a:lstStyle/>
          <a:p>
            <a:r>
              <a:rPr lang="en-US" dirty="0"/>
              <a:t>Depreciation Has Been Taking an Increasing Bite out of Gross Domestic Income</a:t>
            </a:r>
          </a:p>
        </p:txBody>
      </p:sp>
      <p:pic>
        <p:nvPicPr>
          <p:cNvPr id="5" name="Content Placeholder 4">
            <a:extLst>
              <a:ext uri="{FF2B5EF4-FFF2-40B4-BE49-F238E27FC236}">
                <a16:creationId xmlns:a16="http://schemas.microsoft.com/office/drawing/2014/main" id="{2BDCA7DC-79B4-ECE6-DA0E-E34358FF1148}"/>
              </a:ext>
            </a:extLst>
          </p:cNvPr>
          <p:cNvPicPr>
            <a:picLocks noGrp="1" noChangeAspect="1"/>
          </p:cNvPicPr>
          <p:nvPr>
            <p:ph idx="1"/>
          </p:nvPr>
        </p:nvPicPr>
        <p:blipFill>
          <a:blip r:embed="rId2"/>
          <a:stretch>
            <a:fillRect/>
          </a:stretch>
        </p:blipFill>
        <p:spPr>
          <a:xfrm>
            <a:off x="1931061" y="1825625"/>
            <a:ext cx="8329878" cy="4351338"/>
          </a:xfrm>
        </p:spPr>
      </p:pic>
    </p:spTree>
    <p:extLst>
      <p:ext uri="{BB962C8B-B14F-4D97-AF65-F5344CB8AC3E}">
        <p14:creationId xmlns:p14="http://schemas.microsoft.com/office/powerpoint/2010/main" val="963769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53BB-C190-6C44-9016-AB3BF1A5A357}"/>
              </a:ext>
            </a:extLst>
          </p:cNvPr>
          <p:cNvSpPr>
            <a:spLocks noGrp="1"/>
          </p:cNvSpPr>
          <p:nvPr>
            <p:ph type="title"/>
          </p:nvPr>
        </p:nvSpPr>
        <p:spPr/>
        <p:txBody>
          <a:bodyPr/>
          <a:lstStyle/>
          <a:p>
            <a:r>
              <a:rPr lang="en-US" dirty="0"/>
              <a:t>Result: Net Domestic Income Has Declined as Share of Gross Domestic Income</a:t>
            </a:r>
          </a:p>
        </p:txBody>
      </p:sp>
      <p:pic>
        <p:nvPicPr>
          <p:cNvPr id="5" name="Content Placeholder 4">
            <a:extLst>
              <a:ext uri="{FF2B5EF4-FFF2-40B4-BE49-F238E27FC236}">
                <a16:creationId xmlns:a16="http://schemas.microsoft.com/office/drawing/2014/main" id="{3A35C6F7-A1A3-8E14-9602-0D9AFA62E300}"/>
              </a:ext>
            </a:extLst>
          </p:cNvPr>
          <p:cNvPicPr>
            <a:picLocks noGrp="1" noChangeAspect="1"/>
          </p:cNvPicPr>
          <p:nvPr>
            <p:ph idx="1"/>
          </p:nvPr>
        </p:nvPicPr>
        <p:blipFill>
          <a:blip r:embed="rId2"/>
          <a:stretch>
            <a:fillRect/>
          </a:stretch>
        </p:blipFill>
        <p:spPr>
          <a:xfrm>
            <a:off x="1916992" y="1825625"/>
            <a:ext cx="8358015" cy="4351338"/>
          </a:xfrm>
        </p:spPr>
      </p:pic>
    </p:spTree>
    <p:extLst>
      <p:ext uri="{BB962C8B-B14F-4D97-AF65-F5344CB8AC3E}">
        <p14:creationId xmlns:p14="http://schemas.microsoft.com/office/powerpoint/2010/main" val="3036210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9378-C5F3-9C92-E085-BBC123F7168D}"/>
              </a:ext>
            </a:extLst>
          </p:cNvPr>
          <p:cNvSpPr>
            <a:spLocks noGrp="1"/>
          </p:cNvSpPr>
          <p:nvPr>
            <p:ph type="title"/>
          </p:nvPr>
        </p:nvSpPr>
        <p:spPr/>
        <p:txBody>
          <a:bodyPr/>
          <a:lstStyle/>
          <a:p>
            <a:r>
              <a:rPr lang="en-US" dirty="0"/>
              <a:t>Investment in Equipment &amp; Software as % of Private Sector Capital Investment-Nominal $</a:t>
            </a:r>
          </a:p>
        </p:txBody>
      </p:sp>
      <p:pic>
        <p:nvPicPr>
          <p:cNvPr id="5" name="Content Placeholder 4">
            <a:extLst>
              <a:ext uri="{FF2B5EF4-FFF2-40B4-BE49-F238E27FC236}">
                <a16:creationId xmlns:a16="http://schemas.microsoft.com/office/drawing/2014/main" id="{C0972E11-76C6-47A1-3FCB-ACE547492FF1}"/>
              </a:ext>
            </a:extLst>
          </p:cNvPr>
          <p:cNvPicPr>
            <a:picLocks noGrp="1" noChangeAspect="1"/>
          </p:cNvPicPr>
          <p:nvPr>
            <p:ph idx="1"/>
          </p:nvPr>
        </p:nvPicPr>
        <p:blipFill>
          <a:blip r:embed="rId2"/>
          <a:stretch>
            <a:fillRect/>
          </a:stretch>
        </p:blipFill>
        <p:spPr>
          <a:xfrm>
            <a:off x="1967104" y="1825625"/>
            <a:ext cx="8257791" cy="4351338"/>
          </a:xfrm>
        </p:spPr>
      </p:pic>
    </p:spTree>
    <p:extLst>
      <p:ext uri="{BB962C8B-B14F-4D97-AF65-F5344CB8AC3E}">
        <p14:creationId xmlns:p14="http://schemas.microsoft.com/office/powerpoint/2010/main" val="2050297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E9D8-19E8-4C5D-B4FB-BDBFB469BB04}"/>
              </a:ext>
            </a:extLst>
          </p:cNvPr>
          <p:cNvSpPr>
            <a:spLocks noGrp="1"/>
          </p:cNvSpPr>
          <p:nvPr>
            <p:ph type="title"/>
          </p:nvPr>
        </p:nvSpPr>
        <p:spPr/>
        <p:txBody>
          <a:bodyPr>
            <a:noAutofit/>
          </a:bodyPr>
          <a:lstStyle/>
          <a:p>
            <a:r>
              <a:rPr lang="en-US" sz="3200" dirty="0"/>
              <a:t>“Is Labor’s Loss Capital’s Gain?</a:t>
            </a:r>
            <a:br>
              <a:rPr lang="en-US" sz="3200" dirty="0"/>
            </a:br>
            <a:r>
              <a:rPr lang="en-US" sz="3200" dirty="0"/>
              <a:t> Gross versus Net Labor Shares” Benjamin Bridgman, </a:t>
            </a:r>
            <a:r>
              <a:rPr lang="en-US" sz="3200" dirty="0" err="1"/>
              <a:t>Ass’t</a:t>
            </a:r>
            <a:r>
              <a:rPr lang="en-US" sz="3200" dirty="0"/>
              <a:t> Chief Economist, Bureau of Economic Analysis, May 2016</a:t>
            </a:r>
          </a:p>
        </p:txBody>
      </p:sp>
      <p:sp>
        <p:nvSpPr>
          <p:cNvPr id="3" name="Content Placeholder 2">
            <a:extLst>
              <a:ext uri="{FF2B5EF4-FFF2-40B4-BE49-F238E27FC236}">
                <a16:creationId xmlns:a16="http://schemas.microsoft.com/office/drawing/2014/main" id="{9826ED57-33F6-433D-985B-F7E35CD9C523}"/>
              </a:ext>
            </a:extLst>
          </p:cNvPr>
          <p:cNvSpPr>
            <a:spLocks noGrp="1"/>
          </p:cNvSpPr>
          <p:nvPr>
            <p:ph idx="1"/>
          </p:nvPr>
        </p:nvSpPr>
        <p:spPr/>
        <p:txBody>
          <a:bodyPr>
            <a:normAutofit/>
          </a:bodyPr>
          <a:lstStyle/>
          <a:p>
            <a:pPr marL="0" indent="0">
              <a:buNone/>
            </a:pPr>
            <a:endParaRPr lang="en-US" dirty="0"/>
          </a:p>
          <a:p>
            <a:pPr marL="0" indent="0">
              <a:buNone/>
            </a:pPr>
            <a:r>
              <a:rPr lang="en-US" dirty="0"/>
              <a:t>“Recent net labor share is within its historical range whereas gross share is at its lowest level.”</a:t>
            </a:r>
          </a:p>
          <a:p>
            <a:pPr marL="0" indent="0">
              <a:buNone/>
            </a:pPr>
            <a:r>
              <a:rPr lang="en-US" dirty="0"/>
              <a:t>“I remove depreciation since paying for it only returns the economy to the production possibilities of the previous period. Using net production thus only includes output which can be used for current consumption or expanding future production.”</a:t>
            </a:r>
          </a:p>
        </p:txBody>
      </p:sp>
    </p:spTree>
    <p:extLst>
      <p:ext uri="{BB962C8B-B14F-4D97-AF65-F5344CB8AC3E}">
        <p14:creationId xmlns:p14="http://schemas.microsoft.com/office/powerpoint/2010/main" val="3960287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AC4A-838F-FAFC-092D-7A139088C9A6}"/>
              </a:ext>
            </a:extLst>
          </p:cNvPr>
          <p:cNvSpPr>
            <a:spLocks noGrp="1"/>
          </p:cNvSpPr>
          <p:nvPr>
            <p:ph type="title"/>
          </p:nvPr>
        </p:nvSpPr>
        <p:spPr/>
        <p:txBody>
          <a:bodyPr/>
          <a:lstStyle/>
          <a:p>
            <a:r>
              <a:rPr lang="en-US" dirty="0"/>
              <a:t>The Experts Still Stick to GDP</a:t>
            </a:r>
          </a:p>
        </p:txBody>
      </p:sp>
      <p:sp>
        <p:nvSpPr>
          <p:cNvPr id="3" name="Content Placeholder 2">
            <a:extLst>
              <a:ext uri="{FF2B5EF4-FFF2-40B4-BE49-F238E27FC236}">
                <a16:creationId xmlns:a16="http://schemas.microsoft.com/office/drawing/2014/main" id="{1134277A-B5AF-AE52-C755-DD676F75A5E6}"/>
              </a:ext>
            </a:extLst>
          </p:cNvPr>
          <p:cNvSpPr>
            <a:spLocks noGrp="1"/>
          </p:cNvSpPr>
          <p:nvPr>
            <p:ph idx="1"/>
          </p:nvPr>
        </p:nvSpPr>
        <p:spPr/>
        <p:txBody>
          <a:bodyPr/>
          <a:lstStyle/>
          <a:p>
            <a:r>
              <a:rPr lang="en-US" dirty="0"/>
              <a:t>“The fall of labor’s share of GDP in the United States and many other countries in recent decades is well documented but its causes remain uncertain.”</a:t>
            </a:r>
          </a:p>
          <a:p>
            <a:r>
              <a:rPr lang="en-US" dirty="0"/>
              <a:t> “The Fall of the Labor Share and the Rise of Superstar Firms”∗ </a:t>
            </a:r>
          </a:p>
          <a:p>
            <a:r>
              <a:rPr lang="en-US" dirty="0"/>
              <a:t>David Autor, MIT and NBER David Dorn, University of Zurich and CEPR Lawrence F. Katz, Harvard University and NBER Christina Patterson, Chicago Booth and NBER John Van Reenen, MIT and NBER October 2019 Quarterly Journal of Economics</a:t>
            </a:r>
          </a:p>
        </p:txBody>
      </p:sp>
    </p:spTree>
    <p:extLst>
      <p:ext uri="{BB962C8B-B14F-4D97-AF65-F5344CB8AC3E}">
        <p14:creationId xmlns:p14="http://schemas.microsoft.com/office/powerpoint/2010/main" val="519747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CB97-EE39-C166-D747-B84D974CCC26}"/>
              </a:ext>
            </a:extLst>
          </p:cNvPr>
          <p:cNvSpPr>
            <a:spLocks noGrp="1"/>
          </p:cNvSpPr>
          <p:nvPr>
            <p:ph type="title"/>
          </p:nvPr>
        </p:nvSpPr>
        <p:spPr/>
        <p:txBody>
          <a:bodyPr/>
          <a:lstStyle/>
          <a:p>
            <a:r>
              <a:rPr lang="en-US" dirty="0"/>
              <a:t>Labor Compensation/Net Domestic Product</a:t>
            </a:r>
          </a:p>
        </p:txBody>
      </p:sp>
      <p:pic>
        <p:nvPicPr>
          <p:cNvPr id="5" name="Content Placeholder 4">
            <a:extLst>
              <a:ext uri="{FF2B5EF4-FFF2-40B4-BE49-F238E27FC236}">
                <a16:creationId xmlns:a16="http://schemas.microsoft.com/office/drawing/2014/main" id="{12F8EF56-0C37-190D-ADC6-7695CC3E9197}"/>
              </a:ext>
            </a:extLst>
          </p:cNvPr>
          <p:cNvPicPr>
            <a:picLocks noGrp="1" noChangeAspect="1"/>
          </p:cNvPicPr>
          <p:nvPr>
            <p:ph idx="1"/>
          </p:nvPr>
        </p:nvPicPr>
        <p:blipFill>
          <a:blip r:embed="rId2"/>
          <a:stretch>
            <a:fillRect/>
          </a:stretch>
        </p:blipFill>
        <p:spPr>
          <a:xfrm>
            <a:off x="2061947" y="1825625"/>
            <a:ext cx="8068105" cy="4351338"/>
          </a:xfrm>
        </p:spPr>
      </p:pic>
    </p:spTree>
    <p:extLst>
      <p:ext uri="{BB962C8B-B14F-4D97-AF65-F5344CB8AC3E}">
        <p14:creationId xmlns:p14="http://schemas.microsoft.com/office/powerpoint/2010/main" val="660942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6B9-9C12-7845-D68B-A491EB9A017F}"/>
              </a:ext>
            </a:extLst>
          </p:cNvPr>
          <p:cNvSpPr>
            <a:spLocks noGrp="1"/>
          </p:cNvSpPr>
          <p:nvPr>
            <p:ph type="title"/>
          </p:nvPr>
        </p:nvSpPr>
        <p:spPr/>
        <p:txBody>
          <a:bodyPr/>
          <a:lstStyle/>
          <a:p>
            <a:r>
              <a:rPr lang="en-US" dirty="0"/>
              <a:t>Labor Compensation as % of Gross Value Added</a:t>
            </a:r>
          </a:p>
        </p:txBody>
      </p:sp>
      <p:pic>
        <p:nvPicPr>
          <p:cNvPr id="5" name="Content Placeholder 4">
            <a:extLst>
              <a:ext uri="{FF2B5EF4-FFF2-40B4-BE49-F238E27FC236}">
                <a16:creationId xmlns:a16="http://schemas.microsoft.com/office/drawing/2014/main" id="{4CBC4901-85C2-81D1-0BB1-583A6A5B5611}"/>
              </a:ext>
            </a:extLst>
          </p:cNvPr>
          <p:cNvPicPr>
            <a:picLocks noGrp="1" noChangeAspect="1"/>
          </p:cNvPicPr>
          <p:nvPr>
            <p:ph idx="1"/>
          </p:nvPr>
        </p:nvPicPr>
        <p:blipFill>
          <a:blip r:embed="rId2"/>
          <a:stretch>
            <a:fillRect/>
          </a:stretch>
        </p:blipFill>
        <p:spPr>
          <a:xfrm>
            <a:off x="2035351" y="1825625"/>
            <a:ext cx="8121298" cy="4351338"/>
          </a:xfrm>
        </p:spPr>
      </p:pic>
    </p:spTree>
    <p:extLst>
      <p:ext uri="{BB962C8B-B14F-4D97-AF65-F5344CB8AC3E}">
        <p14:creationId xmlns:p14="http://schemas.microsoft.com/office/powerpoint/2010/main" val="2209165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BEF0-B547-5485-A39C-A621A49BB198}"/>
              </a:ext>
            </a:extLst>
          </p:cNvPr>
          <p:cNvSpPr>
            <a:spLocks noGrp="1"/>
          </p:cNvSpPr>
          <p:nvPr>
            <p:ph type="title"/>
          </p:nvPr>
        </p:nvSpPr>
        <p:spPr/>
        <p:txBody>
          <a:bodyPr/>
          <a:lstStyle/>
          <a:p>
            <a:r>
              <a:rPr lang="en-US" dirty="0"/>
              <a:t>Labor Compensation as % of Net Value Added for Nonfinancial Corporations</a:t>
            </a:r>
          </a:p>
        </p:txBody>
      </p:sp>
      <p:pic>
        <p:nvPicPr>
          <p:cNvPr id="5" name="Content Placeholder 4">
            <a:extLst>
              <a:ext uri="{FF2B5EF4-FFF2-40B4-BE49-F238E27FC236}">
                <a16:creationId xmlns:a16="http://schemas.microsoft.com/office/drawing/2014/main" id="{D4CF8A27-97B4-8D0F-9DFB-D056AE273881}"/>
              </a:ext>
            </a:extLst>
          </p:cNvPr>
          <p:cNvPicPr>
            <a:picLocks noGrp="1" noChangeAspect="1"/>
          </p:cNvPicPr>
          <p:nvPr>
            <p:ph idx="1"/>
          </p:nvPr>
        </p:nvPicPr>
        <p:blipFill>
          <a:blip r:embed="rId2"/>
          <a:stretch>
            <a:fillRect/>
          </a:stretch>
        </p:blipFill>
        <p:spPr>
          <a:xfrm>
            <a:off x="2082369" y="1825625"/>
            <a:ext cx="8027262" cy="4351338"/>
          </a:xfrm>
        </p:spPr>
      </p:pic>
    </p:spTree>
    <p:extLst>
      <p:ext uri="{BB962C8B-B14F-4D97-AF65-F5344CB8AC3E}">
        <p14:creationId xmlns:p14="http://schemas.microsoft.com/office/powerpoint/2010/main" val="290022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01A2-B8A7-8305-DB39-FD679235B362}"/>
              </a:ext>
            </a:extLst>
          </p:cNvPr>
          <p:cNvSpPr>
            <a:spLocks noGrp="1"/>
          </p:cNvSpPr>
          <p:nvPr>
            <p:ph type="title"/>
          </p:nvPr>
        </p:nvSpPr>
        <p:spPr/>
        <p:txBody>
          <a:bodyPr>
            <a:normAutofit/>
          </a:bodyPr>
          <a:lstStyle/>
          <a:p>
            <a:r>
              <a:rPr lang="en-US" sz="3600" dirty="0"/>
              <a:t>Labor Compensation for Nonfinancial Corporations as % of Net Value Added Minus Production Taxes</a:t>
            </a:r>
          </a:p>
        </p:txBody>
      </p:sp>
      <p:pic>
        <p:nvPicPr>
          <p:cNvPr id="5" name="Content Placeholder 4">
            <a:extLst>
              <a:ext uri="{FF2B5EF4-FFF2-40B4-BE49-F238E27FC236}">
                <a16:creationId xmlns:a16="http://schemas.microsoft.com/office/drawing/2014/main" id="{875C5843-8DEF-4C38-E4B1-545575177D55}"/>
              </a:ext>
            </a:extLst>
          </p:cNvPr>
          <p:cNvPicPr>
            <a:picLocks noGrp="1" noChangeAspect="1"/>
          </p:cNvPicPr>
          <p:nvPr>
            <p:ph idx="1"/>
          </p:nvPr>
        </p:nvPicPr>
        <p:blipFill>
          <a:blip r:embed="rId2"/>
          <a:stretch>
            <a:fillRect/>
          </a:stretch>
        </p:blipFill>
        <p:spPr>
          <a:xfrm>
            <a:off x="2104277" y="1825625"/>
            <a:ext cx="7983446" cy="4351338"/>
          </a:xfrm>
        </p:spPr>
      </p:pic>
    </p:spTree>
    <p:extLst>
      <p:ext uri="{BB962C8B-B14F-4D97-AF65-F5344CB8AC3E}">
        <p14:creationId xmlns:p14="http://schemas.microsoft.com/office/powerpoint/2010/main" val="1515357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2D66-3B3B-E860-FBAE-FE28C1B2C388}"/>
              </a:ext>
            </a:extLst>
          </p:cNvPr>
          <p:cNvSpPr>
            <a:spLocks noGrp="1"/>
          </p:cNvSpPr>
          <p:nvPr>
            <p:ph type="title"/>
          </p:nvPr>
        </p:nvSpPr>
        <p:spPr/>
        <p:txBody>
          <a:bodyPr>
            <a:noAutofit/>
          </a:bodyPr>
          <a:lstStyle/>
          <a:p>
            <a:r>
              <a:rPr lang="en-US" sz="3600" dirty="0"/>
              <a:t>Labor Compensation For Nonfinancial Corporations of as % of Net Value Added Minus Production Taxes: 1970-2022</a:t>
            </a:r>
          </a:p>
        </p:txBody>
      </p:sp>
      <p:pic>
        <p:nvPicPr>
          <p:cNvPr id="5" name="Content Placeholder 4">
            <a:extLst>
              <a:ext uri="{FF2B5EF4-FFF2-40B4-BE49-F238E27FC236}">
                <a16:creationId xmlns:a16="http://schemas.microsoft.com/office/drawing/2014/main" id="{284217AB-6570-B2DE-0BA5-2772FFC69853}"/>
              </a:ext>
            </a:extLst>
          </p:cNvPr>
          <p:cNvPicPr>
            <a:picLocks noGrp="1" noChangeAspect="1"/>
          </p:cNvPicPr>
          <p:nvPr>
            <p:ph idx="1"/>
          </p:nvPr>
        </p:nvPicPr>
        <p:blipFill>
          <a:blip r:embed="rId2"/>
          <a:stretch>
            <a:fillRect/>
          </a:stretch>
        </p:blipFill>
        <p:spPr>
          <a:xfrm>
            <a:off x="2096255" y="1825625"/>
            <a:ext cx="7999490" cy="4351338"/>
          </a:xfrm>
        </p:spPr>
      </p:pic>
    </p:spTree>
    <p:extLst>
      <p:ext uri="{BB962C8B-B14F-4D97-AF65-F5344CB8AC3E}">
        <p14:creationId xmlns:p14="http://schemas.microsoft.com/office/powerpoint/2010/main" val="3298060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7D9A-49A7-CE57-79A2-B45820346530}"/>
              </a:ext>
            </a:extLst>
          </p:cNvPr>
          <p:cNvSpPr>
            <a:spLocks noGrp="1"/>
          </p:cNvSpPr>
          <p:nvPr>
            <p:ph type="title"/>
          </p:nvPr>
        </p:nvSpPr>
        <p:spPr/>
        <p:txBody>
          <a:bodyPr/>
          <a:lstStyle/>
          <a:p>
            <a:r>
              <a:rPr lang="en-US" dirty="0"/>
              <a:t>Sen Elizabeth Warren</a:t>
            </a:r>
          </a:p>
        </p:txBody>
      </p:sp>
      <p:sp>
        <p:nvSpPr>
          <p:cNvPr id="3" name="Content Placeholder 2">
            <a:extLst>
              <a:ext uri="{FF2B5EF4-FFF2-40B4-BE49-F238E27FC236}">
                <a16:creationId xmlns:a16="http://schemas.microsoft.com/office/drawing/2014/main" id="{25A9BF7F-9970-8BB1-7D36-B4D070A98487}"/>
              </a:ext>
            </a:extLst>
          </p:cNvPr>
          <p:cNvSpPr>
            <a:spLocks noGrp="1"/>
          </p:cNvSpPr>
          <p:nvPr>
            <p:ph idx="1"/>
          </p:nvPr>
        </p:nvSpPr>
        <p:spPr/>
        <p:txBody>
          <a:bodyPr>
            <a:normAutofit/>
          </a:bodyPr>
          <a:lstStyle/>
          <a:p>
            <a:pPr indent="457200" rtl="0">
              <a:spcBef>
                <a:spcPts val="0"/>
              </a:spcBef>
              <a:spcAft>
                <a:spcPts val="0"/>
              </a:spcAft>
            </a:pPr>
            <a:r>
              <a:rPr lang="en-US" sz="3500" b="0" i="0" u="none" strike="noStrike" dirty="0">
                <a:solidFill>
                  <a:srgbClr val="000000"/>
                </a:solidFill>
                <a:effectLst/>
                <a:latin typeface="Verdana" panose="020B0604030504040204" pitchFamily="34" charset="0"/>
              </a:rPr>
              <a:t>“</a:t>
            </a:r>
            <a:r>
              <a:rPr lang="en-US" sz="3500" b="0" i="0" u="none" strike="noStrike">
                <a:solidFill>
                  <a:srgbClr val="000000"/>
                </a:solidFill>
                <a:effectLst/>
                <a:latin typeface="Verdana" panose="020B0604030504040204" pitchFamily="34" charset="0"/>
              </a:rPr>
              <a:t>While corporate </a:t>
            </a:r>
            <a:r>
              <a:rPr lang="en-US" sz="3500" b="0" i="0" u="none" strike="noStrike" dirty="0">
                <a:solidFill>
                  <a:srgbClr val="000000"/>
                </a:solidFill>
                <a:effectLst/>
                <a:latin typeface="Verdana" panose="020B0604030504040204" pitchFamily="34" charset="0"/>
              </a:rPr>
              <a:t>profits have soared, t</a:t>
            </a:r>
            <a:r>
              <a:rPr lang="en-US" sz="3500" b="0" i="0" u="none" strike="noStrike" dirty="0">
                <a:solidFill>
                  <a:srgbClr val="171717"/>
                </a:solidFill>
                <a:effectLst/>
                <a:latin typeface="Georgia" panose="02040502050405020303" pitchFamily="18" charset="0"/>
              </a:rPr>
              <a:t>he share of national income that goes to labor has declined and is </a:t>
            </a:r>
            <a:r>
              <a:rPr lang="en-US" sz="3500" b="1" i="0" u="none" strike="noStrike" dirty="0">
                <a:solidFill>
                  <a:srgbClr val="1155CC"/>
                </a:solidFill>
                <a:effectLst/>
                <a:latin typeface="Georgia" panose="02040502050405020303" pitchFamily="18" charset="0"/>
                <a:hlinkClick r:id="rId2"/>
              </a:rPr>
              <a:t>near its lowest point</a:t>
            </a:r>
            <a:r>
              <a:rPr lang="en-US" sz="3500" b="0" i="0" u="none" strike="noStrike" dirty="0">
                <a:solidFill>
                  <a:srgbClr val="171717"/>
                </a:solidFill>
                <a:effectLst/>
                <a:latin typeface="Georgia" panose="02040502050405020303" pitchFamily="18" charset="0"/>
              </a:rPr>
              <a:t> in almost 70 years</a:t>
            </a:r>
            <a:r>
              <a:rPr lang="en-US" sz="3500" b="0" i="0" u="none" strike="noStrike">
                <a:solidFill>
                  <a:srgbClr val="171717"/>
                </a:solidFill>
                <a:effectLst/>
                <a:latin typeface="Georgia" panose="02040502050405020303" pitchFamily="18" charset="0"/>
              </a:rPr>
              <a:t>.” -”</a:t>
            </a:r>
            <a:r>
              <a:rPr lang="en-US" sz="3500" b="0" i="0" u="none" strike="noStrike">
                <a:solidFill>
                  <a:srgbClr val="000000"/>
                </a:solidFill>
                <a:effectLst/>
                <a:latin typeface="Verdana" panose="020B0604030504040204" pitchFamily="34" charset="0"/>
              </a:rPr>
              <a:t>Corporate </a:t>
            </a:r>
            <a:r>
              <a:rPr lang="en-US" sz="3500" b="0" i="0" u="none" strike="noStrike" dirty="0">
                <a:solidFill>
                  <a:srgbClr val="000000"/>
                </a:solidFill>
                <a:effectLst/>
                <a:latin typeface="Verdana" panose="020B0604030504040204" pitchFamily="34" charset="0"/>
              </a:rPr>
              <a:t>Governance </a:t>
            </a:r>
            <a:r>
              <a:rPr lang="en-US" sz="3500" b="0" i="0" u="none" strike="noStrike">
                <a:solidFill>
                  <a:srgbClr val="000000"/>
                </a:solidFill>
                <a:effectLst/>
                <a:latin typeface="Verdana" panose="020B0604030504040204" pitchFamily="34" charset="0"/>
              </a:rPr>
              <a:t>Working Group”-</a:t>
            </a:r>
            <a:r>
              <a:rPr lang="en-US" sz="3500" b="0" i="0" u="none" strike="noStrike" dirty="0">
                <a:solidFill>
                  <a:srgbClr val="000000"/>
                </a:solidFill>
                <a:effectLst/>
                <a:latin typeface="Verdana" panose="020B0604030504040204" pitchFamily="34" charset="0"/>
              </a:rPr>
              <a:t>paper to “Fundamentally Reform the 21st Century </a:t>
            </a:r>
            <a:r>
              <a:rPr lang="en-US" sz="3500" b="0" i="0" u="none" strike="noStrike">
                <a:solidFill>
                  <a:srgbClr val="000000"/>
                </a:solidFill>
                <a:effectLst/>
                <a:latin typeface="Verdana" panose="020B0604030504040204" pitchFamily="34" charset="0"/>
              </a:rPr>
              <a:t>American Economy”</a:t>
            </a:r>
            <a:endParaRPr lang="en-US" sz="3500" b="0" dirty="0">
              <a:effectLst/>
            </a:endParaRPr>
          </a:p>
          <a:p>
            <a:br>
              <a:rPr lang="en-US" dirty="0"/>
            </a:br>
            <a:endParaRPr lang="en-US" dirty="0"/>
          </a:p>
        </p:txBody>
      </p:sp>
    </p:spTree>
    <p:extLst>
      <p:ext uri="{BB962C8B-B14F-4D97-AF65-F5344CB8AC3E}">
        <p14:creationId xmlns:p14="http://schemas.microsoft.com/office/powerpoint/2010/main" val="765643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075D-A3BD-5F5A-A9D5-C593E54D04A2}"/>
              </a:ext>
            </a:extLst>
          </p:cNvPr>
          <p:cNvSpPr>
            <a:spLocks noGrp="1"/>
          </p:cNvSpPr>
          <p:nvPr>
            <p:ph type="title"/>
          </p:nvPr>
        </p:nvSpPr>
        <p:spPr/>
        <p:txBody>
          <a:bodyPr/>
          <a:lstStyle/>
          <a:p>
            <a:r>
              <a:rPr lang="en-US" dirty="0"/>
              <a:t>Rounding up the Usual Suspects</a:t>
            </a:r>
          </a:p>
        </p:txBody>
      </p:sp>
      <p:sp>
        <p:nvSpPr>
          <p:cNvPr id="3" name="Content Placeholder 2">
            <a:extLst>
              <a:ext uri="{FF2B5EF4-FFF2-40B4-BE49-F238E27FC236}">
                <a16:creationId xmlns:a16="http://schemas.microsoft.com/office/drawing/2014/main" id="{3F3E69AF-0A8B-884A-1E9B-D0B00E06D635}"/>
              </a:ext>
            </a:extLst>
          </p:cNvPr>
          <p:cNvSpPr>
            <a:spLocks noGrp="1"/>
          </p:cNvSpPr>
          <p:nvPr>
            <p:ph idx="1"/>
          </p:nvPr>
        </p:nvSpPr>
        <p:spPr/>
        <p:txBody>
          <a:bodyPr>
            <a:normAutofit fontScale="92500" lnSpcReduction="20000"/>
          </a:bodyPr>
          <a:lstStyle/>
          <a:p>
            <a:pPr indent="457200" rtl="0">
              <a:spcBef>
                <a:spcPts val="0"/>
              </a:spcBef>
              <a:spcAft>
                <a:spcPts val="0"/>
              </a:spcAft>
            </a:pPr>
            <a:r>
              <a:rPr lang="en-US" sz="3200" b="0" i="0" u="none" strike="noStrike" dirty="0">
                <a:solidFill>
                  <a:srgbClr val="333333"/>
                </a:solidFill>
                <a:effectLst/>
                <a:latin typeface="Verdana" panose="020B0604030504040204" pitchFamily="34" charset="0"/>
              </a:rPr>
              <a:t>“Economists have offered various explanations for why workers are not doing better: the steady weakening of labor unions, the ability of American companies to find cheaper labor abroad or automate further, piddling productivity growth, and the rise of superstar companies that are extremely efficient with a relatively small labor force.” </a:t>
            </a:r>
            <a:endParaRPr lang="en-US" sz="3200" b="0" dirty="0">
              <a:effectLst/>
            </a:endParaRPr>
          </a:p>
          <a:p>
            <a:r>
              <a:rPr lang="en-US" b="1" i="1" dirty="0">
                <a:effectLst/>
                <a:latin typeface="nyt-cheltenham"/>
              </a:rPr>
              <a:t>“Paychecks Lag as Profits Soar, and Prices Erode Wage Gains”-New York Times, June 13, 2018</a:t>
            </a:r>
          </a:p>
          <a:p>
            <a:endParaRPr lang="en-US" b="1" i="1" dirty="0">
              <a:effectLst/>
              <a:latin typeface="nyt-cheltenham"/>
            </a:endParaRPr>
          </a:p>
          <a:p>
            <a:br>
              <a:rPr lang="en-US" dirty="0"/>
            </a:br>
            <a:endParaRPr lang="en-US" dirty="0"/>
          </a:p>
        </p:txBody>
      </p:sp>
    </p:spTree>
    <p:extLst>
      <p:ext uri="{BB962C8B-B14F-4D97-AF65-F5344CB8AC3E}">
        <p14:creationId xmlns:p14="http://schemas.microsoft.com/office/powerpoint/2010/main" val="3022694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2242A-3358-4940-8F92-46495ED3C747}"/>
              </a:ext>
            </a:extLst>
          </p:cNvPr>
          <p:cNvSpPr>
            <a:spLocks noGrp="1"/>
          </p:cNvSpPr>
          <p:nvPr>
            <p:ph type="title"/>
          </p:nvPr>
        </p:nvSpPr>
        <p:spPr/>
        <p:txBody>
          <a:bodyPr/>
          <a:lstStyle/>
          <a:p>
            <a:r>
              <a:rPr lang="en-US" dirty="0"/>
              <a:t>Weaker Unions, Soaring International Trade</a:t>
            </a:r>
          </a:p>
        </p:txBody>
      </p:sp>
      <p:sp>
        <p:nvSpPr>
          <p:cNvPr id="3" name="Content Placeholder 2">
            <a:extLst>
              <a:ext uri="{FF2B5EF4-FFF2-40B4-BE49-F238E27FC236}">
                <a16:creationId xmlns:a16="http://schemas.microsoft.com/office/drawing/2014/main" id="{4202D7CD-7AA2-45A7-96DA-2044ACB41399}"/>
              </a:ext>
            </a:extLst>
          </p:cNvPr>
          <p:cNvSpPr>
            <a:spLocks noGrp="1"/>
          </p:cNvSpPr>
          <p:nvPr>
            <p:ph idx="1"/>
          </p:nvPr>
        </p:nvSpPr>
        <p:spPr/>
        <p:txBody>
          <a:bodyPr>
            <a:normAutofit/>
          </a:bodyPr>
          <a:lstStyle/>
          <a:p>
            <a:pPr algn="l" fontAlgn="base"/>
            <a:r>
              <a:rPr lang="en-US" b="0" i="0" dirty="0">
                <a:solidFill>
                  <a:srgbClr val="333333"/>
                </a:solidFill>
                <a:effectLst/>
                <a:latin typeface="Exchange"/>
              </a:rPr>
              <a:t>“Economists cite a number of possible explanations for the change. </a:t>
            </a:r>
            <a:r>
              <a:rPr lang="en-US" b="0" i="0" dirty="0">
                <a:solidFill>
                  <a:srgbClr val="333333"/>
                </a:solidFill>
                <a:effectLst/>
                <a:latin typeface="var(--font-serif)"/>
              </a:rPr>
              <a:t>One is that workers’ ability to negotiate wage increases has weakened. Union representation has fallen from about a quarter of the U.S. employed population in the 1970s to less than 12% now. Globalization and technology have also played a role. Soaring international trade, particularly after China’s entry to the World Trade Organization in 2001, gave manufacturers a cheap labor alternative overseas.” –Wall Street Journal 02/23/2019</a:t>
            </a:r>
            <a:endParaRPr lang="en-US" dirty="0"/>
          </a:p>
        </p:txBody>
      </p:sp>
    </p:spTree>
    <p:extLst>
      <p:ext uri="{BB962C8B-B14F-4D97-AF65-F5344CB8AC3E}">
        <p14:creationId xmlns:p14="http://schemas.microsoft.com/office/powerpoint/2010/main" val="1797949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6255-93B1-858A-E7A3-7DAC1DA3026C}"/>
              </a:ext>
            </a:extLst>
          </p:cNvPr>
          <p:cNvSpPr>
            <a:spLocks noGrp="1"/>
          </p:cNvSpPr>
          <p:nvPr>
            <p:ph type="title"/>
          </p:nvPr>
        </p:nvSpPr>
        <p:spPr/>
        <p:txBody>
          <a:bodyPr>
            <a:normAutofit fontScale="90000"/>
          </a:bodyPr>
          <a:lstStyle/>
          <a:p>
            <a:r>
              <a:rPr lang="en-US" dirty="0"/>
              <a:t>The Glory Days of Corporate Profits (pre-tax profits as % of income of </a:t>
            </a:r>
            <a:r>
              <a:rPr lang="en-US"/>
              <a:t>nonfinancial corporations)</a:t>
            </a:r>
          </a:p>
        </p:txBody>
      </p:sp>
      <p:pic>
        <p:nvPicPr>
          <p:cNvPr id="5" name="Content Placeholder 4">
            <a:extLst>
              <a:ext uri="{FF2B5EF4-FFF2-40B4-BE49-F238E27FC236}">
                <a16:creationId xmlns:a16="http://schemas.microsoft.com/office/drawing/2014/main" id="{D685C03F-93F8-5BCE-422E-D8F6FE980254}"/>
              </a:ext>
            </a:extLst>
          </p:cNvPr>
          <p:cNvPicPr>
            <a:picLocks noGrp="1" noChangeAspect="1"/>
          </p:cNvPicPr>
          <p:nvPr>
            <p:ph idx="1"/>
          </p:nvPr>
        </p:nvPicPr>
        <p:blipFill>
          <a:blip r:embed="rId2"/>
          <a:stretch>
            <a:fillRect/>
          </a:stretch>
        </p:blipFill>
        <p:spPr>
          <a:xfrm>
            <a:off x="2293802" y="1825625"/>
            <a:ext cx="7604395" cy="4351338"/>
          </a:xfrm>
        </p:spPr>
      </p:pic>
    </p:spTree>
    <p:extLst>
      <p:ext uri="{BB962C8B-B14F-4D97-AF65-F5344CB8AC3E}">
        <p14:creationId xmlns:p14="http://schemas.microsoft.com/office/powerpoint/2010/main" val="422410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19B9-1853-DC72-F402-36B9A548CF59}"/>
              </a:ext>
            </a:extLst>
          </p:cNvPr>
          <p:cNvSpPr>
            <a:spLocks noGrp="1"/>
          </p:cNvSpPr>
          <p:nvPr>
            <p:ph type="title"/>
          </p:nvPr>
        </p:nvSpPr>
        <p:spPr/>
        <p:txBody>
          <a:bodyPr/>
          <a:lstStyle/>
          <a:p>
            <a:r>
              <a:rPr lang="en-US" dirty="0"/>
              <a:t>“significant declines”</a:t>
            </a:r>
          </a:p>
        </p:txBody>
      </p:sp>
      <p:sp>
        <p:nvSpPr>
          <p:cNvPr id="3" name="Content Placeholder 2">
            <a:extLst>
              <a:ext uri="{FF2B5EF4-FFF2-40B4-BE49-F238E27FC236}">
                <a16:creationId xmlns:a16="http://schemas.microsoft.com/office/drawing/2014/main" id="{8E99FDCF-FB83-8E6A-05A4-29B848A8E046}"/>
              </a:ext>
            </a:extLst>
          </p:cNvPr>
          <p:cNvSpPr>
            <a:spLocks noGrp="1"/>
          </p:cNvSpPr>
          <p:nvPr>
            <p:ph idx="1"/>
          </p:nvPr>
        </p:nvSpPr>
        <p:spPr/>
        <p:txBody>
          <a:bodyPr>
            <a:normAutofit/>
          </a:bodyPr>
          <a:lstStyle/>
          <a:p>
            <a:r>
              <a:rPr lang="en-US" sz="4000" dirty="0"/>
              <a:t>“significant declines in the labor share of income”—April 2021 Cato Institute in the course of inquiring whether remedy should be </a:t>
            </a:r>
            <a:br>
              <a:rPr lang="en-US" sz="4000" dirty="0"/>
            </a:br>
            <a:r>
              <a:rPr lang="en-US" sz="4000" dirty="0"/>
              <a:t>“worker representation on corporate boards.”</a:t>
            </a:r>
          </a:p>
        </p:txBody>
      </p:sp>
    </p:spTree>
    <p:extLst>
      <p:ext uri="{BB962C8B-B14F-4D97-AF65-F5344CB8AC3E}">
        <p14:creationId xmlns:p14="http://schemas.microsoft.com/office/powerpoint/2010/main" val="385624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88BB-AA48-77B3-D76A-F32E472E86FC}"/>
              </a:ext>
            </a:extLst>
          </p:cNvPr>
          <p:cNvSpPr>
            <a:spLocks noGrp="1"/>
          </p:cNvSpPr>
          <p:nvPr>
            <p:ph type="title"/>
          </p:nvPr>
        </p:nvSpPr>
        <p:spPr/>
        <p:txBody>
          <a:bodyPr/>
          <a:lstStyle/>
          <a:p>
            <a:r>
              <a:rPr lang="en-US" dirty="0"/>
              <a:t>The Ghost of Karl Marx</a:t>
            </a:r>
          </a:p>
        </p:txBody>
      </p:sp>
      <p:sp>
        <p:nvSpPr>
          <p:cNvPr id="3" name="Content Placeholder 2">
            <a:extLst>
              <a:ext uri="{FF2B5EF4-FFF2-40B4-BE49-F238E27FC236}">
                <a16:creationId xmlns:a16="http://schemas.microsoft.com/office/drawing/2014/main" id="{8A3560E6-C427-5948-14C7-CD4DF7C9E927}"/>
              </a:ext>
            </a:extLst>
          </p:cNvPr>
          <p:cNvSpPr>
            <a:spLocks noGrp="1"/>
          </p:cNvSpPr>
          <p:nvPr>
            <p:ph idx="1"/>
          </p:nvPr>
        </p:nvSpPr>
        <p:spPr/>
        <p:txBody>
          <a:bodyPr>
            <a:noAutofit/>
          </a:bodyPr>
          <a:lstStyle/>
          <a:p>
            <a:pPr indent="457200" rtl="0">
              <a:spcBef>
                <a:spcPts val="0"/>
              </a:spcBef>
              <a:spcAft>
                <a:spcPts val="0"/>
              </a:spcAft>
            </a:pPr>
            <a:r>
              <a:rPr lang="en-US" sz="4400" dirty="0"/>
              <a:t>In </a:t>
            </a:r>
            <a:r>
              <a:rPr lang="en-US" sz="4400" b="0" i="0" u="none" strike="noStrike" dirty="0">
                <a:solidFill>
                  <a:srgbClr val="000000"/>
                </a:solidFill>
                <a:effectLst/>
                <a:latin typeface="Verdana" panose="020B0604030504040204" pitchFamily="34" charset="0"/>
              </a:rPr>
              <a:t>“The Decline in Labor’s Share of U.S. Income,” </a:t>
            </a:r>
            <a:r>
              <a:rPr lang="en-US" sz="4400" dirty="0">
                <a:solidFill>
                  <a:srgbClr val="000000"/>
                </a:solidFill>
                <a:latin typeface="Verdana" panose="020B0604030504040204" pitchFamily="34" charset="0"/>
              </a:rPr>
              <a:t>free market economist David </a:t>
            </a:r>
            <a:r>
              <a:rPr lang="en-US" sz="4400" b="0" i="0" u="none" strike="noStrike" dirty="0">
                <a:solidFill>
                  <a:srgbClr val="000000"/>
                </a:solidFill>
                <a:effectLst/>
                <a:latin typeface="Verdana" panose="020B0604030504040204" pitchFamily="34" charset="0"/>
              </a:rPr>
              <a:t>Henderson observes that in a course he taught, he “told the students that although I’m no Marxist, I did find this a little concerning.” </a:t>
            </a:r>
            <a:endParaRPr lang="en-US" sz="4400" b="0" dirty="0">
              <a:effectLst/>
            </a:endParaRPr>
          </a:p>
          <a:p>
            <a:br>
              <a:rPr lang="en-US" sz="4400" dirty="0"/>
            </a:br>
            <a:endParaRPr lang="en-US" sz="4400" dirty="0"/>
          </a:p>
        </p:txBody>
      </p:sp>
    </p:spTree>
    <p:extLst>
      <p:ext uri="{BB962C8B-B14F-4D97-AF65-F5344CB8AC3E}">
        <p14:creationId xmlns:p14="http://schemas.microsoft.com/office/powerpoint/2010/main" val="239073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76BB-3BC3-FB3F-6A29-F57789422B08}"/>
              </a:ext>
            </a:extLst>
          </p:cNvPr>
          <p:cNvSpPr>
            <a:spLocks noGrp="1"/>
          </p:cNvSpPr>
          <p:nvPr>
            <p:ph type="title"/>
          </p:nvPr>
        </p:nvSpPr>
        <p:spPr>
          <a:xfrm>
            <a:off x="838200" y="365125"/>
            <a:ext cx="10515600" cy="1325563"/>
          </a:xfrm>
        </p:spPr>
        <p:txBody>
          <a:bodyPr>
            <a:normAutofit/>
          </a:bodyPr>
          <a:lstStyle/>
          <a:p>
            <a:r>
              <a:rPr lang="en-US" dirty="0"/>
              <a:t>                    </a:t>
            </a:r>
            <a:r>
              <a:rPr lang="en-US" sz="3100" dirty="0"/>
              <a:t>The Official Story                                                   (red line tracks “Real Output Per Hour of All Persons”)</a:t>
            </a:r>
          </a:p>
        </p:txBody>
      </p:sp>
      <p:pic>
        <p:nvPicPr>
          <p:cNvPr id="5" name="Content Placeholder 4">
            <a:extLst>
              <a:ext uri="{FF2B5EF4-FFF2-40B4-BE49-F238E27FC236}">
                <a16:creationId xmlns:a16="http://schemas.microsoft.com/office/drawing/2014/main" id="{6A4DDFD2-A511-6D25-9FF6-C3F08E9E1457}"/>
              </a:ext>
            </a:extLst>
          </p:cNvPr>
          <p:cNvPicPr>
            <a:picLocks noGrp="1" noChangeAspect="1"/>
          </p:cNvPicPr>
          <p:nvPr>
            <p:ph idx="1"/>
          </p:nvPr>
        </p:nvPicPr>
        <p:blipFill>
          <a:blip r:embed="rId2"/>
          <a:stretch>
            <a:fillRect/>
          </a:stretch>
        </p:blipFill>
        <p:spPr>
          <a:xfrm>
            <a:off x="1867499" y="1825625"/>
            <a:ext cx="8457002" cy="4351338"/>
          </a:xfrm>
        </p:spPr>
      </p:pic>
    </p:spTree>
    <p:extLst>
      <p:ext uri="{BB962C8B-B14F-4D97-AF65-F5344CB8AC3E}">
        <p14:creationId xmlns:p14="http://schemas.microsoft.com/office/powerpoint/2010/main" val="44571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D179-60FA-4AC7-FF7B-AC65A9C8E857}"/>
              </a:ext>
            </a:extLst>
          </p:cNvPr>
          <p:cNvSpPr>
            <a:spLocks noGrp="1"/>
          </p:cNvSpPr>
          <p:nvPr>
            <p:ph type="title"/>
          </p:nvPr>
        </p:nvSpPr>
        <p:spPr/>
        <p:txBody>
          <a:bodyPr/>
          <a:lstStyle/>
          <a:p>
            <a:r>
              <a:rPr lang="en-US" dirty="0"/>
              <a:t>The Unofficial Story </a:t>
            </a:r>
            <a:r>
              <a:rPr lang="en-US" sz="4400" dirty="0"/>
              <a:t>(red line tracks “Output Per Hour of All Persons” </a:t>
            </a:r>
            <a:r>
              <a:rPr lang="en-US" sz="4400"/>
              <a:t>in nominal dollars)</a:t>
            </a:r>
            <a:endParaRPr lang="en-US" dirty="0"/>
          </a:p>
        </p:txBody>
      </p:sp>
      <p:pic>
        <p:nvPicPr>
          <p:cNvPr id="5" name="Content Placeholder 4">
            <a:extLst>
              <a:ext uri="{FF2B5EF4-FFF2-40B4-BE49-F238E27FC236}">
                <a16:creationId xmlns:a16="http://schemas.microsoft.com/office/drawing/2014/main" id="{A421A932-802E-F7E1-8877-ACA9BABB1747}"/>
              </a:ext>
            </a:extLst>
          </p:cNvPr>
          <p:cNvPicPr>
            <a:picLocks noGrp="1" noChangeAspect="1"/>
          </p:cNvPicPr>
          <p:nvPr>
            <p:ph idx="1"/>
          </p:nvPr>
        </p:nvPicPr>
        <p:blipFill>
          <a:blip r:embed="rId2"/>
          <a:stretch>
            <a:fillRect/>
          </a:stretch>
        </p:blipFill>
        <p:spPr>
          <a:xfrm>
            <a:off x="1881664" y="1825625"/>
            <a:ext cx="8428672" cy="4351338"/>
          </a:xfrm>
        </p:spPr>
      </p:pic>
    </p:spTree>
    <p:extLst>
      <p:ext uri="{BB962C8B-B14F-4D97-AF65-F5344CB8AC3E}">
        <p14:creationId xmlns:p14="http://schemas.microsoft.com/office/powerpoint/2010/main" val="328061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3C9C-C625-DCAA-E887-4EF251E3BCFC}"/>
              </a:ext>
            </a:extLst>
          </p:cNvPr>
          <p:cNvSpPr>
            <a:spLocks noGrp="1"/>
          </p:cNvSpPr>
          <p:nvPr>
            <p:ph type="title"/>
          </p:nvPr>
        </p:nvSpPr>
        <p:spPr/>
        <p:txBody>
          <a:bodyPr/>
          <a:lstStyle/>
          <a:p>
            <a:r>
              <a:rPr lang="en-US" dirty="0"/>
              <a:t>“Two Sets of Books”</a:t>
            </a:r>
          </a:p>
        </p:txBody>
      </p:sp>
      <p:pic>
        <p:nvPicPr>
          <p:cNvPr id="5" name="Content Placeholder 4">
            <a:extLst>
              <a:ext uri="{FF2B5EF4-FFF2-40B4-BE49-F238E27FC236}">
                <a16:creationId xmlns:a16="http://schemas.microsoft.com/office/drawing/2014/main" id="{ABAFC8F1-2A7B-C035-8659-5F4AE2287E52}"/>
              </a:ext>
            </a:extLst>
          </p:cNvPr>
          <p:cNvPicPr>
            <a:picLocks noGrp="1" noChangeAspect="1"/>
          </p:cNvPicPr>
          <p:nvPr>
            <p:ph idx="1"/>
          </p:nvPr>
        </p:nvPicPr>
        <p:blipFill>
          <a:blip r:embed="rId2"/>
          <a:stretch>
            <a:fillRect/>
          </a:stretch>
        </p:blipFill>
        <p:spPr>
          <a:xfrm>
            <a:off x="2037767" y="1825625"/>
            <a:ext cx="8116465" cy="4351338"/>
          </a:xfrm>
        </p:spPr>
      </p:pic>
    </p:spTree>
    <p:extLst>
      <p:ext uri="{BB962C8B-B14F-4D97-AF65-F5344CB8AC3E}">
        <p14:creationId xmlns:p14="http://schemas.microsoft.com/office/powerpoint/2010/main" val="51514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867D-3944-F316-8100-A27280CF4533}"/>
              </a:ext>
            </a:extLst>
          </p:cNvPr>
          <p:cNvSpPr>
            <a:spLocks noGrp="1"/>
          </p:cNvSpPr>
          <p:nvPr>
            <p:ph type="title"/>
          </p:nvPr>
        </p:nvSpPr>
        <p:spPr/>
        <p:txBody>
          <a:bodyPr/>
          <a:lstStyle/>
          <a:p>
            <a:r>
              <a:rPr lang="en-US" dirty="0"/>
              <a:t>Calculating the Ratio: “Labor Share”</a:t>
            </a:r>
          </a:p>
        </p:txBody>
      </p:sp>
      <p:sp>
        <p:nvSpPr>
          <p:cNvPr id="3" name="Content Placeholder 2">
            <a:extLst>
              <a:ext uri="{FF2B5EF4-FFF2-40B4-BE49-F238E27FC236}">
                <a16:creationId xmlns:a16="http://schemas.microsoft.com/office/drawing/2014/main" id="{8A61BB3C-C2A8-5F49-5440-F48A0BB292EF}"/>
              </a:ext>
            </a:extLst>
          </p:cNvPr>
          <p:cNvSpPr>
            <a:spLocks noGrp="1"/>
          </p:cNvSpPr>
          <p:nvPr>
            <p:ph idx="1"/>
          </p:nvPr>
        </p:nvSpPr>
        <p:spPr/>
        <p:txBody>
          <a:bodyPr/>
          <a:lstStyle/>
          <a:p>
            <a:r>
              <a:rPr lang="en-US" dirty="0"/>
              <a:t>Numerator: a measure of labor compensation, including benefits</a:t>
            </a:r>
          </a:p>
          <a:p>
            <a:r>
              <a:rPr lang="en-US" dirty="0"/>
              <a:t>Denominator: a measure of income and output</a:t>
            </a:r>
          </a:p>
        </p:txBody>
      </p:sp>
    </p:spTree>
    <p:extLst>
      <p:ext uri="{BB962C8B-B14F-4D97-AF65-F5344CB8AC3E}">
        <p14:creationId xmlns:p14="http://schemas.microsoft.com/office/powerpoint/2010/main" val="651304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2442</TotalTime>
  <Words>1021</Words>
  <Application>Microsoft Office PowerPoint</Application>
  <PresentationFormat>Widescreen</PresentationFormat>
  <Paragraphs>67</Paragraphs>
  <Slides>32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Exchange</vt:lpstr>
      <vt:lpstr>Georgia</vt:lpstr>
      <vt:lpstr>nyt-cheltenham</vt:lpstr>
      <vt:lpstr>Retina</vt:lpstr>
      <vt:lpstr>var(--font-serif)</vt:lpstr>
      <vt:lpstr>var(--typography-headline-standard-xxl-font-family)</vt:lpstr>
      <vt:lpstr>Verdana</vt:lpstr>
      <vt:lpstr>Office Theme</vt:lpstr>
      <vt:lpstr>THE DIRTY DATA OF LABOR COMPENSATION MYTHS</vt:lpstr>
      <vt:lpstr>“less and less and less”</vt:lpstr>
      <vt:lpstr>Sen Elizabeth Warren</vt:lpstr>
      <vt:lpstr>“significant declines”</vt:lpstr>
      <vt:lpstr>The Ghost of Karl Marx</vt:lpstr>
      <vt:lpstr>                    The Official Story                                                   (red line tracks “Real Output Per Hour of All Persons”)</vt:lpstr>
      <vt:lpstr>The Unofficial Story (red line tracks “Output Per Hour of All Persons” in nominal dollars)</vt:lpstr>
      <vt:lpstr>“Two Sets of Books”</vt:lpstr>
      <vt:lpstr>Calculating the Ratio: “Labor Share”</vt:lpstr>
      <vt:lpstr>A Dissent from One Mainstream Economist </vt:lpstr>
      <vt:lpstr>“Historical Range”</vt:lpstr>
      <vt:lpstr>The Wall Street Journal,  Feb 23 2019</vt:lpstr>
      <vt:lpstr>Labor Compensation/Gross Domestic Income</vt:lpstr>
      <vt:lpstr>Labor Compensation/Net Domestic Income</vt:lpstr>
      <vt:lpstr>Difference Between Gross Domestic Income vs. Net Domestic Income</vt:lpstr>
      <vt:lpstr>“Consumption of Fixed Capital”</vt:lpstr>
      <vt:lpstr>            “National Income”</vt:lpstr>
      <vt:lpstr>PowerPoint Presentation</vt:lpstr>
      <vt:lpstr>Net Domestic Product and Depreciation (Ditto Net Domestic Income)</vt:lpstr>
      <vt:lpstr>Depreciation Has Been Taking an Increasing Bite out of Gross Domestic Income</vt:lpstr>
      <vt:lpstr>Result: Net Domestic Income Has Declined as Share of Gross Domestic Income</vt:lpstr>
      <vt:lpstr>Investment in Equipment &amp; Software as % of Private Sector Capital Investment-Nominal $</vt:lpstr>
      <vt:lpstr>“Is Labor’s Loss Capital’s Gain?  Gross versus Net Labor Shares” Benjamin Bridgman, Ass’t Chief Economist, Bureau of Economic Analysis, May 2016</vt:lpstr>
      <vt:lpstr>The Experts Still Stick to GDP</vt:lpstr>
      <vt:lpstr>Labor Compensation/Net Domestic Product</vt:lpstr>
      <vt:lpstr>Labor Compensation as % of Gross Value Added</vt:lpstr>
      <vt:lpstr>Labor Compensation as % of Net Value Added for Nonfinancial Corporations</vt:lpstr>
      <vt:lpstr>Labor Compensation for Nonfinancial Corporations as % of Net Value Added Minus Production Taxes</vt:lpstr>
      <vt:lpstr>Labor Compensation For Nonfinancial Corporations of as % of Net Value Added Minus Production Taxes: 1970-2022</vt:lpstr>
      <vt:lpstr>Rounding up the Usual Suspects</vt:lpstr>
      <vt:lpstr>Weaker Unions, Soaring International Trade</vt:lpstr>
      <vt:lpstr>The Glory Days of Corporate Profits (pre-tax profits as % of income of nonfinancial corporations)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 NEED, EMPLOYER GREED</dc:title>
  <dc:creator>Gene Epstein</dc:creator>
  <cp:lastModifiedBy>Mises Institute</cp:lastModifiedBy>
  <cp:revision>141</cp:revision>
  <cp:lastPrinted>2021-05-24T17:11:18Z</cp:lastPrinted>
  <dcterms:created xsi:type="dcterms:W3CDTF">2021-05-19T21:15:18Z</dcterms:created>
  <dcterms:modified xsi:type="dcterms:W3CDTF">2022-07-26T01:17:29Z</dcterms:modified>
</cp:coreProperties>
</file>