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5" r:id="rId1"/>
  </p:sldMasterIdLst>
  <p:notesMasterIdLst>
    <p:notesMasterId r:id="rId17"/>
  </p:notesMasterIdLst>
  <p:handoutMasterIdLst>
    <p:handoutMasterId r:id="rId18"/>
  </p:handoutMasterIdLst>
  <p:sldIdLst>
    <p:sldId id="259" r:id="rId2"/>
    <p:sldId id="327" r:id="rId3"/>
    <p:sldId id="326" r:id="rId4"/>
    <p:sldId id="308" r:id="rId5"/>
    <p:sldId id="309" r:id="rId6"/>
    <p:sldId id="310" r:id="rId7"/>
    <p:sldId id="320" r:id="rId8"/>
    <p:sldId id="324" r:id="rId9"/>
    <p:sldId id="321" r:id="rId10"/>
    <p:sldId id="323" r:id="rId11"/>
    <p:sldId id="328" r:id="rId12"/>
    <p:sldId id="280" r:id="rId13"/>
    <p:sldId id="281" r:id="rId14"/>
    <p:sldId id="282" r:id="rId15"/>
    <p:sldId id="319" r:id="rId16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late Pro Light" panose="02000306040000020004" pitchFamily="2" charset="0"/>
      <p:regular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00"/>
    <a:srgbClr val="FF9900"/>
    <a:srgbClr val="D09E00"/>
    <a:srgbClr val="0066CC"/>
    <a:srgbClr val="FF66FF"/>
    <a:srgbClr val="CCECFF"/>
    <a:srgbClr val="99CCFF"/>
    <a:srgbClr val="33CC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8" autoAdjust="0"/>
    <p:restoredTop sz="85879" autoAdjust="0"/>
  </p:normalViewPr>
  <p:slideViewPr>
    <p:cSldViewPr>
      <p:cViewPr varScale="1">
        <p:scale>
          <a:sx n="57" d="100"/>
          <a:sy n="57" d="100"/>
        </p:scale>
        <p:origin x="44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9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99228AA2-B3A5-483F-AFA1-6FE89A3B2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6E3D5D3C-13EB-429C-9E1A-80F6BF853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49639-23B4-4332-B4EA-F1787D076311}" type="slidenum">
              <a:rPr lang="en-US"/>
              <a:pPr/>
              <a:t>1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7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FF1F4-3DC9-431A-933D-E61793E62B95}" type="slidenum">
              <a:rPr lang="en-US"/>
              <a:pPr/>
              <a:t>4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EF9C5-EB45-4EE3-9815-3AC611F9DED6}" type="slidenum">
              <a:rPr lang="en-US"/>
              <a:pPr/>
              <a:t>5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6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64EB3-7DE0-446D-BBC0-03FC3E03F1D8}" type="slidenum">
              <a:rPr lang="en-US"/>
              <a:pPr/>
              <a:t>7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42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6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7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6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609600"/>
            <a:ext cx="5791200" cy="1736725"/>
          </a:xfrm>
        </p:spPr>
        <p:txBody>
          <a:bodyPr anchor="b" anchorCtr="1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66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819400"/>
            <a:ext cx="6172200" cy="1752600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135187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6338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41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19200"/>
            <a:ext cx="41941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4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64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219200"/>
            <a:ext cx="8540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pull dir="u"/>
  </p:transition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993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895600"/>
            <a:ext cx="6172200" cy="2286000"/>
          </a:xfrm>
        </p:spPr>
        <p:txBody>
          <a:bodyPr/>
          <a:lstStyle/>
          <a:p>
            <a:r>
              <a:rPr lang="en-US" sz="3600" dirty="0">
                <a:latin typeface="Slate Pro Light" panose="02000306040000020004" pitchFamily="2" charset="0"/>
              </a:rPr>
              <a:t>Peter G. Klein</a:t>
            </a:r>
          </a:p>
          <a:p>
            <a:pPr>
              <a:spcBef>
                <a:spcPct val="0"/>
              </a:spcBef>
            </a:pPr>
            <a:r>
              <a:rPr lang="en-US" sz="3200" dirty="0">
                <a:latin typeface="Slate Pro Light" panose="02000306040000020004" pitchFamily="2" charset="0"/>
              </a:rPr>
              <a:t>Mises University</a:t>
            </a:r>
          </a:p>
          <a:p>
            <a:pPr>
              <a:spcBef>
                <a:spcPct val="0"/>
              </a:spcBef>
            </a:pPr>
            <a:r>
              <a:rPr lang="en-US" sz="3200" dirty="0">
                <a:latin typeface="Slate Pro Light" panose="02000306040000020004" pitchFamily="2" charset="0"/>
              </a:rPr>
              <a:t>2022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Slate Pro Light" panose="02000306040000020004" pitchFamily="2" charset="0"/>
              </a:rPr>
              <a:t>@</a:t>
            </a:r>
            <a:r>
              <a:rPr lang="en-US" dirty="0" err="1">
                <a:latin typeface="Slate Pro Light" panose="02000306040000020004" pitchFamily="2" charset="0"/>
              </a:rPr>
              <a:t>petergklein</a:t>
            </a:r>
            <a:endParaRPr lang="en-US" dirty="0">
              <a:latin typeface="Slate Pro Light" panose="0200030604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Slate Pro Light" panose="02000306040000020004" pitchFamily="2" charset="0"/>
              </a:rPr>
              <a:t>#</a:t>
            </a:r>
            <a:r>
              <a:rPr lang="en-US" dirty="0" err="1">
                <a:latin typeface="Slate Pro Light" panose="02000306040000020004" pitchFamily="2" charset="0"/>
              </a:rPr>
              <a:t>MisesU</a:t>
            </a:r>
            <a:endParaRPr lang="en-US" dirty="0">
              <a:latin typeface="Slate Pro Light" panose="02000306040000020004" pitchFamily="2" charset="0"/>
            </a:endParaRPr>
          </a:p>
        </p:txBody>
      </p:sp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590550" y="1828800"/>
            <a:ext cx="7943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dirty="0">
                <a:solidFill>
                  <a:srgbClr val="003399"/>
                </a:solidFill>
                <a:latin typeface="Slate Pro Light" panose="02000306040000020004" pitchFamily="2" charset="0"/>
              </a:rPr>
              <a:t>Competition and Monopoly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C4E-991D-4A5A-A06B-ABA6BB00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Antitrust and competition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0546-1B55-4EA5-B22B-82AB0E7AA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6096000" cy="5105400"/>
          </a:xfrm>
        </p:spPr>
        <p:txBody>
          <a:bodyPr/>
          <a:lstStyle/>
          <a:p>
            <a:r>
              <a:rPr lang="en-US" sz="2100" dirty="0">
                <a:solidFill>
                  <a:schemeClr val="tx1"/>
                </a:solidFill>
                <a:latin typeface="Slate Pro Light" panose="02000306040000020004" pitchFamily="2" charset="0"/>
              </a:rPr>
              <a:t>The structure, conduct, performance (SCP) paradigm (emphasis on firm size and market concentration)</a:t>
            </a:r>
          </a:p>
          <a:p>
            <a:r>
              <a:rPr lang="en-US" sz="2100" dirty="0">
                <a:solidFill>
                  <a:schemeClr val="tx1"/>
                </a:solidFill>
                <a:latin typeface="Slate Pro Light" panose="02000306040000020004" pitchFamily="2" charset="0"/>
              </a:rPr>
              <a:t>Oliver Williamson and transaction cost economics</a:t>
            </a:r>
          </a:p>
          <a:p>
            <a:r>
              <a:rPr lang="en-US" sz="2100" dirty="0">
                <a:solidFill>
                  <a:schemeClr val="tx1"/>
                </a:solidFill>
                <a:latin typeface="Slate Pro Light" panose="02000306040000020004" pitchFamily="2" charset="0"/>
              </a:rPr>
              <a:t>The Chicago and UCLA schools</a:t>
            </a:r>
          </a:p>
          <a:p>
            <a:r>
              <a:rPr lang="en-US" sz="2100" dirty="0">
                <a:solidFill>
                  <a:schemeClr val="tx1"/>
                </a:solidFill>
                <a:latin typeface="Slate Pro Light" panose="02000306040000020004" pitchFamily="2" charset="0"/>
              </a:rPr>
              <a:t>Hipster / neo-</a:t>
            </a:r>
            <a:r>
              <a:rPr lang="en-US" sz="2100" dirty="0" err="1">
                <a:solidFill>
                  <a:schemeClr val="tx1"/>
                </a:solidFill>
                <a:latin typeface="Slate Pro Light" panose="02000306040000020004" pitchFamily="2" charset="0"/>
              </a:rPr>
              <a:t>Brandeisian</a:t>
            </a:r>
            <a:r>
              <a:rPr lang="en-US" sz="2100" dirty="0">
                <a:solidFill>
                  <a:schemeClr val="tx1"/>
                </a:solidFill>
                <a:latin typeface="Slate Pro Light" panose="02000306040000020004" pitchFamily="2" charset="0"/>
              </a:rPr>
              <a:t> antitrust (SCP minus consumer welfare standard)</a:t>
            </a:r>
          </a:p>
          <a:p>
            <a:endParaRPr lang="en-US" dirty="0">
              <a:latin typeface="Slate Pro Light" panose="02000306040000020004" pitchFamily="2" charset="0"/>
            </a:endParaRPr>
          </a:p>
        </p:txBody>
      </p:sp>
      <p:pic>
        <p:nvPicPr>
          <p:cNvPr id="2050" name="Picture 2" descr="Image result for bork antitrust paradox">
            <a:extLst>
              <a:ext uri="{FF2B5EF4-FFF2-40B4-BE49-F238E27FC236}">
                <a16:creationId xmlns:a16="http://schemas.microsoft.com/office/drawing/2014/main" id="{AEA58B9A-3870-4E86-BFBD-2AD83658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6492"/>
            <a:ext cx="1828800" cy="28517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7964927-B861-45C6-A061-3F0294529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3711456"/>
            <a:ext cx="3886200" cy="25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et Your Hands Off My Things! A Tribute to Harold Demsetz –  ReasonablEconomics">
            <a:extLst>
              <a:ext uri="{FF2B5EF4-FFF2-40B4-BE49-F238E27FC236}">
                <a16:creationId xmlns:a16="http://schemas.microsoft.com/office/drawing/2014/main" id="{E59A6E19-92FE-4018-8060-623F4FF27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27" y="3301881"/>
            <a:ext cx="1264773" cy="165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Yale Brozen: The Independent Institute">
            <a:extLst>
              <a:ext uri="{FF2B5EF4-FFF2-40B4-BE49-F238E27FC236}">
                <a16:creationId xmlns:a16="http://schemas.microsoft.com/office/drawing/2014/main" id="{6EAEB7DF-8EEF-4AD1-95FA-05DB3CB06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3962400"/>
            <a:ext cx="1269408" cy="16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C4E-991D-4A5A-A06B-ABA6BB00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Recent empirical issues and debates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0546-1B55-4EA5-B22B-82AB0E7AA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105400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Measuring concentration (CR4, HHI)</a:t>
            </a:r>
          </a:p>
          <a:p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Historical correlations between concentration and price, profit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Some evidence for increasing concentration in some industries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Hard to identify a causal effect of concentration on prices and profits</a:t>
            </a:r>
          </a:p>
          <a:p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Note on profits: amounts, not rates</a:t>
            </a:r>
          </a:p>
          <a:p>
            <a:endParaRPr lang="en-US" dirty="0">
              <a:latin typeface="Slate Pro Light" panose="020003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Monopsony (oligopsony) and the minimum wage</a:t>
            </a:r>
          </a:p>
        </p:txBody>
      </p:sp>
      <p:pic>
        <p:nvPicPr>
          <p:cNvPr id="6146" name="Picture 2" descr="Image result for minimum wage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447800"/>
            <a:ext cx="75057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2209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late Pro Light" panose="02000306040000020004" pitchFamily="2" charset="0"/>
                <a:cs typeface="Arial" panose="020B0604020202020204" pitchFamily="34" charset="0"/>
              </a:rPr>
              <a:t>Labor supply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2658" y="4724400"/>
            <a:ext cx="2435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late Pro Light" panose="02000306040000020004" pitchFamily="2" charset="0"/>
                <a:cs typeface="Arial" panose="020B0604020202020204" pitchFamily="34" charset="0"/>
              </a:rPr>
              <a:t>MRP = Labor demand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81200" y="2563102"/>
            <a:ext cx="3657600" cy="270944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438400" y="2533606"/>
            <a:ext cx="2893140" cy="273894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395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Monopsony (oligopsony) and the minimum wage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Monopsony: single buyer</a:t>
            </a:r>
          </a:p>
        </p:txBody>
      </p:sp>
      <p:pic>
        <p:nvPicPr>
          <p:cNvPr id="4098" name="Picture 2" descr="Image result for monops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8481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2133600"/>
            <a:ext cx="243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Slate Pro Light" panose="02000306040000020004" pitchFamily="2" charset="0"/>
              </a:rPr>
              <a:t>Equilibrium under perfect competition: L’, w’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Slate Pro Light" panose="02000306040000020004" pitchFamily="2" charset="0"/>
              </a:rPr>
              <a:t>Equilibrium under monopsony: L, w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Slate Pro Light" panose="02000306040000020004" pitchFamily="2" charset="0"/>
              </a:rPr>
              <a:t>Minimum-wage law gets w closer to w’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7252" y="4981174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late Pro Light" panose="02000306040000020004" pitchFamily="2" charset="0"/>
              </a:rPr>
              <a:t>= D</a:t>
            </a:r>
          </a:p>
        </p:txBody>
      </p:sp>
    </p:spTree>
    <p:extLst>
      <p:ext uri="{BB962C8B-B14F-4D97-AF65-F5344CB8AC3E}">
        <p14:creationId xmlns:p14="http://schemas.microsoft.com/office/powerpoint/2010/main" val="2225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Problems with the monopsony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8486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Monopsony in general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All supply curves are upward sloping (supply is never perfectly elastic) — no way to distinguish “competitive input price” from “monopoly input price” (Rothbard)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Absent legal restrictions, other firms should enter, paying above the monopsony wage. </a:t>
            </a:r>
          </a:p>
          <a:p>
            <a:r>
              <a:rPr lang="en-US" dirty="0">
                <a:latin typeface="Slate Pro Light" panose="02000306040000020004" pitchFamily="2" charset="0"/>
              </a:rPr>
              <a:t>Monopsony and the minimum wage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Hard to imagine a single buyer, or buyer’s cartel, for unskilled labor (a highly non-specific factor).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Labor is highly mobile. </a:t>
            </a:r>
          </a:p>
          <a:p>
            <a:pPr lvl="1"/>
            <a:endParaRPr lang="en-US" dirty="0">
              <a:latin typeface="Slate Pro Light" panose="020003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Competition is a process of rivalry among entrepreneurs who are free to compete as they see fit, within the legal framework.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Few firms or many firms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Large firms or small firms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Profits and losses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Entry, exit, growth, innovation, experimentation</a:t>
            </a:r>
          </a:p>
          <a:p>
            <a:r>
              <a:rPr lang="en-US" dirty="0">
                <a:latin typeface="Slate Pro Light" panose="02000306040000020004" pitchFamily="2" charset="0"/>
              </a:rPr>
              <a:t>Government attempts to limit “monopoly power” cannot improve well-being.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Best government policy: don’t grant monopoly privilege!</a:t>
            </a:r>
          </a:p>
          <a:p>
            <a:endParaRPr lang="en-US" dirty="0">
              <a:latin typeface="Slate Pro Light" panose="020003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40A471F-A384-B82B-0C57-B9F13FB48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2104"/>
            <a:ext cx="3279927" cy="563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D2B78D5-4F89-526B-8D21-CBC8404F8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47" y="940470"/>
            <a:ext cx="3420553" cy="5519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F363B4E3-3A76-AD0A-6816-D881C05861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30" y="685800"/>
            <a:ext cx="350607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C469128-1CD2-0EF3-AFB7-81076C605F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"/>
          <a:stretch/>
        </p:blipFill>
        <p:spPr>
          <a:xfrm>
            <a:off x="6323803" y="381000"/>
            <a:ext cx="2362997" cy="594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2649128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What is “monopoly”?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010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Mainstream economics 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Firm with market share above X percent (where X = magic number to make the firm in question a “monopolist”)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Ability to raise price above marginal cost 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Firm earning positive economic profits</a:t>
            </a:r>
          </a:p>
          <a:p>
            <a:r>
              <a:rPr lang="en-US" dirty="0">
                <a:latin typeface="Slate Pro Light" panose="02000306040000020004" pitchFamily="2" charset="0"/>
              </a:rPr>
              <a:t>Common-law, classical definition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Exclusive legal privilege to produce  </a:t>
            </a:r>
          </a:p>
          <a:p>
            <a:pPr marL="457200" lvl="1" indent="0" defTabSz="747713">
              <a:spcBef>
                <a:spcPts val="0"/>
              </a:spcBef>
              <a:buNone/>
            </a:pPr>
            <a:r>
              <a:rPr lang="en-US" dirty="0">
                <a:latin typeface="Slate Pro Light" panose="02000306040000020004" pitchFamily="2" charset="0"/>
              </a:rPr>
              <a:t>	or sell a product, enter a market</a:t>
            </a:r>
          </a:p>
          <a:p>
            <a:r>
              <a:rPr lang="en-US" dirty="0">
                <a:latin typeface="Slate Pro Light" panose="02000306040000020004" pitchFamily="2" charset="0"/>
              </a:rPr>
              <a:t>Austrian economics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Some differences of opinion</a:t>
            </a:r>
          </a:p>
        </p:txBody>
      </p:sp>
      <p:pic>
        <p:nvPicPr>
          <p:cNvPr id="1028" name="Picture 4" descr="Ships of the Dutch East India Company">
            <a:extLst>
              <a:ext uri="{FF2B5EF4-FFF2-40B4-BE49-F238E27FC236}">
                <a16:creationId xmlns:a16="http://schemas.microsoft.com/office/drawing/2014/main" id="{AB40F966-1C21-9768-A4C6-C21122408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45" y="3256269"/>
            <a:ext cx="3325388" cy="249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Monopoly as the absence of competition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953000" cy="2438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“Competition” in everyday language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Effort to beat rivals at some task </a:t>
            </a:r>
          </a:p>
          <a:p>
            <a:pPr marL="457200" lvl="1" indent="0" defTabSz="738188">
              <a:spcBef>
                <a:spcPts val="0"/>
              </a:spcBef>
              <a:buNone/>
            </a:pPr>
            <a:r>
              <a:rPr lang="en-US" sz="2200" dirty="0">
                <a:latin typeface="Slate Pro Light" panose="02000306040000020004" pitchFamily="2" charset="0"/>
              </a:rPr>
              <a:t>	(a “competition” at school, sports)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A particularly intense competition </a:t>
            </a:r>
          </a:p>
          <a:p>
            <a:pPr marL="457200" lvl="1" indent="0" defTabSz="738188">
              <a:spcBef>
                <a:spcPts val="0"/>
              </a:spcBef>
              <a:buNone/>
            </a:pPr>
            <a:r>
              <a:rPr lang="en-US" sz="2200" dirty="0">
                <a:latin typeface="Slate Pro Light" panose="02000306040000020004" pitchFamily="2" charset="0"/>
              </a:rPr>
              <a:t>	(a “highly competitive” exam, 	process, contest)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6EAE90E-35A4-4DC6-95F7-962B2AC1B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98274"/>
            <a:ext cx="8540750" cy="267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kern="0" dirty="0">
                <a:latin typeface="Slate Pro Light" panose="02000306040000020004" pitchFamily="2" charset="0"/>
              </a:rPr>
              <a:t>The common-law meanings of competition and monopoly</a:t>
            </a:r>
          </a:p>
          <a:p>
            <a:pPr eaLnBrk="1" hangingPunct="1"/>
            <a:r>
              <a:rPr lang="en-US" kern="0" dirty="0">
                <a:latin typeface="Slate Pro Light" panose="02000306040000020004" pitchFamily="2" charset="0"/>
              </a:rPr>
              <a:t>Competition in economics</a:t>
            </a:r>
          </a:p>
          <a:p>
            <a:pPr lvl="1" eaLnBrk="1" hangingPunct="1"/>
            <a:r>
              <a:rPr lang="en-US" sz="2200" kern="0" dirty="0">
                <a:latin typeface="Slate Pro Light" panose="02000306040000020004" pitchFamily="2" charset="0"/>
              </a:rPr>
              <a:t>Neoclassical constructs of  “perfect” and “imperfect” competition</a:t>
            </a:r>
          </a:p>
          <a:p>
            <a:pPr lvl="1" eaLnBrk="1" hangingPunct="1"/>
            <a:r>
              <a:rPr lang="en-US" sz="2200" kern="0" dirty="0">
                <a:latin typeface="Slate Pro Light" panose="02000306040000020004" pitchFamily="2" charset="0"/>
              </a:rPr>
              <a:t>Main issue: ability to raise price over marginal cost</a:t>
            </a:r>
          </a:p>
          <a:p>
            <a:pPr lvl="1" eaLnBrk="1" hangingPunct="1"/>
            <a:r>
              <a:rPr lang="en-US" sz="2200" kern="0" dirty="0">
                <a:latin typeface="Slate Pro Light" panose="02000306040000020004" pitchFamily="2" charset="0"/>
              </a:rPr>
              <a:t>Austrian approaches to monopoly</a:t>
            </a:r>
          </a:p>
          <a:p>
            <a:pPr lvl="1" eaLnBrk="1" hangingPunct="1"/>
            <a:endParaRPr lang="en-US" sz="2200" kern="0" dirty="0">
              <a:latin typeface="Slate Pro Light" panose="02000306040000020004" pitchFamily="2" charset="0"/>
            </a:endParaRPr>
          </a:p>
        </p:txBody>
      </p:sp>
      <p:pic>
        <p:nvPicPr>
          <p:cNvPr id="1026" name="Picture 2" descr="Mises University 2013 | Tom Woods">
            <a:extLst>
              <a:ext uri="{FF2B5EF4-FFF2-40B4-BE49-F238E27FC236}">
                <a16:creationId xmlns:a16="http://schemas.microsoft.com/office/drawing/2014/main" id="{E1AB1327-D7F9-418B-AC8A-9DEA6E9F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27546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6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73" name="Line 17"/>
          <p:cNvSpPr>
            <a:spLocks noChangeShapeType="1"/>
          </p:cNvSpPr>
          <p:nvPr/>
        </p:nvSpPr>
        <p:spPr bwMode="auto">
          <a:xfrm>
            <a:off x="2530475" y="4267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58" name="Line 2"/>
          <p:cNvSpPr>
            <a:spLocks noChangeShapeType="1"/>
          </p:cNvSpPr>
          <p:nvPr/>
        </p:nvSpPr>
        <p:spPr bwMode="auto">
          <a:xfrm flipH="1">
            <a:off x="815975" y="426720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The perfectly competitive firm</a:t>
            </a:r>
          </a:p>
        </p:txBody>
      </p:sp>
      <p:sp>
        <p:nvSpPr>
          <p:cNvPr id="224260" name="Line 4"/>
          <p:cNvSpPr>
            <a:spLocks noChangeShapeType="1"/>
          </p:cNvSpPr>
          <p:nvPr/>
        </p:nvSpPr>
        <p:spPr bwMode="auto">
          <a:xfrm flipV="1">
            <a:off x="815975" y="24384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61" name="Line 5"/>
          <p:cNvSpPr>
            <a:spLocks noChangeShapeType="1"/>
          </p:cNvSpPr>
          <p:nvPr/>
        </p:nvSpPr>
        <p:spPr bwMode="auto">
          <a:xfrm>
            <a:off x="815975" y="5715000"/>
            <a:ext cx="451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615950" y="1981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P</a:t>
            </a: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5334000" y="5470525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late Pro Light" panose="02000306040000020004" pitchFamily="2" charset="0"/>
              </a:rPr>
              <a:t>Q</a:t>
            </a:r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 flipV="1">
            <a:off x="1806575" y="2819400"/>
            <a:ext cx="213360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3902075" y="24193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MC</a:t>
            </a: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4203700" y="4057650"/>
            <a:ext cx="171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D = MR</a:t>
            </a:r>
          </a:p>
        </p:txBody>
      </p:sp>
      <p:sp>
        <p:nvSpPr>
          <p:cNvPr id="224268" name="Oval 12"/>
          <p:cNvSpPr>
            <a:spLocks noChangeArrowheads="1"/>
          </p:cNvSpPr>
          <p:nvPr/>
        </p:nvSpPr>
        <p:spPr bwMode="auto">
          <a:xfrm>
            <a:off x="2492375" y="4233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69" name="Text Box 13"/>
          <p:cNvSpPr txBox="1">
            <a:spLocks noChangeArrowheads="1"/>
          </p:cNvSpPr>
          <p:nvPr/>
        </p:nvSpPr>
        <p:spPr bwMode="auto">
          <a:xfrm>
            <a:off x="152400" y="40068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P</a:t>
            </a:r>
            <a:r>
              <a:rPr lang="en-US" sz="2400" baseline="-25000">
                <a:latin typeface="Slate Pro Light" panose="02000306040000020004" pitchFamily="2" charset="0"/>
              </a:rPr>
              <a:t>PC</a:t>
            </a:r>
          </a:p>
        </p:txBody>
      </p:sp>
      <p:sp>
        <p:nvSpPr>
          <p:cNvPr id="224271" name="Text Box 15"/>
          <p:cNvSpPr txBox="1">
            <a:spLocks noChangeArrowheads="1"/>
          </p:cNvSpPr>
          <p:nvPr/>
        </p:nvSpPr>
        <p:spPr bwMode="auto">
          <a:xfrm>
            <a:off x="6032500" y="403354"/>
            <a:ext cx="278019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Demand curve (= MR curve) assumed to be perfectly elastic.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Firm maximizes profit by producing the quantity at which MR = MC.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Long-run: entry and exit drive market price to the minimum of average cost and zero profits (“good” outcome).</a:t>
            </a:r>
          </a:p>
        </p:txBody>
      </p:sp>
      <p:sp>
        <p:nvSpPr>
          <p:cNvPr id="224274" name="Text Box 18"/>
          <p:cNvSpPr txBox="1">
            <a:spLocks noChangeArrowheads="1"/>
          </p:cNvSpPr>
          <p:nvPr/>
        </p:nvSpPr>
        <p:spPr bwMode="auto">
          <a:xfrm>
            <a:off x="2187575" y="5715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Q</a:t>
            </a:r>
            <a:r>
              <a:rPr lang="en-US" sz="2400" baseline="-25000">
                <a:latin typeface="Slate Pro Light" panose="02000306040000020004" pitchFamily="2" charset="0"/>
              </a:rPr>
              <a:t>PC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030372" y="3143251"/>
            <a:ext cx="88640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late Pro Light" panose="02000306040000020004" pitchFamily="2" charset="0"/>
              </a:rPr>
              <a:t>AC</a:t>
            </a:r>
          </a:p>
        </p:txBody>
      </p:sp>
      <p:sp>
        <p:nvSpPr>
          <p:cNvPr id="17" name="Arc 22"/>
          <p:cNvSpPr>
            <a:spLocks/>
          </p:cNvSpPr>
          <p:nvPr/>
        </p:nvSpPr>
        <p:spPr bwMode="auto">
          <a:xfrm rot="-5370863" flipH="1" flipV="1">
            <a:off x="2047389" y="2321966"/>
            <a:ext cx="990600" cy="2908599"/>
          </a:xfrm>
          <a:custGeom>
            <a:avLst/>
            <a:gdLst>
              <a:gd name="G0" fmla="+- 0 0 0"/>
              <a:gd name="G1" fmla="+- 20044 0 0"/>
              <a:gd name="G2" fmla="+- 21600 0 0"/>
              <a:gd name="T0" fmla="*/ 8050 w 21600"/>
              <a:gd name="T1" fmla="*/ 0 h 39504"/>
              <a:gd name="T2" fmla="*/ 9374 w 21600"/>
              <a:gd name="T3" fmla="*/ 39504 h 39504"/>
              <a:gd name="T4" fmla="*/ 0 w 21600"/>
              <a:gd name="T5" fmla="*/ 20044 h 39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9504" fill="none" extrusionOk="0">
                <a:moveTo>
                  <a:pt x="8049" y="0"/>
                </a:moveTo>
                <a:cubicBezTo>
                  <a:pt x="16235" y="3287"/>
                  <a:pt x="21600" y="11222"/>
                  <a:pt x="21600" y="20044"/>
                </a:cubicBezTo>
                <a:cubicBezTo>
                  <a:pt x="21600" y="28340"/>
                  <a:pt x="16848" y="35903"/>
                  <a:pt x="9373" y="39503"/>
                </a:cubicBezTo>
              </a:path>
              <a:path w="21600" h="39504" stroke="0" extrusionOk="0">
                <a:moveTo>
                  <a:pt x="8049" y="0"/>
                </a:moveTo>
                <a:cubicBezTo>
                  <a:pt x="16235" y="3287"/>
                  <a:pt x="21600" y="11222"/>
                  <a:pt x="21600" y="20044"/>
                </a:cubicBezTo>
                <a:cubicBezTo>
                  <a:pt x="21600" y="28340"/>
                  <a:pt x="16848" y="35903"/>
                  <a:pt x="9373" y="39503"/>
                </a:cubicBezTo>
                <a:lnTo>
                  <a:pt x="0" y="2004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ln w="3175">
                <a:solidFill>
                  <a:schemeClr val="tx1"/>
                </a:solidFill>
              </a:ln>
              <a:latin typeface="Slate Pro Light" panose="020003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The firm with “market power”</a:t>
            </a:r>
          </a:p>
        </p:txBody>
      </p:sp>
      <p:pic>
        <p:nvPicPr>
          <p:cNvPr id="1026" name="Picture 2" descr="https://upload.wikimedia.org/wikipedia/commons/thumb/e/ef/Monopoly-surpluses.svg/2000px-Monopoly-surplus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946775" y="381000"/>
            <a:ext cx="28956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“Market power” = downward-sloping demand curve.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Firm maximizes profit by producing the quantity at which MR = MC (and hence p &gt; MC)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Firm “restricts” output to increase profit (assuming demand curve is inelastic above the “competitive” price), generating monopoly profits (bad outcome).</a:t>
            </a:r>
          </a:p>
        </p:txBody>
      </p:sp>
    </p:spTree>
    <p:extLst>
      <p:ext uri="{BB962C8B-B14F-4D97-AF65-F5344CB8AC3E}">
        <p14:creationId xmlns:p14="http://schemas.microsoft.com/office/powerpoint/2010/main" val="42588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Austrian critiques of the market-power approach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58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Each seller contributes a discrete quantity to the market supply, so no such thing as perfectly elastic market demand curve.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No infinitesimally small units in the world of purposeful human action (Rothbard)</a:t>
            </a:r>
          </a:p>
          <a:p>
            <a:r>
              <a:rPr lang="en-US" dirty="0">
                <a:latin typeface="Slate Pro Light" panose="02000306040000020004" pitchFamily="2" charset="0"/>
              </a:rPr>
              <a:t>Requiring firms to increase output beyond the profit-maximizing quantity violates owners’ property rights, lowering social welfare.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Examples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56E560-82AD-4A52-AFC3-040F41B97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88725"/>
            <a:ext cx="394514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>
                <a:latin typeface="Slate Pro Light" panose="02000306040000020004" pitchFamily="2" charset="0"/>
              </a:rPr>
              <a:t>Elasticity of demand reflects consumer preferences.</a:t>
            </a:r>
          </a:p>
          <a:p>
            <a:pPr lvl="1" eaLnBrk="1" hangingPunct="1"/>
            <a:r>
              <a:rPr lang="en-US" sz="2200" kern="0" dirty="0">
                <a:latin typeface="Slate Pro Light" panose="02000306040000020004" pitchFamily="2" charset="0"/>
              </a:rPr>
              <a:t>Existence of close substitutes (an economic, not a technological, concept)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3A4F8-B81E-474F-B2D4-24FD4A6E8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94" y="3734493"/>
            <a:ext cx="2111731" cy="1100001"/>
          </a:xfrm>
          <a:prstGeom prst="rect">
            <a:avLst/>
          </a:prstGeom>
        </p:spPr>
      </p:pic>
      <p:pic>
        <p:nvPicPr>
          <p:cNvPr id="1026" name="Picture 2" descr="Image result for george clooney">
            <a:extLst>
              <a:ext uri="{FF2B5EF4-FFF2-40B4-BE49-F238E27FC236}">
                <a16:creationId xmlns:a16="http://schemas.microsoft.com/office/drawing/2014/main" id="{9964B3D3-58D5-4819-ABD1-03A44F8CF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04" y="3771900"/>
            <a:ext cx="1552575" cy="19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5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Mises on monopoly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010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Monopoly prices emerge only under special conditions.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Single seller of a unique good (or sellers’ cartel)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Inelastic demand above the competitive price (the price that would otherwise have obtained)</a:t>
            </a:r>
          </a:p>
          <a:p>
            <a:r>
              <a:rPr lang="en-US" dirty="0">
                <a:latin typeface="Slate Pro Light" panose="02000306040000020004" pitchFamily="2" charset="0"/>
              </a:rPr>
              <a:t>Monopoly prices do violate consumer sovereignty.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But the conditions giving rise to monopoly prices are rare, and not usually relevant for policy.</a:t>
            </a:r>
          </a:p>
        </p:txBody>
      </p:sp>
    </p:spTree>
    <p:extLst>
      <p:ext uri="{BB962C8B-B14F-4D97-AF65-F5344CB8AC3E}">
        <p14:creationId xmlns:p14="http://schemas.microsoft.com/office/powerpoint/2010/main" val="18607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>
                <a:latin typeface="Slate Pro Light" panose="02000306040000020004" pitchFamily="2" charset="0"/>
              </a:rPr>
              <a:t>Rothbard’s refinement of Mises’s monopoly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772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All sellers face a downward-sloping demand curve.</a:t>
            </a:r>
          </a:p>
          <a:p>
            <a:r>
              <a:rPr lang="en-US" dirty="0">
                <a:latin typeface="Slate Pro Light" panose="02000306040000020004" pitchFamily="2" charset="0"/>
              </a:rPr>
              <a:t>No way to distinguish a “monopoly” from a “competitive” price, in the absence of legal restrictions.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All firms try to maximize net income given their estimates of demand.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All firms price in the elastic range of their demand curve (and elasticity is the result of consumer preference, i.e., voluntary).</a:t>
            </a:r>
          </a:p>
          <a:p>
            <a:r>
              <a:rPr lang="en-US" dirty="0">
                <a:latin typeface="Slate Pro Light" panose="02000306040000020004" pitchFamily="2" charset="0"/>
              </a:rPr>
              <a:t>Government-granted monopoly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Patents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Exclusive grants, charters, licenses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Tariffs and quotas</a:t>
            </a:r>
          </a:p>
          <a:p>
            <a:pPr lvl="1"/>
            <a:endParaRPr lang="en-US" dirty="0">
              <a:latin typeface="Slate Pro Light" panose="02000306040000020004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149440-7544-4361-971F-EC27662D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835400" cy="20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91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ompass">
  <a:themeElements>
    <a:clrScheme name="Compass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Compas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10802</TotalTime>
  <Words>824</Words>
  <Application>Microsoft Office PowerPoint</Application>
  <PresentationFormat>On-screen Show (4:3)</PresentationFormat>
  <Paragraphs>105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Wingdings</vt:lpstr>
      <vt:lpstr>Calibri</vt:lpstr>
      <vt:lpstr>Tahoma</vt:lpstr>
      <vt:lpstr>Slate Pro Light</vt:lpstr>
      <vt:lpstr>Compass</vt:lpstr>
      <vt:lpstr>PowerPoint Presentation</vt:lpstr>
      <vt:lpstr>PowerPoint Presentation</vt:lpstr>
      <vt:lpstr>What is “monopoly”?</vt:lpstr>
      <vt:lpstr>Monopoly as the absence of competition</vt:lpstr>
      <vt:lpstr>The perfectly competitive firm</vt:lpstr>
      <vt:lpstr>The firm with “market power”</vt:lpstr>
      <vt:lpstr>Austrian critiques of the market-power approach</vt:lpstr>
      <vt:lpstr>Mises on monopoly prices</vt:lpstr>
      <vt:lpstr>Rothbard’s refinement of Mises’s monopoly theory</vt:lpstr>
      <vt:lpstr>Antitrust and competition policy</vt:lpstr>
      <vt:lpstr>Recent empirical issues and debates</vt:lpstr>
      <vt:lpstr>Monopsony (oligopsony) and the minimum wage</vt:lpstr>
      <vt:lpstr>Monopsony (oligopsony) and the minimum wage</vt:lpstr>
      <vt:lpstr>Problems with the monopsony argument</vt:lpstr>
      <vt:lpstr>Summary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</dc:title>
  <dc:creator>Peter G. Klein</dc:creator>
  <cp:lastModifiedBy>Peter Klein</cp:lastModifiedBy>
  <cp:revision>228</cp:revision>
  <cp:lastPrinted>2014-01-15T23:15:36Z</cp:lastPrinted>
  <dcterms:created xsi:type="dcterms:W3CDTF">2008-01-13T04:24:45Z</dcterms:created>
  <dcterms:modified xsi:type="dcterms:W3CDTF">2022-07-22T02:37:01Z</dcterms:modified>
</cp:coreProperties>
</file>