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sldIdLst>
    <p:sldId id="256" r:id="rId3"/>
    <p:sldId id="308" r:id="rId4"/>
    <p:sldId id="300" r:id="rId5"/>
    <p:sldId id="309" r:id="rId6"/>
    <p:sldId id="303" r:id="rId7"/>
    <p:sldId id="257" r:id="rId8"/>
    <p:sldId id="258" r:id="rId9"/>
    <p:sldId id="259" r:id="rId10"/>
    <p:sldId id="260" r:id="rId11"/>
    <p:sldId id="277" r:id="rId12"/>
    <p:sldId id="273" r:id="rId13"/>
    <p:sldId id="274" r:id="rId14"/>
    <p:sldId id="275" r:id="rId15"/>
    <p:sldId id="278" r:id="rId16"/>
    <p:sldId id="301" r:id="rId17"/>
    <p:sldId id="262" r:id="rId18"/>
    <p:sldId id="264" r:id="rId19"/>
    <p:sldId id="306" r:id="rId20"/>
    <p:sldId id="269" r:id="rId21"/>
    <p:sldId id="307" r:id="rId22"/>
    <p:sldId id="289" r:id="rId23"/>
    <p:sldId id="270" r:id="rId24"/>
    <p:sldId id="271" r:id="rId25"/>
    <p:sldId id="304" r:id="rId26"/>
    <p:sldId id="305"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p:cViewPr varScale="1">
        <p:scale>
          <a:sx n="79" d="100"/>
          <a:sy n="79" d="100"/>
        </p:scale>
        <p:origin x="86" y="4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3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9000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26586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8A4F-1A85-4887-8700-18DB5E4C09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464233-9229-416A-B608-2CEC114D0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F5AC0-F7F7-4E18-A8FB-7B7E803AA792}"/>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a:extLst>
              <a:ext uri="{FF2B5EF4-FFF2-40B4-BE49-F238E27FC236}">
                <a16:creationId xmlns:a16="http://schemas.microsoft.com/office/drawing/2014/main" id="{8EE1E4B0-6D31-4C52-B6D8-540B3F20A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4CBF8-6F19-4A83-B01C-374541F7B1C6}"/>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919127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DEF0-2A4C-4109-A071-9ED4D2C1D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E216F-3766-4CD7-B103-D6D61DEE2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E1129-C3F2-4A7E-AE8E-A4931717E014}"/>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a:extLst>
              <a:ext uri="{FF2B5EF4-FFF2-40B4-BE49-F238E27FC236}">
                <a16:creationId xmlns:a16="http://schemas.microsoft.com/office/drawing/2014/main" id="{1A113566-09A8-4B0B-9A39-60CB95BE1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B8F65-E85B-4104-A503-447D8F65941E}"/>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13356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CF45-9FD9-4792-BDFF-81C5C424C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6C578-D134-481E-B053-3DBBB0834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4E3BD1-5516-4377-9A22-44BA3A264575}"/>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a:extLst>
              <a:ext uri="{FF2B5EF4-FFF2-40B4-BE49-F238E27FC236}">
                <a16:creationId xmlns:a16="http://schemas.microsoft.com/office/drawing/2014/main" id="{3D192873-2851-4C2A-8506-799135AC8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5B466-607E-43A6-8E08-BF565722A1D7}"/>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38170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BF9F-4100-44EB-81B0-1A6A52EC4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524-7A18-47B4-869B-9FA08DC08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CC542-59F3-48D7-81F4-C0A1254C98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D803D2-12AC-4A3D-A089-8E2674FCCBA3}"/>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6" name="Footer Placeholder 5">
            <a:extLst>
              <a:ext uri="{FF2B5EF4-FFF2-40B4-BE49-F238E27FC236}">
                <a16:creationId xmlns:a16="http://schemas.microsoft.com/office/drawing/2014/main" id="{FCC1E9FE-3B8B-4643-9E96-1D5B81386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4AB4F-6D08-45D2-80EC-2BEDB1AC758B}"/>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09202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E5A6-9F38-4A00-87D5-836F04B9FE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779A3F-A85A-4B7D-8CF4-CCD8B868C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85BCB-FC2F-4CC4-93A3-B2B77C13C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D437C-ADF1-4A71-A700-D1288258E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B0BAF-B9D9-4326-B839-CF35AAA53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4DDF5-6CE6-4AC7-BA67-1A0ECCAC008F}"/>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8" name="Footer Placeholder 7">
            <a:extLst>
              <a:ext uri="{FF2B5EF4-FFF2-40B4-BE49-F238E27FC236}">
                <a16:creationId xmlns:a16="http://schemas.microsoft.com/office/drawing/2014/main" id="{C2B9D082-5C1F-48A2-81FB-D695B2007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FED48D-7C55-4DD4-A4A9-4AA13E4418C6}"/>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04058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1CD4-E9DE-482D-84E8-8992B792B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98D4B-73A2-4F01-A3C8-C0433F8DD7EA}"/>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4" name="Footer Placeholder 3">
            <a:extLst>
              <a:ext uri="{FF2B5EF4-FFF2-40B4-BE49-F238E27FC236}">
                <a16:creationId xmlns:a16="http://schemas.microsoft.com/office/drawing/2014/main" id="{4D24DC82-16C9-4ECA-A1E6-2FDC4E3B10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2A08B0-0D3A-4579-AE89-732AE59484A0}"/>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21515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3CD7F-9CFF-42C7-8374-1DD4B9CF674D}"/>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3" name="Footer Placeholder 2">
            <a:extLst>
              <a:ext uri="{FF2B5EF4-FFF2-40B4-BE49-F238E27FC236}">
                <a16:creationId xmlns:a16="http://schemas.microsoft.com/office/drawing/2014/main" id="{B6C064D4-20E6-4247-858D-2130B2DB1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9D3D3-5CCD-4C75-8E53-3DA17DC5FA32}"/>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753956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E335-09C8-4C6E-84EC-919863F35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4B799F-5F72-4EA2-B8A2-B1D8BA4DA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279E4-400E-4975-B00A-6E9E659E9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1C88F-DEEA-4015-A34E-F62CC8FD7BDF}"/>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6" name="Footer Placeholder 5">
            <a:extLst>
              <a:ext uri="{FF2B5EF4-FFF2-40B4-BE49-F238E27FC236}">
                <a16:creationId xmlns:a16="http://schemas.microsoft.com/office/drawing/2014/main" id="{EA0AE919-8DBB-4D4F-A5D8-7DEB8858B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E17F7-F03C-496D-A4E7-712FAECADA85}"/>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35754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175742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7785-6D53-4486-9CFB-A929B31EB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A0E19A-59A5-4BDE-90E5-CFA643095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BD671-E7D3-47A9-AC84-B4B1B49E2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6E4F1-F682-42CE-9F3E-83831FFB4A45}"/>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6" name="Footer Placeholder 5">
            <a:extLst>
              <a:ext uri="{FF2B5EF4-FFF2-40B4-BE49-F238E27FC236}">
                <a16:creationId xmlns:a16="http://schemas.microsoft.com/office/drawing/2014/main" id="{5576DB66-9B49-4729-A747-63E87E214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72CD3-7266-4EAE-BA31-A42B9E563E4C}"/>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9807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3D8B-655F-4EF3-9FE9-2C5410139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F4E05-0D9B-4060-B357-F661F5A91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1400D-017F-4A31-A31C-11DEB0E99FCB}"/>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a:extLst>
              <a:ext uri="{FF2B5EF4-FFF2-40B4-BE49-F238E27FC236}">
                <a16:creationId xmlns:a16="http://schemas.microsoft.com/office/drawing/2014/main" id="{C206F0E0-B5B1-4D62-A121-615280F62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50A1F-A732-4A8B-ACDE-EC14F8524A64}"/>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14123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7847B4-C461-4F8E-9002-CBAB21BFA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8CAC4C-DB81-47A8-ACBA-927EFEA6D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1C35B-65A3-4423-A9B9-1CE8B924ABAF}"/>
              </a:ext>
            </a:extLst>
          </p:cNvPr>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a:extLst>
              <a:ext uri="{FF2B5EF4-FFF2-40B4-BE49-F238E27FC236}">
                <a16:creationId xmlns:a16="http://schemas.microsoft.com/office/drawing/2014/main" id="{91DAFDF3-203C-46D8-A0DA-E1DD31B02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22CE-ED14-475C-903D-5F38B42ECE7F}"/>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21012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E52FD-9F18-264B-AEE6-34ED7AA30172}"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8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FE52FD-9F18-264B-AEE6-34ED7AA30172}"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95449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FE52FD-9F18-264B-AEE6-34ED7AA30172}"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04803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FE52FD-9F18-264B-AEE6-34ED7AA30172}"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11472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FE52FD-9F18-264B-AEE6-34ED7AA30172}" type="datetimeFigureOut">
              <a:rPr lang="en-US" smtClean="0"/>
              <a:t>7/25/2022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01314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FE52FD-9F18-264B-AEE6-34ED7AA30172}" type="datetimeFigureOut">
              <a:rPr lang="en-US" smtClean="0"/>
              <a:t>7/25/2022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9602E1-F6B0-A44E-896A-27245E7FBDC8}" type="slidenum">
              <a:rPr lang="en-US" smtClean="0"/>
              <a:t>‹#›</a:t>
            </a:fld>
            <a:endParaRPr lang="en-US"/>
          </a:p>
        </p:txBody>
      </p:sp>
    </p:spTree>
    <p:extLst>
      <p:ext uri="{BB962C8B-B14F-4D97-AF65-F5344CB8AC3E}">
        <p14:creationId xmlns:p14="http://schemas.microsoft.com/office/powerpoint/2010/main" val="62493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E52FD-9F18-264B-AEE6-34ED7AA30172}"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26069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FE52FD-9F18-264B-AEE6-34ED7AA30172}" type="datetimeFigureOut">
              <a:rPr lang="en-US" smtClean="0"/>
              <a:t>7/25/2022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9602E1-F6B0-A44E-896A-27245E7FBD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959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98F43-EDFB-4A2C-9328-16E7FD63F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CD1476-CA28-4F44-9502-4FC7A5ED9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8EEAC-B3C2-4A8A-8384-E70F324F0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E52FD-9F18-264B-AEE6-34ED7AA30172}" type="datetimeFigureOut">
              <a:rPr lang="en-US" smtClean="0"/>
              <a:t>7/25/2022</a:t>
            </a:fld>
            <a:endParaRPr lang="en-US"/>
          </a:p>
        </p:txBody>
      </p:sp>
      <p:sp>
        <p:nvSpPr>
          <p:cNvPr id="5" name="Footer Placeholder 4">
            <a:extLst>
              <a:ext uri="{FF2B5EF4-FFF2-40B4-BE49-F238E27FC236}">
                <a16:creationId xmlns:a16="http://schemas.microsoft.com/office/drawing/2014/main" id="{9121DB87-75A3-4382-9839-7370464F8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F713D-9575-436F-9EE7-5EACBFA5D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602E1-F6B0-A44E-896A-27245E7FBDC8}" type="slidenum">
              <a:rPr lang="en-US" smtClean="0"/>
              <a:t>‹#›</a:t>
            </a:fld>
            <a:endParaRPr lang="en-US"/>
          </a:p>
        </p:txBody>
      </p:sp>
    </p:spTree>
    <p:extLst>
      <p:ext uri="{BB962C8B-B14F-4D97-AF65-F5344CB8AC3E}">
        <p14:creationId xmlns:p14="http://schemas.microsoft.com/office/powerpoint/2010/main" val="4861031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mn-lt"/>
              </a:rPr>
              <a:t>The Austrian Theory of the Business Cycle</a:t>
            </a:r>
          </a:p>
        </p:txBody>
      </p:sp>
      <p:sp>
        <p:nvSpPr>
          <p:cNvPr id="3" name="Subtitle 2"/>
          <p:cNvSpPr>
            <a:spLocks noGrp="1"/>
          </p:cNvSpPr>
          <p:nvPr>
            <p:ph type="subTitle" idx="1"/>
          </p:nvPr>
        </p:nvSpPr>
        <p:spPr/>
        <p:txBody>
          <a:bodyPr/>
          <a:lstStyle/>
          <a:p>
            <a:r>
              <a:rPr lang="en-US" dirty="0"/>
              <a:t>Jonathan Newman</a:t>
            </a:r>
          </a:p>
          <a:p>
            <a:r>
              <a:rPr lang="en-US" dirty="0"/>
              <a:t>Mises University 2022</a:t>
            </a:r>
          </a:p>
        </p:txBody>
      </p:sp>
    </p:spTree>
    <p:extLst>
      <p:ext uri="{BB962C8B-B14F-4D97-AF65-F5344CB8AC3E}">
        <p14:creationId xmlns:p14="http://schemas.microsoft.com/office/powerpoint/2010/main" val="286419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AFCE-C367-4753-A909-25887DF8A3B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A8591B9-64CA-42E5-8F0C-BD236034E76B}"/>
              </a:ext>
            </a:extLst>
          </p:cNvPr>
          <p:cNvSpPr>
            <a:spLocks noGrp="1"/>
          </p:cNvSpPr>
          <p:nvPr>
            <p:ph idx="1"/>
          </p:nvPr>
        </p:nvSpPr>
        <p:spPr/>
        <p:txBody>
          <a:bodyPr/>
          <a:lstStyle/>
          <a:p>
            <a:pPr marL="457200" indent="-457200">
              <a:buFont typeface="+mj-lt"/>
              <a:buAutoNum type="arabicPeriod"/>
            </a:pPr>
            <a:r>
              <a:rPr lang="en-US" dirty="0"/>
              <a:t>Structure of production</a:t>
            </a:r>
          </a:p>
          <a:p>
            <a:pPr marL="457200" indent="-457200">
              <a:buFont typeface="+mj-lt"/>
              <a:buAutoNum type="arabicPeriod"/>
            </a:pPr>
            <a:r>
              <a:rPr lang="en-US" dirty="0"/>
              <a:t>Time preference and interest</a:t>
            </a:r>
          </a:p>
          <a:p>
            <a:pPr marL="457200" indent="-457200">
              <a:buFont typeface="+mj-lt"/>
              <a:buAutoNum type="arabicPeriod"/>
            </a:pPr>
            <a:r>
              <a:rPr lang="en-US" dirty="0"/>
              <a:t>Sustainable growth</a:t>
            </a:r>
          </a:p>
          <a:p>
            <a:pPr marL="457200" indent="-457200">
              <a:buFont typeface="+mj-lt"/>
              <a:buAutoNum type="arabicPeriod"/>
            </a:pPr>
            <a:r>
              <a:rPr lang="en-US" dirty="0"/>
              <a:t>Unsustainable growth</a:t>
            </a:r>
          </a:p>
          <a:p>
            <a:pPr marL="457200" indent="-457200">
              <a:buFont typeface="+mj-lt"/>
              <a:buAutoNum type="arabicPeriod"/>
            </a:pPr>
            <a:r>
              <a:rPr lang="en-US" dirty="0"/>
              <a:t>Overconsumption and malinvestment</a:t>
            </a:r>
          </a:p>
          <a:p>
            <a:endParaRPr lang="en-US" dirty="0"/>
          </a:p>
        </p:txBody>
      </p:sp>
    </p:spTree>
    <p:extLst>
      <p:ext uri="{BB962C8B-B14F-4D97-AF65-F5344CB8AC3E}">
        <p14:creationId xmlns:p14="http://schemas.microsoft.com/office/powerpoint/2010/main" val="155167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ndianakitchen.com/wp-content/uploads/2015/03/Ham-Sandwich.jpg">
            <a:extLst>
              <a:ext uri="{FF2B5EF4-FFF2-40B4-BE49-F238E27FC236}">
                <a16:creationId xmlns:a16="http://schemas.microsoft.com/office/drawing/2014/main" id="{FE19D570-F6B1-411E-A52C-EC8D47F3D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0"/>
            <a:ext cx="7837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9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63333" y="3075739"/>
            <a:ext cx="2551295" cy="6280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53890" y="3205079"/>
            <a:ext cx="1570183" cy="369332"/>
          </a:xfrm>
          <a:prstGeom prst="rect">
            <a:avLst/>
          </a:prstGeom>
          <a:noFill/>
        </p:spPr>
        <p:txBody>
          <a:bodyPr wrap="square" rtlCol="0">
            <a:spAutoFit/>
          </a:bodyPr>
          <a:lstStyle/>
          <a:p>
            <a:r>
              <a:rPr lang="en-US" dirty="0"/>
              <a:t>Ham Sandwich</a:t>
            </a:r>
          </a:p>
        </p:txBody>
      </p:sp>
      <p:cxnSp>
        <p:nvCxnSpPr>
          <p:cNvPr id="7" name="Straight Connector 6"/>
          <p:cNvCxnSpPr>
            <a:endCxn id="4" idx="1"/>
          </p:cNvCxnSpPr>
          <p:nvPr/>
        </p:nvCxnSpPr>
        <p:spPr>
          <a:xfrm>
            <a:off x="4414982" y="2392218"/>
            <a:ext cx="621980"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0"/>
          </p:cNvCxnSpPr>
          <p:nvPr/>
        </p:nvCxnSpPr>
        <p:spPr>
          <a:xfrm>
            <a:off x="5938980" y="2392218"/>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8980" y="3703750"/>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5"/>
          </p:cNvCxnSpPr>
          <p:nvPr/>
        </p:nvCxnSpPr>
        <p:spPr>
          <a:xfrm>
            <a:off x="6840999" y="3611780"/>
            <a:ext cx="505054"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p:cNvCxnSpPr>
          <p:nvPr/>
        </p:nvCxnSpPr>
        <p:spPr>
          <a:xfrm flipH="1">
            <a:off x="4414982" y="3611780"/>
            <a:ext cx="621980"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7"/>
          </p:cNvCxnSpPr>
          <p:nvPr/>
        </p:nvCxnSpPr>
        <p:spPr>
          <a:xfrm flipH="1">
            <a:off x="6840999" y="2484580"/>
            <a:ext cx="505054"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6"/>
          </p:cNvCxnSpPr>
          <p:nvPr/>
        </p:nvCxnSpPr>
        <p:spPr>
          <a:xfrm flipH="1">
            <a:off x="7214628" y="3389744"/>
            <a:ext cx="103344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29890" y="3389744"/>
            <a:ext cx="1033443"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5444" y="2022886"/>
            <a:ext cx="697890" cy="369332"/>
          </a:xfrm>
          <a:prstGeom prst="rect">
            <a:avLst/>
          </a:prstGeom>
          <a:noFill/>
        </p:spPr>
        <p:txBody>
          <a:bodyPr wrap="square" rtlCol="0">
            <a:spAutoFit/>
          </a:bodyPr>
          <a:lstStyle/>
          <a:p>
            <a:r>
              <a:rPr lang="en-US" dirty="0"/>
              <a:t>Ham</a:t>
            </a:r>
          </a:p>
        </p:txBody>
      </p:sp>
      <p:sp>
        <p:nvSpPr>
          <p:cNvPr id="25" name="TextBox 24"/>
          <p:cNvSpPr txBox="1"/>
          <p:nvPr/>
        </p:nvSpPr>
        <p:spPr>
          <a:xfrm>
            <a:off x="5598240" y="2022886"/>
            <a:ext cx="959577" cy="369332"/>
          </a:xfrm>
          <a:prstGeom prst="rect">
            <a:avLst/>
          </a:prstGeom>
          <a:noFill/>
        </p:spPr>
        <p:txBody>
          <a:bodyPr wrap="square" rtlCol="0">
            <a:spAutoFit/>
          </a:bodyPr>
          <a:lstStyle/>
          <a:p>
            <a:r>
              <a:rPr lang="en-US" dirty="0"/>
              <a:t>Bread</a:t>
            </a:r>
          </a:p>
        </p:txBody>
      </p:sp>
      <p:sp>
        <p:nvSpPr>
          <p:cNvPr id="26" name="TextBox 25"/>
          <p:cNvSpPr txBox="1"/>
          <p:nvPr/>
        </p:nvSpPr>
        <p:spPr>
          <a:xfrm>
            <a:off x="7121011" y="2115248"/>
            <a:ext cx="959577" cy="369332"/>
          </a:xfrm>
          <a:prstGeom prst="rect">
            <a:avLst/>
          </a:prstGeom>
          <a:noFill/>
        </p:spPr>
        <p:txBody>
          <a:bodyPr wrap="square" rtlCol="0">
            <a:spAutoFit/>
          </a:bodyPr>
          <a:lstStyle/>
          <a:p>
            <a:r>
              <a:rPr lang="en-US" dirty="0"/>
              <a:t>Lettuce</a:t>
            </a:r>
          </a:p>
        </p:txBody>
      </p:sp>
      <p:sp>
        <p:nvSpPr>
          <p:cNvPr id="27" name="TextBox 26"/>
          <p:cNvSpPr txBox="1"/>
          <p:nvPr/>
        </p:nvSpPr>
        <p:spPr>
          <a:xfrm>
            <a:off x="8248071" y="3186484"/>
            <a:ext cx="959577" cy="369332"/>
          </a:xfrm>
          <a:prstGeom prst="rect">
            <a:avLst/>
          </a:prstGeom>
          <a:noFill/>
        </p:spPr>
        <p:txBody>
          <a:bodyPr wrap="square" rtlCol="0">
            <a:spAutoFit/>
          </a:bodyPr>
          <a:lstStyle/>
          <a:p>
            <a:r>
              <a:rPr lang="en-US" dirty="0"/>
              <a:t>Tomato</a:t>
            </a:r>
          </a:p>
        </p:txBody>
      </p:sp>
      <p:sp>
        <p:nvSpPr>
          <p:cNvPr id="28" name="TextBox 27"/>
          <p:cNvSpPr txBox="1"/>
          <p:nvPr/>
        </p:nvSpPr>
        <p:spPr>
          <a:xfrm>
            <a:off x="5622903" y="4387271"/>
            <a:ext cx="959577" cy="369332"/>
          </a:xfrm>
          <a:prstGeom prst="rect">
            <a:avLst/>
          </a:prstGeom>
          <a:noFill/>
        </p:spPr>
        <p:txBody>
          <a:bodyPr wrap="square" rtlCol="0">
            <a:spAutoFit/>
          </a:bodyPr>
          <a:lstStyle/>
          <a:p>
            <a:r>
              <a:rPr lang="en-US" dirty="0"/>
              <a:t>Plate</a:t>
            </a:r>
          </a:p>
        </p:txBody>
      </p:sp>
      <p:sp>
        <p:nvSpPr>
          <p:cNvPr id="29" name="TextBox 28"/>
          <p:cNvSpPr txBox="1"/>
          <p:nvPr/>
        </p:nvSpPr>
        <p:spPr>
          <a:xfrm>
            <a:off x="7093526" y="4387271"/>
            <a:ext cx="959577" cy="369332"/>
          </a:xfrm>
          <a:prstGeom prst="rect">
            <a:avLst/>
          </a:prstGeom>
          <a:noFill/>
        </p:spPr>
        <p:txBody>
          <a:bodyPr wrap="square" rtlCol="0">
            <a:spAutoFit/>
          </a:bodyPr>
          <a:lstStyle/>
          <a:p>
            <a:r>
              <a:rPr lang="en-US" dirty="0"/>
              <a:t>Mayo</a:t>
            </a:r>
          </a:p>
        </p:txBody>
      </p:sp>
      <p:sp>
        <p:nvSpPr>
          <p:cNvPr id="30" name="TextBox 29"/>
          <p:cNvSpPr txBox="1"/>
          <p:nvPr/>
        </p:nvSpPr>
        <p:spPr>
          <a:xfrm>
            <a:off x="3956206" y="4294909"/>
            <a:ext cx="959577" cy="369332"/>
          </a:xfrm>
          <a:prstGeom prst="rect">
            <a:avLst/>
          </a:prstGeom>
          <a:noFill/>
        </p:spPr>
        <p:txBody>
          <a:bodyPr wrap="square" rtlCol="0">
            <a:spAutoFit/>
          </a:bodyPr>
          <a:lstStyle/>
          <a:p>
            <a:r>
              <a:rPr lang="en-US" dirty="0"/>
              <a:t>Land</a:t>
            </a:r>
          </a:p>
        </p:txBody>
      </p:sp>
      <p:sp>
        <p:nvSpPr>
          <p:cNvPr id="31" name="TextBox 30"/>
          <p:cNvSpPr txBox="1"/>
          <p:nvPr/>
        </p:nvSpPr>
        <p:spPr>
          <a:xfrm>
            <a:off x="2942771" y="3205109"/>
            <a:ext cx="959577" cy="369332"/>
          </a:xfrm>
          <a:prstGeom prst="rect">
            <a:avLst/>
          </a:prstGeom>
          <a:noFill/>
        </p:spPr>
        <p:txBody>
          <a:bodyPr wrap="square" rtlCol="0">
            <a:spAutoFit/>
          </a:bodyPr>
          <a:lstStyle/>
          <a:p>
            <a:r>
              <a:rPr lang="en-US" dirty="0"/>
              <a:t>Labor</a:t>
            </a:r>
          </a:p>
        </p:txBody>
      </p:sp>
      <p:cxnSp>
        <p:nvCxnSpPr>
          <p:cNvPr id="33" name="Straight Connector 32"/>
          <p:cNvCxnSpPr/>
          <p:nvPr/>
        </p:nvCxnSpPr>
        <p:spPr>
          <a:xfrm flipH="1">
            <a:off x="5153890" y="3703750"/>
            <a:ext cx="378692" cy="1052853"/>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3701" y="4738980"/>
            <a:ext cx="1414739" cy="369332"/>
          </a:xfrm>
          <a:prstGeom prst="rect">
            <a:avLst/>
          </a:prstGeom>
          <a:noFill/>
        </p:spPr>
        <p:txBody>
          <a:bodyPr wrap="square" rtlCol="0">
            <a:spAutoFit/>
          </a:bodyPr>
          <a:lstStyle/>
          <a:p>
            <a:r>
              <a:rPr lang="en-US" dirty="0"/>
              <a:t>Table/chairs</a:t>
            </a:r>
          </a:p>
        </p:txBody>
      </p:sp>
      <p:cxnSp>
        <p:nvCxnSpPr>
          <p:cNvPr id="36" name="Straight Connector 35"/>
          <p:cNvCxnSpPr>
            <a:stCxn id="24" idx="0"/>
          </p:cNvCxnSpPr>
          <p:nvPr/>
        </p:nvCxnSpPr>
        <p:spPr>
          <a:xfrm flipH="1" flipV="1">
            <a:off x="3500582" y="1505527"/>
            <a:ext cx="813807" cy="51735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0673" y="1173309"/>
            <a:ext cx="1323894" cy="369332"/>
          </a:xfrm>
          <a:prstGeom prst="rect">
            <a:avLst/>
          </a:prstGeom>
          <a:noFill/>
        </p:spPr>
        <p:txBody>
          <a:bodyPr wrap="square" rtlCol="0">
            <a:spAutoFit/>
          </a:bodyPr>
          <a:lstStyle/>
          <a:p>
            <a:r>
              <a:rPr lang="en-US" dirty="0"/>
              <a:t>Butcher</a:t>
            </a:r>
          </a:p>
        </p:txBody>
      </p:sp>
      <p:cxnSp>
        <p:nvCxnSpPr>
          <p:cNvPr id="38" name="Straight Connector 37"/>
          <p:cNvCxnSpPr>
            <a:endCxn id="39" idx="2"/>
          </p:cNvCxnSpPr>
          <p:nvPr/>
        </p:nvCxnSpPr>
        <p:spPr>
          <a:xfrm flipH="1" flipV="1">
            <a:off x="5936966" y="1413011"/>
            <a:ext cx="1" cy="56361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75019" y="1043679"/>
            <a:ext cx="1323894" cy="369332"/>
          </a:xfrm>
          <a:prstGeom prst="rect">
            <a:avLst/>
          </a:prstGeom>
          <a:noFill/>
        </p:spPr>
        <p:txBody>
          <a:bodyPr wrap="square" rtlCol="0">
            <a:spAutoFit/>
          </a:bodyPr>
          <a:lstStyle/>
          <a:p>
            <a:r>
              <a:rPr lang="en-US" dirty="0"/>
              <a:t>Bakery</a:t>
            </a:r>
          </a:p>
        </p:txBody>
      </p:sp>
      <p:cxnSp>
        <p:nvCxnSpPr>
          <p:cNvPr id="41" name="Straight Connector 40"/>
          <p:cNvCxnSpPr>
            <a:stCxn id="26" idx="0"/>
          </p:cNvCxnSpPr>
          <p:nvPr/>
        </p:nvCxnSpPr>
        <p:spPr>
          <a:xfrm flipV="1">
            <a:off x="7600800" y="1413118"/>
            <a:ext cx="645234" cy="70213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84087" y="1062381"/>
            <a:ext cx="1323894" cy="369332"/>
          </a:xfrm>
          <a:prstGeom prst="rect">
            <a:avLst/>
          </a:prstGeom>
          <a:noFill/>
        </p:spPr>
        <p:txBody>
          <a:bodyPr wrap="square" rtlCol="0">
            <a:spAutoFit/>
          </a:bodyPr>
          <a:lstStyle/>
          <a:p>
            <a:r>
              <a:rPr lang="en-US" dirty="0"/>
              <a:t>  Farming</a:t>
            </a:r>
          </a:p>
        </p:txBody>
      </p:sp>
      <p:cxnSp>
        <p:nvCxnSpPr>
          <p:cNvPr id="46" name="Straight Connector 45"/>
          <p:cNvCxnSpPr>
            <a:stCxn id="27" idx="0"/>
            <a:endCxn id="42" idx="2"/>
          </p:cNvCxnSpPr>
          <p:nvPr/>
        </p:nvCxnSpPr>
        <p:spPr>
          <a:xfrm flipH="1" flipV="1">
            <a:off x="8246034" y="1431713"/>
            <a:ext cx="481826" cy="175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0"/>
            <a:endCxn id="42" idx="2"/>
          </p:cNvCxnSpPr>
          <p:nvPr/>
        </p:nvCxnSpPr>
        <p:spPr>
          <a:xfrm flipV="1">
            <a:off x="7573315" y="1431713"/>
            <a:ext cx="672719" cy="2955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9" idx="2"/>
          </p:cNvCxnSpPr>
          <p:nvPr/>
        </p:nvCxnSpPr>
        <p:spPr>
          <a:xfrm>
            <a:off x="7573315" y="4756603"/>
            <a:ext cx="1496794" cy="54507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070109" y="5135989"/>
            <a:ext cx="959577" cy="646331"/>
          </a:xfrm>
          <a:prstGeom prst="rect">
            <a:avLst/>
          </a:prstGeom>
          <a:noFill/>
        </p:spPr>
        <p:txBody>
          <a:bodyPr wrap="square" rtlCol="0">
            <a:spAutoFit/>
          </a:bodyPr>
          <a:lstStyle/>
          <a:p>
            <a:r>
              <a:rPr lang="en-US" dirty="0"/>
              <a:t>Chicken Farm</a:t>
            </a:r>
          </a:p>
        </p:txBody>
      </p:sp>
      <p:cxnSp>
        <p:nvCxnSpPr>
          <p:cNvPr id="55" name="Straight Connector 54"/>
          <p:cNvCxnSpPr>
            <a:stCxn id="28" idx="2"/>
          </p:cNvCxnSpPr>
          <p:nvPr/>
        </p:nvCxnSpPr>
        <p:spPr>
          <a:xfrm>
            <a:off x="6102692" y="4756603"/>
            <a:ext cx="621381" cy="637433"/>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19318" y="5394036"/>
            <a:ext cx="1243362" cy="369332"/>
          </a:xfrm>
          <a:prstGeom prst="rect">
            <a:avLst/>
          </a:prstGeom>
          <a:noFill/>
        </p:spPr>
        <p:txBody>
          <a:bodyPr wrap="square" rtlCol="0">
            <a:spAutoFit/>
          </a:bodyPr>
          <a:lstStyle/>
          <a:p>
            <a:r>
              <a:rPr lang="en-US" dirty="0"/>
              <a:t>Paper Mill</a:t>
            </a:r>
          </a:p>
        </p:txBody>
      </p:sp>
      <p:cxnSp>
        <p:nvCxnSpPr>
          <p:cNvPr id="58" name="Straight Connector 57"/>
          <p:cNvCxnSpPr>
            <a:stCxn id="34" idx="2"/>
          </p:cNvCxnSpPr>
          <p:nvPr/>
        </p:nvCxnSpPr>
        <p:spPr>
          <a:xfrm flipH="1">
            <a:off x="3500582" y="5108312"/>
            <a:ext cx="1670489" cy="23946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90618" y="5366218"/>
            <a:ext cx="2625165" cy="369332"/>
          </a:xfrm>
          <a:prstGeom prst="rect">
            <a:avLst/>
          </a:prstGeom>
          <a:noFill/>
        </p:spPr>
        <p:txBody>
          <a:bodyPr wrap="square" rtlCol="0">
            <a:spAutoFit/>
          </a:bodyPr>
          <a:lstStyle/>
          <a:p>
            <a:r>
              <a:rPr lang="en-US" dirty="0"/>
              <a:t>Furniture Manufacturer</a:t>
            </a:r>
          </a:p>
        </p:txBody>
      </p:sp>
      <p:sp>
        <p:nvSpPr>
          <p:cNvPr id="60" name="TextBox 59"/>
          <p:cNvSpPr txBox="1"/>
          <p:nvPr/>
        </p:nvSpPr>
        <p:spPr>
          <a:xfrm>
            <a:off x="3661119" y="443457"/>
            <a:ext cx="802582" cy="369332"/>
          </a:xfrm>
          <a:prstGeom prst="rect">
            <a:avLst/>
          </a:prstGeom>
          <a:noFill/>
        </p:spPr>
        <p:txBody>
          <a:bodyPr wrap="square" rtlCol="0">
            <a:spAutoFit/>
          </a:bodyPr>
          <a:lstStyle/>
          <a:p>
            <a:r>
              <a:rPr lang="en-US" dirty="0"/>
              <a:t>Knives</a:t>
            </a:r>
          </a:p>
        </p:txBody>
      </p:sp>
      <p:sp>
        <p:nvSpPr>
          <p:cNvPr id="61" name="TextBox 60"/>
          <p:cNvSpPr txBox="1"/>
          <p:nvPr/>
        </p:nvSpPr>
        <p:spPr>
          <a:xfrm flipH="1">
            <a:off x="2101285" y="536061"/>
            <a:ext cx="1902121" cy="369332"/>
          </a:xfrm>
          <a:prstGeom prst="rect">
            <a:avLst/>
          </a:prstGeom>
          <a:noFill/>
        </p:spPr>
        <p:txBody>
          <a:bodyPr wrap="square" rtlCol="0">
            <a:spAutoFit/>
          </a:bodyPr>
          <a:lstStyle/>
          <a:p>
            <a:r>
              <a:rPr lang="en-US" dirty="0"/>
              <a:t>Refrigerator</a:t>
            </a:r>
          </a:p>
        </p:txBody>
      </p:sp>
      <p:sp>
        <p:nvSpPr>
          <p:cNvPr id="62" name="TextBox 61"/>
          <p:cNvSpPr txBox="1"/>
          <p:nvPr/>
        </p:nvSpPr>
        <p:spPr>
          <a:xfrm>
            <a:off x="1523428" y="1062381"/>
            <a:ext cx="655298" cy="369332"/>
          </a:xfrm>
          <a:prstGeom prst="rect">
            <a:avLst/>
          </a:prstGeom>
          <a:noFill/>
        </p:spPr>
        <p:txBody>
          <a:bodyPr wrap="square" rtlCol="0">
            <a:spAutoFit/>
          </a:bodyPr>
          <a:lstStyle/>
          <a:p>
            <a:r>
              <a:rPr lang="en-US" dirty="0"/>
              <a:t>Land</a:t>
            </a:r>
          </a:p>
        </p:txBody>
      </p:sp>
      <p:sp>
        <p:nvSpPr>
          <p:cNvPr id="63" name="TextBox 62"/>
          <p:cNvSpPr txBox="1"/>
          <p:nvPr/>
        </p:nvSpPr>
        <p:spPr>
          <a:xfrm>
            <a:off x="1875473" y="1607297"/>
            <a:ext cx="738909" cy="369332"/>
          </a:xfrm>
          <a:prstGeom prst="rect">
            <a:avLst/>
          </a:prstGeom>
          <a:noFill/>
        </p:spPr>
        <p:txBody>
          <a:bodyPr wrap="square" rtlCol="0">
            <a:spAutoFit/>
          </a:bodyPr>
          <a:lstStyle/>
          <a:p>
            <a:r>
              <a:rPr lang="en-US" dirty="0"/>
              <a:t>Labor</a:t>
            </a:r>
          </a:p>
        </p:txBody>
      </p:sp>
      <p:cxnSp>
        <p:nvCxnSpPr>
          <p:cNvPr id="65" name="Straight Connector 64"/>
          <p:cNvCxnSpPr>
            <a:stCxn id="61" idx="1"/>
            <a:endCxn id="37" idx="0"/>
          </p:cNvCxnSpPr>
          <p:nvPr/>
        </p:nvCxnSpPr>
        <p:spPr>
          <a:xfrm flipH="1">
            <a:off x="3502620" y="720727"/>
            <a:ext cx="500786" cy="45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4532" y="900707"/>
            <a:ext cx="349368" cy="24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2" idx="3"/>
            <a:endCxn id="37" idx="1"/>
          </p:cNvCxnSpPr>
          <p:nvPr/>
        </p:nvCxnSpPr>
        <p:spPr>
          <a:xfrm>
            <a:off x="2178726" y="1247047"/>
            <a:ext cx="661947" cy="110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3" idx="3"/>
          </p:cNvCxnSpPr>
          <p:nvPr/>
        </p:nvCxnSpPr>
        <p:spPr>
          <a:xfrm flipV="1">
            <a:off x="2614382" y="1570943"/>
            <a:ext cx="549518" cy="22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275019" y="812789"/>
            <a:ext cx="323221" cy="23089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5783" y="443457"/>
            <a:ext cx="1162245" cy="369332"/>
          </a:xfrm>
          <a:prstGeom prst="rect">
            <a:avLst/>
          </a:prstGeom>
          <a:noFill/>
        </p:spPr>
        <p:txBody>
          <a:bodyPr wrap="square" rtlCol="0">
            <a:spAutoFit/>
          </a:bodyPr>
          <a:lstStyle/>
          <a:p>
            <a:r>
              <a:rPr lang="en-US" dirty="0"/>
              <a:t>Oven</a:t>
            </a:r>
          </a:p>
        </p:txBody>
      </p:sp>
      <p:cxnSp>
        <p:nvCxnSpPr>
          <p:cNvPr id="76" name="Straight Connector 75"/>
          <p:cNvCxnSpPr>
            <a:stCxn id="39" idx="0"/>
          </p:cNvCxnSpPr>
          <p:nvPr/>
        </p:nvCxnSpPr>
        <p:spPr>
          <a:xfrm flipV="1">
            <a:off x="5936966" y="720727"/>
            <a:ext cx="282352" cy="322952"/>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957400" y="420171"/>
            <a:ext cx="1000673" cy="369332"/>
          </a:xfrm>
          <a:prstGeom prst="rect">
            <a:avLst/>
          </a:prstGeom>
          <a:noFill/>
        </p:spPr>
        <p:txBody>
          <a:bodyPr wrap="square" rtlCol="0">
            <a:spAutoFit/>
          </a:bodyPr>
          <a:lstStyle/>
          <a:p>
            <a:r>
              <a:rPr lang="en-US" dirty="0"/>
              <a:t>Land</a:t>
            </a:r>
          </a:p>
        </p:txBody>
      </p:sp>
      <p:sp>
        <p:nvSpPr>
          <p:cNvPr id="78" name="TextBox 77"/>
          <p:cNvSpPr txBox="1"/>
          <p:nvPr/>
        </p:nvSpPr>
        <p:spPr>
          <a:xfrm>
            <a:off x="6557817" y="840951"/>
            <a:ext cx="756892" cy="369332"/>
          </a:xfrm>
          <a:prstGeom prst="rect">
            <a:avLst/>
          </a:prstGeom>
          <a:noFill/>
        </p:spPr>
        <p:txBody>
          <a:bodyPr wrap="square" rtlCol="0">
            <a:spAutoFit/>
          </a:bodyPr>
          <a:lstStyle/>
          <a:p>
            <a:r>
              <a:rPr lang="en-US" dirty="0"/>
              <a:t>Labor</a:t>
            </a:r>
          </a:p>
        </p:txBody>
      </p:sp>
      <p:cxnSp>
        <p:nvCxnSpPr>
          <p:cNvPr id="80" name="Straight Connector 79"/>
          <p:cNvCxnSpPr/>
          <p:nvPr/>
        </p:nvCxnSpPr>
        <p:spPr>
          <a:xfrm flipV="1">
            <a:off x="6210250" y="1145007"/>
            <a:ext cx="372230" cy="10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573314" y="720727"/>
            <a:ext cx="350103"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78508" y="415592"/>
            <a:ext cx="734510" cy="369332"/>
          </a:xfrm>
          <a:prstGeom prst="rect">
            <a:avLst/>
          </a:prstGeom>
          <a:noFill/>
        </p:spPr>
        <p:txBody>
          <a:bodyPr wrap="square" rtlCol="0">
            <a:spAutoFit/>
          </a:bodyPr>
          <a:lstStyle/>
          <a:p>
            <a:r>
              <a:rPr lang="en-US" dirty="0"/>
              <a:t>Land</a:t>
            </a:r>
          </a:p>
        </p:txBody>
      </p:sp>
      <p:cxnSp>
        <p:nvCxnSpPr>
          <p:cNvPr id="85" name="Straight Connector 84"/>
          <p:cNvCxnSpPr>
            <a:stCxn id="42" idx="0"/>
          </p:cNvCxnSpPr>
          <p:nvPr/>
        </p:nvCxnSpPr>
        <p:spPr>
          <a:xfrm flipV="1">
            <a:off x="8246034" y="720727"/>
            <a:ext cx="196002"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092612" y="415592"/>
            <a:ext cx="974402" cy="369332"/>
          </a:xfrm>
          <a:prstGeom prst="rect">
            <a:avLst/>
          </a:prstGeom>
          <a:noFill/>
        </p:spPr>
        <p:txBody>
          <a:bodyPr wrap="square" rtlCol="0">
            <a:spAutoFit/>
          </a:bodyPr>
          <a:lstStyle/>
          <a:p>
            <a:r>
              <a:rPr lang="en-US" dirty="0"/>
              <a:t>Labor</a:t>
            </a:r>
          </a:p>
        </p:txBody>
      </p:sp>
      <p:sp>
        <p:nvSpPr>
          <p:cNvPr id="87" name="TextBox 86"/>
          <p:cNvSpPr txBox="1"/>
          <p:nvPr/>
        </p:nvSpPr>
        <p:spPr>
          <a:xfrm>
            <a:off x="8965272" y="674347"/>
            <a:ext cx="962672" cy="369332"/>
          </a:xfrm>
          <a:prstGeom prst="rect">
            <a:avLst/>
          </a:prstGeom>
          <a:noFill/>
        </p:spPr>
        <p:txBody>
          <a:bodyPr wrap="square" rtlCol="0">
            <a:spAutoFit/>
          </a:bodyPr>
          <a:lstStyle/>
          <a:p>
            <a:r>
              <a:rPr lang="en-US" dirty="0"/>
              <a:t>Fencing</a:t>
            </a:r>
          </a:p>
        </p:txBody>
      </p:sp>
      <p:sp>
        <p:nvSpPr>
          <p:cNvPr id="88" name="TextBox 87"/>
          <p:cNvSpPr txBox="1"/>
          <p:nvPr/>
        </p:nvSpPr>
        <p:spPr>
          <a:xfrm>
            <a:off x="4357736" y="1228345"/>
            <a:ext cx="756122" cy="369332"/>
          </a:xfrm>
          <a:prstGeom prst="rect">
            <a:avLst/>
          </a:prstGeom>
          <a:noFill/>
        </p:spPr>
        <p:txBody>
          <a:bodyPr wrap="square" rtlCol="0">
            <a:spAutoFit/>
          </a:bodyPr>
          <a:lstStyle/>
          <a:p>
            <a:r>
              <a:rPr lang="en-US" dirty="0"/>
              <a:t>Flour</a:t>
            </a:r>
          </a:p>
        </p:txBody>
      </p:sp>
      <p:cxnSp>
        <p:nvCxnSpPr>
          <p:cNvPr id="90" name="Straight Connector 89"/>
          <p:cNvCxnSpPr/>
          <p:nvPr/>
        </p:nvCxnSpPr>
        <p:spPr>
          <a:xfrm flipH="1">
            <a:off x="5036962" y="1357975"/>
            <a:ext cx="238057" cy="7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915783" y="1395388"/>
            <a:ext cx="2874863" cy="21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698338" y="1015517"/>
            <a:ext cx="479021" cy="18051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13571" y="4571937"/>
            <a:ext cx="1011559" cy="369332"/>
          </a:xfrm>
          <a:prstGeom prst="rect">
            <a:avLst/>
          </a:prstGeom>
          <a:noFill/>
        </p:spPr>
        <p:txBody>
          <a:bodyPr wrap="square" rtlCol="0">
            <a:spAutoFit/>
          </a:bodyPr>
          <a:lstStyle/>
          <a:p>
            <a:r>
              <a:rPr lang="en-US" dirty="0"/>
              <a:t>Coops</a:t>
            </a:r>
          </a:p>
        </p:txBody>
      </p:sp>
      <p:sp>
        <p:nvSpPr>
          <p:cNvPr id="96" name="TextBox 95"/>
          <p:cNvSpPr txBox="1"/>
          <p:nvPr/>
        </p:nvSpPr>
        <p:spPr>
          <a:xfrm>
            <a:off x="10307782" y="5459154"/>
            <a:ext cx="738909" cy="369332"/>
          </a:xfrm>
          <a:prstGeom prst="rect">
            <a:avLst/>
          </a:prstGeom>
          <a:noFill/>
        </p:spPr>
        <p:txBody>
          <a:bodyPr wrap="square" rtlCol="0">
            <a:spAutoFit/>
          </a:bodyPr>
          <a:lstStyle/>
          <a:p>
            <a:r>
              <a:rPr lang="en-US" dirty="0"/>
              <a:t>Land</a:t>
            </a:r>
          </a:p>
        </p:txBody>
      </p:sp>
      <p:sp>
        <p:nvSpPr>
          <p:cNvPr id="97" name="TextBox 96"/>
          <p:cNvSpPr txBox="1"/>
          <p:nvPr/>
        </p:nvSpPr>
        <p:spPr>
          <a:xfrm>
            <a:off x="9177359" y="5985164"/>
            <a:ext cx="1130423" cy="369332"/>
          </a:xfrm>
          <a:prstGeom prst="rect">
            <a:avLst/>
          </a:prstGeom>
          <a:noFill/>
        </p:spPr>
        <p:txBody>
          <a:bodyPr wrap="square" rtlCol="0">
            <a:spAutoFit/>
          </a:bodyPr>
          <a:lstStyle/>
          <a:p>
            <a:r>
              <a:rPr lang="en-US" dirty="0"/>
              <a:t>Labor</a:t>
            </a:r>
          </a:p>
        </p:txBody>
      </p:sp>
      <p:cxnSp>
        <p:nvCxnSpPr>
          <p:cNvPr id="99" name="Straight Connector 98"/>
          <p:cNvCxnSpPr/>
          <p:nvPr/>
        </p:nvCxnSpPr>
        <p:spPr>
          <a:xfrm flipV="1">
            <a:off x="9413571" y="4941269"/>
            <a:ext cx="340029" cy="194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6" idx="1"/>
          </p:cNvCxnSpPr>
          <p:nvPr/>
        </p:nvCxnSpPr>
        <p:spPr>
          <a:xfrm>
            <a:off x="9762836" y="5560291"/>
            <a:ext cx="544946" cy="83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413571" y="5735550"/>
            <a:ext cx="0" cy="24961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75855" y="4294909"/>
            <a:ext cx="1616363" cy="369332"/>
          </a:xfrm>
          <a:prstGeom prst="rect">
            <a:avLst/>
          </a:prstGeom>
          <a:noFill/>
        </p:spPr>
        <p:txBody>
          <a:bodyPr wrap="square" rtlCol="0">
            <a:spAutoFit/>
          </a:bodyPr>
          <a:lstStyle/>
          <a:p>
            <a:r>
              <a:rPr lang="en-US" dirty="0"/>
              <a:t>Lumberyard</a:t>
            </a:r>
          </a:p>
        </p:txBody>
      </p:sp>
      <p:sp>
        <p:nvSpPr>
          <p:cNvPr id="105" name="TextBox 104"/>
          <p:cNvSpPr txBox="1"/>
          <p:nvPr/>
        </p:nvSpPr>
        <p:spPr>
          <a:xfrm>
            <a:off x="1559318" y="5860357"/>
            <a:ext cx="655298" cy="369332"/>
          </a:xfrm>
          <a:prstGeom prst="rect">
            <a:avLst/>
          </a:prstGeom>
          <a:noFill/>
        </p:spPr>
        <p:txBody>
          <a:bodyPr wrap="square" rtlCol="0">
            <a:spAutoFit/>
          </a:bodyPr>
          <a:lstStyle/>
          <a:p>
            <a:r>
              <a:rPr lang="en-US" dirty="0"/>
              <a:t>Land</a:t>
            </a:r>
          </a:p>
        </p:txBody>
      </p:sp>
      <p:sp>
        <p:nvSpPr>
          <p:cNvPr id="106" name="TextBox 105"/>
          <p:cNvSpPr txBox="1"/>
          <p:nvPr/>
        </p:nvSpPr>
        <p:spPr>
          <a:xfrm>
            <a:off x="2619761" y="5985164"/>
            <a:ext cx="738909" cy="369332"/>
          </a:xfrm>
          <a:prstGeom prst="rect">
            <a:avLst/>
          </a:prstGeom>
          <a:noFill/>
        </p:spPr>
        <p:txBody>
          <a:bodyPr wrap="square" rtlCol="0">
            <a:spAutoFit/>
          </a:bodyPr>
          <a:lstStyle/>
          <a:p>
            <a:r>
              <a:rPr lang="en-US" dirty="0"/>
              <a:t>Labor</a:t>
            </a:r>
          </a:p>
        </p:txBody>
      </p:sp>
      <p:sp>
        <p:nvSpPr>
          <p:cNvPr id="107" name="TextBox 106"/>
          <p:cNvSpPr txBox="1"/>
          <p:nvPr/>
        </p:nvSpPr>
        <p:spPr>
          <a:xfrm>
            <a:off x="7608430" y="5888005"/>
            <a:ext cx="738909" cy="369332"/>
          </a:xfrm>
          <a:prstGeom prst="rect">
            <a:avLst/>
          </a:prstGeom>
          <a:noFill/>
        </p:spPr>
        <p:txBody>
          <a:bodyPr wrap="square" rtlCol="0">
            <a:spAutoFit/>
          </a:bodyPr>
          <a:lstStyle/>
          <a:p>
            <a:r>
              <a:rPr lang="en-US" dirty="0"/>
              <a:t>Labor</a:t>
            </a:r>
          </a:p>
        </p:txBody>
      </p:sp>
      <p:sp>
        <p:nvSpPr>
          <p:cNvPr id="108" name="TextBox 107"/>
          <p:cNvSpPr txBox="1"/>
          <p:nvPr/>
        </p:nvSpPr>
        <p:spPr>
          <a:xfrm>
            <a:off x="213688" y="3860783"/>
            <a:ext cx="738909" cy="369332"/>
          </a:xfrm>
          <a:prstGeom prst="rect">
            <a:avLst/>
          </a:prstGeom>
          <a:noFill/>
        </p:spPr>
        <p:txBody>
          <a:bodyPr wrap="square" rtlCol="0">
            <a:spAutoFit/>
          </a:bodyPr>
          <a:lstStyle/>
          <a:p>
            <a:r>
              <a:rPr lang="en-US" dirty="0"/>
              <a:t>Labor</a:t>
            </a:r>
          </a:p>
        </p:txBody>
      </p:sp>
      <p:sp>
        <p:nvSpPr>
          <p:cNvPr id="109" name="TextBox 108"/>
          <p:cNvSpPr txBox="1"/>
          <p:nvPr/>
        </p:nvSpPr>
        <p:spPr>
          <a:xfrm>
            <a:off x="255493" y="4756603"/>
            <a:ext cx="655298" cy="369332"/>
          </a:xfrm>
          <a:prstGeom prst="rect">
            <a:avLst/>
          </a:prstGeom>
          <a:noFill/>
        </p:spPr>
        <p:txBody>
          <a:bodyPr wrap="square" rtlCol="0">
            <a:spAutoFit/>
          </a:bodyPr>
          <a:lstStyle/>
          <a:p>
            <a:r>
              <a:rPr lang="en-US" dirty="0"/>
              <a:t>Land</a:t>
            </a:r>
          </a:p>
        </p:txBody>
      </p:sp>
      <p:sp>
        <p:nvSpPr>
          <p:cNvPr id="110" name="TextBox 109"/>
          <p:cNvSpPr txBox="1"/>
          <p:nvPr/>
        </p:nvSpPr>
        <p:spPr>
          <a:xfrm>
            <a:off x="6559330" y="5985164"/>
            <a:ext cx="655298" cy="369332"/>
          </a:xfrm>
          <a:prstGeom prst="rect">
            <a:avLst/>
          </a:prstGeom>
          <a:noFill/>
        </p:spPr>
        <p:txBody>
          <a:bodyPr wrap="square" rtlCol="0">
            <a:spAutoFit/>
          </a:bodyPr>
          <a:lstStyle/>
          <a:p>
            <a:r>
              <a:rPr lang="en-US" dirty="0"/>
              <a:t>Land</a:t>
            </a:r>
          </a:p>
        </p:txBody>
      </p:sp>
      <p:sp>
        <p:nvSpPr>
          <p:cNvPr id="111" name="TextBox 110"/>
          <p:cNvSpPr txBox="1"/>
          <p:nvPr/>
        </p:nvSpPr>
        <p:spPr>
          <a:xfrm>
            <a:off x="1222494" y="4894902"/>
            <a:ext cx="1302831" cy="369332"/>
          </a:xfrm>
          <a:prstGeom prst="rect">
            <a:avLst/>
          </a:prstGeom>
          <a:noFill/>
        </p:spPr>
        <p:txBody>
          <a:bodyPr wrap="square" rtlCol="0">
            <a:spAutoFit/>
          </a:bodyPr>
          <a:lstStyle/>
          <a:p>
            <a:r>
              <a:rPr lang="en-US" dirty="0"/>
              <a:t>Chainsaws</a:t>
            </a:r>
          </a:p>
        </p:txBody>
      </p:sp>
      <p:cxnSp>
        <p:nvCxnSpPr>
          <p:cNvPr id="113" name="Straight Connector 112"/>
          <p:cNvCxnSpPr>
            <a:stCxn id="108" idx="2"/>
          </p:cNvCxnSpPr>
          <p:nvPr/>
        </p:nvCxnSpPr>
        <p:spPr>
          <a:xfrm>
            <a:off x="583143" y="4230115"/>
            <a:ext cx="551900" cy="15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35111" y="4700993"/>
            <a:ext cx="470013" cy="193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04" idx="2"/>
          </p:cNvCxnSpPr>
          <p:nvPr/>
        </p:nvCxnSpPr>
        <p:spPr>
          <a:xfrm flipH="1" flipV="1">
            <a:off x="1584037" y="4664241"/>
            <a:ext cx="175996" cy="259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054366" y="4649869"/>
            <a:ext cx="692048" cy="69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56" idx="1"/>
          </p:cNvCxnSpPr>
          <p:nvPr/>
        </p:nvCxnSpPr>
        <p:spPr>
          <a:xfrm>
            <a:off x="2230921" y="4571937"/>
            <a:ext cx="3988397" cy="1006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121576" y="5763368"/>
            <a:ext cx="388123" cy="1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163900" y="5747209"/>
            <a:ext cx="164450" cy="297814"/>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927740" y="6045023"/>
            <a:ext cx="1243330" cy="369332"/>
          </a:xfrm>
          <a:prstGeom prst="rect">
            <a:avLst/>
          </a:prstGeom>
          <a:noFill/>
        </p:spPr>
        <p:txBody>
          <a:bodyPr wrap="square" rtlCol="0">
            <a:spAutoFit/>
          </a:bodyPr>
          <a:lstStyle/>
          <a:p>
            <a:r>
              <a:rPr lang="en-US" dirty="0"/>
              <a:t>Tools</a:t>
            </a:r>
          </a:p>
        </p:txBody>
      </p:sp>
      <p:cxnSp>
        <p:nvCxnSpPr>
          <p:cNvPr id="128" name="Straight Connector 127"/>
          <p:cNvCxnSpPr/>
          <p:nvPr/>
        </p:nvCxnSpPr>
        <p:spPr>
          <a:xfrm>
            <a:off x="4062410" y="5717108"/>
            <a:ext cx="162709" cy="39796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02357" y="2466957"/>
            <a:ext cx="1558587" cy="646331"/>
          </a:xfrm>
          <a:prstGeom prst="rect">
            <a:avLst/>
          </a:prstGeom>
          <a:noFill/>
        </p:spPr>
        <p:txBody>
          <a:bodyPr wrap="square" rtlCol="0">
            <a:spAutoFit/>
          </a:bodyPr>
          <a:lstStyle/>
          <a:p>
            <a:pPr algn="ctr"/>
            <a:r>
              <a:rPr lang="en-US" dirty="0"/>
              <a:t>Metal manufacturing</a:t>
            </a:r>
          </a:p>
        </p:txBody>
      </p:sp>
      <p:sp>
        <p:nvSpPr>
          <p:cNvPr id="130" name="TextBox 129"/>
          <p:cNvSpPr txBox="1"/>
          <p:nvPr/>
        </p:nvSpPr>
        <p:spPr>
          <a:xfrm>
            <a:off x="9845964" y="1597677"/>
            <a:ext cx="1653309" cy="646331"/>
          </a:xfrm>
          <a:prstGeom prst="rect">
            <a:avLst/>
          </a:prstGeom>
          <a:noFill/>
        </p:spPr>
        <p:txBody>
          <a:bodyPr wrap="square" rtlCol="0">
            <a:spAutoFit/>
          </a:bodyPr>
          <a:lstStyle/>
          <a:p>
            <a:pPr algn="ctr"/>
            <a:r>
              <a:rPr lang="en-US" dirty="0"/>
              <a:t>Plastic</a:t>
            </a:r>
          </a:p>
          <a:p>
            <a:pPr algn="ctr"/>
            <a:r>
              <a:rPr lang="en-US" dirty="0"/>
              <a:t>Manufacturing</a:t>
            </a:r>
          </a:p>
        </p:txBody>
      </p:sp>
      <p:cxnSp>
        <p:nvCxnSpPr>
          <p:cNvPr id="132" name="Straight Connector 131"/>
          <p:cNvCxnSpPr/>
          <p:nvPr/>
        </p:nvCxnSpPr>
        <p:spPr>
          <a:xfrm flipH="1">
            <a:off x="2392218" y="900707"/>
            <a:ext cx="354196" cy="158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312428" y="720727"/>
            <a:ext cx="1786379" cy="196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565676" y="812789"/>
            <a:ext cx="2436157" cy="2115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092232" y="3172826"/>
            <a:ext cx="68983" cy="1732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912773" y="3205079"/>
            <a:ext cx="2060373" cy="2830845"/>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075278" y="5809456"/>
            <a:ext cx="1235205" cy="646331"/>
          </a:xfrm>
          <a:prstGeom prst="rect">
            <a:avLst/>
          </a:prstGeom>
          <a:noFill/>
        </p:spPr>
        <p:txBody>
          <a:bodyPr wrap="square" rtlCol="0">
            <a:spAutoFit/>
          </a:bodyPr>
          <a:lstStyle/>
          <a:p>
            <a:r>
              <a:rPr lang="en-US" dirty="0"/>
              <a:t>Big metal machines</a:t>
            </a:r>
          </a:p>
        </p:txBody>
      </p:sp>
      <p:cxnSp>
        <p:nvCxnSpPr>
          <p:cNvPr id="148" name="Straight Connector 147"/>
          <p:cNvCxnSpPr/>
          <p:nvPr/>
        </p:nvCxnSpPr>
        <p:spPr>
          <a:xfrm flipV="1">
            <a:off x="6065280" y="5754099"/>
            <a:ext cx="476918" cy="13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6936263" y="5717108"/>
            <a:ext cx="42245" cy="39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7204693" y="5735550"/>
            <a:ext cx="536083" cy="20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331242" y="3205079"/>
            <a:ext cx="3172930" cy="2679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921165" y="4349894"/>
            <a:ext cx="7455959" cy="55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982854" y="1031603"/>
            <a:ext cx="7600731" cy="3256911"/>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24799" y="1635035"/>
            <a:ext cx="1077488" cy="646331"/>
          </a:xfrm>
          <a:prstGeom prst="rect">
            <a:avLst/>
          </a:prstGeom>
          <a:noFill/>
        </p:spPr>
        <p:txBody>
          <a:bodyPr wrap="square" rtlCol="0">
            <a:spAutoFit/>
          </a:bodyPr>
          <a:lstStyle/>
          <a:p>
            <a:r>
              <a:rPr lang="en-US" dirty="0"/>
              <a:t>Metal refining</a:t>
            </a:r>
          </a:p>
        </p:txBody>
      </p:sp>
      <p:sp>
        <p:nvSpPr>
          <p:cNvPr id="160" name="TextBox 159"/>
          <p:cNvSpPr txBox="1"/>
          <p:nvPr/>
        </p:nvSpPr>
        <p:spPr>
          <a:xfrm>
            <a:off x="518555" y="221594"/>
            <a:ext cx="1208295" cy="646331"/>
          </a:xfrm>
          <a:prstGeom prst="rect">
            <a:avLst/>
          </a:prstGeom>
          <a:noFill/>
        </p:spPr>
        <p:txBody>
          <a:bodyPr wrap="square" rtlCol="0">
            <a:spAutoFit/>
          </a:bodyPr>
          <a:lstStyle/>
          <a:p>
            <a:r>
              <a:rPr lang="en-US" dirty="0"/>
              <a:t>Metal mining</a:t>
            </a:r>
          </a:p>
        </p:txBody>
      </p:sp>
      <p:cxnSp>
        <p:nvCxnSpPr>
          <p:cNvPr id="162" name="Straight Connector 161"/>
          <p:cNvCxnSpPr>
            <a:endCxn id="159" idx="2"/>
          </p:cNvCxnSpPr>
          <p:nvPr/>
        </p:nvCxnSpPr>
        <p:spPr>
          <a:xfrm flipH="1" flipV="1">
            <a:off x="1063543" y="2281366"/>
            <a:ext cx="243798"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67228" y="840120"/>
            <a:ext cx="0" cy="85136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20654" y="2900641"/>
            <a:ext cx="655298" cy="369332"/>
          </a:xfrm>
          <a:prstGeom prst="rect">
            <a:avLst/>
          </a:prstGeom>
          <a:noFill/>
        </p:spPr>
        <p:txBody>
          <a:bodyPr wrap="square" rtlCol="0">
            <a:spAutoFit/>
          </a:bodyPr>
          <a:lstStyle/>
          <a:p>
            <a:r>
              <a:rPr lang="en-US" dirty="0"/>
              <a:t>Land</a:t>
            </a:r>
          </a:p>
        </p:txBody>
      </p:sp>
      <p:sp>
        <p:nvSpPr>
          <p:cNvPr id="166" name="TextBox 165"/>
          <p:cNvSpPr txBox="1"/>
          <p:nvPr/>
        </p:nvSpPr>
        <p:spPr>
          <a:xfrm>
            <a:off x="1067472" y="1368044"/>
            <a:ext cx="738909" cy="369332"/>
          </a:xfrm>
          <a:prstGeom prst="rect">
            <a:avLst/>
          </a:prstGeom>
          <a:noFill/>
        </p:spPr>
        <p:txBody>
          <a:bodyPr wrap="square" rtlCol="0">
            <a:spAutoFit/>
          </a:bodyPr>
          <a:lstStyle/>
          <a:p>
            <a:r>
              <a:rPr lang="en-US" dirty="0"/>
              <a:t>Labor</a:t>
            </a:r>
          </a:p>
        </p:txBody>
      </p:sp>
      <p:sp>
        <p:nvSpPr>
          <p:cNvPr id="167" name="TextBox 166"/>
          <p:cNvSpPr txBox="1"/>
          <p:nvPr/>
        </p:nvSpPr>
        <p:spPr>
          <a:xfrm>
            <a:off x="-5806" y="1270892"/>
            <a:ext cx="655298" cy="369332"/>
          </a:xfrm>
          <a:prstGeom prst="rect">
            <a:avLst/>
          </a:prstGeom>
          <a:noFill/>
        </p:spPr>
        <p:txBody>
          <a:bodyPr wrap="square" rtlCol="0">
            <a:spAutoFit/>
          </a:bodyPr>
          <a:lstStyle/>
          <a:p>
            <a:r>
              <a:rPr lang="en-US" dirty="0"/>
              <a:t>Land</a:t>
            </a:r>
          </a:p>
        </p:txBody>
      </p:sp>
      <p:sp>
        <p:nvSpPr>
          <p:cNvPr id="168" name="TextBox 167"/>
          <p:cNvSpPr txBox="1"/>
          <p:nvPr/>
        </p:nvSpPr>
        <p:spPr>
          <a:xfrm>
            <a:off x="1240747" y="73774"/>
            <a:ext cx="655298" cy="369332"/>
          </a:xfrm>
          <a:prstGeom prst="rect">
            <a:avLst/>
          </a:prstGeom>
          <a:noFill/>
        </p:spPr>
        <p:txBody>
          <a:bodyPr wrap="square" rtlCol="0">
            <a:spAutoFit/>
          </a:bodyPr>
          <a:lstStyle/>
          <a:p>
            <a:r>
              <a:rPr lang="en-US" dirty="0"/>
              <a:t>Land</a:t>
            </a:r>
          </a:p>
        </p:txBody>
      </p:sp>
      <p:sp>
        <p:nvSpPr>
          <p:cNvPr id="169" name="TextBox 168"/>
          <p:cNvSpPr txBox="1"/>
          <p:nvPr/>
        </p:nvSpPr>
        <p:spPr>
          <a:xfrm>
            <a:off x="1154610" y="3293566"/>
            <a:ext cx="738909" cy="369332"/>
          </a:xfrm>
          <a:prstGeom prst="rect">
            <a:avLst/>
          </a:prstGeom>
          <a:noFill/>
        </p:spPr>
        <p:txBody>
          <a:bodyPr wrap="square" rtlCol="0">
            <a:spAutoFit/>
          </a:bodyPr>
          <a:lstStyle/>
          <a:p>
            <a:r>
              <a:rPr lang="en-US" dirty="0"/>
              <a:t>Labor</a:t>
            </a:r>
          </a:p>
        </p:txBody>
      </p:sp>
      <p:sp>
        <p:nvSpPr>
          <p:cNvPr id="170" name="TextBox 169"/>
          <p:cNvSpPr txBox="1"/>
          <p:nvPr/>
        </p:nvSpPr>
        <p:spPr>
          <a:xfrm>
            <a:off x="119940" y="-23613"/>
            <a:ext cx="738909" cy="369332"/>
          </a:xfrm>
          <a:prstGeom prst="rect">
            <a:avLst/>
          </a:prstGeom>
          <a:noFill/>
        </p:spPr>
        <p:txBody>
          <a:bodyPr wrap="square" rtlCol="0">
            <a:spAutoFit/>
          </a:bodyPr>
          <a:lstStyle/>
          <a:p>
            <a:r>
              <a:rPr lang="en-US" dirty="0"/>
              <a:t>Labor</a:t>
            </a:r>
          </a:p>
        </p:txBody>
      </p:sp>
      <p:cxnSp>
        <p:nvCxnSpPr>
          <p:cNvPr id="172" name="Straight Connector 171"/>
          <p:cNvCxnSpPr>
            <a:stCxn id="126" idx="0"/>
          </p:cNvCxnSpPr>
          <p:nvPr/>
        </p:nvCxnSpPr>
        <p:spPr>
          <a:xfrm flipV="1">
            <a:off x="4549405" y="2253561"/>
            <a:ext cx="5961577" cy="3791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9694" y="2238330"/>
            <a:ext cx="8098088" cy="2760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281709" y="809807"/>
            <a:ext cx="5546013" cy="126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294351" y="877409"/>
            <a:ext cx="6735335" cy="87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30" idx="1"/>
          </p:cNvCxnSpPr>
          <p:nvPr/>
        </p:nvCxnSpPr>
        <p:spPr>
          <a:xfrm>
            <a:off x="5622903" y="751358"/>
            <a:ext cx="4223061" cy="1169485"/>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652368" y="536218"/>
            <a:ext cx="1298826" cy="369332"/>
          </a:xfrm>
          <a:prstGeom prst="rect">
            <a:avLst/>
          </a:prstGeom>
          <a:noFill/>
        </p:spPr>
        <p:txBody>
          <a:bodyPr wrap="square" rtlCol="0">
            <a:spAutoFit/>
          </a:bodyPr>
          <a:lstStyle/>
          <a:p>
            <a:r>
              <a:rPr lang="en-US" dirty="0"/>
              <a:t>Oil refining</a:t>
            </a:r>
          </a:p>
        </p:txBody>
      </p:sp>
      <p:cxnSp>
        <p:nvCxnSpPr>
          <p:cNvPr id="184" name="Straight Connector 183"/>
          <p:cNvCxnSpPr/>
          <p:nvPr/>
        </p:nvCxnSpPr>
        <p:spPr>
          <a:xfrm flipV="1">
            <a:off x="1393301" y="3085307"/>
            <a:ext cx="104927" cy="285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70932" y="3060507"/>
            <a:ext cx="381641" cy="7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67" idx="2"/>
          </p:cNvCxnSpPr>
          <p:nvPr/>
        </p:nvCxnSpPr>
        <p:spPr>
          <a:xfrm flipH="1" flipV="1">
            <a:off x="321843" y="1640224"/>
            <a:ext cx="276063" cy="19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66" idx="2"/>
          </p:cNvCxnSpPr>
          <p:nvPr/>
        </p:nvCxnSpPr>
        <p:spPr>
          <a:xfrm flipV="1">
            <a:off x="1213526" y="1737376"/>
            <a:ext cx="223401" cy="126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60" idx="1"/>
          </p:cNvCxnSpPr>
          <p:nvPr/>
        </p:nvCxnSpPr>
        <p:spPr>
          <a:xfrm flipH="1" flipV="1">
            <a:off x="278496" y="345719"/>
            <a:ext cx="240059" cy="199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68" idx="2"/>
          </p:cNvCxnSpPr>
          <p:nvPr/>
        </p:nvCxnSpPr>
        <p:spPr>
          <a:xfrm flipV="1">
            <a:off x="1306910" y="443106"/>
            <a:ext cx="261486" cy="157152"/>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0517448" y="3376571"/>
            <a:ext cx="1366982" cy="369332"/>
          </a:xfrm>
          <a:prstGeom prst="rect">
            <a:avLst/>
          </a:prstGeom>
          <a:noFill/>
        </p:spPr>
        <p:txBody>
          <a:bodyPr wrap="square" rtlCol="0">
            <a:spAutoFit/>
          </a:bodyPr>
          <a:lstStyle/>
          <a:p>
            <a:r>
              <a:rPr lang="en-US" dirty="0"/>
              <a:t>Oil drilling</a:t>
            </a:r>
          </a:p>
        </p:txBody>
      </p:sp>
      <p:cxnSp>
        <p:nvCxnSpPr>
          <p:cNvPr id="198" name="Straight Connector 197"/>
          <p:cNvCxnSpPr>
            <a:endCxn id="182" idx="2"/>
          </p:cNvCxnSpPr>
          <p:nvPr/>
        </p:nvCxnSpPr>
        <p:spPr>
          <a:xfrm flipV="1">
            <a:off x="11001537" y="905550"/>
            <a:ext cx="300244" cy="7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11474842" y="867925"/>
            <a:ext cx="62781" cy="259157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1623545" y="135015"/>
            <a:ext cx="655298" cy="369332"/>
          </a:xfrm>
          <a:prstGeom prst="rect">
            <a:avLst/>
          </a:prstGeom>
          <a:noFill/>
        </p:spPr>
        <p:txBody>
          <a:bodyPr wrap="square" rtlCol="0">
            <a:spAutoFit/>
          </a:bodyPr>
          <a:lstStyle/>
          <a:p>
            <a:r>
              <a:rPr lang="en-US" dirty="0"/>
              <a:t>Land</a:t>
            </a:r>
          </a:p>
        </p:txBody>
      </p:sp>
      <p:sp>
        <p:nvSpPr>
          <p:cNvPr id="203" name="TextBox 202"/>
          <p:cNvSpPr txBox="1"/>
          <p:nvPr/>
        </p:nvSpPr>
        <p:spPr>
          <a:xfrm>
            <a:off x="10502738" y="37628"/>
            <a:ext cx="738909" cy="369332"/>
          </a:xfrm>
          <a:prstGeom prst="rect">
            <a:avLst/>
          </a:prstGeom>
          <a:noFill/>
        </p:spPr>
        <p:txBody>
          <a:bodyPr wrap="square" rtlCol="0">
            <a:spAutoFit/>
          </a:bodyPr>
          <a:lstStyle/>
          <a:p>
            <a:r>
              <a:rPr lang="en-US" dirty="0"/>
              <a:t>Labor</a:t>
            </a:r>
          </a:p>
        </p:txBody>
      </p:sp>
      <p:sp>
        <p:nvSpPr>
          <p:cNvPr id="204" name="TextBox 203"/>
          <p:cNvSpPr txBox="1"/>
          <p:nvPr/>
        </p:nvSpPr>
        <p:spPr>
          <a:xfrm>
            <a:off x="11209974" y="4064105"/>
            <a:ext cx="655298" cy="369332"/>
          </a:xfrm>
          <a:prstGeom prst="rect">
            <a:avLst/>
          </a:prstGeom>
          <a:noFill/>
        </p:spPr>
        <p:txBody>
          <a:bodyPr wrap="square" rtlCol="0">
            <a:spAutoFit/>
          </a:bodyPr>
          <a:lstStyle/>
          <a:p>
            <a:r>
              <a:rPr lang="en-US" dirty="0"/>
              <a:t>Land</a:t>
            </a:r>
          </a:p>
        </p:txBody>
      </p:sp>
      <p:sp>
        <p:nvSpPr>
          <p:cNvPr id="205" name="TextBox 204"/>
          <p:cNvSpPr txBox="1"/>
          <p:nvPr/>
        </p:nvSpPr>
        <p:spPr>
          <a:xfrm>
            <a:off x="10089167" y="3966718"/>
            <a:ext cx="738909" cy="369332"/>
          </a:xfrm>
          <a:prstGeom prst="rect">
            <a:avLst/>
          </a:prstGeom>
          <a:noFill/>
        </p:spPr>
        <p:txBody>
          <a:bodyPr wrap="square" rtlCol="0">
            <a:spAutoFit/>
          </a:bodyPr>
          <a:lstStyle/>
          <a:p>
            <a:r>
              <a:rPr lang="en-US" dirty="0"/>
              <a:t>Labor</a:t>
            </a:r>
          </a:p>
        </p:txBody>
      </p:sp>
      <p:cxnSp>
        <p:nvCxnSpPr>
          <p:cNvPr id="207" name="Straight Connector 206"/>
          <p:cNvCxnSpPr>
            <a:endCxn id="203" idx="2"/>
          </p:cNvCxnSpPr>
          <p:nvPr/>
        </p:nvCxnSpPr>
        <p:spPr>
          <a:xfrm flipH="1" flipV="1">
            <a:off x="10872193" y="406960"/>
            <a:ext cx="174498" cy="19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202" idx="2"/>
          </p:cNvCxnSpPr>
          <p:nvPr/>
        </p:nvCxnSpPr>
        <p:spPr>
          <a:xfrm flipV="1">
            <a:off x="11702473" y="504347"/>
            <a:ext cx="248721" cy="11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0637920" y="3703750"/>
            <a:ext cx="234273" cy="36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413000" y="3724827"/>
            <a:ext cx="11719" cy="40245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9458680" y="3394389"/>
            <a:ext cx="1235205" cy="646331"/>
          </a:xfrm>
          <a:prstGeom prst="rect">
            <a:avLst/>
          </a:prstGeom>
          <a:noFill/>
        </p:spPr>
        <p:txBody>
          <a:bodyPr wrap="square" rtlCol="0">
            <a:spAutoFit/>
          </a:bodyPr>
          <a:lstStyle/>
          <a:p>
            <a:r>
              <a:rPr lang="en-US" dirty="0"/>
              <a:t>Big metal machines</a:t>
            </a:r>
          </a:p>
        </p:txBody>
      </p:sp>
      <p:cxnSp>
        <p:nvCxnSpPr>
          <p:cNvPr id="216" name="Straight Connector 215"/>
          <p:cNvCxnSpPr/>
          <p:nvPr/>
        </p:nvCxnSpPr>
        <p:spPr>
          <a:xfrm flipV="1">
            <a:off x="10332163" y="3722518"/>
            <a:ext cx="384429" cy="1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860398" y="6280727"/>
            <a:ext cx="4693" cy="183"/>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9938052" y="781477"/>
            <a:ext cx="1235205" cy="646331"/>
          </a:xfrm>
          <a:prstGeom prst="rect">
            <a:avLst/>
          </a:prstGeom>
          <a:noFill/>
        </p:spPr>
        <p:txBody>
          <a:bodyPr wrap="square" rtlCol="0">
            <a:spAutoFit/>
          </a:bodyPr>
          <a:lstStyle/>
          <a:p>
            <a:r>
              <a:rPr lang="en-US" dirty="0"/>
              <a:t>Big metal machines</a:t>
            </a:r>
          </a:p>
        </p:txBody>
      </p:sp>
      <p:cxnSp>
        <p:nvCxnSpPr>
          <p:cNvPr id="222" name="Straight Connector 221"/>
          <p:cNvCxnSpPr/>
          <p:nvPr/>
        </p:nvCxnSpPr>
        <p:spPr>
          <a:xfrm flipH="1">
            <a:off x="10899795" y="866347"/>
            <a:ext cx="193629" cy="264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355199" y="1292385"/>
            <a:ext cx="7484688" cy="158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2209694" y="3102464"/>
            <a:ext cx="7248986" cy="773643"/>
          </a:xfrm>
          <a:prstGeom prst="line">
            <a:avLst/>
          </a:prstGeom>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934909" y="-62770"/>
            <a:ext cx="1235205" cy="646331"/>
          </a:xfrm>
          <a:prstGeom prst="rect">
            <a:avLst/>
          </a:prstGeom>
          <a:noFill/>
        </p:spPr>
        <p:txBody>
          <a:bodyPr wrap="square" rtlCol="0">
            <a:spAutoFit/>
          </a:bodyPr>
          <a:lstStyle/>
          <a:p>
            <a:r>
              <a:rPr lang="en-US" dirty="0"/>
              <a:t>Big metal machines</a:t>
            </a:r>
          </a:p>
        </p:txBody>
      </p:sp>
      <p:cxnSp>
        <p:nvCxnSpPr>
          <p:cNvPr id="229" name="Straight Connector 228"/>
          <p:cNvCxnSpPr/>
          <p:nvPr/>
        </p:nvCxnSpPr>
        <p:spPr>
          <a:xfrm flipV="1">
            <a:off x="1373770" y="462131"/>
            <a:ext cx="601203" cy="252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917170" y="566953"/>
            <a:ext cx="1191578" cy="10860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1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9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8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9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0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0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150"/>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5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4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4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12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2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0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0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2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2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11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04"/>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12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156"/>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117"/>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15"/>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13"/>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08"/>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0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11"/>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142"/>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54"/>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132"/>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34"/>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39"/>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29"/>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184"/>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86"/>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65"/>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69"/>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162"/>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59"/>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89"/>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91"/>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6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67"/>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16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60"/>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93"/>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195"/>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70"/>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68"/>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229"/>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231"/>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227"/>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179"/>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77"/>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181"/>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174"/>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172"/>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30"/>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220"/>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198"/>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222"/>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207"/>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209"/>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202"/>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82"/>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03"/>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200"/>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196"/>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216"/>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211"/>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21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04"/>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205"/>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21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226"/>
                                        </p:tgtEl>
                                        <p:attrNameLst>
                                          <p:attrName>style.visibility</p:attrName>
                                        </p:attrNameLst>
                                      </p:cBhvr>
                                      <p:to>
                                        <p:strVal val="visible"/>
                                      </p:to>
                                    </p:set>
                                  </p:childTnLst>
                                </p:cTn>
                              </p:par>
                            </p:childTnLst>
                          </p:cTn>
                        </p:par>
                      </p:childTnLst>
                    </p:cTn>
                  </p:par>
                  <p:par>
                    <p:cTn id="353" fill="hold">
                      <p:stCondLst>
                        <p:cond delay="indefinite"/>
                      </p:stCondLst>
                      <p:childTnLst>
                        <p:par>
                          <p:cTn id="354" fill="hold">
                            <p:stCondLst>
                              <p:cond delay="0"/>
                            </p:stCondLst>
                            <p:childTnLst>
                              <p:par>
                                <p:cTn id="355" presetID="1" presetClass="entr" presetSubtype="0" fill="hold" nodeType="clickEffect">
                                  <p:stCondLst>
                                    <p:cond delay="0"/>
                                  </p:stCondLst>
                                  <p:childTnLst>
                                    <p:set>
                                      <p:cBhvr>
                                        <p:cTn id="356" dur="1" fill="hold">
                                          <p:stCondLst>
                                            <p:cond delay="0"/>
                                          </p:stCondLst>
                                        </p:cTn>
                                        <p:tgtEl>
                                          <p:spTgt spid="158"/>
                                        </p:tgtEl>
                                        <p:attrNameLst>
                                          <p:attrName>style.visibility</p:attrName>
                                        </p:attrNameLst>
                                      </p:cBhvr>
                                      <p:to>
                                        <p:strVal val="visible"/>
                                      </p:to>
                                    </p:set>
                                  </p:childTnLst>
                                </p:cTn>
                              </p:par>
                            </p:childTnLst>
                          </p:cTn>
                        </p:par>
                      </p:childTnLst>
                    </p:cTn>
                  </p:par>
                  <p:par>
                    <p:cTn id="357" fill="hold">
                      <p:stCondLst>
                        <p:cond delay="indefinite"/>
                      </p:stCondLst>
                      <p:childTnLst>
                        <p:par>
                          <p:cTn id="358" fill="hold">
                            <p:stCondLst>
                              <p:cond delay="0"/>
                            </p:stCondLst>
                            <p:childTnLst>
                              <p:par>
                                <p:cTn id="359" presetID="1" presetClass="entr" presetSubtype="0" fill="hold" nodeType="clickEffect">
                                  <p:stCondLst>
                                    <p:cond delay="0"/>
                                  </p:stCondLst>
                                  <p:childTnLst>
                                    <p:set>
                                      <p:cBhvr>
                                        <p:cTn id="360" dur="1" fill="hold">
                                          <p:stCondLst>
                                            <p:cond delay="0"/>
                                          </p:stCondLst>
                                        </p:cTn>
                                        <p:tgtEl>
                                          <p:spTgt spid="224"/>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ntr" presetSubtype="0" fill="hold" nodeType="clickEffect">
                                  <p:stCondLst>
                                    <p:cond delay="0"/>
                                  </p:stCondLst>
                                  <p:childTnLst>
                                    <p:set>
                                      <p:cBhvr>
                                        <p:cTn id="36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4" grpId="0"/>
      <p:bldP spid="37" grpId="0"/>
      <p:bldP spid="39" grpId="0"/>
      <p:bldP spid="42" grpId="0"/>
      <p:bldP spid="51" grpId="0"/>
      <p:bldP spid="56" grpId="0"/>
      <p:bldP spid="59" grpId="0"/>
      <p:bldP spid="60" grpId="0"/>
      <p:bldP spid="61" grpId="0"/>
      <p:bldP spid="62" grpId="0"/>
      <p:bldP spid="63" grpId="0"/>
      <p:bldP spid="74" grpId="0"/>
      <p:bldP spid="77" grpId="0"/>
      <p:bldP spid="78" grpId="0"/>
      <p:bldP spid="83" grpId="0"/>
      <p:bldP spid="86" grpId="0"/>
      <p:bldP spid="87" grpId="0"/>
      <p:bldP spid="88" grpId="0"/>
      <p:bldP spid="95" grpId="0"/>
      <p:bldP spid="96" grpId="0"/>
      <p:bldP spid="97" grpId="0"/>
      <p:bldP spid="104" grpId="0"/>
      <p:bldP spid="105" grpId="0"/>
      <p:bldP spid="106" grpId="0"/>
      <p:bldP spid="107" grpId="0"/>
      <p:bldP spid="108" grpId="0"/>
      <p:bldP spid="109" grpId="0"/>
      <p:bldP spid="110" grpId="0"/>
      <p:bldP spid="111" grpId="0"/>
      <p:bldP spid="126" grpId="0"/>
      <p:bldP spid="129" grpId="0"/>
      <p:bldP spid="130" grpId="0"/>
      <p:bldP spid="146" grpId="0"/>
      <p:bldP spid="159" grpId="0"/>
      <p:bldP spid="160" grpId="0"/>
      <p:bldP spid="165" grpId="0"/>
      <p:bldP spid="166" grpId="0"/>
      <p:bldP spid="167" grpId="0"/>
      <p:bldP spid="168" grpId="0"/>
      <p:bldP spid="169" grpId="0"/>
      <p:bldP spid="170" grpId="0"/>
      <p:bldP spid="182" grpId="0"/>
      <p:bldP spid="196" grpId="0"/>
      <p:bldP spid="202" grpId="0"/>
      <p:bldP spid="203" grpId="0"/>
      <p:bldP spid="204" grpId="0"/>
      <p:bldP spid="205" grpId="0"/>
      <p:bldP spid="214" grpId="0"/>
      <p:bldP spid="220" grpId="0"/>
      <p:bldP spid="2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ytoscape.org/images/screenshots/nested_network3.png"/>
          <p:cNvPicPr>
            <a:picLocks noChangeAspect="1" noChangeArrowheads="1"/>
          </p:cNvPicPr>
          <p:nvPr/>
        </p:nvPicPr>
        <p:blipFill rotWithShape="1">
          <a:blip r:embed="rId2">
            <a:extLst>
              <a:ext uri="{28A0092B-C50C-407E-A947-70E740481C1C}">
                <a14:useLocalDpi xmlns:a14="http://schemas.microsoft.com/office/drawing/2010/main" val="0"/>
              </a:ext>
            </a:extLst>
          </a:blip>
          <a:srcRect l="6481" r="4677" b="13741"/>
          <a:stretch/>
        </p:blipFill>
        <p:spPr bwMode="auto">
          <a:xfrm>
            <a:off x="-278533" y="-167071"/>
            <a:ext cx="13258800" cy="799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7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63333" y="3075739"/>
            <a:ext cx="2551295" cy="6280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53890" y="3205079"/>
            <a:ext cx="1570183" cy="369332"/>
          </a:xfrm>
          <a:prstGeom prst="rect">
            <a:avLst/>
          </a:prstGeom>
          <a:noFill/>
        </p:spPr>
        <p:txBody>
          <a:bodyPr wrap="square" rtlCol="0">
            <a:spAutoFit/>
          </a:bodyPr>
          <a:lstStyle/>
          <a:p>
            <a:r>
              <a:rPr lang="en-US" dirty="0"/>
              <a:t>Ham Sandwich</a:t>
            </a:r>
          </a:p>
        </p:txBody>
      </p:sp>
      <p:cxnSp>
        <p:nvCxnSpPr>
          <p:cNvPr id="7" name="Straight Connector 6"/>
          <p:cNvCxnSpPr>
            <a:endCxn id="4" idx="1"/>
          </p:cNvCxnSpPr>
          <p:nvPr/>
        </p:nvCxnSpPr>
        <p:spPr>
          <a:xfrm>
            <a:off x="4414982" y="2392218"/>
            <a:ext cx="621980"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0"/>
          </p:cNvCxnSpPr>
          <p:nvPr/>
        </p:nvCxnSpPr>
        <p:spPr>
          <a:xfrm>
            <a:off x="5938980" y="2392218"/>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8980" y="3703750"/>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5"/>
          </p:cNvCxnSpPr>
          <p:nvPr/>
        </p:nvCxnSpPr>
        <p:spPr>
          <a:xfrm>
            <a:off x="6840999" y="3611780"/>
            <a:ext cx="505054"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p:cNvCxnSpPr>
          <p:nvPr/>
        </p:nvCxnSpPr>
        <p:spPr>
          <a:xfrm flipH="1">
            <a:off x="4414982" y="3611780"/>
            <a:ext cx="621980"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7"/>
          </p:cNvCxnSpPr>
          <p:nvPr/>
        </p:nvCxnSpPr>
        <p:spPr>
          <a:xfrm flipH="1">
            <a:off x="6840999" y="2484580"/>
            <a:ext cx="505054"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6"/>
          </p:cNvCxnSpPr>
          <p:nvPr/>
        </p:nvCxnSpPr>
        <p:spPr>
          <a:xfrm flipH="1">
            <a:off x="7214628" y="3389744"/>
            <a:ext cx="103344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29890" y="3389744"/>
            <a:ext cx="1033443"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5444" y="2022886"/>
            <a:ext cx="697890" cy="369332"/>
          </a:xfrm>
          <a:prstGeom prst="rect">
            <a:avLst/>
          </a:prstGeom>
          <a:noFill/>
        </p:spPr>
        <p:txBody>
          <a:bodyPr wrap="square" rtlCol="0">
            <a:spAutoFit/>
          </a:bodyPr>
          <a:lstStyle/>
          <a:p>
            <a:r>
              <a:rPr lang="en-US" dirty="0"/>
              <a:t>Ham</a:t>
            </a:r>
          </a:p>
        </p:txBody>
      </p:sp>
      <p:sp>
        <p:nvSpPr>
          <p:cNvPr id="25" name="TextBox 24"/>
          <p:cNvSpPr txBox="1"/>
          <p:nvPr/>
        </p:nvSpPr>
        <p:spPr>
          <a:xfrm>
            <a:off x="5598240" y="2022886"/>
            <a:ext cx="959577" cy="369332"/>
          </a:xfrm>
          <a:prstGeom prst="rect">
            <a:avLst/>
          </a:prstGeom>
          <a:noFill/>
        </p:spPr>
        <p:txBody>
          <a:bodyPr wrap="square" rtlCol="0">
            <a:spAutoFit/>
          </a:bodyPr>
          <a:lstStyle/>
          <a:p>
            <a:r>
              <a:rPr lang="en-US" dirty="0"/>
              <a:t>Bread</a:t>
            </a:r>
          </a:p>
        </p:txBody>
      </p:sp>
      <p:sp>
        <p:nvSpPr>
          <p:cNvPr id="26" name="TextBox 25"/>
          <p:cNvSpPr txBox="1"/>
          <p:nvPr/>
        </p:nvSpPr>
        <p:spPr>
          <a:xfrm>
            <a:off x="7121011" y="2115248"/>
            <a:ext cx="959577" cy="369332"/>
          </a:xfrm>
          <a:prstGeom prst="rect">
            <a:avLst/>
          </a:prstGeom>
          <a:noFill/>
        </p:spPr>
        <p:txBody>
          <a:bodyPr wrap="square" rtlCol="0">
            <a:spAutoFit/>
          </a:bodyPr>
          <a:lstStyle/>
          <a:p>
            <a:r>
              <a:rPr lang="en-US" dirty="0"/>
              <a:t>Lettuce</a:t>
            </a:r>
          </a:p>
        </p:txBody>
      </p:sp>
      <p:sp>
        <p:nvSpPr>
          <p:cNvPr id="27" name="TextBox 26"/>
          <p:cNvSpPr txBox="1"/>
          <p:nvPr/>
        </p:nvSpPr>
        <p:spPr>
          <a:xfrm>
            <a:off x="8248071" y="3186484"/>
            <a:ext cx="959577" cy="369332"/>
          </a:xfrm>
          <a:prstGeom prst="rect">
            <a:avLst/>
          </a:prstGeom>
          <a:noFill/>
        </p:spPr>
        <p:txBody>
          <a:bodyPr wrap="square" rtlCol="0">
            <a:spAutoFit/>
          </a:bodyPr>
          <a:lstStyle/>
          <a:p>
            <a:r>
              <a:rPr lang="en-US" dirty="0"/>
              <a:t>Tomato</a:t>
            </a:r>
          </a:p>
        </p:txBody>
      </p:sp>
      <p:sp>
        <p:nvSpPr>
          <p:cNvPr id="28" name="TextBox 27"/>
          <p:cNvSpPr txBox="1"/>
          <p:nvPr/>
        </p:nvSpPr>
        <p:spPr>
          <a:xfrm>
            <a:off x="5622903" y="4387271"/>
            <a:ext cx="959577" cy="369332"/>
          </a:xfrm>
          <a:prstGeom prst="rect">
            <a:avLst/>
          </a:prstGeom>
          <a:noFill/>
        </p:spPr>
        <p:txBody>
          <a:bodyPr wrap="square" rtlCol="0">
            <a:spAutoFit/>
          </a:bodyPr>
          <a:lstStyle/>
          <a:p>
            <a:r>
              <a:rPr lang="en-US" dirty="0"/>
              <a:t>Plate</a:t>
            </a:r>
          </a:p>
        </p:txBody>
      </p:sp>
      <p:sp>
        <p:nvSpPr>
          <p:cNvPr id="29" name="TextBox 28"/>
          <p:cNvSpPr txBox="1"/>
          <p:nvPr/>
        </p:nvSpPr>
        <p:spPr>
          <a:xfrm>
            <a:off x="7093526" y="4387271"/>
            <a:ext cx="959577" cy="369332"/>
          </a:xfrm>
          <a:prstGeom prst="rect">
            <a:avLst/>
          </a:prstGeom>
          <a:noFill/>
        </p:spPr>
        <p:txBody>
          <a:bodyPr wrap="square" rtlCol="0">
            <a:spAutoFit/>
          </a:bodyPr>
          <a:lstStyle/>
          <a:p>
            <a:r>
              <a:rPr lang="en-US" dirty="0"/>
              <a:t>Mayo</a:t>
            </a:r>
          </a:p>
        </p:txBody>
      </p:sp>
      <p:sp>
        <p:nvSpPr>
          <p:cNvPr id="30" name="TextBox 29"/>
          <p:cNvSpPr txBox="1"/>
          <p:nvPr/>
        </p:nvSpPr>
        <p:spPr>
          <a:xfrm>
            <a:off x="3956206" y="4294909"/>
            <a:ext cx="959577" cy="369332"/>
          </a:xfrm>
          <a:prstGeom prst="rect">
            <a:avLst/>
          </a:prstGeom>
          <a:noFill/>
        </p:spPr>
        <p:txBody>
          <a:bodyPr wrap="square" rtlCol="0">
            <a:spAutoFit/>
          </a:bodyPr>
          <a:lstStyle/>
          <a:p>
            <a:r>
              <a:rPr lang="en-US" dirty="0"/>
              <a:t>Land</a:t>
            </a:r>
          </a:p>
        </p:txBody>
      </p:sp>
      <p:sp>
        <p:nvSpPr>
          <p:cNvPr id="31" name="TextBox 30"/>
          <p:cNvSpPr txBox="1"/>
          <p:nvPr/>
        </p:nvSpPr>
        <p:spPr>
          <a:xfrm>
            <a:off x="2942771" y="3205109"/>
            <a:ext cx="959577" cy="369332"/>
          </a:xfrm>
          <a:prstGeom prst="rect">
            <a:avLst/>
          </a:prstGeom>
          <a:noFill/>
        </p:spPr>
        <p:txBody>
          <a:bodyPr wrap="square" rtlCol="0">
            <a:spAutoFit/>
          </a:bodyPr>
          <a:lstStyle/>
          <a:p>
            <a:r>
              <a:rPr lang="en-US" dirty="0"/>
              <a:t>Labor</a:t>
            </a:r>
          </a:p>
        </p:txBody>
      </p:sp>
      <p:cxnSp>
        <p:nvCxnSpPr>
          <p:cNvPr id="33" name="Straight Connector 32"/>
          <p:cNvCxnSpPr/>
          <p:nvPr/>
        </p:nvCxnSpPr>
        <p:spPr>
          <a:xfrm flipH="1">
            <a:off x="5153890" y="3703750"/>
            <a:ext cx="378692" cy="1052853"/>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3701" y="4738980"/>
            <a:ext cx="1414739" cy="369332"/>
          </a:xfrm>
          <a:prstGeom prst="rect">
            <a:avLst/>
          </a:prstGeom>
          <a:noFill/>
        </p:spPr>
        <p:txBody>
          <a:bodyPr wrap="square" rtlCol="0">
            <a:spAutoFit/>
          </a:bodyPr>
          <a:lstStyle/>
          <a:p>
            <a:r>
              <a:rPr lang="en-US" dirty="0"/>
              <a:t>Table/chairs</a:t>
            </a:r>
          </a:p>
        </p:txBody>
      </p:sp>
      <p:cxnSp>
        <p:nvCxnSpPr>
          <p:cNvPr id="36" name="Straight Connector 35"/>
          <p:cNvCxnSpPr>
            <a:stCxn id="24" idx="0"/>
          </p:cNvCxnSpPr>
          <p:nvPr/>
        </p:nvCxnSpPr>
        <p:spPr>
          <a:xfrm flipH="1" flipV="1">
            <a:off x="3500582" y="1505527"/>
            <a:ext cx="813807" cy="51735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0673" y="1173309"/>
            <a:ext cx="1323894" cy="369332"/>
          </a:xfrm>
          <a:prstGeom prst="rect">
            <a:avLst/>
          </a:prstGeom>
          <a:noFill/>
        </p:spPr>
        <p:txBody>
          <a:bodyPr wrap="square" rtlCol="0">
            <a:spAutoFit/>
          </a:bodyPr>
          <a:lstStyle/>
          <a:p>
            <a:r>
              <a:rPr lang="en-US" dirty="0"/>
              <a:t>Butcher</a:t>
            </a:r>
          </a:p>
        </p:txBody>
      </p:sp>
      <p:cxnSp>
        <p:nvCxnSpPr>
          <p:cNvPr id="38" name="Straight Connector 37"/>
          <p:cNvCxnSpPr>
            <a:endCxn id="39" idx="2"/>
          </p:cNvCxnSpPr>
          <p:nvPr/>
        </p:nvCxnSpPr>
        <p:spPr>
          <a:xfrm flipH="1" flipV="1">
            <a:off x="5936966" y="1413011"/>
            <a:ext cx="1" cy="56361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75019" y="1043679"/>
            <a:ext cx="1323894" cy="369332"/>
          </a:xfrm>
          <a:prstGeom prst="rect">
            <a:avLst/>
          </a:prstGeom>
          <a:noFill/>
        </p:spPr>
        <p:txBody>
          <a:bodyPr wrap="square" rtlCol="0">
            <a:spAutoFit/>
          </a:bodyPr>
          <a:lstStyle/>
          <a:p>
            <a:r>
              <a:rPr lang="en-US" dirty="0"/>
              <a:t>Bakery</a:t>
            </a:r>
          </a:p>
        </p:txBody>
      </p:sp>
      <p:cxnSp>
        <p:nvCxnSpPr>
          <p:cNvPr id="41" name="Straight Connector 40"/>
          <p:cNvCxnSpPr>
            <a:stCxn id="26" idx="0"/>
          </p:cNvCxnSpPr>
          <p:nvPr/>
        </p:nvCxnSpPr>
        <p:spPr>
          <a:xfrm flipV="1">
            <a:off x="7600800" y="1413118"/>
            <a:ext cx="645234" cy="70213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84087" y="1062381"/>
            <a:ext cx="1323894" cy="369332"/>
          </a:xfrm>
          <a:prstGeom prst="rect">
            <a:avLst/>
          </a:prstGeom>
          <a:noFill/>
        </p:spPr>
        <p:txBody>
          <a:bodyPr wrap="square" rtlCol="0">
            <a:spAutoFit/>
          </a:bodyPr>
          <a:lstStyle/>
          <a:p>
            <a:r>
              <a:rPr lang="en-US" dirty="0"/>
              <a:t>  Farming</a:t>
            </a:r>
          </a:p>
        </p:txBody>
      </p:sp>
      <p:cxnSp>
        <p:nvCxnSpPr>
          <p:cNvPr id="46" name="Straight Connector 45"/>
          <p:cNvCxnSpPr>
            <a:stCxn id="27" idx="0"/>
            <a:endCxn id="42" idx="2"/>
          </p:cNvCxnSpPr>
          <p:nvPr/>
        </p:nvCxnSpPr>
        <p:spPr>
          <a:xfrm flipH="1" flipV="1">
            <a:off x="8246034" y="1431713"/>
            <a:ext cx="481826" cy="175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0"/>
            <a:endCxn id="42" idx="2"/>
          </p:cNvCxnSpPr>
          <p:nvPr/>
        </p:nvCxnSpPr>
        <p:spPr>
          <a:xfrm flipV="1">
            <a:off x="7573315" y="1431713"/>
            <a:ext cx="672719" cy="2955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9" idx="2"/>
          </p:cNvCxnSpPr>
          <p:nvPr/>
        </p:nvCxnSpPr>
        <p:spPr>
          <a:xfrm>
            <a:off x="7573315" y="4756603"/>
            <a:ext cx="1496794" cy="54507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070109" y="5135989"/>
            <a:ext cx="959577" cy="646331"/>
          </a:xfrm>
          <a:prstGeom prst="rect">
            <a:avLst/>
          </a:prstGeom>
          <a:noFill/>
        </p:spPr>
        <p:txBody>
          <a:bodyPr wrap="square" rtlCol="0">
            <a:spAutoFit/>
          </a:bodyPr>
          <a:lstStyle/>
          <a:p>
            <a:r>
              <a:rPr lang="en-US" dirty="0"/>
              <a:t>Chicken Farm</a:t>
            </a:r>
          </a:p>
        </p:txBody>
      </p:sp>
      <p:cxnSp>
        <p:nvCxnSpPr>
          <p:cNvPr id="55" name="Straight Connector 54"/>
          <p:cNvCxnSpPr>
            <a:stCxn id="28" idx="2"/>
          </p:cNvCxnSpPr>
          <p:nvPr/>
        </p:nvCxnSpPr>
        <p:spPr>
          <a:xfrm>
            <a:off x="6102692" y="4756603"/>
            <a:ext cx="621381" cy="637433"/>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19318" y="5394036"/>
            <a:ext cx="1243362" cy="369332"/>
          </a:xfrm>
          <a:prstGeom prst="rect">
            <a:avLst/>
          </a:prstGeom>
          <a:noFill/>
        </p:spPr>
        <p:txBody>
          <a:bodyPr wrap="square" rtlCol="0">
            <a:spAutoFit/>
          </a:bodyPr>
          <a:lstStyle/>
          <a:p>
            <a:r>
              <a:rPr lang="en-US" dirty="0"/>
              <a:t>Paper Mill</a:t>
            </a:r>
          </a:p>
        </p:txBody>
      </p:sp>
      <p:cxnSp>
        <p:nvCxnSpPr>
          <p:cNvPr id="58" name="Straight Connector 57"/>
          <p:cNvCxnSpPr>
            <a:stCxn id="34" idx="2"/>
          </p:cNvCxnSpPr>
          <p:nvPr/>
        </p:nvCxnSpPr>
        <p:spPr>
          <a:xfrm flipH="1">
            <a:off x="3500582" y="5108312"/>
            <a:ext cx="1670489" cy="23946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90618" y="5366218"/>
            <a:ext cx="2625165" cy="369332"/>
          </a:xfrm>
          <a:prstGeom prst="rect">
            <a:avLst/>
          </a:prstGeom>
          <a:noFill/>
        </p:spPr>
        <p:txBody>
          <a:bodyPr wrap="square" rtlCol="0">
            <a:spAutoFit/>
          </a:bodyPr>
          <a:lstStyle/>
          <a:p>
            <a:r>
              <a:rPr lang="en-US" dirty="0"/>
              <a:t>Furniture Manufacturer</a:t>
            </a:r>
          </a:p>
        </p:txBody>
      </p:sp>
      <p:sp>
        <p:nvSpPr>
          <p:cNvPr id="60" name="TextBox 59"/>
          <p:cNvSpPr txBox="1"/>
          <p:nvPr/>
        </p:nvSpPr>
        <p:spPr>
          <a:xfrm>
            <a:off x="3661119" y="443457"/>
            <a:ext cx="802582" cy="369332"/>
          </a:xfrm>
          <a:prstGeom prst="rect">
            <a:avLst/>
          </a:prstGeom>
          <a:noFill/>
        </p:spPr>
        <p:txBody>
          <a:bodyPr wrap="square" rtlCol="0">
            <a:spAutoFit/>
          </a:bodyPr>
          <a:lstStyle/>
          <a:p>
            <a:r>
              <a:rPr lang="en-US" dirty="0"/>
              <a:t>Knives</a:t>
            </a:r>
          </a:p>
        </p:txBody>
      </p:sp>
      <p:sp>
        <p:nvSpPr>
          <p:cNvPr id="61" name="TextBox 60"/>
          <p:cNvSpPr txBox="1"/>
          <p:nvPr/>
        </p:nvSpPr>
        <p:spPr>
          <a:xfrm flipH="1">
            <a:off x="2101285" y="536061"/>
            <a:ext cx="1902121" cy="369332"/>
          </a:xfrm>
          <a:prstGeom prst="rect">
            <a:avLst/>
          </a:prstGeom>
          <a:noFill/>
        </p:spPr>
        <p:txBody>
          <a:bodyPr wrap="square" rtlCol="0">
            <a:spAutoFit/>
          </a:bodyPr>
          <a:lstStyle/>
          <a:p>
            <a:r>
              <a:rPr lang="en-US" dirty="0"/>
              <a:t>Refrigerator</a:t>
            </a:r>
          </a:p>
        </p:txBody>
      </p:sp>
      <p:sp>
        <p:nvSpPr>
          <p:cNvPr id="62" name="TextBox 61"/>
          <p:cNvSpPr txBox="1"/>
          <p:nvPr/>
        </p:nvSpPr>
        <p:spPr>
          <a:xfrm>
            <a:off x="1523428" y="1062381"/>
            <a:ext cx="655298" cy="369332"/>
          </a:xfrm>
          <a:prstGeom prst="rect">
            <a:avLst/>
          </a:prstGeom>
          <a:noFill/>
        </p:spPr>
        <p:txBody>
          <a:bodyPr wrap="square" rtlCol="0">
            <a:spAutoFit/>
          </a:bodyPr>
          <a:lstStyle/>
          <a:p>
            <a:r>
              <a:rPr lang="en-US" dirty="0"/>
              <a:t>Land</a:t>
            </a:r>
          </a:p>
        </p:txBody>
      </p:sp>
      <p:sp>
        <p:nvSpPr>
          <p:cNvPr id="63" name="TextBox 62"/>
          <p:cNvSpPr txBox="1"/>
          <p:nvPr/>
        </p:nvSpPr>
        <p:spPr>
          <a:xfrm>
            <a:off x="1875473" y="1607297"/>
            <a:ext cx="738909" cy="369332"/>
          </a:xfrm>
          <a:prstGeom prst="rect">
            <a:avLst/>
          </a:prstGeom>
          <a:noFill/>
        </p:spPr>
        <p:txBody>
          <a:bodyPr wrap="square" rtlCol="0">
            <a:spAutoFit/>
          </a:bodyPr>
          <a:lstStyle/>
          <a:p>
            <a:r>
              <a:rPr lang="en-US" dirty="0"/>
              <a:t>Labor</a:t>
            </a:r>
          </a:p>
        </p:txBody>
      </p:sp>
      <p:cxnSp>
        <p:nvCxnSpPr>
          <p:cNvPr id="65" name="Straight Connector 64"/>
          <p:cNvCxnSpPr>
            <a:stCxn id="61" idx="1"/>
            <a:endCxn id="37" idx="0"/>
          </p:cNvCxnSpPr>
          <p:nvPr/>
        </p:nvCxnSpPr>
        <p:spPr>
          <a:xfrm flipH="1">
            <a:off x="3502620" y="720727"/>
            <a:ext cx="500786" cy="45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4532" y="900707"/>
            <a:ext cx="349368" cy="24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2" idx="3"/>
            <a:endCxn id="37" idx="1"/>
          </p:cNvCxnSpPr>
          <p:nvPr/>
        </p:nvCxnSpPr>
        <p:spPr>
          <a:xfrm>
            <a:off x="2178726" y="1247047"/>
            <a:ext cx="661947" cy="110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3" idx="3"/>
          </p:cNvCxnSpPr>
          <p:nvPr/>
        </p:nvCxnSpPr>
        <p:spPr>
          <a:xfrm flipV="1">
            <a:off x="2614382" y="1570943"/>
            <a:ext cx="549518" cy="22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275019" y="812789"/>
            <a:ext cx="323221" cy="23089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5783" y="443457"/>
            <a:ext cx="1162245" cy="369332"/>
          </a:xfrm>
          <a:prstGeom prst="rect">
            <a:avLst/>
          </a:prstGeom>
          <a:noFill/>
        </p:spPr>
        <p:txBody>
          <a:bodyPr wrap="square" rtlCol="0">
            <a:spAutoFit/>
          </a:bodyPr>
          <a:lstStyle/>
          <a:p>
            <a:r>
              <a:rPr lang="en-US" dirty="0"/>
              <a:t>Oven</a:t>
            </a:r>
          </a:p>
        </p:txBody>
      </p:sp>
      <p:cxnSp>
        <p:nvCxnSpPr>
          <p:cNvPr id="76" name="Straight Connector 75"/>
          <p:cNvCxnSpPr>
            <a:stCxn id="39" idx="0"/>
          </p:cNvCxnSpPr>
          <p:nvPr/>
        </p:nvCxnSpPr>
        <p:spPr>
          <a:xfrm flipV="1">
            <a:off x="5936966" y="720727"/>
            <a:ext cx="282352" cy="322952"/>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957400" y="420171"/>
            <a:ext cx="1000673" cy="369332"/>
          </a:xfrm>
          <a:prstGeom prst="rect">
            <a:avLst/>
          </a:prstGeom>
          <a:noFill/>
        </p:spPr>
        <p:txBody>
          <a:bodyPr wrap="square" rtlCol="0">
            <a:spAutoFit/>
          </a:bodyPr>
          <a:lstStyle/>
          <a:p>
            <a:r>
              <a:rPr lang="en-US" dirty="0"/>
              <a:t>Land</a:t>
            </a:r>
          </a:p>
        </p:txBody>
      </p:sp>
      <p:sp>
        <p:nvSpPr>
          <p:cNvPr id="78" name="TextBox 77"/>
          <p:cNvSpPr txBox="1"/>
          <p:nvPr/>
        </p:nvSpPr>
        <p:spPr>
          <a:xfrm>
            <a:off x="6557817" y="840951"/>
            <a:ext cx="756892" cy="369332"/>
          </a:xfrm>
          <a:prstGeom prst="rect">
            <a:avLst/>
          </a:prstGeom>
          <a:noFill/>
        </p:spPr>
        <p:txBody>
          <a:bodyPr wrap="square" rtlCol="0">
            <a:spAutoFit/>
          </a:bodyPr>
          <a:lstStyle/>
          <a:p>
            <a:r>
              <a:rPr lang="en-US" dirty="0"/>
              <a:t>Labor</a:t>
            </a:r>
          </a:p>
        </p:txBody>
      </p:sp>
      <p:cxnSp>
        <p:nvCxnSpPr>
          <p:cNvPr id="80" name="Straight Connector 79"/>
          <p:cNvCxnSpPr/>
          <p:nvPr/>
        </p:nvCxnSpPr>
        <p:spPr>
          <a:xfrm flipV="1">
            <a:off x="6210250" y="1145007"/>
            <a:ext cx="372230" cy="10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573314" y="720727"/>
            <a:ext cx="350103"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78508" y="415592"/>
            <a:ext cx="734510" cy="369332"/>
          </a:xfrm>
          <a:prstGeom prst="rect">
            <a:avLst/>
          </a:prstGeom>
          <a:noFill/>
        </p:spPr>
        <p:txBody>
          <a:bodyPr wrap="square" rtlCol="0">
            <a:spAutoFit/>
          </a:bodyPr>
          <a:lstStyle/>
          <a:p>
            <a:r>
              <a:rPr lang="en-US" dirty="0"/>
              <a:t>Land</a:t>
            </a:r>
          </a:p>
        </p:txBody>
      </p:sp>
      <p:cxnSp>
        <p:nvCxnSpPr>
          <p:cNvPr id="85" name="Straight Connector 84"/>
          <p:cNvCxnSpPr>
            <a:stCxn id="42" idx="0"/>
          </p:cNvCxnSpPr>
          <p:nvPr/>
        </p:nvCxnSpPr>
        <p:spPr>
          <a:xfrm flipV="1">
            <a:off x="8246034" y="720727"/>
            <a:ext cx="196002"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092612" y="415592"/>
            <a:ext cx="974402" cy="369332"/>
          </a:xfrm>
          <a:prstGeom prst="rect">
            <a:avLst/>
          </a:prstGeom>
          <a:noFill/>
        </p:spPr>
        <p:txBody>
          <a:bodyPr wrap="square" rtlCol="0">
            <a:spAutoFit/>
          </a:bodyPr>
          <a:lstStyle/>
          <a:p>
            <a:r>
              <a:rPr lang="en-US" dirty="0"/>
              <a:t>Labor</a:t>
            </a:r>
          </a:p>
        </p:txBody>
      </p:sp>
      <p:sp>
        <p:nvSpPr>
          <p:cNvPr id="87" name="TextBox 86"/>
          <p:cNvSpPr txBox="1"/>
          <p:nvPr/>
        </p:nvSpPr>
        <p:spPr>
          <a:xfrm>
            <a:off x="8965272" y="674347"/>
            <a:ext cx="962672" cy="369332"/>
          </a:xfrm>
          <a:prstGeom prst="rect">
            <a:avLst/>
          </a:prstGeom>
          <a:noFill/>
        </p:spPr>
        <p:txBody>
          <a:bodyPr wrap="square" rtlCol="0">
            <a:spAutoFit/>
          </a:bodyPr>
          <a:lstStyle/>
          <a:p>
            <a:r>
              <a:rPr lang="en-US" dirty="0"/>
              <a:t>Fencing</a:t>
            </a:r>
          </a:p>
        </p:txBody>
      </p:sp>
      <p:sp>
        <p:nvSpPr>
          <p:cNvPr id="88" name="TextBox 87"/>
          <p:cNvSpPr txBox="1"/>
          <p:nvPr/>
        </p:nvSpPr>
        <p:spPr>
          <a:xfrm>
            <a:off x="4357736" y="1228345"/>
            <a:ext cx="756122" cy="369332"/>
          </a:xfrm>
          <a:prstGeom prst="rect">
            <a:avLst/>
          </a:prstGeom>
          <a:noFill/>
        </p:spPr>
        <p:txBody>
          <a:bodyPr wrap="square" rtlCol="0">
            <a:spAutoFit/>
          </a:bodyPr>
          <a:lstStyle/>
          <a:p>
            <a:r>
              <a:rPr lang="en-US" dirty="0"/>
              <a:t>Flour</a:t>
            </a:r>
          </a:p>
        </p:txBody>
      </p:sp>
      <p:cxnSp>
        <p:nvCxnSpPr>
          <p:cNvPr id="90" name="Straight Connector 89"/>
          <p:cNvCxnSpPr/>
          <p:nvPr/>
        </p:nvCxnSpPr>
        <p:spPr>
          <a:xfrm flipH="1">
            <a:off x="5036962" y="1357975"/>
            <a:ext cx="238057" cy="7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915783" y="1395388"/>
            <a:ext cx="2874863" cy="21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698338" y="1015517"/>
            <a:ext cx="479021" cy="18051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13571" y="4571937"/>
            <a:ext cx="1011559" cy="369332"/>
          </a:xfrm>
          <a:prstGeom prst="rect">
            <a:avLst/>
          </a:prstGeom>
          <a:noFill/>
        </p:spPr>
        <p:txBody>
          <a:bodyPr wrap="square" rtlCol="0">
            <a:spAutoFit/>
          </a:bodyPr>
          <a:lstStyle/>
          <a:p>
            <a:r>
              <a:rPr lang="en-US" dirty="0"/>
              <a:t>Coops</a:t>
            </a:r>
          </a:p>
        </p:txBody>
      </p:sp>
      <p:sp>
        <p:nvSpPr>
          <p:cNvPr id="96" name="TextBox 95"/>
          <p:cNvSpPr txBox="1"/>
          <p:nvPr/>
        </p:nvSpPr>
        <p:spPr>
          <a:xfrm>
            <a:off x="10307782" y="5459154"/>
            <a:ext cx="738909" cy="369332"/>
          </a:xfrm>
          <a:prstGeom prst="rect">
            <a:avLst/>
          </a:prstGeom>
          <a:noFill/>
        </p:spPr>
        <p:txBody>
          <a:bodyPr wrap="square" rtlCol="0">
            <a:spAutoFit/>
          </a:bodyPr>
          <a:lstStyle/>
          <a:p>
            <a:r>
              <a:rPr lang="en-US" dirty="0"/>
              <a:t>Land</a:t>
            </a:r>
          </a:p>
        </p:txBody>
      </p:sp>
      <p:sp>
        <p:nvSpPr>
          <p:cNvPr id="97" name="TextBox 96"/>
          <p:cNvSpPr txBox="1"/>
          <p:nvPr/>
        </p:nvSpPr>
        <p:spPr>
          <a:xfrm>
            <a:off x="9177359" y="5985164"/>
            <a:ext cx="1130423" cy="369332"/>
          </a:xfrm>
          <a:prstGeom prst="rect">
            <a:avLst/>
          </a:prstGeom>
          <a:noFill/>
        </p:spPr>
        <p:txBody>
          <a:bodyPr wrap="square" rtlCol="0">
            <a:spAutoFit/>
          </a:bodyPr>
          <a:lstStyle/>
          <a:p>
            <a:r>
              <a:rPr lang="en-US" dirty="0"/>
              <a:t>Labor</a:t>
            </a:r>
          </a:p>
        </p:txBody>
      </p:sp>
      <p:cxnSp>
        <p:nvCxnSpPr>
          <p:cNvPr id="99" name="Straight Connector 98"/>
          <p:cNvCxnSpPr/>
          <p:nvPr/>
        </p:nvCxnSpPr>
        <p:spPr>
          <a:xfrm flipV="1">
            <a:off x="9413571" y="4941269"/>
            <a:ext cx="340029" cy="194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6" idx="1"/>
          </p:cNvCxnSpPr>
          <p:nvPr/>
        </p:nvCxnSpPr>
        <p:spPr>
          <a:xfrm>
            <a:off x="9762836" y="5560291"/>
            <a:ext cx="544946" cy="83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413571" y="5735550"/>
            <a:ext cx="0" cy="24961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75855" y="4294909"/>
            <a:ext cx="1616363" cy="369332"/>
          </a:xfrm>
          <a:prstGeom prst="rect">
            <a:avLst/>
          </a:prstGeom>
          <a:noFill/>
        </p:spPr>
        <p:txBody>
          <a:bodyPr wrap="square" rtlCol="0">
            <a:spAutoFit/>
          </a:bodyPr>
          <a:lstStyle/>
          <a:p>
            <a:r>
              <a:rPr lang="en-US" dirty="0"/>
              <a:t>Lumberyard</a:t>
            </a:r>
          </a:p>
        </p:txBody>
      </p:sp>
      <p:sp>
        <p:nvSpPr>
          <p:cNvPr id="105" name="TextBox 104"/>
          <p:cNvSpPr txBox="1"/>
          <p:nvPr/>
        </p:nvSpPr>
        <p:spPr>
          <a:xfrm>
            <a:off x="1559318" y="5860357"/>
            <a:ext cx="655298" cy="369332"/>
          </a:xfrm>
          <a:prstGeom prst="rect">
            <a:avLst/>
          </a:prstGeom>
          <a:noFill/>
        </p:spPr>
        <p:txBody>
          <a:bodyPr wrap="square" rtlCol="0">
            <a:spAutoFit/>
          </a:bodyPr>
          <a:lstStyle/>
          <a:p>
            <a:r>
              <a:rPr lang="en-US" dirty="0"/>
              <a:t>Land</a:t>
            </a:r>
          </a:p>
        </p:txBody>
      </p:sp>
      <p:sp>
        <p:nvSpPr>
          <p:cNvPr id="106" name="TextBox 105"/>
          <p:cNvSpPr txBox="1"/>
          <p:nvPr/>
        </p:nvSpPr>
        <p:spPr>
          <a:xfrm>
            <a:off x="2619761" y="5985164"/>
            <a:ext cx="738909" cy="369332"/>
          </a:xfrm>
          <a:prstGeom prst="rect">
            <a:avLst/>
          </a:prstGeom>
          <a:noFill/>
        </p:spPr>
        <p:txBody>
          <a:bodyPr wrap="square" rtlCol="0">
            <a:spAutoFit/>
          </a:bodyPr>
          <a:lstStyle/>
          <a:p>
            <a:r>
              <a:rPr lang="en-US" dirty="0"/>
              <a:t>Labor</a:t>
            </a:r>
          </a:p>
        </p:txBody>
      </p:sp>
      <p:sp>
        <p:nvSpPr>
          <p:cNvPr id="107" name="TextBox 106"/>
          <p:cNvSpPr txBox="1"/>
          <p:nvPr/>
        </p:nvSpPr>
        <p:spPr>
          <a:xfrm>
            <a:off x="7608430" y="5888005"/>
            <a:ext cx="738909" cy="369332"/>
          </a:xfrm>
          <a:prstGeom prst="rect">
            <a:avLst/>
          </a:prstGeom>
          <a:noFill/>
        </p:spPr>
        <p:txBody>
          <a:bodyPr wrap="square" rtlCol="0">
            <a:spAutoFit/>
          </a:bodyPr>
          <a:lstStyle/>
          <a:p>
            <a:r>
              <a:rPr lang="en-US" dirty="0"/>
              <a:t>Labor</a:t>
            </a:r>
          </a:p>
        </p:txBody>
      </p:sp>
      <p:sp>
        <p:nvSpPr>
          <p:cNvPr id="108" name="TextBox 107"/>
          <p:cNvSpPr txBox="1"/>
          <p:nvPr/>
        </p:nvSpPr>
        <p:spPr>
          <a:xfrm>
            <a:off x="213688" y="3860783"/>
            <a:ext cx="738909" cy="369332"/>
          </a:xfrm>
          <a:prstGeom prst="rect">
            <a:avLst/>
          </a:prstGeom>
          <a:noFill/>
        </p:spPr>
        <p:txBody>
          <a:bodyPr wrap="square" rtlCol="0">
            <a:spAutoFit/>
          </a:bodyPr>
          <a:lstStyle/>
          <a:p>
            <a:r>
              <a:rPr lang="en-US" dirty="0"/>
              <a:t>Labor</a:t>
            </a:r>
          </a:p>
        </p:txBody>
      </p:sp>
      <p:sp>
        <p:nvSpPr>
          <p:cNvPr id="109" name="TextBox 108"/>
          <p:cNvSpPr txBox="1"/>
          <p:nvPr/>
        </p:nvSpPr>
        <p:spPr>
          <a:xfrm>
            <a:off x="255493" y="4756603"/>
            <a:ext cx="655298" cy="369332"/>
          </a:xfrm>
          <a:prstGeom prst="rect">
            <a:avLst/>
          </a:prstGeom>
          <a:noFill/>
        </p:spPr>
        <p:txBody>
          <a:bodyPr wrap="square" rtlCol="0">
            <a:spAutoFit/>
          </a:bodyPr>
          <a:lstStyle/>
          <a:p>
            <a:r>
              <a:rPr lang="en-US" dirty="0"/>
              <a:t>Land</a:t>
            </a:r>
          </a:p>
        </p:txBody>
      </p:sp>
      <p:sp>
        <p:nvSpPr>
          <p:cNvPr id="110" name="TextBox 109"/>
          <p:cNvSpPr txBox="1"/>
          <p:nvPr/>
        </p:nvSpPr>
        <p:spPr>
          <a:xfrm>
            <a:off x="6559330" y="5985164"/>
            <a:ext cx="655298" cy="369332"/>
          </a:xfrm>
          <a:prstGeom prst="rect">
            <a:avLst/>
          </a:prstGeom>
          <a:noFill/>
        </p:spPr>
        <p:txBody>
          <a:bodyPr wrap="square" rtlCol="0">
            <a:spAutoFit/>
          </a:bodyPr>
          <a:lstStyle/>
          <a:p>
            <a:r>
              <a:rPr lang="en-US" dirty="0"/>
              <a:t>Land</a:t>
            </a:r>
          </a:p>
        </p:txBody>
      </p:sp>
      <p:sp>
        <p:nvSpPr>
          <p:cNvPr id="111" name="TextBox 110"/>
          <p:cNvSpPr txBox="1"/>
          <p:nvPr/>
        </p:nvSpPr>
        <p:spPr>
          <a:xfrm>
            <a:off x="1222494" y="4894902"/>
            <a:ext cx="1302831" cy="369332"/>
          </a:xfrm>
          <a:prstGeom prst="rect">
            <a:avLst/>
          </a:prstGeom>
          <a:noFill/>
        </p:spPr>
        <p:txBody>
          <a:bodyPr wrap="square" rtlCol="0">
            <a:spAutoFit/>
          </a:bodyPr>
          <a:lstStyle/>
          <a:p>
            <a:r>
              <a:rPr lang="en-US" dirty="0"/>
              <a:t>Chainsaws</a:t>
            </a:r>
          </a:p>
        </p:txBody>
      </p:sp>
      <p:cxnSp>
        <p:nvCxnSpPr>
          <p:cNvPr id="113" name="Straight Connector 112"/>
          <p:cNvCxnSpPr>
            <a:stCxn id="108" idx="2"/>
          </p:cNvCxnSpPr>
          <p:nvPr/>
        </p:nvCxnSpPr>
        <p:spPr>
          <a:xfrm>
            <a:off x="583143" y="4230115"/>
            <a:ext cx="551900" cy="15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35111" y="4700993"/>
            <a:ext cx="470013" cy="193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04" idx="2"/>
          </p:cNvCxnSpPr>
          <p:nvPr/>
        </p:nvCxnSpPr>
        <p:spPr>
          <a:xfrm flipH="1" flipV="1">
            <a:off x="1584037" y="4664241"/>
            <a:ext cx="175996" cy="259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054366" y="4649869"/>
            <a:ext cx="692048" cy="69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56" idx="1"/>
          </p:cNvCxnSpPr>
          <p:nvPr/>
        </p:nvCxnSpPr>
        <p:spPr>
          <a:xfrm>
            <a:off x="2230921" y="4571937"/>
            <a:ext cx="3988397" cy="1006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121576" y="5763368"/>
            <a:ext cx="388123" cy="1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163900" y="5747209"/>
            <a:ext cx="164450" cy="297814"/>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927740" y="6045023"/>
            <a:ext cx="1243330" cy="369332"/>
          </a:xfrm>
          <a:prstGeom prst="rect">
            <a:avLst/>
          </a:prstGeom>
          <a:noFill/>
        </p:spPr>
        <p:txBody>
          <a:bodyPr wrap="square" rtlCol="0">
            <a:spAutoFit/>
          </a:bodyPr>
          <a:lstStyle/>
          <a:p>
            <a:r>
              <a:rPr lang="en-US" dirty="0"/>
              <a:t>Tools</a:t>
            </a:r>
          </a:p>
        </p:txBody>
      </p:sp>
      <p:cxnSp>
        <p:nvCxnSpPr>
          <p:cNvPr id="128" name="Straight Connector 127"/>
          <p:cNvCxnSpPr/>
          <p:nvPr/>
        </p:nvCxnSpPr>
        <p:spPr>
          <a:xfrm>
            <a:off x="4062410" y="5717108"/>
            <a:ext cx="162709" cy="39796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02357" y="2466957"/>
            <a:ext cx="1558587" cy="646331"/>
          </a:xfrm>
          <a:prstGeom prst="rect">
            <a:avLst/>
          </a:prstGeom>
          <a:noFill/>
        </p:spPr>
        <p:txBody>
          <a:bodyPr wrap="square" rtlCol="0">
            <a:spAutoFit/>
          </a:bodyPr>
          <a:lstStyle/>
          <a:p>
            <a:pPr algn="ctr"/>
            <a:r>
              <a:rPr lang="en-US" dirty="0"/>
              <a:t>Metal manufacturing</a:t>
            </a:r>
          </a:p>
        </p:txBody>
      </p:sp>
      <p:sp>
        <p:nvSpPr>
          <p:cNvPr id="130" name="TextBox 129"/>
          <p:cNvSpPr txBox="1"/>
          <p:nvPr/>
        </p:nvSpPr>
        <p:spPr>
          <a:xfrm>
            <a:off x="9845964" y="1597677"/>
            <a:ext cx="1653309" cy="646331"/>
          </a:xfrm>
          <a:prstGeom prst="rect">
            <a:avLst/>
          </a:prstGeom>
          <a:noFill/>
        </p:spPr>
        <p:txBody>
          <a:bodyPr wrap="square" rtlCol="0">
            <a:spAutoFit/>
          </a:bodyPr>
          <a:lstStyle/>
          <a:p>
            <a:pPr algn="ctr"/>
            <a:r>
              <a:rPr lang="en-US" dirty="0"/>
              <a:t>Plastic</a:t>
            </a:r>
          </a:p>
          <a:p>
            <a:pPr algn="ctr"/>
            <a:r>
              <a:rPr lang="en-US" dirty="0"/>
              <a:t>Manufacturing</a:t>
            </a:r>
          </a:p>
        </p:txBody>
      </p:sp>
      <p:cxnSp>
        <p:nvCxnSpPr>
          <p:cNvPr id="132" name="Straight Connector 131"/>
          <p:cNvCxnSpPr/>
          <p:nvPr/>
        </p:nvCxnSpPr>
        <p:spPr>
          <a:xfrm flipH="1">
            <a:off x="2392218" y="900707"/>
            <a:ext cx="354196" cy="158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312428" y="720727"/>
            <a:ext cx="1786379" cy="196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565676" y="812789"/>
            <a:ext cx="2436157" cy="2115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092232" y="3172826"/>
            <a:ext cx="68983" cy="1732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912773" y="3205079"/>
            <a:ext cx="2060373" cy="2830845"/>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075278" y="5809456"/>
            <a:ext cx="1235205" cy="646331"/>
          </a:xfrm>
          <a:prstGeom prst="rect">
            <a:avLst/>
          </a:prstGeom>
          <a:noFill/>
        </p:spPr>
        <p:txBody>
          <a:bodyPr wrap="square" rtlCol="0">
            <a:spAutoFit/>
          </a:bodyPr>
          <a:lstStyle/>
          <a:p>
            <a:r>
              <a:rPr lang="en-US" dirty="0"/>
              <a:t>Big metal machines</a:t>
            </a:r>
          </a:p>
        </p:txBody>
      </p:sp>
      <p:cxnSp>
        <p:nvCxnSpPr>
          <p:cNvPr id="148" name="Straight Connector 147"/>
          <p:cNvCxnSpPr/>
          <p:nvPr/>
        </p:nvCxnSpPr>
        <p:spPr>
          <a:xfrm flipV="1">
            <a:off x="6065280" y="5754099"/>
            <a:ext cx="476918" cy="13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6936263" y="5717108"/>
            <a:ext cx="42245" cy="39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7204693" y="5735550"/>
            <a:ext cx="536083" cy="20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331242" y="3205079"/>
            <a:ext cx="3172930" cy="2679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921165" y="4349894"/>
            <a:ext cx="7455959" cy="55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982854" y="1031603"/>
            <a:ext cx="7600731" cy="3256911"/>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24799" y="1635035"/>
            <a:ext cx="1077488" cy="646331"/>
          </a:xfrm>
          <a:prstGeom prst="rect">
            <a:avLst/>
          </a:prstGeom>
          <a:noFill/>
        </p:spPr>
        <p:txBody>
          <a:bodyPr wrap="square" rtlCol="0">
            <a:spAutoFit/>
          </a:bodyPr>
          <a:lstStyle/>
          <a:p>
            <a:r>
              <a:rPr lang="en-US" dirty="0"/>
              <a:t>Metal refining</a:t>
            </a:r>
          </a:p>
        </p:txBody>
      </p:sp>
      <p:sp>
        <p:nvSpPr>
          <p:cNvPr id="160" name="TextBox 159"/>
          <p:cNvSpPr txBox="1"/>
          <p:nvPr/>
        </p:nvSpPr>
        <p:spPr>
          <a:xfrm>
            <a:off x="518555" y="221594"/>
            <a:ext cx="1208295" cy="646331"/>
          </a:xfrm>
          <a:prstGeom prst="rect">
            <a:avLst/>
          </a:prstGeom>
          <a:noFill/>
        </p:spPr>
        <p:txBody>
          <a:bodyPr wrap="square" rtlCol="0">
            <a:spAutoFit/>
          </a:bodyPr>
          <a:lstStyle/>
          <a:p>
            <a:r>
              <a:rPr lang="en-US" dirty="0"/>
              <a:t>Metal mining</a:t>
            </a:r>
          </a:p>
        </p:txBody>
      </p:sp>
      <p:cxnSp>
        <p:nvCxnSpPr>
          <p:cNvPr id="162" name="Straight Connector 161"/>
          <p:cNvCxnSpPr>
            <a:endCxn id="159" idx="2"/>
          </p:cNvCxnSpPr>
          <p:nvPr/>
        </p:nvCxnSpPr>
        <p:spPr>
          <a:xfrm flipH="1" flipV="1">
            <a:off x="1063543" y="2281366"/>
            <a:ext cx="243798"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67228" y="840120"/>
            <a:ext cx="0" cy="85136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20654" y="2900641"/>
            <a:ext cx="655298" cy="369332"/>
          </a:xfrm>
          <a:prstGeom prst="rect">
            <a:avLst/>
          </a:prstGeom>
          <a:noFill/>
        </p:spPr>
        <p:txBody>
          <a:bodyPr wrap="square" rtlCol="0">
            <a:spAutoFit/>
          </a:bodyPr>
          <a:lstStyle/>
          <a:p>
            <a:r>
              <a:rPr lang="en-US" dirty="0"/>
              <a:t>Land</a:t>
            </a:r>
          </a:p>
        </p:txBody>
      </p:sp>
      <p:sp>
        <p:nvSpPr>
          <p:cNvPr id="166" name="TextBox 165"/>
          <p:cNvSpPr txBox="1"/>
          <p:nvPr/>
        </p:nvSpPr>
        <p:spPr>
          <a:xfrm>
            <a:off x="1067472" y="1368044"/>
            <a:ext cx="738909" cy="369332"/>
          </a:xfrm>
          <a:prstGeom prst="rect">
            <a:avLst/>
          </a:prstGeom>
          <a:noFill/>
        </p:spPr>
        <p:txBody>
          <a:bodyPr wrap="square" rtlCol="0">
            <a:spAutoFit/>
          </a:bodyPr>
          <a:lstStyle/>
          <a:p>
            <a:r>
              <a:rPr lang="en-US" dirty="0"/>
              <a:t>Labor</a:t>
            </a:r>
          </a:p>
        </p:txBody>
      </p:sp>
      <p:sp>
        <p:nvSpPr>
          <p:cNvPr id="167" name="TextBox 166"/>
          <p:cNvSpPr txBox="1"/>
          <p:nvPr/>
        </p:nvSpPr>
        <p:spPr>
          <a:xfrm>
            <a:off x="-5806" y="1270892"/>
            <a:ext cx="655298" cy="369332"/>
          </a:xfrm>
          <a:prstGeom prst="rect">
            <a:avLst/>
          </a:prstGeom>
          <a:noFill/>
        </p:spPr>
        <p:txBody>
          <a:bodyPr wrap="square" rtlCol="0">
            <a:spAutoFit/>
          </a:bodyPr>
          <a:lstStyle/>
          <a:p>
            <a:r>
              <a:rPr lang="en-US" dirty="0"/>
              <a:t>Land</a:t>
            </a:r>
          </a:p>
        </p:txBody>
      </p:sp>
      <p:sp>
        <p:nvSpPr>
          <p:cNvPr id="168" name="TextBox 167"/>
          <p:cNvSpPr txBox="1"/>
          <p:nvPr/>
        </p:nvSpPr>
        <p:spPr>
          <a:xfrm>
            <a:off x="1240747" y="73774"/>
            <a:ext cx="655298" cy="369332"/>
          </a:xfrm>
          <a:prstGeom prst="rect">
            <a:avLst/>
          </a:prstGeom>
          <a:noFill/>
        </p:spPr>
        <p:txBody>
          <a:bodyPr wrap="square" rtlCol="0">
            <a:spAutoFit/>
          </a:bodyPr>
          <a:lstStyle/>
          <a:p>
            <a:r>
              <a:rPr lang="en-US" dirty="0"/>
              <a:t>Land</a:t>
            </a:r>
          </a:p>
        </p:txBody>
      </p:sp>
      <p:sp>
        <p:nvSpPr>
          <p:cNvPr id="169" name="TextBox 168"/>
          <p:cNvSpPr txBox="1"/>
          <p:nvPr/>
        </p:nvSpPr>
        <p:spPr>
          <a:xfrm>
            <a:off x="1154610" y="3293566"/>
            <a:ext cx="738909" cy="369332"/>
          </a:xfrm>
          <a:prstGeom prst="rect">
            <a:avLst/>
          </a:prstGeom>
          <a:noFill/>
        </p:spPr>
        <p:txBody>
          <a:bodyPr wrap="square" rtlCol="0">
            <a:spAutoFit/>
          </a:bodyPr>
          <a:lstStyle/>
          <a:p>
            <a:r>
              <a:rPr lang="en-US" dirty="0"/>
              <a:t>Labor</a:t>
            </a:r>
          </a:p>
        </p:txBody>
      </p:sp>
      <p:sp>
        <p:nvSpPr>
          <p:cNvPr id="170" name="TextBox 169"/>
          <p:cNvSpPr txBox="1"/>
          <p:nvPr/>
        </p:nvSpPr>
        <p:spPr>
          <a:xfrm>
            <a:off x="119940" y="-23613"/>
            <a:ext cx="738909" cy="369332"/>
          </a:xfrm>
          <a:prstGeom prst="rect">
            <a:avLst/>
          </a:prstGeom>
          <a:noFill/>
        </p:spPr>
        <p:txBody>
          <a:bodyPr wrap="square" rtlCol="0">
            <a:spAutoFit/>
          </a:bodyPr>
          <a:lstStyle/>
          <a:p>
            <a:r>
              <a:rPr lang="en-US" dirty="0"/>
              <a:t>Labor</a:t>
            </a:r>
          </a:p>
        </p:txBody>
      </p:sp>
      <p:cxnSp>
        <p:nvCxnSpPr>
          <p:cNvPr id="172" name="Straight Connector 171"/>
          <p:cNvCxnSpPr>
            <a:stCxn id="126" idx="0"/>
          </p:cNvCxnSpPr>
          <p:nvPr/>
        </p:nvCxnSpPr>
        <p:spPr>
          <a:xfrm flipV="1">
            <a:off x="4549405" y="2253561"/>
            <a:ext cx="5961577" cy="3791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9694" y="2238330"/>
            <a:ext cx="8098088" cy="2760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281709" y="809807"/>
            <a:ext cx="5546013" cy="126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294351" y="877409"/>
            <a:ext cx="6735335" cy="87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30" idx="1"/>
          </p:cNvCxnSpPr>
          <p:nvPr/>
        </p:nvCxnSpPr>
        <p:spPr>
          <a:xfrm>
            <a:off x="5622903" y="751358"/>
            <a:ext cx="4223061" cy="1169485"/>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652368" y="536218"/>
            <a:ext cx="1298826" cy="369332"/>
          </a:xfrm>
          <a:prstGeom prst="rect">
            <a:avLst/>
          </a:prstGeom>
          <a:noFill/>
        </p:spPr>
        <p:txBody>
          <a:bodyPr wrap="square" rtlCol="0">
            <a:spAutoFit/>
          </a:bodyPr>
          <a:lstStyle/>
          <a:p>
            <a:r>
              <a:rPr lang="en-US" dirty="0"/>
              <a:t>Oil refining</a:t>
            </a:r>
          </a:p>
        </p:txBody>
      </p:sp>
      <p:cxnSp>
        <p:nvCxnSpPr>
          <p:cNvPr id="184" name="Straight Connector 183"/>
          <p:cNvCxnSpPr/>
          <p:nvPr/>
        </p:nvCxnSpPr>
        <p:spPr>
          <a:xfrm flipV="1">
            <a:off x="1393301" y="3085307"/>
            <a:ext cx="104927" cy="285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70932" y="3060507"/>
            <a:ext cx="381641" cy="7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67" idx="2"/>
          </p:cNvCxnSpPr>
          <p:nvPr/>
        </p:nvCxnSpPr>
        <p:spPr>
          <a:xfrm flipH="1" flipV="1">
            <a:off x="321843" y="1640224"/>
            <a:ext cx="276063" cy="19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66" idx="2"/>
          </p:cNvCxnSpPr>
          <p:nvPr/>
        </p:nvCxnSpPr>
        <p:spPr>
          <a:xfrm flipV="1">
            <a:off x="1213526" y="1737376"/>
            <a:ext cx="223401" cy="126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60" idx="1"/>
          </p:cNvCxnSpPr>
          <p:nvPr/>
        </p:nvCxnSpPr>
        <p:spPr>
          <a:xfrm flipH="1" flipV="1">
            <a:off x="278496" y="345719"/>
            <a:ext cx="240059" cy="199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68" idx="2"/>
          </p:cNvCxnSpPr>
          <p:nvPr/>
        </p:nvCxnSpPr>
        <p:spPr>
          <a:xfrm flipV="1">
            <a:off x="1306910" y="443106"/>
            <a:ext cx="261486" cy="157152"/>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0517448" y="3376571"/>
            <a:ext cx="1366982" cy="369332"/>
          </a:xfrm>
          <a:prstGeom prst="rect">
            <a:avLst/>
          </a:prstGeom>
          <a:noFill/>
        </p:spPr>
        <p:txBody>
          <a:bodyPr wrap="square" rtlCol="0">
            <a:spAutoFit/>
          </a:bodyPr>
          <a:lstStyle/>
          <a:p>
            <a:r>
              <a:rPr lang="en-US" dirty="0"/>
              <a:t>Oil drilling</a:t>
            </a:r>
          </a:p>
        </p:txBody>
      </p:sp>
      <p:cxnSp>
        <p:nvCxnSpPr>
          <p:cNvPr id="198" name="Straight Connector 197"/>
          <p:cNvCxnSpPr>
            <a:endCxn id="182" idx="2"/>
          </p:cNvCxnSpPr>
          <p:nvPr/>
        </p:nvCxnSpPr>
        <p:spPr>
          <a:xfrm flipV="1">
            <a:off x="11001537" y="905550"/>
            <a:ext cx="300244" cy="7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11474842" y="867925"/>
            <a:ext cx="62781" cy="259157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1623545" y="135015"/>
            <a:ext cx="655298" cy="369332"/>
          </a:xfrm>
          <a:prstGeom prst="rect">
            <a:avLst/>
          </a:prstGeom>
          <a:noFill/>
        </p:spPr>
        <p:txBody>
          <a:bodyPr wrap="square" rtlCol="0">
            <a:spAutoFit/>
          </a:bodyPr>
          <a:lstStyle/>
          <a:p>
            <a:r>
              <a:rPr lang="en-US" dirty="0"/>
              <a:t>Land</a:t>
            </a:r>
          </a:p>
        </p:txBody>
      </p:sp>
      <p:sp>
        <p:nvSpPr>
          <p:cNvPr id="203" name="TextBox 202"/>
          <p:cNvSpPr txBox="1"/>
          <p:nvPr/>
        </p:nvSpPr>
        <p:spPr>
          <a:xfrm>
            <a:off x="10502738" y="37628"/>
            <a:ext cx="738909" cy="369332"/>
          </a:xfrm>
          <a:prstGeom prst="rect">
            <a:avLst/>
          </a:prstGeom>
          <a:noFill/>
        </p:spPr>
        <p:txBody>
          <a:bodyPr wrap="square" rtlCol="0">
            <a:spAutoFit/>
          </a:bodyPr>
          <a:lstStyle/>
          <a:p>
            <a:r>
              <a:rPr lang="en-US" dirty="0"/>
              <a:t>Labor</a:t>
            </a:r>
          </a:p>
        </p:txBody>
      </p:sp>
      <p:sp>
        <p:nvSpPr>
          <p:cNvPr id="204" name="TextBox 203"/>
          <p:cNvSpPr txBox="1"/>
          <p:nvPr/>
        </p:nvSpPr>
        <p:spPr>
          <a:xfrm>
            <a:off x="11209974" y="4064105"/>
            <a:ext cx="655298" cy="369332"/>
          </a:xfrm>
          <a:prstGeom prst="rect">
            <a:avLst/>
          </a:prstGeom>
          <a:noFill/>
        </p:spPr>
        <p:txBody>
          <a:bodyPr wrap="square" rtlCol="0">
            <a:spAutoFit/>
          </a:bodyPr>
          <a:lstStyle/>
          <a:p>
            <a:r>
              <a:rPr lang="en-US" dirty="0"/>
              <a:t>Land</a:t>
            </a:r>
          </a:p>
        </p:txBody>
      </p:sp>
      <p:sp>
        <p:nvSpPr>
          <p:cNvPr id="205" name="TextBox 204"/>
          <p:cNvSpPr txBox="1"/>
          <p:nvPr/>
        </p:nvSpPr>
        <p:spPr>
          <a:xfrm>
            <a:off x="10089167" y="3966718"/>
            <a:ext cx="738909" cy="369332"/>
          </a:xfrm>
          <a:prstGeom prst="rect">
            <a:avLst/>
          </a:prstGeom>
          <a:noFill/>
        </p:spPr>
        <p:txBody>
          <a:bodyPr wrap="square" rtlCol="0">
            <a:spAutoFit/>
          </a:bodyPr>
          <a:lstStyle/>
          <a:p>
            <a:r>
              <a:rPr lang="en-US" dirty="0"/>
              <a:t>Labor</a:t>
            </a:r>
          </a:p>
        </p:txBody>
      </p:sp>
      <p:cxnSp>
        <p:nvCxnSpPr>
          <p:cNvPr id="207" name="Straight Connector 206"/>
          <p:cNvCxnSpPr>
            <a:endCxn id="203" idx="2"/>
          </p:cNvCxnSpPr>
          <p:nvPr/>
        </p:nvCxnSpPr>
        <p:spPr>
          <a:xfrm flipH="1" flipV="1">
            <a:off x="10872193" y="406960"/>
            <a:ext cx="174498" cy="19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202" idx="2"/>
          </p:cNvCxnSpPr>
          <p:nvPr/>
        </p:nvCxnSpPr>
        <p:spPr>
          <a:xfrm flipV="1">
            <a:off x="11702473" y="504347"/>
            <a:ext cx="248721" cy="11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0637920" y="3703750"/>
            <a:ext cx="234273" cy="36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413000" y="3724827"/>
            <a:ext cx="11719" cy="40245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9458680" y="3394389"/>
            <a:ext cx="1235205" cy="646331"/>
          </a:xfrm>
          <a:prstGeom prst="rect">
            <a:avLst/>
          </a:prstGeom>
          <a:noFill/>
        </p:spPr>
        <p:txBody>
          <a:bodyPr wrap="square" rtlCol="0">
            <a:spAutoFit/>
          </a:bodyPr>
          <a:lstStyle/>
          <a:p>
            <a:r>
              <a:rPr lang="en-US" dirty="0"/>
              <a:t>Big metal machines</a:t>
            </a:r>
          </a:p>
        </p:txBody>
      </p:sp>
      <p:cxnSp>
        <p:nvCxnSpPr>
          <p:cNvPr id="216" name="Straight Connector 215"/>
          <p:cNvCxnSpPr/>
          <p:nvPr/>
        </p:nvCxnSpPr>
        <p:spPr>
          <a:xfrm flipV="1">
            <a:off x="10332163" y="3722518"/>
            <a:ext cx="384429" cy="1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860398" y="6280727"/>
            <a:ext cx="4693" cy="183"/>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9938052" y="781477"/>
            <a:ext cx="1235205" cy="646331"/>
          </a:xfrm>
          <a:prstGeom prst="rect">
            <a:avLst/>
          </a:prstGeom>
          <a:noFill/>
        </p:spPr>
        <p:txBody>
          <a:bodyPr wrap="square" rtlCol="0">
            <a:spAutoFit/>
          </a:bodyPr>
          <a:lstStyle/>
          <a:p>
            <a:r>
              <a:rPr lang="en-US" dirty="0"/>
              <a:t>Big metal machines</a:t>
            </a:r>
          </a:p>
        </p:txBody>
      </p:sp>
      <p:cxnSp>
        <p:nvCxnSpPr>
          <p:cNvPr id="222" name="Straight Connector 221"/>
          <p:cNvCxnSpPr/>
          <p:nvPr/>
        </p:nvCxnSpPr>
        <p:spPr>
          <a:xfrm flipH="1">
            <a:off x="10899795" y="866347"/>
            <a:ext cx="193629" cy="264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355199" y="1292385"/>
            <a:ext cx="7484688" cy="158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2209694" y="3102464"/>
            <a:ext cx="7248986" cy="773643"/>
          </a:xfrm>
          <a:prstGeom prst="line">
            <a:avLst/>
          </a:prstGeom>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934909" y="-62770"/>
            <a:ext cx="1235205" cy="646331"/>
          </a:xfrm>
          <a:prstGeom prst="rect">
            <a:avLst/>
          </a:prstGeom>
          <a:noFill/>
        </p:spPr>
        <p:txBody>
          <a:bodyPr wrap="square" rtlCol="0">
            <a:spAutoFit/>
          </a:bodyPr>
          <a:lstStyle/>
          <a:p>
            <a:r>
              <a:rPr lang="en-US" dirty="0"/>
              <a:t>Big metal machines</a:t>
            </a:r>
          </a:p>
        </p:txBody>
      </p:sp>
      <p:cxnSp>
        <p:nvCxnSpPr>
          <p:cNvPr id="229" name="Straight Connector 228"/>
          <p:cNvCxnSpPr/>
          <p:nvPr/>
        </p:nvCxnSpPr>
        <p:spPr>
          <a:xfrm flipV="1">
            <a:off x="1373770" y="462131"/>
            <a:ext cx="601203" cy="252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917170" y="566953"/>
            <a:ext cx="1191578" cy="1086094"/>
          </a:xfrm>
          <a:prstGeom prst="line">
            <a:avLst/>
          </a:prstGeom>
        </p:spPr>
        <p:style>
          <a:lnRef idx="1">
            <a:schemeClr val="accent1"/>
          </a:lnRef>
          <a:fillRef idx="0">
            <a:schemeClr val="accent1"/>
          </a:fillRef>
          <a:effectRef idx="0">
            <a:schemeClr val="accent1"/>
          </a:effectRef>
          <a:fontRef idx="minor">
            <a:schemeClr val="tx1"/>
          </a:fontRef>
        </p:style>
      </p:cxnSp>
      <p:sp>
        <p:nvSpPr>
          <p:cNvPr id="236" name="Arrow: Right 235">
            <a:extLst>
              <a:ext uri="{FF2B5EF4-FFF2-40B4-BE49-F238E27FC236}">
                <a16:creationId xmlns:a16="http://schemas.microsoft.com/office/drawing/2014/main" id="{D1113489-D54F-4AA4-BF53-82290849FBB2}"/>
              </a:ext>
            </a:extLst>
          </p:cNvPr>
          <p:cNvSpPr/>
          <p:nvPr/>
        </p:nvSpPr>
        <p:spPr>
          <a:xfrm>
            <a:off x="952597" y="345719"/>
            <a:ext cx="10343299" cy="605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2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par>
                                <p:cTn id="8" presetID="42" presetClass="path" presetSubtype="0" accel="50000" decel="50000" fill="hold" grpId="0" nodeType="withEffect">
                                  <p:stCondLst>
                                    <p:cond delay="0"/>
                                  </p:stCondLst>
                                  <p:childTnLst>
                                    <p:animMotion origin="layout" path="M 6.25E-7 -2.96296E-6 L 0.37435 0.00579 " pathEditMode="relative" rAng="0" ptsTypes="AA">
                                      <p:cBhvr>
                                        <p:cTn id="9" dur="2000" fill="hold"/>
                                        <p:tgtEl>
                                          <p:spTgt spid="5"/>
                                        </p:tgtEl>
                                        <p:attrNameLst>
                                          <p:attrName>ppt_x</p:attrName>
                                          <p:attrName>ppt_y</p:attrName>
                                        </p:attrNameLst>
                                      </p:cBhvr>
                                      <p:rCtr x="18711" y="278"/>
                                    </p:animMotion>
                                  </p:childTnLst>
                                </p:cTn>
                              </p:par>
                              <p:par>
                                <p:cTn id="10" presetID="42" presetClass="path" presetSubtype="0" accel="50000" decel="50000" fill="hold" grpId="0" nodeType="withEffect">
                                  <p:stCondLst>
                                    <p:cond delay="0"/>
                                  </p:stCondLst>
                                  <p:childTnLst>
                                    <p:animMotion origin="layout" path="M 8.33333E-7 -2.96296E-6 L 0.43268 0.31736 " pathEditMode="relative" rAng="0" ptsTypes="AA">
                                      <p:cBhvr>
                                        <p:cTn id="11" dur="2000" fill="hold"/>
                                        <p:tgtEl>
                                          <p:spTgt spid="31"/>
                                        </p:tgtEl>
                                        <p:attrNameLst>
                                          <p:attrName>ppt_x</p:attrName>
                                          <p:attrName>ppt_y</p:attrName>
                                        </p:attrNameLst>
                                      </p:cBhvr>
                                      <p:rCtr x="21628" y="15856"/>
                                    </p:animMotion>
                                  </p:childTnLst>
                                </p:cTn>
                              </p:par>
                              <p:par>
                                <p:cTn id="12" presetID="42" presetClass="path" presetSubtype="0" accel="50000" decel="50000" fill="hold" grpId="0" nodeType="withEffect">
                                  <p:stCondLst>
                                    <p:cond delay="0"/>
                                  </p:stCondLst>
                                  <p:childTnLst>
                                    <p:animMotion origin="layout" path="M 3.75E-6 7.40741E-7 L 0.34531 -0.10232 " pathEditMode="relative" rAng="0" ptsTypes="AA">
                                      <p:cBhvr>
                                        <p:cTn id="13" dur="2000" fill="hold"/>
                                        <p:tgtEl>
                                          <p:spTgt spid="24"/>
                                        </p:tgtEl>
                                        <p:attrNameLst>
                                          <p:attrName>ppt_x</p:attrName>
                                          <p:attrName>ppt_y</p:attrName>
                                        </p:attrNameLst>
                                      </p:cBhvr>
                                      <p:rCtr x="17266" y="-5116"/>
                                    </p:animMotion>
                                  </p:childTnLst>
                                </p:cTn>
                              </p:par>
                              <p:par>
                                <p:cTn id="14" presetID="42" presetClass="path" presetSubtype="0" accel="50000" decel="50000" fill="hold" grpId="0" nodeType="withEffect">
                                  <p:stCondLst>
                                    <p:cond delay="0"/>
                                  </p:stCondLst>
                                  <p:childTnLst>
                                    <p:animMotion origin="layout" path="M 2.5E-6 7.40741E-7 L 0.2069 -0.02222 " pathEditMode="relative" rAng="0" ptsTypes="AA">
                                      <p:cBhvr>
                                        <p:cTn id="15" dur="2000" fill="hold"/>
                                        <p:tgtEl>
                                          <p:spTgt spid="25"/>
                                        </p:tgtEl>
                                        <p:attrNameLst>
                                          <p:attrName>ppt_x</p:attrName>
                                          <p:attrName>ppt_y</p:attrName>
                                        </p:attrNameLst>
                                      </p:cBhvr>
                                      <p:rCtr x="10339" y="-1111"/>
                                    </p:animMotion>
                                  </p:childTnLst>
                                </p:cTn>
                              </p:par>
                              <p:par>
                                <p:cTn id="16" presetID="42" presetClass="path" presetSubtype="0" accel="50000" decel="50000" fill="hold" grpId="0" nodeType="withEffect">
                                  <p:stCondLst>
                                    <p:cond delay="0"/>
                                  </p:stCondLst>
                                  <p:childTnLst>
                                    <p:animMotion origin="layout" path="M 2.5E-6 4.81481E-6 L 0.07669 0.03611 " pathEditMode="relative" rAng="0" ptsTypes="AA">
                                      <p:cBhvr>
                                        <p:cTn id="17" dur="2000" fill="hold"/>
                                        <p:tgtEl>
                                          <p:spTgt spid="26"/>
                                        </p:tgtEl>
                                        <p:attrNameLst>
                                          <p:attrName>ppt_x</p:attrName>
                                          <p:attrName>ppt_y</p:attrName>
                                        </p:attrNameLst>
                                      </p:cBhvr>
                                      <p:rCtr x="3828" y="1806"/>
                                    </p:animMotion>
                                  </p:childTnLst>
                                </p:cTn>
                              </p:par>
                              <p:par>
                                <p:cTn id="18" presetID="42" presetClass="path" presetSubtype="0" accel="50000" decel="50000" fill="hold" grpId="0" nodeType="withEffect">
                                  <p:stCondLst>
                                    <p:cond delay="0"/>
                                  </p:stCondLst>
                                  <p:childTnLst>
                                    <p:animMotion origin="layout" path="M 4.58333E-6 4.81481E-6 L -0.01641 -0.0551 " pathEditMode="relative" rAng="0" ptsTypes="AA">
                                      <p:cBhvr>
                                        <p:cTn id="19" dur="2000" fill="hold"/>
                                        <p:tgtEl>
                                          <p:spTgt spid="27"/>
                                        </p:tgtEl>
                                        <p:attrNameLst>
                                          <p:attrName>ppt_x</p:attrName>
                                          <p:attrName>ppt_y</p:attrName>
                                        </p:attrNameLst>
                                      </p:cBhvr>
                                      <p:rCtr x="-820" y="-2755"/>
                                    </p:animMotion>
                                  </p:childTnLst>
                                </p:cTn>
                              </p:par>
                              <p:par>
                                <p:cTn id="20" presetID="42" presetClass="path" presetSubtype="0" accel="50000" decel="50000" fill="hold" grpId="0" nodeType="withEffect">
                                  <p:stCondLst>
                                    <p:cond delay="0"/>
                                  </p:stCondLst>
                                  <p:childTnLst>
                                    <p:animMotion origin="layout" path="M -3.75E-6 3.33333E-6 L 0.08086 -0.12385 " pathEditMode="relative" rAng="0" ptsTypes="AA">
                                      <p:cBhvr>
                                        <p:cTn id="21" dur="2000" fill="hold"/>
                                        <p:tgtEl>
                                          <p:spTgt spid="29"/>
                                        </p:tgtEl>
                                        <p:attrNameLst>
                                          <p:attrName>ppt_x</p:attrName>
                                          <p:attrName>ppt_y</p:attrName>
                                        </p:attrNameLst>
                                      </p:cBhvr>
                                      <p:rCtr x="4036" y="-6204"/>
                                    </p:animMotion>
                                  </p:childTnLst>
                                </p:cTn>
                              </p:par>
                              <p:par>
                                <p:cTn id="22" presetID="42" presetClass="path" presetSubtype="0" accel="50000" decel="50000" fill="hold" grpId="0" nodeType="withEffect">
                                  <p:stCondLst>
                                    <p:cond delay="0"/>
                                  </p:stCondLst>
                                  <p:childTnLst>
                                    <p:animMotion origin="layout" path="M -8.33333E-7 3.33333E-6 L 0.21224 -0.06181 " pathEditMode="relative" rAng="0" ptsTypes="AA">
                                      <p:cBhvr>
                                        <p:cTn id="23" dur="2000" fill="hold"/>
                                        <p:tgtEl>
                                          <p:spTgt spid="28"/>
                                        </p:tgtEl>
                                        <p:attrNameLst>
                                          <p:attrName>ppt_x</p:attrName>
                                          <p:attrName>ppt_y</p:attrName>
                                        </p:attrNameLst>
                                      </p:cBhvr>
                                      <p:rCtr x="10612" y="-3102"/>
                                    </p:animMotion>
                                  </p:childTnLst>
                                </p:cTn>
                              </p:par>
                              <p:par>
                                <p:cTn id="24" presetID="42" presetClass="path" presetSubtype="0" accel="50000" decel="50000" fill="hold" grpId="0" nodeType="withEffect">
                                  <p:stCondLst>
                                    <p:cond delay="0"/>
                                  </p:stCondLst>
                                  <p:childTnLst>
                                    <p:animMotion origin="layout" path="M 1.45833E-6 -4.07407E-6 L 0.28346 -0.0324 " pathEditMode="relative" rAng="0" ptsTypes="AA">
                                      <p:cBhvr>
                                        <p:cTn id="25" dur="2000" fill="hold"/>
                                        <p:tgtEl>
                                          <p:spTgt spid="34"/>
                                        </p:tgtEl>
                                        <p:attrNameLst>
                                          <p:attrName>ppt_x</p:attrName>
                                          <p:attrName>ppt_y</p:attrName>
                                        </p:attrNameLst>
                                      </p:cBhvr>
                                      <p:rCtr x="14167" y="-1620"/>
                                    </p:animMotion>
                                  </p:childTnLst>
                                </p:cTn>
                              </p:par>
                              <p:par>
                                <p:cTn id="26" presetID="42" presetClass="path" presetSubtype="0" accel="50000" decel="50000" fill="hold" grpId="0" nodeType="withEffect">
                                  <p:stCondLst>
                                    <p:cond delay="0"/>
                                  </p:stCondLst>
                                  <p:childTnLst>
                                    <p:animMotion origin="layout" path="M -2.08333E-6 7.40741E-7 L 0.34961 0.09583 " pathEditMode="relative" rAng="0" ptsTypes="AA">
                                      <p:cBhvr>
                                        <p:cTn id="27" dur="2000" fill="hold"/>
                                        <p:tgtEl>
                                          <p:spTgt spid="30"/>
                                        </p:tgtEl>
                                        <p:attrNameLst>
                                          <p:attrName>ppt_x</p:attrName>
                                          <p:attrName>ppt_y</p:attrName>
                                        </p:attrNameLst>
                                      </p:cBhvr>
                                      <p:rCtr x="17474" y="4792"/>
                                    </p:animMotion>
                                  </p:childTnLst>
                                </p:cTn>
                              </p:par>
                              <p:par>
                                <p:cTn id="28" presetID="42" presetClass="path" presetSubtype="0" accel="50000" decel="50000" fill="hold" grpId="0" nodeType="withEffect">
                                  <p:stCondLst>
                                    <p:cond delay="0"/>
                                  </p:stCondLst>
                                  <p:childTnLst>
                                    <p:animMotion origin="layout" path="M -2.91667E-6 7.40741E-7 L 0.20886 -0.40255 " pathEditMode="relative" rAng="0" ptsTypes="AA">
                                      <p:cBhvr>
                                        <p:cTn id="29" dur="2000" fill="hold"/>
                                        <p:tgtEl>
                                          <p:spTgt spid="59"/>
                                        </p:tgtEl>
                                        <p:attrNameLst>
                                          <p:attrName>ppt_x</p:attrName>
                                          <p:attrName>ppt_y</p:attrName>
                                        </p:attrNameLst>
                                      </p:cBhvr>
                                      <p:rCtr x="10443" y="-20139"/>
                                    </p:animMotion>
                                  </p:childTnLst>
                                </p:cTn>
                              </p:par>
                              <p:par>
                                <p:cTn id="30" presetID="42" presetClass="path" presetSubtype="0" accel="50000" decel="50000" fill="hold" grpId="0" nodeType="withEffect">
                                  <p:stCondLst>
                                    <p:cond delay="0"/>
                                  </p:stCondLst>
                                  <p:childTnLst>
                                    <p:animMotion origin="layout" path="M 2.29167E-6 4.07407E-6 L -0.06055 -0.14675 " pathEditMode="relative" rAng="0" ptsTypes="AA">
                                      <p:cBhvr>
                                        <p:cTn id="31" dur="2000" fill="hold"/>
                                        <p:tgtEl>
                                          <p:spTgt spid="56"/>
                                        </p:tgtEl>
                                        <p:attrNameLst>
                                          <p:attrName>ppt_x</p:attrName>
                                          <p:attrName>ppt_y</p:attrName>
                                        </p:attrNameLst>
                                      </p:cBhvr>
                                      <p:rCtr x="-3073" y="-7269"/>
                                    </p:animMotion>
                                  </p:childTnLst>
                                </p:cTn>
                              </p:par>
                              <p:par>
                                <p:cTn id="32" presetID="42" presetClass="path" presetSubtype="0" accel="50000" decel="50000" fill="hold" grpId="0" nodeType="withEffect">
                                  <p:stCondLst>
                                    <p:cond delay="0"/>
                                  </p:stCondLst>
                                  <p:childTnLst>
                                    <p:animMotion origin="layout" path="M -3.125E-6 -3.33333E-6 L -0.28659 -0.20532 " pathEditMode="relative" rAng="0" ptsTypes="AA">
                                      <p:cBhvr>
                                        <p:cTn id="33" dur="2000" fill="hold"/>
                                        <p:tgtEl>
                                          <p:spTgt spid="51"/>
                                        </p:tgtEl>
                                        <p:attrNameLst>
                                          <p:attrName>ppt_x</p:attrName>
                                          <p:attrName>ppt_y</p:attrName>
                                        </p:attrNameLst>
                                      </p:cBhvr>
                                      <p:rCtr x="-14336" y="-10278"/>
                                    </p:animMotion>
                                  </p:childTnLst>
                                </p:cTn>
                              </p:par>
                              <p:par>
                                <p:cTn id="34" presetID="42" presetClass="path" presetSubtype="0" accel="50000" decel="50000" fill="hold" grpId="0" nodeType="withEffect">
                                  <p:stCondLst>
                                    <p:cond delay="0"/>
                                  </p:stCondLst>
                                  <p:childTnLst>
                                    <p:animMotion origin="layout" path="M -2.08333E-6 -2.96296E-6 L -0.18919 0.3125 " pathEditMode="relative" rAng="0" ptsTypes="AA">
                                      <p:cBhvr>
                                        <p:cTn id="35" dur="2000" fill="hold"/>
                                        <p:tgtEl>
                                          <p:spTgt spid="42"/>
                                        </p:tgtEl>
                                        <p:attrNameLst>
                                          <p:attrName>ppt_x</p:attrName>
                                          <p:attrName>ppt_y</p:attrName>
                                        </p:attrNameLst>
                                      </p:cBhvr>
                                      <p:rCtr x="-8802" y="13519"/>
                                    </p:animMotion>
                                  </p:childTnLst>
                                </p:cTn>
                              </p:par>
                              <p:par>
                                <p:cTn id="36" presetID="42" presetClass="path" presetSubtype="0" accel="50000" decel="50000" fill="hold" grpId="0" nodeType="withEffect">
                                  <p:stCondLst>
                                    <p:cond delay="0"/>
                                  </p:stCondLst>
                                  <p:childTnLst>
                                    <p:animMotion origin="layout" path="M 8.33333E-7 3.33333E-6 L -0.13646 0.28472 " pathEditMode="relative" rAng="0" ptsTypes="AA">
                                      <p:cBhvr>
                                        <p:cTn id="37" dur="2000" fill="hold"/>
                                        <p:tgtEl>
                                          <p:spTgt spid="39"/>
                                        </p:tgtEl>
                                        <p:attrNameLst>
                                          <p:attrName>ppt_x</p:attrName>
                                          <p:attrName>ppt_y</p:attrName>
                                        </p:attrNameLst>
                                      </p:cBhvr>
                                      <p:rCtr x="-6823" y="14213"/>
                                    </p:animMotion>
                                  </p:childTnLst>
                                </p:cTn>
                              </p:par>
                              <p:par>
                                <p:cTn id="38" presetID="42" presetClass="path" presetSubtype="0" accel="50000" decel="50000" fill="hold" grpId="0" nodeType="withEffect">
                                  <p:stCondLst>
                                    <p:cond delay="0"/>
                                  </p:stCondLst>
                                  <p:childTnLst>
                                    <p:animMotion origin="layout" path="M 4.16667E-7 3.33333E-6 L 0.21119 0.12385 " pathEditMode="relative" rAng="0" ptsTypes="AA">
                                      <p:cBhvr>
                                        <p:cTn id="39" dur="2000" fill="hold"/>
                                        <p:tgtEl>
                                          <p:spTgt spid="37"/>
                                        </p:tgtEl>
                                        <p:attrNameLst>
                                          <p:attrName>ppt_x</p:attrName>
                                          <p:attrName>ppt_y</p:attrName>
                                        </p:attrNameLst>
                                      </p:cBhvr>
                                      <p:rCtr x="10768" y="6088"/>
                                    </p:animMotion>
                                  </p:childTnLst>
                                </p:cTn>
                              </p:par>
                              <p:par>
                                <p:cTn id="40" presetID="42" presetClass="path" presetSubtype="0" accel="50000" decel="50000" fill="hold" grpId="0" nodeType="withEffect">
                                  <p:stCondLst>
                                    <p:cond delay="0"/>
                                  </p:stCondLst>
                                  <p:childTnLst>
                                    <p:animMotion origin="layout" path="M -4.58333E-6 -1.11111E-6 L 0.1517 -0.02685 " pathEditMode="relative" rAng="0" ptsTypes="AA">
                                      <p:cBhvr>
                                        <p:cTn id="41" dur="2000" fill="hold"/>
                                        <p:tgtEl>
                                          <p:spTgt spid="63"/>
                                        </p:tgtEl>
                                        <p:attrNameLst>
                                          <p:attrName>ppt_x</p:attrName>
                                          <p:attrName>ppt_y</p:attrName>
                                        </p:attrNameLst>
                                      </p:cBhvr>
                                      <p:rCtr x="7578" y="-1343"/>
                                    </p:animMotion>
                                  </p:childTnLst>
                                </p:cTn>
                              </p:par>
                              <p:par>
                                <p:cTn id="42" presetID="42" presetClass="path" presetSubtype="0" accel="50000" decel="50000" fill="hold" grpId="0" nodeType="withEffect">
                                  <p:stCondLst>
                                    <p:cond delay="0"/>
                                  </p:stCondLst>
                                  <p:childTnLst>
                                    <p:animMotion origin="layout" path="M -2.91667E-6 -2.96296E-6 L 0.18138 -0.01481 " pathEditMode="relative" rAng="0" ptsTypes="AA">
                                      <p:cBhvr>
                                        <p:cTn id="43" dur="2000" fill="hold"/>
                                        <p:tgtEl>
                                          <p:spTgt spid="62"/>
                                        </p:tgtEl>
                                        <p:attrNameLst>
                                          <p:attrName>ppt_x</p:attrName>
                                          <p:attrName>ppt_y</p:attrName>
                                        </p:attrNameLst>
                                      </p:cBhvr>
                                      <p:rCtr x="9063" y="-741"/>
                                    </p:animMotion>
                                  </p:childTnLst>
                                </p:cTn>
                              </p:par>
                              <p:par>
                                <p:cTn id="44" presetID="42" presetClass="path" presetSubtype="0" accel="50000" decel="50000" fill="hold" grpId="0" nodeType="withEffect">
                                  <p:stCondLst>
                                    <p:cond delay="0"/>
                                  </p:stCondLst>
                                  <p:childTnLst>
                                    <p:animMotion origin="layout" path="M -6.25E-7 -2.59259E-6 L 0.10352 0.21667 " pathEditMode="relative" rAng="0" ptsTypes="AA">
                                      <p:cBhvr>
                                        <p:cTn id="45" dur="2000" fill="hold"/>
                                        <p:tgtEl>
                                          <p:spTgt spid="61"/>
                                        </p:tgtEl>
                                        <p:attrNameLst>
                                          <p:attrName>ppt_x</p:attrName>
                                          <p:attrName>ppt_y</p:attrName>
                                        </p:attrNameLst>
                                      </p:cBhvr>
                                      <p:rCtr x="5169" y="10833"/>
                                    </p:animMotion>
                                  </p:childTnLst>
                                </p:cTn>
                              </p:par>
                              <p:par>
                                <p:cTn id="46" presetID="42" presetClass="path" presetSubtype="0" accel="50000" decel="50000" fill="hold" grpId="0" nodeType="withEffect">
                                  <p:stCondLst>
                                    <p:cond delay="0"/>
                                  </p:stCondLst>
                                  <p:childTnLst>
                                    <p:animMotion origin="layout" path="M -3.125E-6 4.81481E-6 L -3.125E-6 0.28078 " pathEditMode="relative" rAng="0" ptsTypes="AA">
                                      <p:cBhvr>
                                        <p:cTn id="47" dur="2000" fill="hold"/>
                                        <p:tgtEl>
                                          <p:spTgt spid="60"/>
                                        </p:tgtEl>
                                        <p:attrNameLst>
                                          <p:attrName>ppt_x</p:attrName>
                                          <p:attrName>ppt_y</p:attrName>
                                        </p:attrNameLst>
                                      </p:cBhvr>
                                      <p:rCtr x="0" y="14028"/>
                                    </p:animMotion>
                                  </p:childTnLst>
                                </p:cTn>
                              </p:par>
                              <p:par>
                                <p:cTn id="48" presetID="42" presetClass="path" presetSubtype="0" accel="50000" decel="50000" fill="hold" grpId="0" nodeType="withEffect">
                                  <p:stCondLst>
                                    <p:cond delay="0"/>
                                  </p:stCondLst>
                                  <p:childTnLst>
                                    <p:animMotion origin="layout" path="M -1.45833E-6 1.48148E-6 L -0.04987 0.22176 " pathEditMode="relative" rAng="0" ptsTypes="AA">
                                      <p:cBhvr>
                                        <p:cTn id="49" dur="2000" fill="hold"/>
                                        <p:tgtEl>
                                          <p:spTgt spid="88"/>
                                        </p:tgtEl>
                                        <p:attrNameLst>
                                          <p:attrName>ppt_x</p:attrName>
                                          <p:attrName>ppt_y</p:attrName>
                                        </p:attrNameLst>
                                      </p:cBhvr>
                                      <p:rCtr x="-2500" y="11088"/>
                                    </p:animMotion>
                                  </p:childTnLst>
                                </p:cTn>
                              </p:par>
                              <p:par>
                                <p:cTn id="50" presetID="42" presetClass="path" presetSubtype="0" accel="50000" decel="50000" fill="hold" grpId="0" nodeType="withEffect">
                                  <p:stCondLst>
                                    <p:cond delay="0"/>
                                  </p:stCondLst>
                                  <p:childTnLst>
                                    <p:animMotion origin="layout" path="M -1.45833E-6 4.81481E-6 L -0.07591 0.75555 " pathEditMode="relative" rAng="0" ptsTypes="AA">
                                      <p:cBhvr>
                                        <p:cTn id="51" dur="2000" fill="hold"/>
                                        <p:tgtEl>
                                          <p:spTgt spid="74"/>
                                        </p:tgtEl>
                                        <p:attrNameLst>
                                          <p:attrName>ppt_x</p:attrName>
                                          <p:attrName>ppt_y</p:attrName>
                                        </p:attrNameLst>
                                      </p:cBhvr>
                                      <p:rCtr x="-3802" y="37778"/>
                                    </p:animMotion>
                                  </p:childTnLst>
                                </p:cTn>
                              </p:par>
                              <p:par>
                                <p:cTn id="52" presetID="42" presetClass="path" presetSubtype="0" accel="50000" decel="50000" fill="hold" grpId="0" nodeType="withEffect">
                                  <p:stCondLst>
                                    <p:cond delay="0"/>
                                  </p:stCondLst>
                                  <p:childTnLst>
                                    <p:animMotion origin="layout" path="M 2.5E-6 -4.44444E-6 L -0.17266 0.48681 " pathEditMode="relative" rAng="0" ptsTypes="AA">
                                      <p:cBhvr>
                                        <p:cTn id="53" dur="2000" fill="hold"/>
                                        <p:tgtEl>
                                          <p:spTgt spid="77"/>
                                        </p:tgtEl>
                                        <p:attrNameLst>
                                          <p:attrName>ppt_x</p:attrName>
                                          <p:attrName>ppt_y</p:attrName>
                                        </p:attrNameLst>
                                      </p:cBhvr>
                                      <p:rCtr x="-8633" y="24329"/>
                                    </p:animMotion>
                                  </p:childTnLst>
                                </p:cTn>
                              </p:par>
                              <p:par>
                                <p:cTn id="54" presetID="42" presetClass="path" presetSubtype="0" accel="50000" decel="50000" fill="hold" grpId="0" nodeType="withEffect">
                                  <p:stCondLst>
                                    <p:cond delay="0"/>
                                  </p:stCondLst>
                                  <p:childTnLst>
                                    <p:animMotion origin="layout" path="M -2.08333E-7 2.96296E-6 L -0.2168 0.37708 " pathEditMode="relative" rAng="0" ptsTypes="AA">
                                      <p:cBhvr>
                                        <p:cTn id="55" dur="2000" fill="hold"/>
                                        <p:tgtEl>
                                          <p:spTgt spid="78"/>
                                        </p:tgtEl>
                                        <p:attrNameLst>
                                          <p:attrName>ppt_x</p:attrName>
                                          <p:attrName>ppt_y</p:attrName>
                                        </p:attrNameLst>
                                      </p:cBhvr>
                                      <p:rCtr x="-10846" y="18843"/>
                                    </p:animMotion>
                                  </p:childTnLst>
                                </p:cTn>
                              </p:par>
                              <p:par>
                                <p:cTn id="56" presetID="42" presetClass="path" presetSubtype="0" accel="50000" decel="50000" fill="hold" grpId="0" nodeType="withEffect">
                                  <p:stCondLst>
                                    <p:cond delay="0"/>
                                  </p:stCondLst>
                                  <p:childTnLst>
                                    <p:animMotion origin="layout" path="M -3.95833E-6 1.38778E-17 L -0.2513 0.51435 " pathEditMode="relative" rAng="0" ptsTypes="AA">
                                      <p:cBhvr>
                                        <p:cTn id="57" dur="2000" fill="hold"/>
                                        <p:tgtEl>
                                          <p:spTgt spid="83"/>
                                        </p:tgtEl>
                                        <p:attrNameLst>
                                          <p:attrName>ppt_x</p:attrName>
                                          <p:attrName>ppt_y</p:attrName>
                                        </p:attrNameLst>
                                      </p:cBhvr>
                                      <p:rCtr x="-12565" y="25718"/>
                                    </p:animMotion>
                                  </p:childTnLst>
                                </p:cTn>
                              </p:par>
                              <p:par>
                                <p:cTn id="58" presetID="42" presetClass="path" presetSubtype="0" accel="50000" decel="50000" fill="hold" grpId="0" nodeType="withEffect">
                                  <p:stCondLst>
                                    <p:cond delay="0"/>
                                  </p:stCondLst>
                                  <p:childTnLst>
                                    <p:animMotion origin="layout" path="M 3.95833E-6 1.38778E-17 L -0.34245 0.61134 " pathEditMode="relative" rAng="0" ptsTypes="AA">
                                      <p:cBhvr>
                                        <p:cTn id="59" dur="2000" fill="hold"/>
                                        <p:tgtEl>
                                          <p:spTgt spid="86"/>
                                        </p:tgtEl>
                                        <p:attrNameLst>
                                          <p:attrName>ppt_x</p:attrName>
                                          <p:attrName>ppt_y</p:attrName>
                                        </p:attrNameLst>
                                      </p:cBhvr>
                                      <p:rCtr x="-17122" y="30556"/>
                                    </p:animMotion>
                                  </p:childTnLst>
                                </p:cTn>
                              </p:par>
                              <p:par>
                                <p:cTn id="60" presetID="42" presetClass="path" presetSubtype="0" accel="50000" decel="50000" fill="hold" grpId="0" nodeType="withEffect">
                                  <p:stCondLst>
                                    <p:cond delay="0"/>
                                  </p:stCondLst>
                                  <p:childTnLst>
                                    <p:animMotion origin="layout" path="M 4.16667E-7 -1.48148E-6 L -0.41406 0.62222 " pathEditMode="relative" rAng="0" ptsTypes="AA">
                                      <p:cBhvr>
                                        <p:cTn id="61" dur="2000" fill="hold"/>
                                        <p:tgtEl>
                                          <p:spTgt spid="87"/>
                                        </p:tgtEl>
                                        <p:attrNameLst>
                                          <p:attrName>ppt_x</p:attrName>
                                          <p:attrName>ppt_y</p:attrName>
                                        </p:attrNameLst>
                                      </p:cBhvr>
                                      <p:rCtr x="-20703" y="31111"/>
                                    </p:animMotion>
                                  </p:childTnLst>
                                </p:cTn>
                              </p:par>
                              <p:par>
                                <p:cTn id="62" presetID="42" presetClass="path" presetSubtype="0" accel="50000" decel="50000" fill="hold" grpId="0" nodeType="withEffect">
                                  <p:stCondLst>
                                    <p:cond delay="0"/>
                                  </p:stCondLst>
                                  <p:childTnLst>
                                    <p:animMotion origin="layout" path="M -1.66667E-6 1.48148E-6 L -0.44883 0.10023 " pathEditMode="relative" rAng="0" ptsTypes="AA">
                                      <p:cBhvr>
                                        <p:cTn id="63" dur="2000" fill="hold"/>
                                        <p:tgtEl>
                                          <p:spTgt spid="95"/>
                                        </p:tgtEl>
                                        <p:attrNameLst>
                                          <p:attrName>ppt_x</p:attrName>
                                          <p:attrName>ppt_y</p:attrName>
                                        </p:attrNameLst>
                                      </p:cBhvr>
                                      <p:rCtr x="-22448" y="5000"/>
                                    </p:animMotion>
                                  </p:childTnLst>
                                </p:cTn>
                              </p:par>
                              <p:par>
                                <p:cTn id="64" presetID="42" presetClass="path" presetSubtype="0" accel="50000" decel="50000" fill="hold" grpId="0" nodeType="withEffect">
                                  <p:stCondLst>
                                    <p:cond delay="0"/>
                                  </p:stCondLst>
                                  <p:childTnLst>
                                    <p:animMotion origin="layout" path="M -1.25E-6 3.33333E-6 L -0.62448 -0.62385 " pathEditMode="relative" rAng="0" ptsTypes="AA">
                                      <p:cBhvr>
                                        <p:cTn id="65" dur="2000" fill="hold"/>
                                        <p:tgtEl>
                                          <p:spTgt spid="96"/>
                                        </p:tgtEl>
                                        <p:attrNameLst>
                                          <p:attrName>ppt_x</p:attrName>
                                          <p:attrName>ppt_y</p:attrName>
                                        </p:attrNameLst>
                                      </p:cBhvr>
                                      <p:rCtr x="-31224" y="-31204"/>
                                    </p:animMotion>
                                  </p:childTnLst>
                                </p:cTn>
                              </p:par>
                              <p:par>
                                <p:cTn id="66" presetID="42" presetClass="path" presetSubtype="0" accel="50000" decel="50000" fill="hold" grpId="0" nodeType="withEffect">
                                  <p:stCondLst>
                                    <p:cond delay="0"/>
                                  </p:stCondLst>
                                  <p:childTnLst>
                                    <p:animMotion origin="layout" path="M 1.45833E-6 2.96296E-6 L -0.53099 -0.62523 " pathEditMode="relative" rAng="0" ptsTypes="AA">
                                      <p:cBhvr>
                                        <p:cTn id="67" dur="2000" fill="hold"/>
                                        <p:tgtEl>
                                          <p:spTgt spid="97"/>
                                        </p:tgtEl>
                                        <p:attrNameLst>
                                          <p:attrName>ppt_x</p:attrName>
                                          <p:attrName>ppt_y</p:attrName>
                                        </p:attrNameLst>
                                      </p:cBhvr>
                                      <p:rCtr x="-26549" y="-31273"/>
                                    </p:animMotion>
                                  </p:childTnLst>
                                </p:cTn>
                              </p:par>
                              <p:par>
                                <p:cTn id="68" presetID="42" presetClass="path" presetSubtype="0" accel="50000" decel="50000" fill="hold" grpId="0" nodeType="withEffect">
                                  <p:stCondLst>
                                    <p:cond delay="0"/>
                                  </p:stCondLst>
                                  <p:childTnLst>
                                    <p:animMotion origin="layout" path="M 3.125E-6 3.33333E-6 L -0.39883 -0.54908 " pathEditMode="relative" rAng="0" ptsTypes="AA">
                                      <p:cBhvr>
                                        <p:cTn id="69" dur="2000" fill="hold"/>
                                        <p:tgtEl>
                                          <p:spTgt spid="107"/>
                                        </p:tgtEl>
                                        <p:attrNameLst>
                                          <p:attrName>ppt_x</p:attrName>
                                          <p:attrName>ppt_y</p:attrName>
                                        </p:attrNameLst>
                                      </p:cBhvr>
                                      <p:rCtr x="-19948" y="-27454"/>
                                    </p:animMotion>
                                  </p:childTnLst>
                                </p:cTn>
                              </p:par>
                              <p:par>
                                <p:cTn id="70" presetID="42" presetClass="path" presetSubtype="0" accel="50000" decel="50000" fill="hold" grpId="0" nodeType="withEffect">
                                  <p:stCondLst>
                                    <p:cond delay="0"/>
                                  </p:stCondLst>
                                  <p:childTnLst>
                                    <p:animMotion origin="layout" path="M -3.75E-6 2.96296E-6 L -0.30872 -0.47986 " pathEditMode="relative" rAng="0" ptsTypes="AA">
                                      <p:cBhvr>
                                        <p:cTn id="71" dur="2000" fill="hold"/>
                                        <p:tgtEl>
                                          <p:spTgt spid="110"/>
                                        </p:tgtEl>
                                        <p:attrNameLst>
                                          <p:attrName>ppt_x</p:attrName>
                                          <p:attrName>ppt_y</p:attrName>
                                        </p:attrNameLst>
                                      </p:cBhvr>
                                      <p:rCtr x="-15443" y="-24005"/>
                                    </p:animMotion>
                                  </p:childTnLst>
                                </p:cTn>
                              </p:par>
                              <p:par>
                                <p:cTn id="72" presetID="42" presetClass="path" presetSubtype="0" accel="50000" decel="50000" fill="hold" grpId="0" nodeType="withEffect">
                                  <p:stCondLst>
                                    <p:cond delay="0"/>
                                  </p:stCondLst>
                                  <p:childTnLst>
                                    <p:animMotion origin="layout" path="M 2.91667E-6 -2.96296E-6 L -0.19857 -0.3243 " pathEditMode="relative" rAng="0" ptsTypes="AA">
                                      <p:cBhvr>
                                        <p:cTn id="73" dur="2000" fill="hold"/>
                                        <p:tgtEl>
                                          <p:spTgt spid="146"/>
                                        </p:tgtEl>
                                        <p:attrNameLst>
                                          <p:attrName>ppt_x</p:attrName>
                                          <p:attrName>ppt_y</p:attrName>
                                        </p:attrNameLst>
                                      </p:cBhvr>
                                      <p:rCtr x="-9935" y="-16227"/>
                                    </p:animMotion>
                                  </p:childTnLst>
                                </p:cTn>
                              </p:par>
                              <p:par>
                                <p:cTn id="74" presetID="42" presetClass="path" presetSubtype="0" accel="50000" decel="50000" fill="hold" grpId="0" nodeType="withEffect">
                                  <p:stCondLst>
                                    <p:cond delay="0"/>
                                  </p:stCondLst>
                                  <p:childTnLst>
                                    <p:animMotion origin="layout" path="M 3.125E-6 -3.33333E-6 L -0.08672 -0.25185 " pathEditMode="relative" rAng="0" ptsTypes="AA">
                                      <p:cBhvr>
                                        <p:cTn id="75" dur="2000" fill="hold"/>
                                        <p:tgtEl>
                                          <p:spTgt spid="126"/>
                                        </p:tgtEl>
                                        <p:attrNameLst>
                                          <p:attrName>ppt_x</p:attrName>
                                          <p:attrName>ppt_y</p:attrName>
                                        </p:attrNameLst>
                                      </p:cBhvr>
                                      <p:rCtr x="-4336" y="-12593"/>
                                    </p:animMotion>
                                  </p:childTnLst>
                                </p:cTn>
                              </p:par>
                              <p:par>
                                <p:cTn id="76" presetID="42" presetClass="path" presetSubtype="0" accel="50000" decel="50000" fill="hold" grpId="0" nodeType="withEffect">
                                  <p:stCondLst>
                                    <p:cond delay="0"/>
                                  </p:stCondLst>
                                  <p:childTnLst>
                                    <p:animMotion origin="layout" path="M -2.29167E-6 2.96296E-6 L 0.05261 -0.16528 " pathEditMode="relative" rAng="0" ptsTypes="AA">
                                      <p:cBhvr>
                                        <p:cTn id="77" dur="2000" fill="hold"/>
                                        <p:tgtEl>
                                          <p:spTgt spid="106"/>
                                        </p:tgtEl>
                                        <p:attrNameLst>
                                          <p:attrName>ppt_x</p:attrName>
                                          <p:attrName>ppt_y</p:attrName>
                                        </p:attrNameLst>
                                      </p:cBhvr>
                                      <p:rCtr x="2630" y="-8264"/>
                                    </p:animMotion>
                                  </p:childTnLst>
                                </p:cTn>
                              </p:par>
                              <p:par>
                                <p:cTn id="78" presetID="42" presetClass="path" presetSubtype="0" accel="50000" decel="50000" fill="hold" grpId="0" nodeType="withEffect">
                                  <p:stCondLst>
                                    <p:cond delay="0"/>
                                  </p:stCondLst>
                                  <p:childTnLst>
                                    <p:animMotion origin="layout" path="M 2.5E-6 -1.48148E-6 L 0.14088 -0.07223 " pathEditMode="relative" rAng="0" ptsTypes="AA">
                                      <p:cBhvr>
                                        <p:cTn id="79" dur="2000" fill="hold"/>
                                        <p:tgtEl>
                                          <p:spTgt spid="105"/>
                                        </p:tgtEl>
                                        <p:attrNameLst>
                                          <p:attrName>ppt_x</p:attrName>
                                          <p:attrName>ppt_y</p:attrName>
                                        </p:attrNameLst>
                                      </p:cBhvr>
                                      <p:rCtr x="7044" y="-4051"/>
                                    </p:animMotion>
                                  </p:childTnLst>
                                </p:cTn>
                              </p:par>
                              <p:par>
                                <p:cTn id="80" presetID="42" presetClass="path" presetSubtype="0" accel="50000" decel="50000" fill="hold" grpId="0" nodeType="withEffect">
                                  <p:stCondLst>
                                    <p:cond delay="0"/>
                                  </p:stCondLst>
                                  <p:childTnLst>
                                    <p:animMotion origin="layout" path="M 4.16667E-7 3.33333E-6 L 0.09687 -0.02431 " pathEditMode="relative" rAng="0" ptsTypes="AA">
                                      <p:cBhvr>
                                        <p:cTn id="81" dur="2000" fill="hold"/>
                                        <p:tgtEl>
                                          <p:spTgt spid="159"/>
                                        </p:tgtEl>
                                        <p:attrNameLst>
                                          <p:attrName>ppt_x</p:attrName>
                                          <p:attrName>ppt_y</p:attrName>
                                        </p:attrNameLst>
                                      </p:cBhvr>
                                      <p:rCtr x="4844" y="-1227"/>
                                    </p:animMotion>
                                  </p:childTnLst>
                                </p:cTn>
                              </p:par>
                              <p:par>
                                <p:cTn id="82" presetID="42" presetClass="path" presetSubtype="0" accel="50000" decel="50000" fill="hold" grpId="0" nodeType="withEffect">
                                  <p:stCondLst>
                                    <p:cond delay="0"/>
                                  </p:stCondLst>
                                  <p:childTnLst>
                                    <p:animMotion origin="layout" path="M 5E-6 -2.96296E-6 L -0.07149 0.36875 " pathEditMode="relative" rAng="0" ptsTypes="AA">
                                      <p:cBhvr>
                                        <p:cTn id="83" dur="2000" fill="hold"/>
                                        <p:tgtEl>
                                          <p:spTgt spid="227"/>
                                        </p:tgtEl>
                                        <p:attrNameLst>
                                          <p:attrName>ppt_x</p:attrName>
                                          <p:attrName>ppt_y</p:attrName>
                                        </p:attrNameLst>
                                      </p:cBhvr>
                                      <p:rCtr x="-3151" y="18495"/>
                                    </p:animMotion>
                                  </p:childTnLst>
                                </p:cTn>
                              </p:par>
                              <p:par>
                                <p:cTn id="84" presetID="42" presetClass="path" presetSubtype="0" accel="50000" decel="50000" fill="hold" grpId="0" nodeType="withEffect">
                                  <p:stCondLst>
                                    <p:cond delay="0"/>
                                  </p:stCondLst>
                                  <p:childTnLst>
                                    <p:animMotion origin="layout" path="M 2.70833E-6 1.85185E-6 L -0.02005 0.28981 " pathEditMode="relative" rAng="0" ptsTypes="AA">
                                      <p:cBhvr>
                                        <p:cTn id="85" dur="2000" fill="hold"/>
                                        <p:tgtEl>
                                          <p:spTgt spid="160"/>
                                        </p:tgtEl>
                                        <p:attrNameLst>
                                          <p:attrName>ppt_x</p:attrName>
                                          <p:attrName>ppt_y</p:attrName>
                                        </p:attrNameLst>
                                      </p:cBhvr>
                                      <p:rCtr x="-1003" y="14491"/>
                                    </p:animMotion>
                                  </p:childTnLst>
                                </p:cTn>
                              </p:par>
                              <p:par>
                                <p:cTn id="86" presetID="42" presetClass="path" presetSubtype="0" accel="50000" decel="50000" fill="hold" grpId="0" nodeType="withEffect">
                                  <p:stCondLst>
                                    <p:cond delay="0"/>
                                  </p:stCondLst>
                                  <p:childTnLst>
                                    <p:animMotion origin="layout" path="M -4.16667E-6 3.7037E-7 L -4.16667E-6 0.25 " pathEditMode="relative" rAng="0" ptsTypes="AA">
                                      <p:cBhvr>
                                        <p:cTn id="87" dur="2000" fill="hold"/>
                                        <p:tgtEl>
                                          <p:spTgt spid="170"/>
                                        </p:tgtEl>
                                        <p:attrNameLst>
                                          <p:attrName>ppt_x</p:attrName>
                                          <p:attrName>ppt_y</p:attrName>
                                        </p:attrNameLst>
                                      </p:cBhvr>
                                      <p:rCtr x="0" y="12500"/>
                                    </p:animMotion>
                                  </p:childTnLst>
                                </p:cTn>
                              </p:par>
                              <p:par>
                                <p:cTn id="88" presetID="42" presetClass="path" presetSubtype="0" accel="50000" decel="50000" fill="hold" grpId="0" nodeType="withEffect">
                                  <p:stCondLst>
                                    <p:cond delay="0"/>
                                  </p:stCondLst>
                                  <p:childTnLst>
                                    <p:animMotion origin="layout" path="M 4.16667E-6 6.93889E-18 L 4.16667E-6 0.25 " pathEditMode="relative" rAng="0" ptsTypes="AA">
                                      <p:cBhvr>
                                        <p:cTn id="89" dur="2000" fill="hold"/>
                                        <p:tgtEl>
                                          <p:spTgt spid="168"/>
                                        </p:tgtEl>
                                        <p:attrNameLst>
                                          <p:attrName>ppt_x</p:attrName>
                                          <p:attrName>ppt_y</p:attrName>
                                        </p:attrNameLst>
                                      </p:cBhvr>
                                      <p:rCtr x="0" y="12500"/>
                                    </p:animMotion>
                                  </p:childTnLst>
                                </p:cTn>
                              </p:par>
                              <p:par>
                                <p:cTn id="90" presetID="42" presetClass="path" presetSubtype="0" accel="50000" decel="50000" fill="hold" grpId="0" nodeType="withEffect">
                                  <p:stCondLst>
                                    <p:cond delay="0"/>
                                  </p:stCondLst>
                                  <p:childTnLst>
                                    <p:animMotion origin="layout" path="M -3.125E-6 -2.59259E-6 L -0.86328 0.68658 " pathEditMode="relative" rAng="0" ptsTypes="AA">
                                      <p:cBhvr>
                                        <p:cTn id="91" dur="2000" fill="hold"/>
                                        <p:tgtEl>
                                          <p:spTgt spid="182"/>
                                        </p:tgtEl>
                                        <p:attrNameLst>
                                          <p:attrName>ppt_x</p:attrName>
                                          <p:attrName>ppt_y</p:attrName>
                                        </p:attrNameLst>
                                      </p:cBhvr>
                                      <p:rCtr x="-43164" y="34329"/>
                                    </p:animMotion>
                                  </p:childTnLst>
                                </p:cTn>
                              </p:par>
                              <p:par>
                                <p:cTn id="92" presetID="42" presetClass="path" presetSubtype="0" accel="50000" decel="50000" fill="hold" grpId="0" nodeType="withEffect">
                                  <p:stCondLst>
                                    <p:cond delay="0"/>
                                  </p:stCondLst>
                                  <p:childTnLst>
                                    <p:animMotion origin="layout" path="M 1.66667E-6 2.22222E-6 L -0.93711 0.61065 " pathEditMode="relative" rAng="0" ptsTypes="AA">
                                      <p:cBhvr>
                                        <p:cTn id="93" dur="2000" fill="hold"/>
                                        <p:tgtEl>
                                          <p:spTgt spid="202"/>
                                        </p:tgtEl>
                                        <p:attrNameLst>
                                          <p:attrName>ppt_x</p:attrName>
                                          <p:attrName>ppt_y</p:attrName>
                                        </p:attrNameLst>
                                      </p:cBhvr>
                                      <p:rCtr x="-46862" y="30532"/>
                                    </p:animMotion>
                                  </p:childTnLst>
                                </p:cTn>
                              </p:par>
                              <p:par>
                                <p:cTn id="94" presetID="42" presetClass="path" presetSubtype="0" accel="50000" decel="50000" fill="hold" grpId="0" nodeType="withEffect">
                                  <p:stCondLst>
                                    <p:cond delay="0"/>
                                  </p:stCondLst>
                                  <p:childTnLst>
                                    <p:animMotion origin="layout" path="M 3.33333E-6 2.59259E-6 L -0.70026 0.81551 " pathEditMode="relative" rAng="0" ptsTypes="AA">
                                      <p:cBhvr>
                                        <p:cTn id="95" dur="2000" fill="hold"/>
                                        <p:tgtEl>
                                          <p:spTgt spid="203"/>
                                        </p:tgtEl>
                                        <p:attrNameLst>
                                          <p:attrName>ppt_x</p:attrName>
                                          <p:attrName>ppt_y</p:attrName>
                                        </p:attrNameLst>
                                      </p:cBhvr>
                                      <p:rCtr x="-35013" y="40764"/>
                                    </p:animMotion>
                                  </p:childTnLst>
                                </p:cTn>
                              </p:par>
                              <p:par>
                                <p:cTn id="96" presetID="42" presetClass="path" presetSubtype="0" accel="50000" decel="50000" fill="hold" grpId="0" nodeType="withEffect">
                                  <p:stCondLst>
                                    <p:cond delay="0"/>
                                  </p:stCondLst>
                                  <p:childTnLst>
                                    <p:animMotion origin="layout" path="M 2.08333E-7 -2.96296E-6 L -0.79362 -0.01203 " pathEditMode="relative" rAng="0" ptsTypes="AA">
                                      <p:cBhvr>
                                        <p:cTn id="97" dur="2000" fill="hold"/>
                                        <p:tgtEl>
                                          <p:spTgt spid="196"/>
                                        </p:tgtEl>
                                        <p:attrNameLst>
                                          <p:attrName>ppt_x</p:attrName>
                                          <p:attrName>ppt_y</p:attrName>
                                        </p:attrNameLst>
                                      </p:cBhvr>
                                      <p:rCtr x="-39687" y="-602"/>
                                    </p:animMotion>
                                  </p:childTnLst>
                                </p:cTn>
                              </p:par>
                              <p:par>
                                <p:cTn id="98" presetID="42" presetClass="path" presetSubtype="0" accel="50000" decel="50000" fill="hold" grpId="0" nodeType="withEffect">
                                  <p:stCondLst>
                                    <p:cond delay="0"/>
                                  </p:stCondLst>
                                  <p:childTnLst>
                                    <p:animMotion origin="layout" path="M -2.29167E-6 1.85185E-6 L -0.59557 0.22569 " pathEditMode="relative" rAng="0" ptsTypes="AA">
                                      <p:cBhvr>
                                        <p:cTn id="99" dur="2000" fill="hold"/>
                                        <p:tgtEl>
                                          <p:spTgt spid="214"/>
                                        </p:tgtEl>
                                        <p:attrNameLst>
                                          <p:attrName>ppt_x</p:attrName>
                                          <p:attrName>ppt_y</p:attrName>
                                        </p:attrNameLst>
                                      </p:cBhvr>
                                      <p:rCtr x="-29779" y="11273"/>
                                    </p:animMotion>
                                  </p:childTnLst>
                                </p:cTn>
                              </p:par>
                              <p:par>
                                <p:cTn id="100" presetID="42" presetClass="path" presetSubtype="0" accel="50000" decel="50000" fill="hold" grpId="0" nodeType="withEffect">
                                  <p:stCondLst>
                                    <p:cond delay="0"/>
                                  </p:stCondLst>
                                  <p:childTnLst>
                                    <p:animMotion origin="layout" path="M -2.5E-6 -4.07407E-6 L -0.70247 -0.05023 " pathEditMode="relative" rAng="0" ptsTypes="AA">
                                      <p:cBhvr>
                                        <p:cTn id="101" dur="2000" fill="hold"/>
                                        <p:tgtEl>
                                          <p:spTgt spid="205"/>
                                        </p:tgtEl>
                                        <p:attrNameLst>
                                          <p:attrName>ppt_x</p:attrName>
                                          <p:attrName>ppt_y</p:attrName>
                                        </p:attrNameLst>
                                      </p:cBhvr>
                                      <p:rCtr x="-35130" y="-2523"/>
                                    </p:animMotion>
                                  </p:childTnLst>
                                </p:cTn>
                              </p:par>
                              <p:par>
                                <p:cTn id="102" presetID="42" presetClass="path" presetSubtype="0" accel="50000" decel="50000" fill="hold" grpId="0" nodeType="withEffect">
                                  <p:stCondLst>
                                    <p:cond delay="0"/>
                                  </p:stCondLst>
                                  <p:childTnLst>
                                    <p:animMotion origin="layout" path="M -3.95833E-6 -4.44444E-6 L -0.90546 -0.1074 " pathEditMode="relative" rAng="0" ptsTypes="AA">
                                      <p:cBhvr>
                                        <p:cTn id="103" dur="2000" fill="hold"/>
                                        <p:tgtEl>
                                          <p:spTgt spid="204"/>
                                        </p:tgtEl>
                                        <p:attrNameLst>
                                          <p:attrName>ppt_x</p:attrName>
                                          <p:attrName>ppt_y</p:attrName>
                                        </p:attrNameLst>
                                      </p:cBhvr>
                                      <p:rCtr x="-45273" y="-5370"/>
                                    </p:animMotion>
                                  </p:childTnLst>
                                </p:cTn>
                              </p:par>
                              <p:par>
                                <p:cTn id="104" presetID="42" presetClass="path" presetSubtype="0" accel="50000" decel="50000" fill="hold" grpId="0" nodeType="withEffect">
                                  <p:stCondLst>
                                    <p:cond delay="0"/>
                                  </p:stCondLst>
                                  <p:childTnLst>
                                    <p:animMotion origin="layout" path="M 2.08333E-6 7.40741E-7 L 2.08333E-6 0.25 " pathEditMode="relative" rAng="0" ptsTypes="AA">
                                      <p:cBhvr>
                                        <p:cTn id="105" dur="2000" fill="hold"/>
                                        <p:tgtEl>
                                          <p:spTgt spid="104"/>
                                        </p:tgtEl>
                                        <p:attrNameLst>
                                          <p:attrName>ppt_x</p:attrName>
                                          <p:attrName>ppt_y</p:attrName>
                                        </p:attrNameLst>
                                      </p:cBhvr>
                                      <p:rCtr x="0" y="12500"/>
                                    </p:animMotion>
                                  </p:childTnLst>
                                </p:cTn>
                              </p:par>
                              <p:par>
                                <p:cTn id="106" presetID="42" presetClass="path" presetSubtype="0" accel="50000" decel="50000" fill="hold" grpId="0" nodeType="withEffect">
                                  <p:stCondLst>
                                    <p:cond delay="0"/>
                                  </p:stCondLst>
                                  <p:childTnLst>
                                    <p:animMotion origin="layout" path="M 4.16667E-6 7.40741E-7 L 0.025 -0.59722 " pathEditMode="relative" rAng="0" ptsTypes="AA">
                                      <p:cBhvr>
                                        <p:cTn id="107" dur="2000" fill="hold"/>
                                        <p:tgtEl>
                                          <p:spTgt spid="111"/>
                                        </p:tgtEl>
                                        <p:attrNameLst>
                                          <p:attrName>ppt_x</p:attrName>
                                          <p:attrName>ppt_y</p:attrName>
                                        </p:attrNameLst>
                                      </p:cBhvr>
                                      <p:rCtr x="1250" y="-29861"/>
                                    </p:animMotion>
                                  </p:childTnLst>
                                </p:cTn>
                              </p:par>
                              <p:par>
                                <p:cTn id="108" presetID="42" presetClass="path" presetSubtype="0" accel="50000" decel="50000" fill="hold" grpId="0" nodeType="withEffect">
                                  <p:stCondLst>
                                    <p:cond delay="0"/>
                                  </p:stCondLst>
                                  <p:childTnLst>
                                    <p:animMotion origin="layout" path="M 3.54167E-6 -3.7037E-7 L 3.54167E-6 0.25 " pathEditMode="relative" rAng="0" ptsTypes="AA">
                                      <p:cBhvr>
                                        <p:cTn id="109" dur="2000" fill="hold"/>
                                        <p:tgtEl>
                                          <p:spTgt spid="109"/>
                                        </p:tgtEl>
                                        <p:attrNameLst>
                                          <p:attrName>ppt_x</p:attrName>
                                          <p:attrName>ppt_y</p:attrName>
                                        </p:attrNameLst>
                                      </p:cBhvr>
                                      <p:rCtr x="0" y="12500"/>
                                    </p:animMotion>
                                  </p:childTnLst>
                                </p:cTn>
                              </p:par>
                              <p:par>
                                <p:cTn id="110" presetID="42" presetClass="path" presetSubtype="0" accel="50000" decel="50000" fill="hold" grpId="0" nodeType="withEffect">
                                  <p:stCondLst>
                                    <p:cond delay="0"/>
                                  </p:stCondLst>
                                  <p:childTnLst>
                                    <p:animMotion origin="layout" path="M 3.54167E-6 -4.81481E-6 L 3.54167E-6 0.25 " pathEditMode="relative" rAng="0" ptsTypes="AA">
                                      <p:cBhvr>
                                        <p:cTn id="111" dur="2000" fill="hold"/>
                                        <p:tgtEl>
                                          <p:spTgt spid="108"/>
                                        </p:tgtEl>
                                        <p:attrNameLst>
                                          <p:attrName>ppt_x</p:attrName>
                                          <p:attrName>ppt_y</p:attrName>
                                        </p:attrNameLst>
                                      </p:cBhvr>
                                      <p:rCtr x="0" y="12500"/>
                                    </p:animMotion>
                                  </p:childTnLst>
                                </p:cTn>
                              </p:par>
                              <p:par>
                                <p:cTn id="112" presetID="42" presetClass="path" presetSubtype="0" accel="50000" decel="50000" fill="hold" grpId="0" nodeType="withEffect">
                                  <p:stCondLst>
                                    <p:cond delay="0"/>
                                  </p:stCondLst>
                                  <p:childTnLst>
                                    <p:animMotion origin="layout" path="M -6.25E-7 -2.96296E-6 L -0.00794 0.2463 " pathEditMode="relative" rAng="0" ptsTypes="AA">
                                      <p:cBhvr>
                                        <p:cTn id="113" dur="2000" fill="hold"/>
                                        <p:tgtEl>
                                          <p:spTgt spid="129"/>
                                        </p:tgtEl>
                                        <p:attrNameLst>
                                          <p:attrName>ppt_x</p:attrName>
                                          <p:attrName>ppt_y</p:attrName>
                                        </p:attrNameLst>
                                      </p:cBhvr>
                                      <p:rCtr x="-404" y="12315"/>
                                    </p:animMotion>
                                  </p:childTnLst>
                                </p:cTn>
                              </p:par>
                              <p:par>
                                <p:cTn id="114" presetID="42" presetClass="path" presetSubtype="0" accel="50000" decel="50000" fill="hold" grpId="0" nodeType="withEffect">
                                  <p:stCondLst>
                                    <p:cond delay="0"/>
                                  </p:stCondLst>
                                  <p:childTnLst>
                                    <p:animMotion origin="layout" path="M 0 4.07407E-6 L -0.07799 0.40115 " pathEditMode="relative" rAng="0" ptsTypes="AA">
                                      <p:cBhvr>
                                        <p:cTn id="115" dur="2000" fill="hold"/>
                                        <p:tgtEl>
                                          <p:spTgt spid="169"/>
                                        </p:tgtEl>
                                        <p:attrNameLst>
                                          <p:attrName>ppt_x</p:attrName>
                                          <p:attrName>ppt_y</p:attrName>
                                        </p:attrNameLst>
                                      </p:cBhvr>
                                      <p:rCtr x="-3906" y="20046"/>
                                    </p:animMotion>
                                  </p:childTnLst>
                                </p:cTn>
                              </p:par>
                              <p:par>
                                <p:cTn id="116" presetID="42" presetClass="path" presetSubtype="0" accel="50000" decel="50000" fill="hold" grpId="0" nodeType="withEffect">
                                  <p:stCondLst>
                                    <p:cond delay="0"/>
                                  </p:stCondLst>
                                  <p:childTnLst>
                                    <p:animMotion origin="layout" path="M -1.875E-6 1.48148E-6 L 0.10117 0.34629 " pathEditMode="relative" rAng="0" ptsTypes="AA">
                                      <p:cBhvr>
                                        <p:cTn id="117" dur="2000" fill="hold"/>
                                        <p:tgtEl>
                                          <p:spTgt spid="165"/>
                                        </p:tgtEl>
                                        <p:attrNameLst>
                                          <p:attrName>ppt_x</p:attrName>
                                          <p:attrName>ppt_y</p:attrName>
                                        </p:attrNameLst>
                                      </p:cBhvr>
                                      <p:rCtr x="5052" y="17315"/>
                                    </p:animMotion>
                                  </p:childTnLst>
                                </p:cTn>
                              </p:par>
                              <p:par>
                                <p:cTn id="118" presetID="42" presetClass="path" presetSubtype="0" accel="50000" decel="50000" fill="hold" grpId="0" nodeType="withEffect">
                                  <p:stCondLst>
                                    <p:cond delay="0"/>
                                  </p:stCondLst>
                                  <p:childTnLst>
                                    <p:animMotion origin="layout" path="M -6.25E-7 -2.59259E-6 L -0.58945 0.5926 " pathEditMode="relative" rAng="0" ptsTypes="AA">
                                      <p:cBhvr>
                                        <p:cTn id="119" dur="2000" fill="hold"/>
                                        <p:tgtEl>
                                          <p:spTgt spid="130"/>
                                        </p:tgtEl>
                                        <p:attrNameLst>
                                          <p:attrName>ppt_x</p:attrName>
                                          <p:attrName>ppt_y</p:attrName>
                                        </p:attrNameLst>
                                      </p:cBhvr>
                                      <p:rCtr x="-29479" y="29630"/>
                                    </p:animMotion>
                                  </p:childTnLst>
                                </p:cTn>
                              </p:par>
                              <p:par>
                                <p:cTn id="120" presetID="42" presetClass="path" presetSubtype="0" accel="50000" decel="50000" fill="hold" grpId="0" nodeType="withEffect">
                                  <p:stCondLst>
                                    <p:cond delay="0"/>
                                  </p:stCondLst>
                                  <p:childTnLst>
                                    <p:animMotion origin="layout" path="M 4.79167E-6 3.7037E-7 L -0.78047 0.00046 " pathEditMode="relative" rAng="0" ptsTypes="AA">
                                      <p:cBhvr>
                                        <p:cTn id="121" dur="2000" fill="hold"/>
                                        <p:tgtEl>
                                          <p:spTgt spid="220"/>
                                        </p:tgtEl>
                                        <p:attrNameLst>
                                          <p:attrName>ppt_x</p:attrName>
                                          <p:attrName>ppt_y</p:attrName>
                                        </p:attrNameLst>
                                      </p:cBhvr>
                                      <p:rCtr x="-39023" y="23"/>
                                    </p:animMotion>
                                  </p:childTnLst>
                                </p:cTn>
                              </p:par>
                              <p:par>
                                <p:cTn id="122" presetID="10" presetClass="exit" presetSubtype="0" fill="hold" nodeType="withEffect">
                                  <p:stCondLst>
                                    <p:cond delay="0"/>
                                  </p:stCondLst>
                                  <p:childTnLst>
                                    <p:animEffect transition="out" filter="fade">
                                      <p:cBhvr>
                                        <p:cTn id="123" dur="500"/>
                                        <p:tgtEl>
                                          <p:spTgt spid="164"/>
                                        </p:tgtEl>
                                      </p:cBhvr>
                                    </p:animEffect>
                                    <p:set>
                                      <p:cBhvr>
                                        <p:cTn id="124" dur="1" fill="hold">
                                          <p:stCondLst>
                                            <p:cond delay="499"/>
                                          </p:stCondLst>
                                        </p:cTn>
                                        <p:tgtEl>
                                          <p:spTgt spid="16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31"/>
                                        </p:tgtEl>
                                      </p:cBhvr>
                                    </p:animEffect>
                                    <p:set>
                                      <p:cBhvr>
                                        <p:cTn id="127" dur="1" fill="hold">
                                          <p:stCondLst>
                                            <p:cond delay="499"/>
                                          </p:stCondLst>
                                        </p:cTn>
                                        <p:tgtEl>
                                          <p:spTgt spid="23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191"/>
                                        </p:tgtEl>
                                      </p:cBhvr>
                                    </p:animEffect>
                                    <p:set>
                                      <p:cBhvr>
                                        <p:cTn id="130" dur="1" fill="hold">
                                          <p:stCondLst>
                                            <p:cond delay="499"/>
                                          </p:stCondLst>
                                        </p:cTn>
                                        <p:tgtEl>
                                          <p:spTgt spid="191"/>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62"/>
                                        </p:tgtEl>
                                      </p:cBhvr>
                                    </p:animEffect>
                                    <p:set>
                                      <p:cBhvr>
                                        <p:cTn id="133" dur="1" fill="hold">
                                          <p:stCondLst>
                                            <p:cond delay="499"/>
                                          </p:stCondLst>
                                        </p:cTn>
                                        <p:tgtEl>
                                          <p:spTgt spid="162"/>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86"/>
                                        </p:tgtEl>
                                      </p:cBhvr>
                                    </p:animEffect>
                                    <p:set>
                                      <p:cBhvr>
                                        <p:cTn id="136" dur="1" fill="hold">
                                          <p:stCondLst>
                                            <p:cond delay="499"/>
                                          </p:stCondLst>
                                        </p:cTn>
                                        <p:tgtEl>
                                          <p:spTgt spid="18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84"/>
                                        </p:tgtEl>
                                      </p:cBhvr>
                                    </p:animEffect>
                                    <p:set>
                                      <p:cBhvr>
                                        <p:cTn id="139" dur="1" fill="hold">
                                          <p:stCondLst>
                                            <p:cond delay="499"/>
                                          </p:stCondLst>
                                        </p:cTn>
                                        <p:tgtEl>
                                          <p:spTgt spid="184"/>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113"/>
                                        </p:tgtEl>
                                      </p:cBhvr>
                                    </p:animEffect>
                                    <p:set>
                                      <p:cBhvr>
                                        <p:cTn id="142" dur="1" fill="hold">
                                          <p:stCondLst>
                                            <p:cond delay="499"/>
                                          </p:stCondLst>
                                        </p:cTn>
                                        <p:tgtEl>
                                          <p:spTgt spid="113"/>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115"/>
                                        </p:tgtEl>
                                      </p:cBhvr>
                                    </p:animEffect>
                                    <p:set>
                                      <p:cBhvr>
                                        <p:cTn id="145" dur="1" fill="hold">
                                          <p:stCondLst>
                                            <p:cond delay="499"/>
                                          </p:stCondLst>
                                        </p:cTn>
                                        <p:tgtEl>
                                          <p:spTgt spid="115"/>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17"/>
                                        </p:tgtEl>
                                      </p:cBhvr>
                                    </p:animEffect>
                                    <p:set>
                                      <p:cBhvr>
                                        <p:cTn id="148" dur="1" fill="hold">
                                          <p:stCondLst>
                                            <p:cond delay="499"/>
                                          </p:stCondLst>
                                        </p:cTn>
                                        <p:tgtEl>
                                          <p:spTgt spid="117"/>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119"/>
                                        </p:tgtEl>
                                      </p:cBhvr>
                                    </p:animEffect>
                                    <p:set>
                                      <p:cBhvr>
                                        <p:cTn id="151" dur="1" fill="hold">
                                          <p:stCondLst>
                                            <p:cond delay="499"/>
                                          </p:stCondLst>
                                        </p:cTn>
                                        <p:tgtEl>
                                          <p:spTgt spid="119"/>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123"/>
                                        </p:tgtEl>
                                      </p:cBhvr>
                                    </p:animEffect>
                                    <p:set>
                                      <p:cBhvr>
                                        <p:cTn id="154" dur="1" fill="hold">
                                          <p:stCondLst>
                                            <p:cond delay="499"/>
                                          </p:stCondLst>
                                        </p:cTn>
                                        <p:tgtEl>
                                          <p:spTgt spid="123"/>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174"/>
                                        </p:tgtEl>
                                      </p:cBhvr>
                                    </p:animEffect>
                                    <p:set>
                                      <p:cBhvr>
                                        <p:cTn id="157" dur="1" fill="hold">
                                          <p:stCondLst>
                                            <p:cond delay="499"/>
                                          </p:stCondLst>
                                        </p:cTn>
                                        <p:tgtEl>
                                          <p:spTgt spid="174"/>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158"/>
                                        </p:tgtEl>
                                      </p:cBhvr>
                                    </p:animEffect>
                                    <p:set>
                                      <p:cBhvr>
                                        <p:cTn id="160" dur="1" fill="hold">
                                          <p:stCondLst>
                                            <p:cond delay="499"/>
                                          </p:stCondLst>
                                        </p:cTn>
                                        <p:tgtEl>
                                          <p:spTgt spid="158"/>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56"/>
                                        </p:tgtEl>
                                      </p:cBhvr>
                                    </p:animEffect>
                                    <p:set>
                                      <p:cBhvr>
                                        <p:cTn id="163" dur="1" fill="hold">
                                          <p:stCondLst>
                                            <p:cond delay="499"/>
                                          </p:stCondLst>
                                        </p:cTn>
                                        <p:tgtEl>
                                          <p:spTgt spid="156"/>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142"/>
                                        </p:tgtEl>
                                      </p:cBhvr>
                                    </p:animEffect>
                                    <p:set>
                                      <p:cBhvr>
                                        <p:cTn id="166" dur="1" fill="hold">
                                          <p:stCondLst>
                                            <p:cond delay="499"/>
                                          </p:stCondLst>
                                        </p:cTn>
                                        <p:tgtEl>
                                          <p:spTgt spid="142"/>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21"/>
                                        </p:tgtEl>
                                      </p:cBhvr>
                                    </p:animEffect>
                                    <p:set>
                                      <p:cBhvr>
                                        <p:cTn id="169" dur="1" fill="hold">
                                          <p:stCondLst>
                                            <p:cond delay="499"/>
                                          </p:stCondLst>
                                        </p:cTn>
                                        <p:tgtEl>
                                          <p:spTgt spid="121"/>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145"/>
                                        </p:tgtEl>
                                      </p:cBhvr>
                                    </p:animEffect>
                                    <p:set>
                                      <p:cBhvr>
                                        <p:cTn id="172" dur="1" fill="hold">
                                          <p:stCondLst>
                                            <p:cond delay="499"/>
                                          </p:stCondLst>
                                        </p:cTn>
                                        <p:tgtEl>
                                          <p:spTgt spid="145"/>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154"/>
                                        </p:tgtEl>
                                      </p:cBhvr>
                                    </p:animEffect>
                                    <p:set>
                                      <p:cBhvr>
                                        <p:cTn id="175" dur="1" fill="hold">
                                          <p:stCondLst>
                                            <p:cond delay="499"/>
                                          </p:stCondLst>
                                        </p:cTn>
                                        <p:tgtEl>
                                          <p:spTgt spid="154"/>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226"/>
                                        </p:tgtEl>
                                      </p:cBhvr>
                                    </p:animEffect>
                                    <p:set>
                                      <p:cBhvr>
                                        <p:cTn id="178" dur="1" fill="hold">
                                          <p:stCondLst>
                                            <p:cond delay="499"/>
                                          </p:stCondLst>
                                        </p:cTn>
                                        <p:tgtEl>
                                          <p:spTgt spid="22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139"/>
                                        </p:tgtEl>
                                      </p:cBhvr>
                                    </p:animEffect>
                                    <p:set>
                                      <p:cBhvr>
                                        <p:cTn id="181" dur="1" fill="hold">
                                          <p:stCondLst>
                                            <p:cond delay="499"/>
                                          </p:stCondLst>
                                        </p:cTn>
                                        <p:tgtEl>
                                          <p:spTgt spid="139"/>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224"/>
                                        </p:tgtEl>
                                      </p:cBhvr>
                                    </p:animEffect>
                                    <p:set>
                                      <p:cBhvr>
                                        <p:cTn id="184" dur="1" fill="hold">
                                          <p:stCondLst>
                                            <p:cond delay="499"/>
                                          </p:stCondLst>
                                        </p:cTn>
                                        <p:tgtEl>
                                          <p:spTgt spid="224"/>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134"/>
                                        </p:tgtEl>
                                      </p:cBhvr>
                                    </p:animEffect>
                                    <p:set>
                                      <p:cBhvr>
                                        <p:cTn id="187" dur="1" fill="hold">
                                          <p:stCondLst>
                                            <p:cond delay="499"/>
                                          </p:stCondLst>
                                        </p:cTn>
                                        <p:tgtEl>
                                          <p:spTgt spid="134"/>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32"/>
                                        </p:tgtEl>
                                      </p:cBhvr>
                                    </p:animEffect>
                                    <p:set>
                                      <p:cBhvr>
                                        <p:cTn id="190" dur="1" fill="hold">
                                          <p:stCondLst>
                                            <p:cond delay="499"/>
                                          </p:stCondLst>
                                        </p:cTn>
                                        <p:tgtEl>
                                          <p:spTgt spid="132"/>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71"/>
                                        </p:tgtEl>
                                      </p:cBhvr>
                                    </p:animEffect>
                                    <p:set>
                                      <p:cBhvr>
                                        <p:cTn id="193" dur="1" fill="hold">
                                          <p:stCondLst>
                                            <p:cond delay="499"/>
                                          </p:stCondLst>
                                        </p:cTn>
                                        <p:tgtEl>
                                          <p:spTgt spid="71"/>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69"/>
                                        </p:tgtEl>
                                      </p:cBhvr>
                                    </p:animEffect>
                                    <p:set>
                                      <p:cBhvr>
                                        <p:cTn id="196" dur="1" fill="hold">
                                          <p:stCondLst>
                                            <p:cond delay="499"/>
                                          </p:stCondLst>
                                        </p:cTn>
                                        <p:tgtEl>
                                          <p:spTgt spid="69"/>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67"/>
                                        </p:tgtEl>
                                      </p:cBhvr>
                                    </p:animEffect>
                                    <p:set>
                                      <p:cBhvr>
                                        <p:cTn id="199" dur="1" fill="hold">
                                          <p:stCondLst>
                                            <p:cond delay="499"/>
                                          </p:stCondLst>
                                        </p:cTn>
                                        <p:tgtEl>
                                          <p:spTgt spid="67"/>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79"/>
                                        </p:tgtEl>
                                      </p:cBhvr>
                                    </p:animEffect>
                                    <p:set>
                                      <p:cBhvr>
                                        <p:cTn id="202" dur="1" fill="hold">
                                          <p:stCondLst>
                                            <p:cond delay="499"/>
                                          </p:stCondLst>
                                        </p:cTn>
                                        <p:tgtEl>
                                          <p:spTgt spid="179"/>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65"/>
                                        </p:tgtEl>
                                      </p:cBhvr>
                                    </p:animEffect>
                                    <p:set>
                                      <p:cBhvr>
                                        <p:cTn id="205" dur="1" fill="hold">
                                          <p:stCondLst>
                                            <p:cond delay="499"/>
                                          </p:stCondLst>
                                        </p:cTn>
                                        <p:tgtEl>
                                          <p:spTgt spid="65"/>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36"/>
                                        </p:tgtEl>
                                      </p:cBhvr>
                                    </p:animEffect>
                                    <p:set>
                                      <p:cBhvr>
                                        <p:cTn id="208" dur="1" fill="hold">
                                          <p:stCondLst>
                                            <p:cond delay="499"/>
                                          </p:stCondLst>
                                        </p:cTn>
                                        <p:tgtEl>
                                          <p:spTgt spid="36"/>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189"/>
                                        </p:tgtEl>
                                      </p:cBhvr>
                                    </p:animEffect>
                                    <p:set>
                                      <p:cBhvr>
                                        <p:cTn id="211" dur="1" fill="hold">
                                          <p:stCondLst>
                                            <p:cond delay="499"/>
                                          </p:stCondLst>
                                        </p:cTn>
                                        <p:tgtEl>
                                          <p:spTgt spid="189"/>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92"/>
                                        </p:tgtEl>
                                      </p:cBhvr>
                                    </p:animEffect>
                                    <p:set>
                                      <p:cBhvr>
                                        <p:cTn id="214" dur="1" fill="hold">
                                          <p:stCondLst>
                                            <p:cond delay="499"/>
                                          </p:stCondLst>
                                        </p:cTn>
                                        <p:tgtEl>
                                          <p:spTgt spid="92"/>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90"/>
                                        </p:tgtEl>
                                      </p:cBhvr>
                                    </p:animEffect>
                                    <p:set>
                                      <p:cBhvr>
                                        <p:cTn id="217" dur="1" fill="hold">
                                          <p:stCondLst>
                                            <p:cond delay="499"/>
                                          </p:stCondLst>
                                        </p:cTn>
                                        <p:tgtEl>
                                          <p:spTgt spid="90"/>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177"/>
                                        </p:tgtEl>
                                      </p:cBhvr>
                                    </p:animEffect>
                                    <p:set>
                                      <p:cBhvr>
                                        <p:cTn id="220" dur="1" fill="hold">
                                          <p:stCondLst>
                                            <p:cond delay="499"/>
                                          </p:stCondLst>
                                        </p:cTn>
                                        <p:tgtEl>
                                          <p:spTgt spid="17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73"/>
                                        </p:tgtEl>
                                      </p:cBhvr>
                                    </p:animEffect>
                                    <p:set>
                                      <p:cBhvr>
                                        <p:cTn id="223" dur="1" fill="hold">
                                          <p:stCondLst>
                                            <p:cond delay="499"/>
                                          </p:stCondLst>
                                        </p:cTn>
                                        <p:tgtEl>
                                          <p:spTgt spid="73"/>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181"/>
                                        </p:tgtEl>
                                      </p:cBhvr>
                                    </p:animEffect>
                                    <p:set>
                                      <p:cBhvr>
                                        <p:cTn id="226" dur="1" fill="hold">
                                          <p:stCondLst>
                                            <p:cond delay="499"/>
                                          </p:stCondLst>
                                        </p:cTn>
                                        <p:tgtEl>
                                          <p:spTgt spid="181"/>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76"/>
                                        </p:tgtEl>
                                      </p:cBhvr>
                                    </p:animEffect>
                                    <p:set>
                                      <p:cBhvr>
                                        <p:cTn id="229" dur="1" fill="hold">
                                          <p:stCondLst>
                                            <p:cond delay="499"/>
                                          </p:stCondLst>
                                        </p:cTn>
                                        <p:tgtEl>
                                          <p:spTgt spid="76"/>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38"/>
                                        </p:tgtEl>
                                      </p:cBhvr>
                                    </p:animEffect>
                                    <p:set>
                                      <p:cBhvr>
                                        <p:cTn id="232" dur="1" fill="hold">
                                          <p:stCondLst>
                                            <p:cond delay="499"/>
                                          </p:stCondLst>
                                        </p:cTn>
                                        <p:tgtEl>
                                          <p:spTgt spid="38"/>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8"/>
                                        </p:tgtEl>
                                      </p:cBhvr>
                                    </p:animEffect>
                                    <p:set>
                                      <p:cBhvr>
                                        <p:cTn id="235" dur="1" fill="hold">
                                          <p:stCondLst>
                                            <p:cond delay="499"/>
                                          </p:stCondLst>
                                        </p:cTn>
                                        <p:tgtEl>
                                          <p:spTgt spid="8"/>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33"/>
                                        </p:tgtEl>
                                      </p:cBhvr>
                                    </p:animEffect>
                                    <p:set>
                                      <p:cBhvr>
                                        <p:cTn id="238" dur="1" fill="hold">
                                          <p:stCondLst>
                                            <p:cond delay="499"/>
                                          </p:stCondLst>
                                        </p:cTn>
                                        <p:tgtEl>
                                          <p:spTgt spid="33"/>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14"/>
                                        </p:tgtEl>
                                      </p:cBhvr>
                                    </p:animEffect>
                                    <p:set>
                                      <p:cBhvr>
                                        <p:cTn id="241" dur="1" fill="hold">
                                          <p:stCondLst>
                                            <p:cond delay="499"/>
                                          </p:stCondLst>
                                        </p:cTn>
                                        <p:tgtEl>
                                          <p:spTgt spid="14"/>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128"/>
                                        </p:tgtEl>
                                      </p:cBhvr>
                                    </p:animEffect>
                                    <p:set>
                                      <p:cBhvr>
                                        <p:cTn id="244" dur="1" fill="hold">
                                          <p:stCondLst>
                                            <p:cond delay="499"/>
                                          </p:stCondLst>
                                        </p:cTn>
                                        <p:tgtEl>
                                          <p:spTgt spid="128"/>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172"/>
                                        </p:tgtEl>
                                      </p:cBhvr>
                                    </p:animEffect>
                                    <p:set>
                                      <p:cBhvr>
                                        <p:cTn id="247" dur="1" fill="hold">
                                          <p:stCondLst>
                                            <p:cond delay="499"/>
                                          </p:stCondLst>
                                        </p:cTn>
                                        <p:tgtEl>
                                          <p:spTgt spid="172"/>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148"/>
                                        </p:tgtEl>
                                      </p:cBhvr>
                                    </p:animEffect>
                                    <p:set>
                                      <p:cBhvr>
                                        <p:cTn id="250" dur="1" fill="hold">
                                          <p:stCondLst>
                                            <p:cond delay="499"/>
                                          </p:stCondLst>
                                        </p:cTn>
                                        <p:tgtEl>
                                          <p:spTgt spid="148"/>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150"/>
                                        </p:tgtEl>
                                      </p:cBhvr>
                                    </p:animEffect>
                                    <p:set>
                                      <p:cBhvr>
                                        <p:cTn id="253" dur="1" fill="hold">
                                          <p:stCondLst>
                                            <p:cond delay="499"/>
                                          </p:stCondLst>
                                        </p:cTn>
                                        <p:tgtEl>
                                          <p:spTgt spid="150"/>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152"/>
                                        </p:tgtEl>
                                      </p:cBhvr>
                                    </p:animEffect>
                                    <p:set>
                                      <p:cBhvr>
                                        <p:cTn id="256" dur="1" fill="hold">
                                          <p:stCondLst>
                                            <p:cond delay="499"/>
                                          </p:stCondLst>
                                        </p:cTn>
                                        <p:tgtEl>
                                          <p:spTgt spid="152"/>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125"/>
                                        </p:tgtEl>
                                      </p:cBhvr>
                                    </p:animEffect>
                                    <p:set>
                                      <p:cBhvr>
                                        <p:cTn id="259" dur="1" fill="hold">
                                          <p:stCondLst>
                                            <p:cond delay="499"/>
                                          </p:stCondLst>
                                        </p:cTn>
                                        <p:tgtEl>
                                          <p:spTgt spid="125"/>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23"/>
                                        </p:tgtEl>
                                      </p:cBhvr>
                                    </p:animEffect>
                                    <p:set>
                                      <p:cBhvr>
                                        <p:cTn id="262" dur="1" fill="hold">
                                          <p:stCondLst>
                                            <p:cond delay="499"/>
                                          </p:stCondLst>
                                        </p:cTn>
                                        <p:tgtEl>
                                          <p:spTgt spid="23"/>
                                        </p:tgtEl>
                                        <p:attrNameLst>
                                          <p:attrName>style.visibility</p:attrName>
                                        </p:attrNameLst>
                                      </p:cBhvr>
                                      <p:to>
                                        <p:strVal val="hidden"/>
                                      </p:to>
                                    </p:set>
                                  </p:childTnLst>
                                </p:cTn>
                              </p:par>
                              <p:par>
                                <p:cTn id="263" presetID="10" presetClass="exit" presetSubtype="0" fill="hold" grpId="0" nodeType="withEffect">
                                  <p:stCondLst>
                                    <p:cond delay="0"/>
                                  </p:stCondLst>
                                  <p:childTnLst>
                                    <p:animEffect transition="out" filter="fade">
                                      <p:cBhvr>
                                        <p:cTn id="264" dur="500"/>
                                        <p:tgtEl>
                                          <p:spTgt spid="4"/>
                                        </p:tgtEl>
                                      </p:cBhvr>
                                    </p:animEffect>
                                    <p:set>
                                      <p:cBhvr>
                                        <p:cTn id="265" dur="1" fill="hold">
                                          <p:stCondLst>
                                            <p:cond delay="499"/>
                                          </p:stCondLst>
                                        </p:cTn>
                                        <p:tgtEl>
                                          <p:spTgt spid="4"/>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58"/>
                                        </p:tgtEl>
                                      </p:cBhvr>
                                    </p:animEffect>
                                    <p:set>
                                      <p:cBhvr>
                                        <p:cTn id="268" dur="1" fill="hold">
                                          <p:stCondLst>
                                            <p:cond delay="499"/>
                                          </p:stCondLst>
                                        </p:cTn>
                                        <p:tgtEl>
                                          <p:spTgt spid="58"/>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55"/>
                                        </p:tgtEl>
                                      </p:cBhvr>
                                    </p:animEffect>
                                    <p:set>
                                      <p:cBhvr>
                                        <p:cTn id="271" dur="1" fill="hold">
                                          <p:stCondLst>
                                            <p:cond delay="499"/>
                                          </p:stCondLst>
                                        </p:cTn>
                                        <p:tgtEl>
                                          <p:spTgt spid="55"/>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99"/>
                                        </p:tgtEl>
                                      </p:cBhvr>
                                    </p:animEffect>
                                    <p:set>
                                      <p:cBhvr>
                                        <p:cTn id="274" dur="1" fill="hold">
                                          <p:stCondLst>
                                            <p:cond delay="499"/>
                                          </p:stCondLst>
                                        </p:cTn>
                                        <p:tgtEl>
                                          <p:spTgt spid="99"/>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101"/>
                                        </p:tgtEl>
                                      </p:cBhvr>
                                    </p:animEffect>
                                    <p:set>
                                      <p:cBhvr>
                                        <p:cTn id="277" dur="1" fill="hold">
                                          <p:stCondLst>
                                            <p:cond delay="499"/>
                                          </p:stCondLst>
                                        </p:cTn>
                                        <p:tgtEl>
                                          <p:spTgt spid="101"/>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103"/>
                                        </p:tgtEl>
                                      </p:cBhvr>
                                    </p:animEffect>
                                    <p:set>
                                      <p:cBhvr>
                                        <p:cTn id="280" dur="1" fill="hold">
                                          <p:stCondLst>
                                            <p:cond delay="499"/>
                                          </p:stCondLst>
                                        </p:cTn>
                                        <p:tgtEl>
                                          <p:spTgt spid="103"/>
                                        </p:tgtEl>
                                        <p:attrNameLst>
                                          <p:attrName>style.visibility</p:attrName>
                                        </p:attrNameLst>
                                      </p:cBhvr>
                                      <p:to>
                                        <p:strVal val="hidden"/>
                                      </p:to>
                                    </p:set>
                                  </p:childTnLst>
                                </p:cTn>
                              </p:par>
                              <p:par>
                                <p:cTn id="281" presetID="10" presetClass="exit" presetSubtype="0" fill="hold" nodeType="withEffect">
                                  <p:stCondLst>
                                    <p:cond delay="0"/>
                                  </p:stCondLst>
                                  <p:childTnLst>
                                    <p:animEffect transition="out" filter="fade">
                                      <p:cBhvr>
                                        <p:cTn id="282" dur="500"/>
                                        <p:tgtEl>
                                          <p:spTgt spid="216"/>
                                        </p:tgtEl>
                                      </p:cBhvr>
                                    </p:animEffect>
                                    <p:set>
                                      <p:cBhvr>
                                        <p:cTn id="283" dur="1" fill="hold">
                                          <p:stCondLst>
                                            <p:cond delay="499"/>
                                          </p:stCondLst>
                                        </p:cTn>
                                        <p:tgtEl>
                                          <p:spTgt spid="216"/>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211"/>
                                        </p:tgtEl>
                                      </p:cBhvr>
                                    </p:animEffect>
                                    <p:set>
                                      <p:cBhvr>
                                        <p:cTn id="286" dur="1" fill="hold">
                                          <p:stCondLst>
                                            <p:cond delay="499"/>
                                          </p:stCondLst>
                                        </p:cTn>
                                        <p:tgtEl>
                                          <p:spTgt spid="211"/>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213"/>
                                        </p:tgtEl>
                                      </p:cBhvr>
                                    </p:animEffect>
                                    <p:set>
                                      <p:cBhvr>
                                        <p:cTn id="289" dur="1" fill="hold">
                                          <p:stCondLst>
                                            <p:cond delay="499"/>
                                          </p:stCondLst>
                                        </p:cTn>
                                        <p:tgtEl>
                                          <p:spTgt spid="213"/>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200"/>
                                        </p:tgtEl>
                                      </p:cBhvr>
                                    </p:animEffect>
                                    <p:set>
                                      <p:cBhvr>
                                        <p:cTn id="292" dur="1" fill="hold">
                                          <p:stCondLst>
                                            <p:cond delay="499"/>
                                          </p:stCondLst>
                                        </p:cTn>
                                        <p:tgtEl>
                                          <p:spTgt spid="200"/>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198"/>
                                        </p:tgtEl>
                                      </p:cBhvr>
                                    </p:animEffect>
                                    <p:set>
                                      <p:cBhvr>
                                        <p:cTn id="295" dur="1" fill="hold">
                                          <p:stCondLst>
                                            <p:cond delay="499"/>
                                          </p:stCondLst>
                                        </p:cTn>
                                        <p:tgtEl>
                                          <p:spTgt spid="198"/>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222"/>
                                        </p:tgtEl>
                                      </p:cBhvr>
                                    </p:animEffect>
                                    <p:set>
                                      <p:cBhvr>
                                        <p:cTn id="298" dur="1" fill="hold">
                                          <p:stCondLst>
                                            <p:cond delay="499"/>
                                          </p:stCondLst>
                                        </p:cTn>
                                        <p:tgtEl>
                                          <p:spTgt spid="222"/>
                                        </p:tgtEl>
                                        <p:attrNameLst>
                                          <p:attrName>style.visibility</p:attrName>
                                        </p:attrNameLst>
                                      </p:cBhvr>
                                      <p:to>
                                        <p:strVal val="hidden"/>
                                      </p:to>
                                    </p:set>
                                  </p:childTnLst>
                                </p:cTn>
                              </p:par>
                              <p:par>
                                <p:cTn id="299" presetID="10" presetClass="exit" presetSubtype="0" fill="hold" nodeType="withEffect">
                                  <p:stCondLst>
                                    <p:cond delay="0"/>
                                  </p:stCondLst>
                                  <p:childTnLst>
                                    <p:animEffect transition="out" filter="fade">
                                      <p:cBhvr>
                                        <p:cTn id="300" dur="500"/>
                                        <p:tgtEl>
                                          <p:spTgt spid="82"/>
                                        </p:tgtEl>
                                      </p:cBhvr>
                                    </p:animEffect>
                                    <p:set>
                                      <p:cBhvr>
                                        <p:cTn id="301" dur="1" fill="hold">
                                          <p:stCondLst>
                                            <p:cond delay="499"/>
                                          </p:stCondLst>
                                        </p:cTn>
                                        <p:tgtEl>
                                          <p:spTgt spid="82"/>
                                        </p:tgtEl>
                                        <p:attrNameLst>
                                          <p:attrName>style.visibility</p:attrName>
                                        </p:attrNameLst>
                                      </p:cBhvr>
                                      <p:to>
                                        <p:strVal val="hidden"/>
                                      </p:to>
                                    </p:set>
                                  </p:childTnLst>
                                </p:cTn>
                              </p:par>
                              <p:par>
                                <p:cTn id="302" presetID="10" presetClass="exit" presetSubtype="0" fill="hold" nodeType="withEffect">
                                  <p:stCondLst>
                                    <p:cond delay="0"/>
                                  </p:stCondLst>
                                  <p:childTnLst>
                                    <p:animEffect transition="out" filter="fade">
                                      <p:cBhvr>
                                        <p:cTn id="303" dur="500"/>
                                        <p:tgtEl>
                                          <p:spTgt spid="85"/>
                                        </p:tgtEl>
                                      </p:cBhvr>
                                    </p:animEffect>
                                    <p:set>
                                      <p:cBhvr>
                                        <p:cTn id="304" dur="1" fill="hold">
                                          <p:stCondLst>
                                            <p:cond delay="499"/>
                                          </p:stCondLst>
                                        </p:cTn>
                                        <p:tgtEl>
                                          <p:spTgt spid="85"/>
                                        </p:tgtEl>
                                        <p:attrNameLst>
                                          <p:attrName>style.visibility</p:attrName>
                                        </p:attrNameLst>
                                      </p:cBhvr>
                                      <p:to>
                                        <p:strVal val="hidden"/>
                                      </p:to>
                                    </p:set>
                                  </p:childTnLst>
                                </p:cTn>
                              </p:par>
                              <p:par>
                                <p:cTn id="305" presetID="10" presetClass="exit" presetSubtype="0" fill="hold" nodeType="withEffect">
                                  <p:stCondLst>
                                    <p:cond delay="0"/>
                                  </p:stCondLst>
                                  <p:childTnLst>
                                    <p:animEffect transition="out" filter="fade">
                                      <p:cBhvr>
                                        <p:cTn id="306" dur="500"/>
                                        <p:tgtEl>
                                          <p:spTgt spid="94"/>
                                        </p:tgtEl>
                                      </p:cBhvr>
                                    </p:animEffect>
                                    <p:set>
                                      <p:cBhvr>
                                        <p:cTn id="307" dur="1" fill="hold">
                                          <p:stCondLst>
                                            <p:cond delay="499"/>
                                          </p:stCondLst>
                                        </p:cTn>
                                        <p:tgtEl>
                                          <p:spTgt spid="94"/>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46"/>
                                        </p:tgtEl>
                                      </p:cBhvr>
                                    </p:animEffect>
                                    <p:set>
                                      <p:cBhvr>
                                        <p:cTn id="310" dur="1" fill="hold">
                                          <p:stCondLst>
                                            <p:cond delay="499"/>
                                          </p:stCondLst>
                                        </p:cTn>
                                        <p:tgtEl>
                                          <p:spTgt spid="46"/>
                                        </p:tgtEl>
                                        <p:attrNameLst>
                                          <p:attrName>style.visibility</p:attrName>
                                        </p:attrNameLst>
                                      </p:cBhvr>
                                      <p:to>
                                        <p:strVal val="hidden"/>
                                      </p:to>
                                    </p:set>
                                  </p:childTnLst>
                                </p:cTn>
                              </p:par>
                              <p:par>
                                <p:cTn id="311" presetID="10" presetClass="exit" presetSubtype="0" fill="hold" nodeType="withEffect">
                                  <p:stCondLst>
                                    <p:cond delay="0"/>
                                  </p:stCondLst>
                                  <p:childTnLst>
                                    <p:animEffect transition="out" filter="fade">
                                      <p:cBhvr>
                                        <p:cTn id="312" dur="500"/>
                                        <p:tgtEl>
                                          <p:spTgt spid="48"/>
                                        </p:tgtEl>
                                      </p:cBhvr>
                                    </p:animEffect>
                                    <p:set>
                                      <p:cBhvr>
                                        <p:cTn id="313" dur="1" fill="hold">
                                          <p:stCondLst>
                                            <p:cond delay="499"/>
                                          </p:stCondLst>
                                        </p:cTn>
                                        <p:tgtEl>
                                          <p:spTgt spid="48"/>
                                        </p:tgtEl>
                                        <p:attrNameLst>
                                          <p:attrName>style.visibility</p:attrName>
                                        </p:attrNameLst>
                                      </p:cBhvr>
                                      <p:to>
                                        <p:strVal val="hidden"/>
                                      </p:to>
                                    </p:set>
                                  </p:childTnLst>
                                </p:cTn>
                              </p:par>
                              <p:par>
                                <p:cTn id="314" presetID="10" presetClass="exit" presetSubtype="0" fill="hold" nodeType="withEffect">
                                  <p:stCondLst>
                                    <p:cond delay="0"/>
                                  </p:stCondLst>
                                  <p:childTnLst>
                                    <p:animEffect transition="out" filter="fade">
                                      <p:cBhvr>
                                        <p:cTn id="315" dur="500"/>
                                        <p:tgtEl>
                                          <p:spTgt spid="17"/>
                                        </p:tgtEl>
                                      </p:cBhvr>
                                    </p:animEffect>
                                    <p:set>
                                      <p:cBhvr>
                                        <p:cTn id="316" dur="1" fill="hold">
                                          <p:stCondLst>
                                            <p:cond delay="499"/>
                                          </p:stCondLst>
                                        </p:cTn>
                                        <p:tgtEl>
                                          <p:spTgt spid="17"/>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500"/>
                                        <p:tgtEl>
                                          <p:spTgt spid="7"/>
                                        </p:tgtEl>
                                      </p:cBhvr>
                                    </p:animEffect>
                                    <p:set>
                                      <p:cBhvr>
                                        <p:cTn id="319" dur="1" fill="hold">
                                          <p:stCondLst>
                                            <p:cond delay="499"/>
                                          </p:stCondLst>
                                        </p:cTn>
                                        <p:tgtEl>
                                          <p:spTgt spid="7"/>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500"/>
                                        <p:tgtEl>
                                          <p:spTgt spid="80"/>
                                        </p:tgtEl>
                                      </p:cBhvr>
                                    </p:animEffect>
                                    <p:set>
                                      <p:cBhvr>
                                        <p:cTn id="322" dur="1" fill="hold">
                                          <p:stCondLst>
                                            <p:cond delay="499"/>
                                          </p:stCondLst>
                                        </p:cTn>
                                        <p:tgtEl>
                                          <p:spTgt spid="80"/>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500"/>
                                        <p:tgtEl>
                                          <p:spTgt spid="20"/>
                                        </p:tgtEl>
                                      </p:cBhvr>
                                    </p:animEffect>
                                    <p:set>
                                      <p:cBhvr>
                                        <p:cTn id="325" dur="1" fill="hold">
                                          <p:stCondLst>
                                            <p:cond delay="499"/>
                                          </p:stCondLst>
                                        </p:cTn>
                                        <p:tgtEl>
                                          <p:spTgt spid="20"/>
                                        </p:tgtEl>
                                        <p:attrNameLst>
                                          <p:attrName>style.visibility</p:attrName>
                                        </p:attrNameLst>
                                      </p:cBhvr>
                                      <p:to>
                                        <p:strVal val="hidden"/>
                                      </p:to>
                                    </p:set>
                                  </p:childTnLst>
                                </p:cTn>
                              </p:par>
                              <p:par>
                                <p:cTn id="326" presetID="10" presetClass="exit" presetSubtype="0" fill="hold" nodeType="withEffect">
                                  <p:stCondLst>
                                    <p:cond delay="0"/>
                                  </p:stCondLst>
                                  <p:childTnLst>
                                    <p:animEffect transition="out" filter="fade">
                                      <p:cBhvr>
                                        <p:cTn id="327" dur="500"/>
                                        <p:tgtEl>
                                          <p:spTgt spid="12"/>
                                        </p:tgtEl>
                                      </p:cBhvr>
                                    </p:animEffect>
                                    <p:set>
                                      <p:cBhvr>
                                        <p:cTn id="328" dur="1" fill="hold">
                                          <p:stCondLst>
                                            <p:cond delay="499"/>
                                          </p:stCondLst>
                                        </p:cTn>
                                        <p:tgtEl>
                                          <p:spTgt spid="12"/>
                                        </p:tgtEl>
                                        <p:attrNameLst>
                                          <p:attrName>style.visibility</p:attrName>
                                        </p:attrNameLst>
                                      </p:cBhvr>
                                      <p:to>
                                        <p:strVal val="hidden"/>
                                      </p:to>
                                    </p:set>
                                  </p:childTnLst>
                                </p:cTn>
                              </p:par>
                              <p:par>
                                <p:cTn id="329" presetID="10" presetClass="exit" presetSubtype="0" fill="hold" nodeType="withEffect">
                                  <p:stCondLst>
                                    <p:cond delay="0"/>
                                  </p:stCondLst>
                                  <p:childTnLst>
                                    <p:animEffect transition="out" filter="fade">
                                      <p:cBhvr>
                                        <p:cTn id="330" dur="500"/>
                                        <p:tgtEl>
                                          <p:spTgt spid="41"/>
                                        </p:tgtEl>
                                      </p:cBhvr>
                                    </p:animEffect>
                                    <p:set>
                                      <p:cBhvr>
                                        <p:cTn id="331" dur="1" fill="hold">
                                          <p:stCondLst>
                                            <p:cond delay="499"/>
                                          </p:stCondLst>
                                        </p:cTn>
                                        <p:tgtEl>
                                          <p:spTgt spid="41"/>
                                        </p:tgtEl>
                                        <p:attrNameLst>
                                          <p:attrName>style.visibility</p:attrName>
                                        </p:attrNameLst>
                                      </p:cBhvr>
                                      <p:to>
                                        <p:strVal val="hidden"/>
                                      </p:to>
                                    </p:set>
                                  </p:childTnLst>
                                </p:cTn>
                              </p:par>
                              <p:par>
                                <p:cTn id="332" presetID="10" presetClass="exit" presetSubtype="0" fill="hold" nodeType="withEffect">
                                  <p:stCondLst>
                                    <p:cond delay="0"/>
                                  </p:stCondLst>
                                  <p:childTnLst>
                                    <p:animEffect transition="out" filter="fade">
                                      <p:cBhvr>
                                        <p:cTn id="333" dur="500"/>
                                        <p:tgtEl>
                                          <p:spTgt spid="50"/>
                                        </p:tgtEl>
                                      </p:cBhvr>
                                    </p:animEffect>
                                    <p:set>
                                      <p:cBhvr>
                                        <p:cTn id="334" dur="1" fill="hold">
                                          <p:stCondLst>
                                            <p:cond delay="499"/>
                                          </p:stCondLst>
                                        </p:cTn>
                                        <p:tgtEl>
                                          <p:spTgt spid="50"/>
                                        </p:tgtEl>
                                        <p:attrNameLst>
                                          <p:attrName>style.visibility</p:attrName>
                                        </p:attrNameLst>
                                      </p:cBhvr>
                                      <p:to>
                                        <p:strVal val="hidden"/>
                                      </p:to>
                                    </p:set>
                                  </p:childTnLst>
                                </p:cTn>
                              </p:par>
                              <p:par>
                                <p:cTn id="335" presetID="10" presetClass="exit" presetSubtype="0" fill="hold" nodeType="withEffect">
                                  <p:stCondLst>
                                    <p:cond delay="0"/>
                                  </p:stCondLst>
                                  <p:childTnLst>
                                    <p:animEffect transition="out" filter="fade">
                                      <p:cBhvr>
                                        <p:cTn id="336" dur="500"/>
                                        <p:tgtEl>
                                          <p:spTgt spid="11"/>
                                        </p:tgtEl>
                                      </p:cBhvr>
                                    </p:animEffect>
                                    <p:set>
                                      <p:cBhvr>
                                        <p:cTn id="337" dur="1" fill="hold">
                                          <p:stCondLst>
                                            <p:cond delay="499"/>
                                          </p:stCondLst>
                                        </p:cTn>
                                        <p:tgtEl>
                                          <p:spTgt spid="11"/>
                                        </p:tgtEl>
                                        <p:attrNameLst>
                                          <p:attrName>style.visibility</p:attrName>
                                        </p:attrNameLst>
                                      </p:cBhvr>
                                      <p:to>
                                        <p:strVal val="hidden"/>
                                      </p:to>
                                    </p:set>
                                  </p:childTnLst>
                                </p:cTn>
                              </p:par>
                              <p:par>
                                <p:cTn id="338" presetID="10" presetClass="exit" presetSubtype="0" fill="hold" nodeType="withEffect">
                                  <p:stCondLst>
                                    <p:cond delay="0"/>
                                  </p:stCondLst>
                                  <p:childTnLst>
                                    <p:animEffect transition="out" filter="fade">
                                      <p:cBhvr>
                                        <p:cTn id="339" dur="500"/>
                                        <p:tgtEl>
                                          <p:spTgt spid="195"/>
                                        </p:tgtEl>
                                      </p:cBhvr>
                                    </p:animEffect>
                                    <p:set>
                                      <p:cBhvr>
                                        <p:cTn id="340" dur="1" fill="hold">
                                          <p:stCondLst>
                                            <p:cond delay="499"/>
                                          </p:stCondLst>
                                        </p:cTn>
                                        <p:tgtEl>
                                          <p:spTgt spid="195"/>
                                        </p:tgtEl>
                                        <p:attrNameLst>
                                          <p:attrName>style.visibility</p:attrName>
                                        </p:attrNameLst>
                                      </p:cBhvr>
                                      <p:to>
                                        <p:strVal val="hidden"/>
                                      </p:to>
                                    </p:set>
                                  </p:childTnLst>
                                </p:cTn>
                              </p:par>
                              <p:par>
                                <p:cTn id="341" presetID="10" presetClass="exit" presetSubtype="0" fill="hold" nodeType="withEffect">
                                  <p:stCondLst>
                                    <p:cond delay="0"/>
                                  </p:stCondLst>
                                  <p:childTnLst>
                                    <p:animEffect transition="out" filter="fade">
                                      <p:cBhvr>
                                        <p:cTn id="342" dur="500"/>
                                        <p:tgtEl>
                                          <p:spTgt spid="193"/>
                                        </p:tgtEl>
                                      </p:cBhvr>
                                    </p:animEffect>
                                    <p:set>
                                      <p:cBhvr>
                                        <p:cTn id="343" dur="1" fill="hold">
                                          <p:stCondLst>
                                            <p:cond delay="499"/>
                                          </p:stCondLst>
                                        </p:cTn>
                                        <p:tgtEl>
                                          <p:spTgt spid="193"/>
                                        </p:tgtEl>
                                        <p:attrNameLst>
                                          <p:attrName>style.visibility</p:attrName>
                                        </p:attrNameLst>
                                      </p:cBhvr>
                                      <p:to>
                                        <p:strVal val="hidden"/>
                                      </p:to>
                                    </p:set>
                                  </p:childTnLst>
                                </p:cTn>
                              </p:par>
                              <p:par>
                                <p:cTn id="344" presetID="10" presetClass="exit" presetSubtype="0" fill="hold" nodeType="withEffect">
                                  <p:stCondLst>
                                    <p:cond delay="0"/>
                                  </p:stCondLst>
                                  <p:childTnLst>
                                    <p:animEffect transition="out" filter="fade">
                                      <p:cBhvr>
                                        <p:cTn id="345" dur="500"/>
                                        <p:tgtEl>
                                          <p:spTgt spid="229"/>
                                        </p:tgtEl>
                                      </p:cBhvr>
                                    </p:animEffect>
                                    <p:set>
                                      <p:cBhvr>
                                        <p:cTn id="346" dur="1" fill="hold">
                                          <p:stCondLst>
                                            <p:cond delay="499"/>
                                          </p:stCondLst>
                                        </p:cTn>
                                        <p:tgtEl>
                                          <p:spTgt spid="229"/>
                                        </p:tgtEl>
                                        <p:attrNameLst>
                                          <p:attrName>style.visibility</p:attrName>
                                        </p:attrNameLst>
                                      </p:cBhvr>
                                      <p:to>
                                        <p:strVal val="hidden"/>
                                      </p:to>
                                    </p:set>
                                  </p:childTnLst>
                                </p:cTn>
                              </p:par>
                              <p:par>
                                <p:cTn id="347" presetID="10" presetClass="exit" presetSubtype="0" fill="hold" nodeType="withEffect">
                                  <p:stCondLst>
                                    <p:cond delay="0"/>
                                  </p:stCondLst>
                                  <p:childTnLst>
                                    <p:animEffect transition="out" filter="fade">
                                      <p:cBhvr>
                                        <p:cTn id="348" dur="500"/>
                                        <p:tgtEl>
                                          <p:spTgt spid="207"/>
                                        </p:tgtEl>
                                      </p:cBhvr>
                                    </p:animEffect>
                                    <p:set>
                                      <p:cBhvr>
                                        <p:cTn id="349" dur="1" fill="hold">
                                          <p:stCondLst>
                                            <p:cond delay="499"/>
                                          </p:stCondLst>
                                        </p:cTn>
                                        <p:tgtEl>
                                          <p:spTgt spid="207"/>
                                        </p:tgtEl>
                                        <p:attrNameLst>
                                          <p:attrName>style.visibility</p:attrName>
                                        </p:attrNameLst>
                                      </p:cBhvr>
                                      <p:to>
                                        <p:strVal val="hidden"/>
                                      </p:to>
                                    </p:set>
                                  </p:childTnLst>
                                </p:cTn>
                              </p:par>
                              <p:par>
                                <p:cTn id="350" presetID="10" presetClass="exit" presetSubtype="0" fill="hold" nodeType="withEffect">
                                  <p:stCondLst>
                                    <p:cond delay="0"/>
                                  </p:stCondLst>
                                  <p:childTnLst>
                                    <p:animEffect transition="out" filter="fade">
                                      <p:cBhvr>
                                        <p:cTn id="351" dur="500"/>
                                        <p:tgtEl>
                                          <p:spTgt spid="209"/>
                                        </p:tgtEl>
                                      </p:cBhvr>
                                    </p:animEffect>
                                    <p:set>
                                      <p:cBhvr>
                                        <p:cTn id="352" dur="1" fill="hold">
                                          <p:stCondLst>
                                            <p:cond delay="499"/>
                                          </p:stCondLst>
                                        </p:cTn>
                                        <p:tgtEl>
                                          <p:spTgt spid="2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4" grpId="0"/>
      <p:bldP spid="25" grpId="0"/>
      <p:bldP spid="26" grpId="0"/>
      <p:bldP spid="27" grpId="0"/>
      <p:bldP spid="28" grpId="0"/>
      <p:bldP spid="29" grpId="0"/>
      <p:bldP spid="30" grpId="0"/>
      <p:bldP spid="31" grpId="0"/>
      <p:bldP spid="34" grpId="0"/>
      <p:bldP spid="37" grpId="0"/>
      <p:bldP spid="39" grpId="0"/>
      <p:bldP spid="42" grpId="0"/>
      <p:bldP spid="51" grpId="0"/>
      <p:bldP spid="56" grpId="0"/>
      <p:bldP spid="59" grpId="0"/>
      <p:bldP spid="60" grpId="0"/>
      <p:bldP spid="61" grpId="0"/>
      <p:bldP spid="62" grpId="0"/>
      <p:bldP spid="63" grpId="0"/>
      <p:bldP spid="74" grpId="0"/>
      <p:bldP spid="77" grpId="0"/>
      <p:bldP spid="78" grpId="0"/>
      <p:bldP spid="83" grpId="0"/>
      <p:bldP spid="86" grpId="0"/>
      <p:bldP spid="87" grpId="0"/>
      <p:bldP spid="88" grpId="0"/>
      <p:bldP spid="95" grpId="0"/>
      <p:bldP spid="96" grpId="0"/>
      <p:bldP spid="97" grpId="0"/>
      <p:bldP spid="104" grpId="0"/>
      <p:bldP spid="105" grpId="0"/>
      <p:bldP spid="106" grpId="0"/>
      <p:bldP spid="107" grpId="0"/>
      <p:bldP spid="108" grpId="0"/>
      <p:bldP spid="109" grpId="0"/>
      <p:bldP spid="110" grpId="0"/>
      <p:bldP spid="111" grpId="0"/>
      <p:bldP spid="126" grpId="0"/>
      <p:bldP spid="129" grpId="0"/>
      <p:bldP spid="130" grpId="0"/>
      <p:bldP spid="146" grpId="0"/>
      <p:bldP spid="159" grpId="0"/>
      <p:bldP spid="160" grpId="0"/>
      <p:bldP spid="165" grpId="0"/>
      <p:bldP spid="168" grpId="0"/>
      <p:bldP spid="169" grpId="0"/>
      <p:bldP spid="170" grpId="0"/>
      <p:bldP spid="182" grpId="0"/>
      <p:bldP spid="196" grpId="0"/>
      <p:bldP spid="202" grpId="0"/>
      <p:bldP spid="203" grpId="0"/>
      <p:bldP spid="204" grpId="0"/>
      <p:bldP spid="205" grpId="0"/>
      <p:bldP spid="214" grpId="0"/>
      <p:bldP spid="220" grpId="0"/>
      <p:bldP spid="227" grpId="0"/>
      <p:bldP spid="2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6ADD6-394F-439D-91BA-9C19B569D5C1}"/>
              </a:ext>
            </a:extLst>
          </p:cNvPr>
          <p:cNvPicPr>
            <a:picLocks noChangeAspect="1"/>
          </p:cNvPicPr>
          <p:nvPr/>
        </p:nvPicPr>
        <p:blipFill>
          <a:blip r:embed="rId2"/>
          <a:stretch>
            <a:fillRect/>
          </a:stretch>
        </p:blipFill>
        <p:spPr>
          <a:xfrm rot="16200000">
            <a:off x="3317575" y="-1032558"/>
            <a:ext cx="5556850" cy="8923116"/>
          </a:xfrm>
          <a:prstGeom prst="rect">
            <a:avLst/>
          </a:prstGeom>
        </p:spPr>
      </p:pic>
    </p:spTree>
    <p:extLst>
      <p:ext uri="{BB962C8B-B14F-4D97-AF65-F5344CB8AC3E}">
        <p14:creationId xmlns:p14="http://schemas.microsoft.com/office/powerpoint/2010/main" val="103673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Production</a:t>
            </a:r>
          </a:p>
        </p:txBody>
      </p:sp>
      <p:graphicFrame>
        <p:nvGraphicFramePr>
          <p:cNvPr id="8" name="Table 11">
            <a:extLst>
              <a:ext uri="{FF2B5EF4-FFF2-40B4-BE49-F238E27FC236}">
                <a16:creationId xmlns:a16="http://schemas.microsoft.com/office/drawing/2014/main" id="{826FA768-B2AA-4DA3-A423-A538E5F7205C}"/>
              </a:ext>
            </a:extLst>
          </p:cNvPr>
          <p:cNvGraphicFramePr>
            <a:graphicFrameLocks noGrp="1"/>
          </p:cNvGraphicFramePr>
          <p:nvPr>
            <p:ph idx="1"/>
            <p:extLst>
              <p:ext uri="{D42A27DB-BD31-4B8C-83A1-F6EECF244321}">
                <p14:modId xmlns:p14="http://schemas.microsoft.com/office/powerpoint/2010/main" val="3636406957"/>
              </p:ext>
            </p:extLst>
          </p:nvPr>
        </p:nvGraphicFramePr>
        <p:xfrm>
          <a:off x="1706563" y="2153921"/>
          <a:ext cx="10058400" cy="29667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633815227"/>
                    </a:ext>
                  </a:extLst>
                </a:gridCol>
                <a:gridCol w="1676400">
                  <a:extLst>
                    <a:ext uri="{9D8B030D-6E8A-4147-A177-3AD203B41FA5}">
                      <a16:colId xmlns:a16="http://schemas.microsoft.com/office/drawing/2014/main" val="2115840217"/>
                    </a:ext>
                  </a:extLst>
                </a:gridCol>
                <a:gridCol w="1676400">
                  <a:extLst>
                    <a:ext uri="{9D8B030D-6E8A-4147-A177-3AD203B41FA5}">
                      <a16:colId xmlns:a16="http://schemas.microsoft.com/office/drawing/2014/main" val="2190600078"/>
                    </a:ext>
                  </a:extLst>
                </a:gridCol>
                <a:gridCol w="1676400">
                  <a:extLst>
                    <a:ext uri="{9D8B030D-6E8A-4147-A177-3AD203B41FA5}">
                      <a16:colId xmlns:a16="http://schemas.microsoft.com/office/drawing/2014/main" val="1504334023"/>
                    </a:ext>
                  </a:extLst>
                </a:gridCol>
                <a:gridCol w="1676400">
                  <a:extLst>
                    <a:ext uri="{9D8B030D-6E8A-4147-A177-3AD203B41FA5}">
                      <a16:colId xmlns:a16="http://schemas.microsoft.com/office/drawing/2014/main" val="4255108720"/>
                    </a:ext>
                  </a:extLst>
                </a:gridCol>
                <a:gridCol w="1676400">
                  <a:extLst>
                    <a:ext uri="{9D8B030D-6E8A-4147-A177-3AD203B41FA5}">
                      <a16:colId xmlns:a16="http://schemas.microsoft.com/office/drawing/2014/main" val="2300819906"/>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72929"/>
                  </a:ext>
                </a:extLst>
              </a:tr>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97595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3992650"/>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12540"/>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53628"/>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976956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5430415"/>
                  </a:ext>
                </a:extLst>
              </a:tr>
              <a:tr h="370840">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226032"/>
                  </a:ext>
                </a:extLst>
              </a:tr>
            </a:tbl>
          </a:graphicData>
        </a:graphic>
      </p:graphicFrame>
      <p:sp>
        <p:nvSpPr>
          <p:cNvPr id="3" name="TextBox 2">
            <a:extLst>
              <a:ext uri="{FF2B5EF4-FFF2-40B4-BE49-F238E27FC236}">
                <a16:creationId xmlns:a16="http://schemas.microsoft.com/office/drawing/2014/main" id="{1E20601F-7EC4-421B-9F7A-3D3565583011}"/>
              </a:ext>
            </a:extLst>
          </p:cNvPr>
          <p:cNvSpPr txBox="1"/>
          <p:nvPr/>
        </p:nvSpPr>
        <p:spPr>
          <a:xfrm>
            <a:off x="3136739" y="2164593"/>
            <a:ext cx="2708476" cy="923330"/>
          </a:xfrm>
          <a:prstGeom prst="rect">
            <a:avLst/>
          </a:prstGeom>
          <a:noFill/>
        </p:spPr>
        <p:txBody>
          <a:bodyPr wrap="square" rtlCol="0">
            <a:spAutoFit/>
          </a:bodyPr>
          <a:lstStyle/>
          <a:p>
            <a:r>
              <a:rPr lang="en-US" dirty="0"/>
              <a:t>In the ERE, the only remaining price spread between stages is interest.</a:t>
            </a:r>
          </a:p>
        </p:txBody>
      </p:sp>
      <p:cxnSp>
        <p:nvCxnSpPr>
          <p:cNvPr id="5" name="Straight Arrow Connector 4">
            <a:extLst>
              <a:ext uri="{FF2B5EF4-FFF2-40B4-BE49-F238E27FC236}">
                <a16:creationId xmlns:a16="http://schemas.microsoft.com/office/drawing/2014/main" id="{F61C60A1-FADE-4F00-9B89-2D75E5F034CB}"/>
              </a:ext>
            </a:extLst>
          </p:cNvPr>
          <p:cNvCxnSpPr/>
          <p:nvPr/>
        </p:nvCxnSpPr>
        <p:spPr>
          <a:xfrm>
            <a:off x="4618299" y="3287210"/>
            <a:ext cx="439838" cy="659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E12D79-1174-43B9-9A38-CF5CBF440A48}"/>
              </a:ext>
            </a:extLst>
          </p:cNvPr>
          <p:cNvCxnSpPr>
            <a:cxnSpLocks/>
          </p:cNvCxnSpPr>
          <p:nvPr/>
        </p:nvCxnSpPr>
        <p:spPr>
          <a:xfrm>
            <a:off x="5674936" y="3195687"/>
            <a:ext cx="891770" cy="48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1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preference</a:t>
            </a:r>
          </a:p>
        </p:txBody>
      </p:sp>
      <p:sp>
        <p:nvSpPr>
          <p:cNvPr id="3" name="Content Placeholder 2"/>
          <p:cNvSpPr>
            <a:spLocks noGrp="1"/>
          </p:cNvSpPr>
          <p:nvPr>
            <p:ph idx="1"/>
          </p:nvPr>
        </p:nvSpPr>
        <p:spPr>
          <a:xfrm>
            <a:off x="1097280" y="1845734"/>
            <a:ext cx="10058400" cy="4023360"/>
          </a:xfrm>
        </p:spPr>
        <p:txBody>
          <a:bodyPr/>
          <a:lstStyle/>
          <a:p>
            <a:r>
              <a:rPr lang="en-US" dirty="0"/>
              <a:t>We all prefer a given satisfaction sooner rather than later.</a:t>
            </a:r>
          </a:p>
          <a:p>
            <a:r>
              <a:rPr lang="en-US" dirty="0"/>
              <a:t>Variety of rates of time preference, so there is an opportunity to trade.</a:t>
            </a:r>
          </a:p>
          <a:p>
            <a:endParaRPr lang="en-US" dirty="0"/>
          </a:p>
        </p:txBody>
      </p:sp>
      <p:sp>
        <p:nvSpPr>
          <p:cNvPr id="4" name="TextBox 3"/>
          <p:cNvSpPr txBox="1"/>
          <p:nvPr/>
        </p:nvSpPr>
        <p:spPr>
          <a:xfrm>
            <a:off x="2466442" y="3051983"/>
            <a:ext cx="1023988" cy="1938992"/>
          </a:xfrm>
          <a:prstGeom prst="rect">
            <a:avLst/>
          </a:prstGeom>
          <a:noFill/>
        </p:spPr>
        <p:txBody>
          <a:bodyPr wrap="none" rtlCol="0">
            <a:spAutoFit/>
          </a:bodyPr>
          <a:lstStyle/>
          <a:p>
            <a:pPr algn="ctr"/>
            <a:r>
              <a:rPr lang="en-US" sz="2000" dirty="0"/>
              <a:t>David</a:t>
            </a:r>
          </a:p>
          <a:p>
            <a:pPr algn="ctr"/>
            <a:r>
              <a:rPr lang="en-US" sz="2000" dirty="0"/>
              <a:t>$1200 F</a:t>
            </a:r>
          </a:p>
          <a:p>
            <a:pPr algn="ctr"/>
            <a:r>
              <a:rPr lang="en-US" sz="2000" dirty="0"/>
              <a:t>$1000 P</a:t>
            </a:r>
          </a:p>
          <a:p>
            <a:pPr algn="ctr"/>
            <a:r>
              <a:rPr lang="en-US" sz="2000" dirty="0"/>
              <a:t>$1100 F</a:t>
            </a:r>
          </a:p>
          <a:p>
            <a:pPr algn="ctr"/>
            <a:r>
              <a:rPr lang="en-US" sz="2000" dirty="0"/>
              <a:t>:</a:t>
            </a:r>
          </a:p>
          <a:p>
            <a:pPr algn="ctr"/>
            <a:r>
              <a:rPr lang="en-US" sz="2000" dirty="0"/>
              <a:t>$1000 F</a:t>
            </a:r>
          </a:p>
        </p:txBody>
      </p:sp>
      <p:sp>
        <p:nvSpPr>
          <p:cNvPr id="5" name="TextBox 4"/>
          <p:cNvSpPr txBox="1"/>
          <p:nvPr/>
        </p:nvSpPr>
        <p:spPr>
          <a:xfrm>
            <a:off x="4022175" y="3318262"/>
            <a:ext cx="1023988" cy="1938992"/>
          </a:xfrm>
          <a:prstGeom prst="rect">
            <a:avLst/>
          </a:prstGeom>
          <a:noFill/>
        </p:spPr>
        <p:txBody>
          <a:bodyPr wrap="none" rtlCol="0">
            <a:spAutoFit/>
          </a:bodyPr>
          <a:lstStyle/>
          <a:p>
            <a:pPr algn="ctr"/>
            <a:r>
              <a:rPr lang="en-US" sz="2000" dirty="0"/>
              <a:t>Jeff</a:t>
            </a:r>
          </a:p>
          <a:p>
            <a:pPr algn="ctr"/>
            <a:r>
              <a:rPr lang="en-US" sz="2000" dirty="0"/>
              <a:t>$1100 F</a:t>
            </a:r>
          </a:p>
          <a:p>
            <a:pPr algn="ctr"/>
            <a:r>
              <a:rPr lang="en-US" sz="2000" dirty="0"/>
              <a:t>$1000 P</a:t>
            </a:r>
          </a:p>
          <a:p>
            <a:pPr algn="ctr"/>
            <a:r>
              <a:rPr lang="en-US" sz="2000" dirty="0"/>
              <a:t>$1050 F</a:t>
            </a:r>
          </a:p>
          <a:p>
            <a:pPr algn="ctr"/>
            <a:r>
              <a:rPr lang="en-US" sz="2000" dirty="0"/>
              <a:t>:</a:t>
            </a:r>
          </a:p>
          <a:p>
            <a:pPr algn="ctr"/>
            <a:r>
              <a:rPr lang="en-US" sz="2000" dirty="0"/>
              <a:t>$1000 F</a:t>
            </a:r>
          </a:p>
        </p:txBody>
      </p:sp>
      <p:cxnSp>
        <p:nvCxnSpPr>
          <p:cNvPr id="7" name="Straight Arrow Connector 6"/>
          <p:cNvCxnSpPr/>
          <p:nvPr/>
        </p:nvCxnSpPr>
        <p:spPr>
          <a:xfrm flipV="1">
            <a:off x="3398380" y="3861067"/>
            <a:ext cx="706733" cy="327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3398380" y="3861067"/>
            <a:ext cx="623796" cy="327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532587" y="3051984"/>
            <a:ext cx="0" cy="22052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532587" y="5257254"/>
            <a:ext cx="241723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88980" y="2754073"/>
            <a:ext cx="766518" cy="523220"/>
          </a:xfrm>
          <a:prstGeom prst="rect">
            <a:avLst/>
          </a:prstGeom>
          <a:noFill/>
        </p:spPr>
        <p:txBody>
          <a:bodyPr wrap="none" rtlCol="0">
            <a:spAutoFit/>
          </a:bodyPr>
          <a:lstStyle/>
          <a:p>
            <a:pPr algn="ctr"/>
            <a:r>
              <a:rPr lang="en-US" sz="1400" dirty="0"/>
              <a:t>interest</a:t>
            </a:r>
          </a:p>
          <a:p>
            <a:pPr algn="ctr"/>
            <a:r>
              <a:rPr lang="en-US" sz="1400" dirty="0"/>
              <a:t>rate</a:t>
            </a:r>
          </a:p>
        </p:txBody>
      </p:sp>
      <p:sp>
        <p:nvSpPr>
          <p:cNvPr id="18" name="TextBox 17"/>
          <p:cNvSpPr txBox="1"/>
          <p:nvPr/>
        </p:nvSpPr>
        <p:spPr>
          <a:xfrm>
            <a:off x="8806424" y="5267496"/>
            <a:ext cx="577226" cy="307777"/>
          </a:xfrm>
          <a:prstGeom prst="rect">
            <a:avLst/>
          </a:prstGeom>
          <a:noFill/>
        </p:spPr>
        <p:txBody>
          <a:bodyPr wrap="none" rtlCol="0">
            <a:spAutoFit/>
          </a:bodyPr>
          <a:lstStyle/>
          <a:p>
            <a:r>
              <a:rPr lang="en-US" sz="1400" dirty="0"/>
              <a:t>loans</a:t>
            </a:r>
          </a:p>
        </p:txBody>
      </p:sp>
      <p:sp>
        <p:nvSpPr>
          <p:cNvPr id="22" name="Freeform 21"/>
          <p:cNvSpPr/>
          <p:nvPr/>
        </p:nvSpPr>
        <p:spPr>
          <a:xfrm>
            <a:off x="6819377" y="3215848"/>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6891075" y="318512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640166" y="2938688"/>
            <a:ext cx="290464" cy="369332"/>
          </a:xfrm>
          <a:prstGeom prst="rect">
            <a:avLst/>
          </a:prstGeom>
          <a:noFill/>
        </p:spPr>
        <p:txBody>
          <a:bodyPr wrap="none" rtlCol="0">
            <a:spAutoFit/>
          </a:bodyPr>
          <a:lstStyle/>
          <a:p>
            <a:r>
              <a:rPr lang="en-US" dirty="0"/>
              <a:t>S</a:t>
            </a:r>
          </a:p>
        </p:txBody>
      </p:sp>
      <p:sp>
        <p:nvSpPr>
          <p:cNvPr id="25" name="TextBox 24"/>
          <p:cNvSpPr txBox="1"/>
          <p:nvPr/>
        </p:nvSpPr>
        <p:spPr>
          <a:xfrm>
            <a:off x="8806425" y="4608381"/>
            <a:ext cx="339531" cy="369332"/>
          </a:xfrm>
          <a:prstGeom prst="rect">
            <a:avLst/>
          </a:prstGeom>
          <a:noFill/>
        </p:spPr>
        <p:txBody>
          <a:bodyPr wrap="none" rtlCol="0">
            <a:spAutoFit/>
          </a:bodyPr>
          <a:lstStyle/>
          <a:p>
            <a:r>
              <a:rPr lang="en-US" dirty="0"/>
              <a:t>D</a:t>
            </a:r>
          </a:p>
        </p:txBody>
      </p:sp>
      <p:cxnSp>
        <p:nvCxnSpPr>
          <p:cNvPr id="27" name="Straight Connector 26"/>
          <p:cNvCxnSpPr/>
          <p:nvPr/>
        </p:nvCxnSpPr>
        <p:spPr>
          <a:xfrm flipH="1">
            <a:off x="6532587" y="4321935"/>
            <a:ext cx="11983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730961" y="4321936"/>
            <a:ext cx="0" cy="93531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32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FCBD-6009-0C00-A515-ED83E8A52BA0}"/>
              </a:ext>
            </a:extLst>
          </p:cNvPr>
          <p:cNvSpPr>
            <a:spLocks noGrp="1"/>
          </p:cNvSpPr>
          <p:nvPr>
            <p:ph type="title"/>
          </p:nvPr>
        </p:nvSpPr>
        <p:spPr/>
        <p:txBody>
          <a:bodyPr/>
          <a:lstStyle/>
          <a:p>
            <a:r>
              <a:rPr lang="en-US" dirty="0"/>
              <a:t>Intertemporal coordination</a:t>
            </a:r>
          </a:p>
        </p:txBody>
      </p:sp>
      <p:sp>
        <p:nvSpPr>
          <p:cNvPr id="3" name="Content Placeholder 2">
            <a:extLst>
              <a:ext uri="{FF2B5EF4-FFF2-40B4-BE49-F238E27FC236}">
                <a16:creationId xmlns:a16="http://schemas.microsoft.com/office/drawing/2014/main" id="{43992FEB-6E15-6052-BA21-4AD653C7E77E}"/>
              </a:ext>
            </a:extLst>
          </p:cNvPr>
          <p:cNvSpPr>
            <a:spLocks noGrp="1"/>
          </p:cNvSpPr>
          <p:nvPr>
            <p:ph idx="1"/>
          </p:nvPr>
        </p:nvSpPr>
        <p:spPr/>
        <p:txBody>
          <a:bodyPr/>
          <a:lstStyle/>
          <a:p>
            <a:r>
              <a:rPr lang="en-US" dirty="0"/>
              <a:t>Entrepreneurs’ plans are limited by the social rate of time preference.</a:t>
            </a:r>
          </a:p>
          <a:p>
            <a:r>
              <a:rPr lang="en-US" dirty="0"/>
              <a:t>The only projects that are deemed profitable are the ones in which the </a:t>
            </a:r>
            <a:r>
              <a:rPr lang="en-US" i="1" dirty="0"/>
              <a:t>discounted</a:t>
            </a:r>
            <a:r>
              <a:rPr lang="en-US" dirty="0"/>
              <a:t> revenues exceed the costs of production.</a:t>
            </a:r>
          </a:p>
          <a:p>
            <a:r>
              <a:rPr lang="en-US" dirty="0"/>
              <a:t>Entrepreneurs do not undertake projects that would take too long, and “too long” means that there are insufficient resources to complete them or there are more urgently desired projects.</a:t>
            </a:r>
          </a:p>
          <a:p>
            <a:r>
              <a:rPr lang="en-US" dirty="0"/>
              <a:t>The rate of interest is uniform across lines of production and across consumption and production.</a:t>
            </a:r>
          </a:p>
        </p:txBody>
      </p:sp>
    </p:spTree>
    <p:extLst>
      <p:ext uri="{BB962C8B-B14F-4D97-AF65-F5344CB8AC3E}">
        <p14:creationId xmlns:p14="http://schemas.microsoft.com/office/powerpoint/2010/main" val="254737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savings</a:t>
            </a:r>
          </a:p>
        </p:txBody>
      </p:sp>
      <p:sp>
        <p:nvSpPr>
          <p:cNvPr id="3" name="Content Placeholder 2"/>
          <p:cNvSpPr>
            <a:spLocks noGrp="1"/>
          </p:cNvSpPr>
          <p:nvPr>
            <p:ph idx="1"/>
          </p:nvPr>
        </p:nvSpPr>
        <p:spPr/>
        <p:txBody>
          <a:bodyPr/>
          <a:lstStyle/>
          <a:p>
            <a:r>
              <a:rPr lang="en-US" dirty="0"/>
              <a:t>Saving involves freeing up resources for production.</a:t>
            </a:r>
          </a:p>
          <a:p>
            <a:r>
              <a:rPr lang="en-US" dirty="0"/>
              <a:t>In credit markets, saved funds are made available to entrepreneurs to purchase factors of production.</a:t>
            </a:r>
          </a:p>
          <a:p>
            <a:r>
              <a:rPr lang="en-US" dirty="0"/>
              <a:t>New, longer lines of production are started, which is in line with consumers’ time preferences.</a:t>
            </a:r>
          </a:p>
          <a:p>
            <a:r>
              <a:rPr lang="en-US" dirty="0"/>
              <a:t>The additional investment (in excess of what is required for maintaining/replacing existing capital stock) pays off with an expanded set of resources in the future, i.e., economic growth.</a:t>
            </a:r>
          </a:p>
        </p:txBody>
      </p:sp>
    </p:spTree>
    <p:extLst>
      <p:ext uri="{BB962C8B-B14F-4D97-AF65-F5344CB8AC3E}">
        <p14:creationId xmlns:p14="http://schemas.microsoft.com/office/powerpoint/2010/main" val="229858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E7FE9B-B8AC-3701-1BD2-D87FA0777C9C}"/>
              </a:ext>
            </a:extLst>
          </p:cNvPr>
          <p:cNvPicPr>
            <a:picLocks noChangeAspect="1"/>
          </p:cNvPicPr>
          <p:nvPr/>
        </p:nvPicPr>
        <p:blipFill>
          <a:blip r:embed="rId2"/>
          <a:stretch>
            <a:fillRect/>
          </a:stretch>
        </p:blipFill>
        <p:spPr>
          <a:xfrm>
            <a:off x="808376" y="643467"/>
            <a:ext cx="4961847" cy="5050225"/>
          </a:xfrm>
          <a:prstGeom prst="rect">
            <a:avLst/>
          </a:prstGeom>
        </p:spPr>
      </p:pic>
      <p:pic>
        <p:nvPicPr>
          <p:cNvPr id="4" name="Picture 3">
            <a:extLst>
              <a:ext uri="{FF2B5EF4-FFF2-40B4-BE49-F238E27FC236}">
                <a16:creationId xmlns:a16="http://schemas.microsoft.com/office/drawing/2014/main" id="{70A8C18B-6B30-AC2A-5ADA-09ADD6C6370B}"/>
              </a:ext>
            </a:extLst>
          </p:cNvPr>
          <p:cNvPicPr>
            <a:picLocks noChangeAspect="1"/>
          </p:cNvPicPr>
          <p:nvPr/>
        </p:nvPicPr>
        <p:blipFill>
          <a:blip r:embed="rId3"/>
          <a:stretch>
            <a:fillRect/>
          </a:stretch>
        </p:blipFill>
        <p:spPr>
          <a:xfrm>
            <a:off x="2782832" y="856467"/>
            <a:ext cx="6626336" cy="4837225"/>
          </a:xfrm>
          <a:prstGeom prst="rect">
            <a:avLst/>
          </a:prstGeom>
        </p:spPr>
      </p:pic>
      <p:sp>
        <p:nvSpPr>
          <p:cNvPr id="13" name="Rectangle 12">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092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E25F892-FC2F-67D5-D37D-F30246444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897" y="1230548"/>
            <a:ext cx="7820206" cy="439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2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credit expansion</a:t>
            </a:r>
          </a:p>
        </p:txBody>
      </p:sp>
      <p:sp>
        <p:nvSpPr>
          <p:cNvPr id="3" name="Content Placeholder 2"/>
          <p:cNvSpPr>
            <a:spLocks noGrp="1"/>
          </p:cNvSpPr>
          <p:nvPr>
            <p:ph idx="1"/>
          </p:nvPr>
        </p:nvSpPr>
        <p:spPr/>
        <p:txBody>
          <a:bodyPr/>
          <a:lstStyle/>
          <a:p>
            <a:r>
              <a:rPr lang="en-US" dirty="0"/>
              <a:t>Newly created money enters the economy through credit markets and represents an increased supply of loanable funds</a:t>
            </a:r>
          </a:p>
          <a:p>
            <a:pPr lvl="1"/>
            <a:r>
              <a:rPr lang="en-US" sz="2000" dirty="0"/>
              <a:t>Interest rate falls, but not because of a decrease in time preference</a:t>
            </a:r>
          </a:p>
          <a:p>
            <a:pPr lvl="1"/>
            <a:r>
              <a:rPr lang="en-US" sz="2000" dirty="0"/>
              <a:t>At the lower interest rate, saving decreases</a:t>
            </a:r>
          </a:p>
          <a:p>
            <a:pPr lvl="1"/>
            <a:r>
              <a:rPr lang="en-US" sz="2000" dirty="0"/>
              <a:t>Consumption and borrowing increase</a:t>
            </a:r>
          </a:p>
          <a:p>
            <a:pPr lvl="1"/>
            <a:r>
              <a:rPr lang="en-US" sz="2000" dirty="0"/>
              <a:t>Firms take the new funds and invest in new, longer lines of production</a:t>
            </a:r>
          </a:p>
          <a:p>
            <a:pPr lvl="1"/>
            <a:r>
              <a:rPr lang="en-US" sz="2000" dirty="0"/>
              <a:t>Factor prices are bid up across the board. Wages increase, employment increases, consumption increases, investment spending increases.</a:t>
            </a:r>
          </a:p>
          <a:p>
            <a:pPr lvl="1"/>
            <a:r>
              <a:rPr lang="en-US" sz="2000" dirty="0"/>
              <a:t>In short, we have a general </a:t>
            </a:r>
            <a:r>
              <a:rPr lang="en-US" sz="2000" i="1" dirty="0"/>
              <a:t>boom</a:t>
            </a:r>
            <a:r>
              <a:rPr lang="en-US" sz="2000" dirty="0"/>
              <a:t>.</a:t>
            </a:r>
          </a:p>
        </p:txBody>
      </p:sp>
    </p:spTree>
    <p:extLst>
      <p:ext uri="{BB962C8B-B14F-4D97-AF65-F5344CB8AC3E}">
        <p14:creationId xmlns:p14="http://schemas.microsoft.com/office/powerpoint/2010/main" val="2056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Artificial credit expansion causes overconsumption and </a:t>
            </a:r>
            <a:r>
              <a:rPr lang="en-US" dirty="0" err="1"/>
              <a:t>malinvestment</a:t>
            </a:r>
            <a:endParaRPr lang="en-US" dirty="0"/>
          </a:p>
        </p:txBody>
      </p:sp>
      <p:sp>
        <p:nvSpPr>
          <p:cNvPr id="3" name="Content Placeholder 2"/>
          <p:cNvSpPr>
            <a:spLocks noGrp="1"/>
          </p:cNvSpPr>
          <p:nvPr>
            <p:ph idx="1"/>
          </p:nvPr>
        </p:nvSpPr>
        <p:spPr/>
        <p:txBody>
          <a:bodyPr>
            <a:normAutofit/>
          </a:bodyPr>
          <a:lstStyle/>
          <a:p>
            <a:r>
              <a:rPr lang="en-US" dirty="0"/>
              <a:t>Overconsumption – new profits and incomes and higher net worth calculations encourage increased consumption. Resources move from early to late stages due to the increased consumption, so we have capital consumption, not “overinvestment” (Salerno, 2012).</a:t>
            </a:r>
          </a:p>
          <a:p>
            <a:r>
              <a:rPr lang="en-US" dirty="0">
                <a:ea typeface="Wingdings"/>
                <a:cs typeface="Wingdings"/>
                <a:sym typeface="Wingdings"/>
              </a:rPr>
              <a:t>Malinvestment – resources are misallocated due to the inflation and falsified interest rates. Specific capital goods are created for the new longer lines of production.</a:t>
            </a:r>
            <a:endParaRPr lang="en-US" dirty="0"/>
          </a:p>
          <a:p>
            <a:r>
              <a:rPr lang="en-US" dirty="0"/>
              <a:t>The credit expansion does not represent an increase in real resources available for consumption or investment.</a:t>
            </a:r>
          </a:p>
          <a:p>
            <a:pPr lvl="1"/>
            <a:r>
              <a:rPr lang="en-US" dirty="0"/>
              <a:t>Factors of production become increasingly scarce</a:t>
            </a:r>
          </a:p>
          <a:p>
            <a:pPr lvl="1"/>
            <a:r>
              <a:rPr lang="en-US" dirty="0"/>
              <a:t>Prices are bid up higher than entrepreneurs expected</a:t>
            </a:r>
          </a:p>
          <a:p>
            <a:pPr lvl="1"/>
            <a:r>
              <a:rPr lang="en-US" dirty="0"/>
              <a:t>Costs and interest rate </a:t>
            </a:r>
            <a:r>
              <a:rPr lang="en-US" dirty="0">
                <a:ea typeface="Wingdings"/>
                <a:cs typeface="Wingdings"/>
                <a:sym typeface="Wingdings"/>
              </a:rPr>
              <a:t>increase, expected profits turn into losses</a:t>
            </a:r>
          </a:p>
          <a:p>
            <a:pPr lvl="1"/>
            <a:r>
              <a:rPr lang="en-US" dirty="0">
                <a:ea typeface="Wingdings"/>
                <a:cs typeface="Wingdings"/>
                <a:sym typeface="Wingdings"/>
              </a:rPr>
              <a:t>Projects are abandoned</a:t>
            </a:r>
          </a:p>
          <a:p>
            <a:pPr lvl="1"/>
            <a:endParaRPr lang="en-US" dirty="0"/>
          </a:p>
        </p:txBody>
      </p:sp>
    </p:spTree>
    <p:extLst>
      <p:ext uri="{BB962C8B-B14F-4D97-AF65-F5344CB8AC3E}">
        <p14:creationId xmlns:p14="http://schemas.microsoft.com/office/powerpoint/2010/main" val="345481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Bust</a:t>
            </a:r>
          </a:p>
        </p:txBody>
      </p:sp>
      <p:sp>
        <p:nvSpPr>
          <p:cNvPr id="3" name="Content Placeholder 2"/>
          <p:cNvSpPr>
            <a:spLocks noGrp="1"/>
          </p:cNvSpPr>
          <p:nvPr>
            <p:ph idx="1"/>
          </p:nvPr>
        </p:nvSpPr>
        <p:spPr/>
        <p:txBody>
          <a:bodyPr/>
          <a:lstStyle/>
          <a:p>
            <a:r>
              <a:rPr lang="en-US" dirty="0"/>
              <a:t>Firms liquidate malinvested capital.</a:t>
            </a:r>
          </a:p>
          <a:p>
            <a:r>
              <a:rPr lang="en-US" dirty="0"/>
              <a:t>Wages decrease and workers are laid off, but due to the relative non-specificity of labor, wages do not fall as much as capital goods.</a:t>
            </a:r>
          </a:p>
          <a:p>
            <a:r>
              <a:rPr lang="en-US" dirty="0"/>
              <a:t>Credit markets dry up.</a:t>
            </a:r>
          </a:p>
          <a:p>
            <a:r>
              <a:rPr lang="en-US" dirty="0"/>
              <a:t>Prices readjust to reflect consumer demands.</a:t>
            </a:r>
          </a:p>
          <a:p>
            <a:r>
              <a:rPr lang="en-US" dirty="0"/>
              <a:t>The bust is a correction phase as people try to find profitable uses for land, labor, and capital.</a:t>
            </a:r>
          </a:p>
          <a:p>
            <a:endParaRPr lang="en-US" dirty="0"/>
          </a:p>
          <a:p>
            <a:endParaRPr lang="en-US" dirty="0"/>
          </a:p>
        </p:txBody>
      </p:sp>
    </p:spTree>
    <p:extLst>
      <p:ext uri="{BB962C8B-B14F-4D97-AF65-F5344CB8AC3E}">
        <p14:creationId xmlns:p14="http://schemas.microsoft.com/office/powerpoint/2010/main" val="390551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F608-CC62-4DF0-8CED-4186906C98FE}"/>
              </a:ext>
            </a:extLst>
          </p:cNvPr>
          <p:cNvSpPr>
            <a:spLocks noGrp="1"/>
          </p:cNvSpPr>
          <p:nvPr>
            <p:ph type="title"/>
          </p:nvPr>
        </p:nvSpPr>
        <p:spPr/>
        <p:txBody>
          <a:bodyPr/>
          <a:lstStyle/>
          <a:p>
            <a:r>
              <a:rPr lang="en-US" dirty="0"/>
              <a:t>Contrast to Keynesian view</a:t>
            </a:r>
          </a:p>
        </p:txBody>
      </p:sp>
      <p:sp>
        <p:nvSpPr>
          <p:cNvPr id="3" name="Content Placeholder 2">
            <a:extLst>
              <a:ext uri="{FF2B5EF4-FFF2-40B4-BE49-F238E27FC236}">
                <a16:creationId xmlns:a16="http://schemas.microsoft.com/office/drawing/2014/main" id="{E5CBD470-3603-7F5E-F921-62FB2AA7B8AA}"/>
              </a:ext>
            </a:extLst>
          </p:cNvPr>
          <p:cNvSpPr>
            <a:spLocks noGrp="1"/>
          </p:cNvSpPr>
          <p:nvPr>
            <p:ph idx="1"/>
          </p:nvPr>
        </p:nvSpPr>
        <p:spPr/>
        <p:txBody>
          <a:bodyPr/>
          <a:lstStyle/>
          <a:p>
            <a:r>
              <a:rPr lang="en-US" dirty="0"/>
              <a:t>In the Keynesian view, busts come out of nowhere. An unexpected decrease in investment spending triggers a decrease in demand for labor, but wages are sticky and so persistent unemployment results. This worsens the recession as overall spending declines.</a:t>
            </a:r>
          </a:p>
          <a:p>
            <a:r>
              <a:rPr lang="en-US" dirty="0"/>
              <a:t>The only hope is government. Only an institution outside of the market can boost spending and demand back up to the point where we have full employment.</a:t>
            </a:r>
          </a:p>
          <a:p>
            <a:endParaRPr lang="en-US" dirty="0"/>
          </a:p>
          <a:p>
            <a:pPr algn="ctr"/>
            <a:r>
              <a:rPr lang="en-US" sz="4000" dirty="0"/>
              <a:t>Y = C + I + G</a:t>
            </a:r>
          </a:p>
        </p:txBody>
      </p:sp>
    </p:spTree>
    <p:extLst>
      <p:ext uri="{BB962C8B-B14F-4D97-AF65-F5344CB8AC3E}">
        <p14:creationId xmlns:p14="http://schemas.microsoft.com/office/powerpoint/2010/main" val="45219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D842-ADC7-A859-76BD-A273F1814F0D}"/>
              </a:ext>
            </a:extLst>
          </p:cNvPr>
          <p:cNvSpPr>
            <a:spLocks noGrp="1"/>
          </p:cNvSpPr>
          <p:nvPr>
            <p:ph type="title"/>
          </p:nvPr>
        </p:nvSpPr>
        <p:spPr/>
        <p:txBody>
          <a:bodyPr/>
          <a:lstStyle/>
          <a:p>
            <a:r>
              <a:rPr lang="en-US" dirty="0"/>
              <a:t>Contrast to the Monetarist view</a:t>
            </a:r>
          </a:p>
        </p:txBody>
      </p:sp>
      <p:sp>
        <p:nvSpPr>
          <p:cNvPr id="3" name="Content Placeholder 2">
            <a:extLst>
              <a:ext uri="{FF2B5EF4-FFF2-40B4-BE49-F238E27FC236}">
                <a16:creationId xmlns:a16="http://schemas.microsoft.com/office/drawing/2014/main" id="{1795D76B-CF01-EE46-1F3E-0E441D409C25}"/>
              </a:ext>
            </a:extLst>
          </p:cNvPr>
          <p:cNvSpPr>
            <a:spLocks noGrp="1"/>
          </p:cNvSpPr>
          <p:nvPr>
            <p:ph idx="1"/>
          </p:nvPr>
        </p:nvSpPr>
        <p:spPr/>
        <p:txBody>
          <a:bodyPr/>
          <a:lstStyle/>
          <a:p>
            <a:r>
              <a:rPr lang="en-US" dirty="0"/>
              <a:t>A sudden decrease in M causes prices and total expenditures to fall. Sticky wages prevent labor markets from clearing.</a:t>
            </a:r>
          </a:p>
          <a:p>
            <a:r>
              <a:rPr lang="en-US" dirty="0"/>
              <a:t>The only hope is the central bank, which can print more money to get us back to full employment expenditures.</a:t>
            </a:r>
          </a:p>
          <a:p>
            <a:endParaRPr lang="en-US" dirty="0"/>
          </a:p>
          <a:p>
            <a:pPr algn="ctr"/>
            <a:r>
              <a:rPr lang="en-US" sz="4000" dirty="0"/>
              <a:t>MV = PQ</a:t>
            </a:r>
          </a:p>
        </p:txBody>
      </p:sp>
    </p:spTree>
    <p:extLst>
      <p:ext uri="{BB962C8B-B14F-4D97-AF65-F5344CB8AC3E}">
        <p14:creationId xmlns:p14="http://schemas.microsoft.com/office/powerpoint/2010/main" val="795798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30DC-03B8-4F05-9205-BBB50987E6CF}"/>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145234B1-16DC-4BBD-9C6F-29CF111B5FC0}"/>
              </a:ext>
            </a:extLst>
          </p:cNvPr>
          <p:cNvSpPr>
            <a:spLocks noGrp="1"/>
          </p:cNvSpPr>
          <p:nvPr>
            <p:ph idx="1"/>
          </p:nvPr>
        </p:nvSpPr>
        <p:spPr/>
        <p:txBody>
          <a:bodyPr/>
          <a:lstStyle/>
          <a:p>
            <a:r>
              <a:rPr lang="en-US" dirty="0"/>
              <a:t>If you look at highly aggregated data, you misdiagnose the problem and give bad solutions.</a:t>
            </a:r>
          </a:p>
          <a:p>
            <a:r>
              <a:rPr lang="en-US" dirty="0"/>
              <a:t>“Before we can meaningfully ask what might go wrong, we should first understand how things could ever go right.” – Hayek</a:t>
            </a:r>
          </a:p>
          <a:p>
            <a:r>
              <a:rPr lang="en-US" dirty="0"/>
              <a:t>Sustainable production is based on a real reallocation of resources away from consumption, i.e., real savings.</a:t>
            </a:r>
          </a:p>
          <a:p>
            <a:r>
              <a:rPr lang="en-US" dirty="0"/>
              <a:t>Unsustainable booms are caused by artificial increases in credit. Recessions are the time when we fix the mistakes of the past.</a:t>
            </a:r>
          </a:p>
        </p:txBody>
      </p:sp>
    </p:spTree>
    <p:extLst>
      <p:ext uri="{BB962C8B-B14F-4D97-AF65-F5344CB8AC3E}">
        <p14:creationId xmlns:p14="http://schemas.microsoft.com/office/powerpoint/2010/main" val="420506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0291-D143-4759-BB27-A1C4D96FE866}"/>
              </a:ext>
            </a:extLst>
          </p:cNvPr>
          <p:cNvSpPr>
            <a:spLocks noGrp="1"/>
          </p:cNvSpPr>
          <p:nvPr>
            <p:ph type="title"/>
          </p:nvPr>
        </p:nvSpPr>
        <p:spPr/>
        <p:txBody>
          <a:bodyPr/>
          <a:lstStyle/>
          <a:p>
            <a:r>
              <a:rPr lang="en-US" dirty="0"/>
              <a:t>Recommended Reading</a:t>
            </a:r>
          </a:p>
        </p:txBody>
      </p:sp>
      <p:sp>
        <p:nvSpPr>
          <p:cNvPr id="3" name="Content Placeholder 2">
            <a:extLst>
              <a:ext uri="{FF2B5EF4-FFF2-40B4-BE49-F238E27FC236}">
                <a16:creationId xmlns:a16="http://schemas.microsoft.com/office/drawing/2014/main" id="{8DC4E138-D7D9-4170-ACAF-14A5E06A698B}"/>
              </a:ext>
            </a:extLst>
          </p:cNvPr>
          <p:cNvSpPr>
            <a:spLocks noGrp="1"/>
          </p:cNvSpPr>
          <p:nvPr>
            <p:ph idx="1"/>
          </p:nvPr>
        </p:nvSpPr>
        <p:spPr/>
        <p:txBody>
          <a:bodyPr>
            <a:normAutofit/>
          </a:bodyPr>
          <a:lstStyle/>
          <a:p>
            <a:pPr lvl="1"/>
            <a:r>
              <a:rPr lang="en-US" sz="2800" i="1" dirty="0"/>
              <a:t>Meltdown</a:t>
            </a:r>
            <a:r>
              <a:rPr lang="en-US" sz="2800" dirty="0"/>
              <a:t> – Woods </a:t>
            </a:r>
          </a:p>
          <a:p>
            <a:pPr lvl="1"/>
            <a:r>
              <a:rPr lang="en-US" sz="2800" i="1" dirty="0"/>
              <a:t>America’s Great Depression </a:t>
            </a:r>
            <a:r>
              <a:rPr lang="en-US" sz="2800" dirty="0"/>
              <a:t>– Rothbard</a:t>
            </a:r>
          </a:p>
          <a:p>
            <a:pPr lvl="1"/>
            <a:r>
              <a:rPr lang="en-US" sz="2800" i="1" dirty="0"/>
              <a:t>The Causes of the Economic Crisis</a:t>
            </a:r>
            <a:r>
              <a:rPr lang="en-US" sz="2800" dirty="0"/>
              <a:t> – Mises</a:t>
            </a:r>
          </a:p>
          <a:p>
            <a:pPr lvl="1"/>
            <a:r>
              <a:rPr lang="en-US" sz="2800" dirty="0"/>
              <a:t>“A Reformulation of Austrian Business Cycle Theory in Light of the Financial Crisis” (QJAE) – Salerno</a:t>
            </a:r>
          </a:p>
          <a:p>
            <a:pPr lvl="1"/>
            <a:r>
              <a:rPr lang="en-US" sz="2800" i="1" dirty="0"/>
              <a:t>Time and Money </a:t>
            </a:r>
            <a:r>
              <a:rPr lang="en-US" sz="2800" dirty="0"/>
              <a:t>– Garrison</a:t>
            </a:r>
          </a:p>
          <a:p>
            <a:pPr lvl="1"/>
            <a:r>
              <a:rPr lang="en-US" sz="2800" i="1" dirty="0"/>
              <a:t>The Theory of Money and Credit </a:t>
            </a:r>
            <a:r>
              <a:rPr lang="en-US" sz="2800" dirty="0"/>
              <a:t>- Mises</a:t>
            </a:r>
          </a:p>
        </p:txBody>
      </p:sp>
      <p:pic>
        <p:nvPicPr>
          <p:cNvPr id="5" name="Picture 4">
            <a:extLst>
              <a:ext uri="{FF2B5EF4-FFF2-40B4-BE49-F238E27FC236}">
                <a16:creationId xmlns:a16="http://schemas.microsoft.com/office/drawing/2014/main" id="{6DA769B4-2387-AD9A-B28F-267FFA052A5A}"/>
              </a:ext>
            </a:extLst>
          </p:cNvPr>
          <p:cNvPicPr>
            <a:picLocks noChangeAspect="1"/>
          </p:cNvPicPr>
          <p:nvPr/>
        </p:nvPicPr>
        <p:blipFill>
          <a:blip r:embed="rId2"/>
          <a:stretch>
            <a:fillRect/>
          </a:stretch>
        </p:blipFill>
        <p:spPr>
          <a:xfrm>
            <a:off x="2375142" y="1297203"/>
            <a:ext cx="6751905" cy="46486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50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B677-CF18-6343-8DA9-058019841555}"/>
              </a:ext>
            </a:extLst>
          </p:cNvPr>
          <p:cNvSpPr>
            <a:spLocks noGrp="1"/>
          </p:cNvSpPr>
          <p:nvPr>
            <p:ph type="title"/>
          </p:nvPr>
        </p:nvSpPr>
        <p:spPr/>
        <p:txBody>
          <a:bodyPr/>
          <a:lstStyle/>
          <a:p>
            <a:r>
              <a:rPr lang="en-US" dirty="0"/>
              <a:t>Unhampered vs. Hampered Market Economy</a:t>
            </a:r>
          </a:p>
        </p:txBody>
      </p:sp>
      <p:sp>
        <p:nvSpPr>
          <p:cNvPr id="3" name="Content Placeholder 2">
            <a:extLst>
              <a:ext uri="{FF2B5EF4-FFF2-40B4-BE49-F238E27FC236}">
                <a16:creationId xmlns:a16="http://schemas.microsoft.com/office/drawing/2014/main" id="{258172D7-2704-628D-4DF7-252EFE44F655}"/>
              </a:ext>
            </a:extLst>
          </p:cNvPr>
          <p:cNvSpPr>
            <a:spLocks noGrp="1"/>
          </p:cNvSpPr>
          <p:nvPr>
            <p:ph idx="1"/>
          </p:nvPr>
        </p:nvSpPr>
        <p:spPr/>
        <p:txBody>
          <a:bodyPr/>
          <a:lstStyle/>
          <a:p>
            <a:r>
              <a:rPr lang="en-US" dirty="0"/>
              <a:t>We have seen how unhampered individuals and individuals in society economize.</a:t>
            </a:r>
          </a:p>
          <a:p>
            <a:r>
              <a:rPr lang="en-US" dirty="0"/>
              <a:t>But what happens when the voluntary actions and exchanges are prohibited by the state?</a:t>
            </a:r>
          </a:p>
        </p:txBody>
      </p:sp>
      <p:pic>
        <p:nvPicPr>
          <p:cNvPr id="2050" name="Picture 2" descr="See the source image">
            <a:extLst>
              <a:ext uri="{FF2B5EF4-FFF2-40B4-BE49-F238E27FC236}">
                <a16:creationId xmlns:a16="http://schemas.microsoft.com/office/drawing/2014/main" id="{F2A6A4EA-EA05-ABA8-80FE-D51138F45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498" y="3022211"/>
            <a:ext cx="2982136" cy="2982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C68DB7D4-AEDA-D048-7030-A2412F4590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77" b="24113"/>
          <a:stretch/>
        </p:blipFill>
        <p:spPr bwMode="auto">
          <a:xfrm>
            <a:off x="6293795" y="2886958"/>
            <a:ext cx="4467103" cy="325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4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58AB-099D-40A0-9422-1E1327678C1A}"/>
              </a:ext>
            </a:extLst>
          </p:cNvPr>
          <p:cNvSpPr>
            <a:spLocks noGrp="1"/>
          </p:cNvSpPr>
          <p:nvPr>
            <p:ph type="title"/>
          </p:nvPr>
        </p:nvSpPr>
        <p:spPr/>
        <p:txBody>
          <a:bodyPr/>
          <a:lstStyle/>
          <a:p>
            <a:r>
              <a:rPr lang="en-US" dirty="0"/>
              <a:t>Mises’s analogy</a:t>
            </a:r>
          </a:p>
        </p:txBody>
      </p:sp>
      <p:sp>
        <p:nvSpPr>
          <p:cNvPr id="3" name="Content Placeholder 2">
            <a:extLst>
              <a:ext uri="{FF2B5EF4-FFF2-40B4-BE49-F238E27FC236}">
                <a16:creationId xmlns:a16="http://schemas.microsoft.com/office/drawing/2014/main" id="{F866BAB5-F4E8-4FD0-B5DE-95C7C9FE113F}"/>
              </a:ext>
            </a:extLst>
          </p:cNvPr>
          <p:cNvSpPr>
            <a:spLocks noGrp="1"/>
          </p:cNvSpPr>
          <p:nvPr>
            <p:ph idx="1"/>
          </p:nvPr>
        </p:nvSpPr>
        <p:spPr/>
        <p:txBody>
          <a:bodyPr/>
          <a:lstStyle/>
          <a:p>
            <a:r>
              <a:rPr lang="en-US" dirty="0"/>
              <a:t>“The whole entrepreneurial class is, as it were, in the position of a master-builder whose task it is to erect a building out of a limited supply of building materials. If this man overestimates the quantity of the available supply, he drafts a plan for the execution of which the means at his disposal are not sufficient. He </a:t>
            </a:r>
            <a:r>
              <a:rPr lang="en-US" dirty="0" err="1"/>
              <a:t>oversizes</a:t>
            </a:r>
            <a:r>
              <a:rPr lang="en-US" dirty="0"/>
              <a:t> the groundwork and the foundations and only discovers later in the progress of the construction that he lacks the material needed for the completion of the structure. It is obvious that our master-builder's fault was not overinvestment, but an inappropriate employment of the means at his disposal.”</a:t>
            </a:r>
          </a:p>
          <a:p>
            <a:r>
              <a:rPr lang="en-US" dirty="0"/>
              <a:t>Human Action, p. 557</a:t>
            </a:r>
          </a:p>
        </p:txBody>
      </p:sp>
    </p:spTree>
    <p:extLst>
      <p:ext uri="{BB962C8B-B14F-4D97-AF65-F5344CB8AC3E}">
        <p14:creationId xmlns:p14="http://schemas.microsoft.com/office/powerpoint/2010/main" val="285805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What is a business cycle?</a:t>
            </a:r>
          </a:p>
        </p:txBody>
      </p:sp>
      <p:sp>
        <p:nvSpPr>
          <p:cNvPr id="3" name="Content Placeholder 2"/>
          <p:cNvSpPr>
            <a:spLocks noGrp="1"/>
          </p:cNvSpPr>
          <p:nvPr>
            <p:ph idx="1"/>
          </p:nvPr>
        </p:nvSpPr>
        <p:spPr/>
        <p:txBody>
          <a:bodyPr>
            <a:normAutofit/>
          </a:bodyPr>
          <a:lstStyle/>
          <a:p>
            <a:r>
              <a:rPr lang="en-US" dirty="0"/>
              <a:t>What it is </a:t>
            </a:r>
            <a:r>
              <a:rPr lang="en-US" i="1" dirty="0"/>
              <a:t>not</a:t>
            </a:r>
            <a:r>
              <a:rPr lang="en-US" dirty="0"/>
              <a:t>: business fluctuations.</a:t>
            </a:r>
          </a:p>
          <a:p>
            <a:r>
              <a:rPr lang="en-US" dirty="0"/>
              <a:t>Changes happen all the time in the market economy (production, consumption, preferences, resources)</a:t>
            </a:r>
          </a:p>
          <a:p>
            <a:r>
              <a:rPr lang="en-US" dirty="0"/>
              <a:t>Entrepreneurs have the task of dealing with and anticipating these changes by putting resources on the line to satisfy consumer demands.</a:t>
            </a:r>
          </a:p>
          <a:p>
            <a:pPr lvl="1"/>
            <a:endParaRPr lang="en-US" dirty="0"/>
          </a:p>
        </p:txBody>
      </p:sp>
    </p:spTree>
    <p:extLst>
      <p:ext uri="{BB962C8B-B14F-4D97-AF65-F5344CB8AC3E}">
        <p14:creationId xmlns:p14="http://schemas.microsoft.com/office/powerpoint/2010/main" val="320811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580172"/>
            <a:ext cx="10058400" cy="1450757"/>
          </a:xfrm>
        </p:spPr>
        <p:txBody>
          <a:bodyPr>
            <a:normAutofit/>
          </a:bodyPr>
          <a:lstStyle/>
          <a:p>
            <a:r>
              <a:rPr lang="en-US" dirty="0"/>
              <a:t>What is a business cycle?</a:t>
            </a:r>
          </a:p>
        </p:txBody>
      </p:sp>
      <p:sp>
        <p:nvSpPr>
          <p:cNvPr id="3" name="Content Placeholder 2"/>
          <p:cNvSpPr>
            <a:spLocks noGrp="1"/>
          </p:cNvSpPr>
          <p:nvPr>
            <p:ph idx="1"/>
          </p:nvPr>
        </p:nvSpPr>
        <p:spPr>
          <a:xfrm>
            <a:off x="1227669" y="811549"/>
            <a:ext cx="10058400" cy="4023360"/>
          </a:xfrm>
        </p:spPr>
        <p:txBody>
          <a:bodyPr>
            <a:normAutofit/>
          </a:bodyPr>
          <a:lstStyle/>
          <a:p>
            <a:r>
              <a:rPr lang="en-US" i="1" dirty="0"/>
              <a:t>General</a:t>
            </a:r>
            <a:r>
              <a:rPr lang="en-US" dirty="0"/>
              <a:t> boom and </a:t>
            </a:r>
            <a:r>
              <a:rPr lang="en-US" i="1" dirty="0"/>
              <a:t>general</a:t>
            </a:r>
            <a:r>
              <a:rPr lang="en-US" dirty="0"/>
              <a:t> bust</a:t>
            </a:r>
          </a:p>
          <a:p>
            <a:r>
              <a:rPr lang="en-US" dirty="0"/>
              <a:t>We see patterns in economic data like this:</a:t>
            </a:r>
          </a:p>
          <a:p>
            <a:endParaRPr lang="en-US" dirty="0"/>
          </a:p>
          <a:p>
            <a:pPr lvl="1"/>
            <a:endParaRPr lang="en-US" dirty="0"/>
          </a:p>
        </p:txBody>
      </p:sp>
      <p:pic>
        <p:nvPicPr>
          <p:cNvPr id="13" name="Picture 12" descr="A screenshot of a cell phone&#10;&#10;Description automatically generated">
            <a:extLst>
              <a:ext uri="{FF2B5EF4-FFF2-40B4-BE49-F238E27FC236}">
                <a16:creationId xmlns:a16="http://schemas.microsoft.com/office/drawing/2014/main" id="{9AB8AD08-78CE-42C4-8964-3EA4C5C2C846}"/>
              </a:ext>
            </a:extLst>
          </p:cNvPr>
          <p:cNvPicPr>
            <a:picLocks noChangeAspect="1"/>
          </p:cNvPicPr>
          <p:nvPr/>
        </p:nvPicPr>
        <p:blipFill>
          <a:blip r:embed="rId2"/>
          <a:stretch>
            <a:fillRect/>
          </a:stretch>
        </p:blipFill>
        <p:spPr>
          <a:xfrm>
            <a:off x="492560" y="1758843"/>
            <a:ext cx="5568726" cy="2227489"/>
          </a:xfrm>
          <a:prstGeom prst="rect">
            <a:avLst/>
          </a:prstGeom>
        </p:spPr>
      </p:pic>
      <p:pic>
        <p:nvPicPr>
          <p:cNvPr id="15" name="Picture 14" descr="A close up of a map&#10;&#10;Description automatically generated">
            <a:extLst>
              <a:ext uri="{FF2B5EF4-FFF2-40B4-BE49-F238E27FC236}">
                <a16:creationId xmlns:a16="http://schemas.microsoft.com/office/drawing/2014/main" id="{20B134B1-A4CF-4212-A563-175E4D3ECD11}"/>
              </a:ext>
            </a:extLst>
          </p:cNvPr>
          <p:cNvPicPr>
            <a:picLocks noChangeAspect="1"/>
          </p:cNvPicPr>
          <p:nvPr/>
        </p:nvPicPr>
        <p:blipFill>
          <a:blip r:embed="rId3"/>
          <a:stretch>
            <a:fillRect/>
          </a:stretch>
        </p:blipFill>
        <p:spPr>
          <a:xfrm>
            <a:off x="6126480" y="1842374"/>
            <a:ext cx="5568726" cy="2143958"/>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7C5426A1-1C1E-4488-9052-3F7E8E4ABBEA}"/>
              </a:ext>
            </a:extLst>
          </p:cNvPr>
          <p:cNvPicPr>
            <a:picLocks noChangeAspect="1"/>
          </p:cNvPicPr>
          <p:nvPr/>
        </p:nvPicPr>
        <p:blipFill>
          <a:blip r:embed="rId4"/>
          <a:stretch>
            <a:fillRect/>
          </a:stretch>
        </p:blipFill>
        <p:spPr>
          <a:xfrm>
            <a:off x="492563" y="4020412"/>
            <a:ext cx="5568723" cy="2143958"/>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C04A5F4E-5ACA-41A1-B189-47FDB6315FDD}"/>
              </a:ext>
            </a:extLst>
          </p:cNvPr>
          <p:cNvPicPr>
            <a:picLocks noChangeAspect="1"/>
          </p:cNvPicPr>
          <p:nvPr/>
        </p:nvPicPr>
        <p:blipFill>
          <a:blip r:embed="rId5"/>
          <a:stretch>
            <a:fillRect/>
          </a:stretch>
        </p:blipFill>
        <p:spPr>
          <a:xfrm>
            <a:off x="6126480" y="4020412"/>
            <a:ext cx="5568726" cy="2143958"/>
          </a:xfrm>
          <a:prstGeom prst="rect">
            <a:avLst/>
          </a:prstGeom>
        </p:spPr>
      </p:pic>
    </p:spTree>
    <p:extLst>
      <p:ext uri="{BB962C8B-B14F-4D97-AF65-F5344CB8AC3E}">
        <p14:creationId xmlns:p14="http://schemas.microsoft.com/office/powerpoint/2010/main" val="61527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business cycle?</a:t>
            </a:r>
          </a:p>
        </p:txBody>
      </p:sp>
      <p:sp>
        <p:nvSpPr>
          <p:cNvPr id="3" name="Content Placeholder 2"/>
          <p:cNvSpPr>
            <a:spLocks noGrp="1"/>
          </p:cNvSpPr>
          <p:nvPr>
            <p:ph idx="1"/>
          </p:nvPr>
        </p:nvSpPr>
        <p:spPr/>
        <p:txBody>
          <a:bodyPr/>
          <a:lstStyle/>
          <a:p>
            <a:r>
              <a:rPr lang="en-US" i="1" dirty="0"/>
              <a:t>General</a:t>
            </a:r>
            <a:r>
              <a:rPr lang="en-US" dirty="0"/>
              <a:t> boom and </a:t>
            </a:r>
            <a:r>
              <a:rPr lang="en-US" i="1" dirty="0"/>
              <a:t>general</a:t>
            </a:r>
            <a:r>
              <a:rPr lang="en-US" dirty="0"/>
              <a:t> bust</a:t>
            </a:r>
          </a:p>
          <a:p>
            <a:r>
              <a:rPr lang="en-US" dirty="0"/>
              <a:t>Consumer prices vs. factor prices</a:t>
            </a:r>
          </a:p>
          <a:p>
            <a:pPr lvl="1"/>
            <a:r>
              <a:rPr lang="en-US" dirty="0"/>
              <a:t>Rothbard, </a:t>
            </a:r>
            <a:r>
              <a:rPr lang="en-US" i="1" dirty="0"/>
              <a:t>America’s Great Depression, </a:t>
            </a:r>
            <a:r>
              <a:rPr lang="en-US" dirty="0"/>
              <a:t>p. 9: “capital-goods industries fluctuate more widely than do the consumer-goods industries”</a:t>
            </a:r>
          </a:p>
          <a:p>
            <a:pPr lvl="1"/>
            <a:endParaRPr lang="en-US" dirty="0"/>
          </a:p>
          <a:p>
            <a:endParaRPr lang="en-US" dirty="0"/>
          </a:p>
          <a:p>
            <a:pPr lvl="1"/>
            <a:endParaRPr lang="en-US" dirty="0"/>
          </a:p>
        </p:txBody>
      </p:sp>
      <p:pic>
        <p:nvPicPr>
          <p:cNvPr id="5" name="Picture 4" descr="fredgrap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1491" y="3319779"/>
            <a:ext cx="3569367" cy="2370699"/>
          </a:xfrm>
          <a:prstGeom prst="rect">
            <a:avLst/>
          </a:prstGeom>
        </p:spPr>
      </p:pic>
      <p:pic>
        <p:nvPicPr>
          <p:cNvPr id="6" name="Picture 5" descr="fredgrap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247" y="3319778"/>
            <a:ext cx="3569366" cy="2370698"/>
          </a:xfrm>
          <a:prstGeom prst="rect">
            <a:avLst/>
          </a:prstGeom>
        </p:spPr>
      </p:pic>
    </p:spTree>
    <p:extLst>
      <p:ext uri="{BB962C8B-B14F-4D97-AF65-F5344CB8AC3E}">
        <p14:creationId xmlns:p14="http://schemas.microsoft.com/office/powerpoint/2010/main" val="335181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business cycle?</a:t>
            </a:r>
          </a:p>
        </p:txBody>
      </p:sp>
      <p:sp>
        <p:nvSpPr>
          <p:cNvPr id="3" name="Content Placeholder 2"/>
          <p:cNvSpPr>
            <a:spLocks noGrp="1"/>
          </p:cNvSpPr>
          <p:nvPr>
            <p:ph idx="1"/>
          </p:nvPr>
        </p:nvSpPr>
        <p:spPr/>
        <p:txBody>
          <a:bodyPr/>
          <a:lstStyle/>
          <a:p>
            <a:r>
              <a:rPr lang="en-US" i="1" dirty="0"/>
              <a:t>General</a:t>
            </a:r>
            <a:r>
              <a:rPr lang="en-US" dirty="0"/>
              <a:t> boom and </a:t>
            </a:r>
            <a:r>
              <a:rPr lang="en-US" i="1" dirty="0"/>
              <a:t>general</a:t>
            </a:r>
            <a:r>
              <a:rPr lang="en-US" dirty="0"/>
              <a:t> bust</a:t>
            </a:r>
          </a:p>
          <a:p>
            <a:r>
              <a:rPr lang="en-US" dirty="0"/>
              <a:t>Theory must account for these phenomena:</a:t>
            </a:r>
          </a:p>
          <a:p>
            <a:pPr lvl="1"/>
            <a:r>
              <a:rPr lang="en-US" dirty="0"/>
              <a:t>The “shape” or stages of the cycle: boom then bust</a:t>
            </a:r>
          </a:p>
          <a:p>
            <a:pPr lvl="1"/>
            <a:r>
              <a:rPr lang="en-US" dirty="0"/>
              <a:t>The cluster of entrepreneurial errors</a:t>
            </a:r>
          </a:p>
          <a:p>
            <a:pPr lvl="1"/>
            <a:r>
              <a:rPr lang="en-US" dirty="0"/>
              <a:t>The more dramatic fluctuations in capital-goods industries compared to consumer-goods industries</a:t>
            </a:r>
          </a:p>
          <a:p>
            <a:r>
              <a:rPr lang="en-US" dirty="0"/>
              <a:t>Suspects:</a:t>
            </a:r>
          </a:p>
          <a:p>
            <a:pPr lvl="1"/>
            <a:r>
              <a:rPr lang="en-US" dirty="0"/>
              <a:t>Money</a:t>
            </a:r>
          </a:p>
          <a:p>
            <a:pPr lvl="1"/>
            <a:r>
              <a:rPr lang="en-US" dirty="0"/>
              <a:t>Credit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4494646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10846</TotalTime>
  <Words>1327</Words>
  <Application>Microsoft Office PowerPoint</Application>
  <PresentationFormat>Widescreen</PresentationFormat>
  <Paragraphs>254</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Calibri Light</vt:lpstr>
      <vt:lpstr>Retrospect</vt:lpstr>
      <vt:lpstr>Office Theme</vt:lpstr>
      <vt:lpstr>The Austrian Theory of the Business Cycle</vt:lpstr>
      <vt:lpstr>PowerPoint Presentation</vt:lpstr>
      <vt:lpstr>Recommended Reading</vt:lpstr>
      <vt:lpstr>Unhampered vs. Hampered Market Economy</vt:lpstr>
      <vt:lpstr>Mises’s analogy</vt:lpstr>
      <vt:lpstr>What is a business cycle?</vt:lpstr>
      <vt:lpstr>What is a business cycle?</vt:lpstr>
      <vt:lpstr>What is a business cycle?</vt:lpstr>
      <vt:lpstr>What is a business cycle?</vt:lpstr>
      <vt:lpstr>Outline</vt:lpstr>
      <vt:lpstr>PowerPoint Presentation</vt:lpstr>
      <vt:lpstr>PowerPoint Presentation</vt:lpstr>
      <vt:lpstr>PowerPoint Presentation</vt:lpstr>
      <vt:lpstr>PowerPoint Presentation</vt:lpstr>
      <vt:lpstr>PowerPoint Presentation</vt:lpstr>
      <vt:lpstr>Structure of Production</vt:lpstr>
      <vt:lpstr>Time preference</vt:lpstr>
      <vt:lpstr>Intertemporal coordination</vt:lpstr>
      <vt:lpstr>Increase in savings</vt:lpstr>
      <vt:lpstr>PowerPoint Presentation</vt:lpstr>
      <vt:lpstr>Artificial credit expansion</vt:lpstr>
      <vt:lpstr>Artificial credit expansion causes overconsumption and malinvestment</vt:lpstr>
      <vt:lpstr>The Bust</vt:lpstr>
      <vt:lpstr>Contrast to Keynesian view</vt:lpstr>
      <vt:lpstr>Contrast to the Monetarist view</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Austrian Theory of the Business Cycle</dc:title>
  <dc:creator>Jonathan Newman</dc:creator>
  <cp:lastModifiedBy>NEWMAN,</cp:lastModifiedBy>
  <cp:revision>45</cp:revision>
  <dcterms:created xsi:type="dcterms:W3CDTF">2020-07-08T19:38:16Z</dcterms:created>
  <dcterms:modified xsi:type="dcterms:W3CDTF">2022-07-26T16:28:07Z</dcterms:modified>
</cp:coreProperties>
</file>