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5" r:id="rId1"/>
  </p:sldMasterIdLst>
  <p:notesMasterIdLst>
    <p:notesMasterId r:id="rId20"/>
  </p:notesMasterIdLst>
  <p:handoutMasterIdLst>
    <p:handoutMasterId r:id="rId21"/>
  </p:handoutMasterIdLst>
  <p:sldIdLst>
    <p:sldId id="258" r:id="rId2"/>
    <p:sldId id="347" r:id="rId3"/>
    <p:sldId id="357" r:id="rId4"/>
    <p:sldId id="358" r:id="rId5"/>
    <p:sldId id="353" r:id="rId6"/>
    <p:sldId id="350" r:id="rId7"/>
    <p:sldId id="351" r:id="rId8"/>
    <p:sldId id="326" r:id="rId9"/>
    <p:sldId id="313" r:id="rId10"/>
    <p:sldId id="317" r:id="rId11"/>
    <p:sldId id="348" r:id="rId12"/>
    <p:sldId id="334" r:id="rId13"/>
    <p:sldId id="349" r:id="rId14"/>
    <p:sldId id="336" r:id="rId15"/>
    <p:sldId id="335" r:id="rId16"/>
    <p:sldId id="354" r:id="rId17"/>
    <p:sldId id="356" r:id="rId18"/>
    <p:sldId id="343" r:id="rId19"/>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Slate Pro Light" panose="02000306040000020004" pitchFamily="2" charset="0"/>
      <p:regular r:id="rId26"/>
    </p:embeddedFont>
    <p:embeddedFont>
      <p:font typeface="Tahoma" panose="020B0604030504040204" pitchFamily="34" charset="0"/>
      <p:regular r:id="rId27"/>
      <p:bold r:id="rId28"/>
    </p:embeddedFont>
  </p:embeddedFont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D60093"/>
    <a:srgbClr val="FF66CC"/>
    <a:srgbClr val="003399"/>
    <a:srgbClr val="C6C5B2"/>
    <a:srgbClr val="B3B299"/>
    <a:srgbClr val="9966FF"/>
    <a:srgbClr val="3366FF"/>
    <a:srgbClr val="FF00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201" autoAdjust="0"/>
    <p:restoredTop sz="81887" autoAdjust="0"/>
  </p:normalViewPr>
  <p:slideViewPr>
    <p:cSldViewPr>
      <p:cViewPr varScale="1">
        <p:scale>
          <a:sx n="54" d="100"/>
          <a:sy n="54" d="100"/>
        </p:scale>
        <p:origin x="4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3656"/>
    </p:cViewPr>
  </p:sorterViewPr>
  <p:notesViewPr>
    <p:cSldViewPr>
      <p:cViewPr varScale="1">
        <p:scale>
          <a:sx n="78" d="100"/>
          <a:sy n="78" d="100"/>
        </p:scale>
        <p:origin x="-49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706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706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56574CE1-1A75-46B1-A2AB-90A699D9B8D6}" type="slidenum">
              <a:rPr lang="en-US"/>
              <a:pPr/>
              <a:t>‹#›</a:t>
            </a:fld>
            <a:endParaRPr lang="en-US"/>
          </a:p>
        </p:txBody>
      </p:sp>
    </p:spTree>
    <p:extLst>
      <p:ext uri="{BB962C8B-B14F-4D97-AF65-F5344CB8AC3E}">
        <p14:creationId xmlns:p14="http://schemas.microsoft.com/office/powerpoint/2010/main" val="2961678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CF1413B0-C83F-49B4-839C-2F4F6DBEEB5D}" type="slidenum">
              <a:rPr lang="en-US"/>
              <a:pPr/>
              <a:t>‹#›</a:t>
            </a:fld>
            <a:endParaRPr lang="en-US"/>
          </a:p>
        </p:txBody>
      </p:sp>
    </p:spTree>
    <p:extLst>
      <p:ext uri="{BB962C8B-B14F-4D97-AF65-F5344CB8AC3E}">
        <p14:creationId xmlns:p14="http://schemas.microsoft.com/office/powerpoint/2010/main" val="6695591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175D5-3AA2-48F1-8E80-DAF9A293DD07}" type="slidenum">
              <a:rPr lang="en-US"/>
              <a:pPr/>
              <a:t>1</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36145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10</a:t>
            </a:fld>
            <a:endParaRPr lang="en-US"/>
          </a:p>
        </p:txBody>
      </p:sp>
    </p:spTree>
    <p:extLst>
      <p:ext uri="{BB962C8B-B14F-4D97-AF65-F5344CB8AC3E}">
        <p14:creationId xmlns:p14="http://schemas.microsoft.com/office/powerpoint/2010/main" val="2626424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413B0-C83F-49B4-839C-2F4F6DBEEB5D}" type="slidenum">
              <a:rPr lang="en-US" smtClean="0"/>
              <a:pPr/>
              <a:t>16</a:t>
            </a:fld>
            <a:endParaRPr lang="en-US"/>
          </a:p>
        </p:txBody>
      </p:sp>
    </p:spTree>
    <p:extLst>
      <p:ext uri="{BB962C8B-B14F-4D97-AF65-F5344CB8AC3E}">
        <p14:creationId xmlns:p14="http://schemas.microsoft.com/office/powerpoint/2010/main" val="2958117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413B0-C83F-49B4-839C-2F4F6DBEEB5D}" type="slidenum">
              <a:rPr lang="en-US" smtClean="0"/>
              <a:pPr/>
              <a:t>17</a:t>
            </a:fld>
            <a:endParaRPr lang="en-US"/>
          </a:p>
        </p:txBody>
      </p:sp>
    </p:spTree>
    <p:extLst>
      <p:ext uri="{BB962C8B-B14F-4D97-AF65-F5344CB8AC3E}">
        <p14:creationId xmlns:p14="http://schemas.microsoft.com/office/powerpoint/2010/main" val="1605470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18</a:t>
            </a:fld>
            <a:endParaRPr lang="en-US"/>
          </a:p>
        </p:txBody>
      </p:sp>
    </p:spTree>
    <p:extLst>
      <p:ext uri="{BB962C8B-B14F-4D97-AF65-F5344CB8AC3E}">
        <p14:creationId xmlns:p14="http://schemas.microsoft.com/office/powerpoint/2010/main" val="300002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2</a:t>
            </a:fld>
            <a:endParaRPr lang="en-US"/>
          </a:p>
        </p:txBody>
      </p:sp>
    </p:spTree>
    <p:extLst>
      <p:ext uri="{BB962C8B-B14F-4D97-AF65-F5344CB8AC3E}">
        <p14:creationId xmlns:p14="http://schemas.microsoft.com/office/powerpoint/2010/main" val="2390531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3</a:t>
            </a:fld>
            <a:endParaRPr lang="en-US"/>
          </a:p>
        </p:txBody>
      </p:sp>
    </p:spTree>
    <p:extLst>
      <p:ext uri="{BB962C8B-B14F-4D97-AF65-F5344CB8AC3E}">
        <p14:creationId xmlns:p14="http://schemas.microsoft.com/office/powerpoint/2010/main" val="627179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4</a:t>
            </a:fld>
            <a:endParaRPr lang="en-US"/>
          </a:p>
        </p:txBody>
      </p:sp>
    </p:spTree>
    <p:extLst>
      <p:ext uri="{BB962C8B-B14F-4D97-AF65-F5344CB8AC3E}">
        <p14:creationId xmlns:p14="http://schemas.microsoft.com/office/powerpoint/2010/main" val="361049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5</a:t>
            </a:fld>
            <a:endParaRPr lang="en-US"/>
          </a:p>
        </p:txBody>
      </p:sp>
    </p:spTree>
    <p:extLst>
      <p:ext uri="{BB962C8B-B14F-4D97-AF65-F5344CB8AC3E}">
        <p14:creationId xmlns:p14="http://schemas.microsoft.com/office/powerpoint/2010/main" val="2072951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6</a:t>
            </a:fld>
            <a:endParaRPr lang="en-US"/>
          </a:p>
        </p:txBody>
      </p:sp>
    </p:spTree>
    <p:extLst>
      <p:ext uri="{BB962C8B-B14F-4D97-AF65-F5344CB8AC3E}">
        <p14:creationId xmlns:p14="http://schemas.microsoft.com/office/powerpoint/2010/main" val="918224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7</a:t>
            </a:fld>
            <a:endParaRPr lang="en-US"/>
          </a:p>
        </p:txBody>
      </p:sp>
    </p:spTree>
    <p:extLst>
      <p:ext uri="{BB962C8B-B14F-4D97-AF65-F5344CB8AC3E}">
        <p14:creationId xmlns:p14="http://schemas.microsoft.com/office/powerpoint/2010/main" val="2048901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D1D1C88-172B-4A3C-94CC-284B95B2FD5A}" type="slidenum">
              <a:rPr lang="en-US" altLang="en-US" smtClean="0">
                <a:latin typeface="Arial" charset="0"/>
              </a:rPr>
              <a:pPr/>
              <a:t>8</a:t>
            </a:fld>
            <a:endParaRPr lang="en-US" alt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Isolable – value of the factor’s service can be appraised separately from those of the other factors</a:t>
            </a:r>
          </a:p>
          <a:p>
            <a:pPr eaLnBrk="1" hangingPunct="1"/>
            <a:endParaRPr lang="en-US" altLang="en-US"/>
          </a:p>
          <a:p>
            <a:pPr eaLnBrk="1" hangingPunct="1"/>
            <a:r>
              <a:rPr lang="en-US" altLang="en-US"/>
              <a:t>Specific factors – can only be used in one production process [largely ignored by mainstream production theory, which treats factor categories as schmoo]</a:t>
            </a:r>
          </a:p>
          <a:p>
            <a:pPr eaLnBrk="1" hangingPunct="1"/>
            <a:endParaRPr lang="en-US" altLang="en-US"/>
          </a:p>
          <a:p>
            <a:pPr eaLnBrk="1" hangingPunct="1"/>
            <a:r>
              <a:rPr lang="en-US" altLang="en-US"/>
              <a:t>Note that DMRP gives the maximum willingness to pay on the part of factor users; the actual price will depend on supply conditions as well [bargaining]</a:t>
            </a:r>
          </a:p>
        </p:txBody>
      </p:sp>
    </p:spTree>
    <p:extLst>
      <p:ext uri="{BB962C8B-B14F-4D97-AF65-F5344CB8AC3E}">
        <p14:creationId xmlns:p14="http://schemas.microsoft.com/office/powerpoint/2010/main" val="4178553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413B0-C83F-49B4-839C-2F4F6DBEEB5D}" type="slidenum">
              <a:rPr lang="en-US" smtClean="0"/>
              <a:pPr/>
              <a:t>9</a:t>
            </a:fld>
            <a:endParaRPr lang="en-US"/>
          </a:p>
        </p:txBody>
      </p:sp>
    </p:spTree>
    <p:extLst>
      <p:ext uri="{BB962C8B-B14F-4D97-AF65-F5344CB8AC3E}">
        <p14:creationId xmlns:p14="http://schemas.microsoft.com/office/powerpoint/2010/main" val="3444212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4665" name="Rectangle 153"/>
          <p:cNvSpPr>
            <a:spLocks noGrp="1" noChangeArrowheads="1"/>
          </p:cNvSpPr>
          <p:nvPr>
            <p:ph type="ctrTitle" sz="quarter"/>
          </p:nvPr>
        </p:nvSpPr>
        <p:spPr>
          <a:xfrm>
            <a:off x="381000" y="609600"/>
            <a:ext cx="5791200" cy="1736725"/>
          </a:xfrm>
        </p:spPr>
        <p:txBody>
          <a:bodyPr anchor="b" anchorCtr="1"/>
          <a:lstStyle>
            <a:lvl1pPr>
              <a:defRPr sz="4800">
                <a:latin typeface="Slate Pro Light" pitchFamily="50" charset="0"/>
                <a:cs typeface="Slate Pro" pitchFamily="2" charset="0"/>
              </a:defRPr>
            </a:lvl1pPr>
          </a:lstStyle>
          <a:p>
            <a:r>
              <a:rPr lang="en-US" dirty="0"/>
              <a:t>Click to edit Master title style</a:t>
            </a:r>
          </a:p>
        </p:txBody>
      </p:sp>
      <p:sp>
        <p:nvSpPr>
          <p:cNvPr id="64666" name="Rectangle 154"/>
          <p:cNvSpPr>
            <a:spLocks noGrp="1" noChangeArrowheads="1"/>
          </p:cNvSpPr>
          <p:nvPr>
            <p:ph type="subTitle" sz="quarter" idx="1"/>
          </p:nvPr>
        </p:nvSpPr>
        <p:spPr>
          <a:xfrm>
            <a:off x="609600" y="2819400"/>
            <a:ext cx="6172200" cy="1752600"/>
          </a:xfrm>
        </p:spPr>
        <p:txBody>
          <a:bodyPr/>
          <a:lstStyle>
            <a:lvl1pPr marL="0" indent="0">
              <a:buFont typeface="Arial" charset="0"/>
              <a:buNone/>
              <a:defRPr sz="3000">
                <a:solidFill>
                  <a:schemeClr val="tx1"/>
                </a:solidFill>
                <a:latin typeface="Slate Pro Light" pitchFamily="50" charset="0"/>
              </a:defRPr>
            </a:lvl1pPr>
          </a:lstStyle>
          <a:p>
            <a:r>
              <a:rPr lang="en-US" dirty="0"/>
              <a:t>Click to edit Master subtitle style</a:t>
            </a:r>
          </a:p>
        </p:txBody>
      </p:sp>
    </p:spTree>
  </p:cSld>
  <p:clrMapOvr>
    <a:masterClrMapping/>
  </p:clrMapOvr>
  <p:transition>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35187"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6338"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94175"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219200"/>
            <a:ext cx="4194175"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641" name="Rectangle 153"/>
          <p:cNvSpPr>
            <a:spLocks noGrp="1" noRot="1" noChangeArrowheads="1"/>
          </p:cNvSpPr>
          <p:nvPr>
            <p:ph type="title"/>
          </p:nvPr>
        </p:nvSpPr>
        <p:spPr bwMode="auto">
          <a:xfrm>
            <a:off x="301625" y="228600"/>
            <a:ext cx="854075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3645" name="Rectangle 157"/>
          <p:cNvSpPr>
            <a:spLocks noGrp="1" noRot="1" noChangeArrowheads="1"/>
          </p:cNvSpPr>
          <p:nvPr>
            <p:ph type="body" idx="1"/>
          </p:nvPr>
        </p:nvSpPr>
        <p:spPr bwMode="auto">
          <a:xfrm>
            <a:off x="304800" y="1219200"/>
            <a:ext cx="854075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pull dir="u"/>
  </p:transition>
  <p:txStyles>
    <p:titleStyle>
      <a:lvl1pPr algn="l" rtl="0" fontAlgn="base">
        <a:spcBef>
          <a:spcPct val="0"/>
        </a:spcBef>
        <a:spcAft>
          <a:spcPct val="0"/>
        </a:spcAft>
        <a:defRPr sz="3200">
          <a:solidFill>
            <a:srgbClr val="003399"/>
          </a:solidFill>
          <a:latin typeface="Slate Pro Light" pitchFamily="50" charset="0"/>
          <a:ea typeface="+mj-ea"/>
          <a:cs typeface="+mj-cs"/>
        </a:defRPr>
      </a:lvl1pPr>
      <a:lvl2pPr algn="l" rtl="0" fontAlgn="base">
        <a:spcBef>
          <a:spcPct val="0"/>
        </a:spcBef>
        <a:spcAft>
          <a:spcPct val="0"/>
        </a:spcAft>
        <a:defRPr sz="3200">
          <a:solidFill>
            <a:srgbClr val="003399"/>
          </a:solidFill>
          <a:latin typeface="Calibri" pitchFamily="34" charset="0"/>
        </a:defRPr>
      </a:lvl2pPr>
      <a:lvl3pPr algn="l" rtl="0" fontAlgn="base">
        <a:spcBef>
          <a:spcPct val="0"/>
        </a:spcBef>
        <a:spcAft>
          <a:spcPct val="0"/>
        </a:spcAft>
        <a:defRPr sz="3200">
          <a:solidFill>
            <a:srgbClr val="003399"/>
          </a:solidFill>
          <a:latin typeface="Calibri" pitchFamily="34" charset="0"/>
        </a:defRPr>
      </a:lvl3pPr>
      <a:lvl4pPr algn="l" rtl="0" fontAlgn="base">
        <a:spcBef>
          <a:spcPct val="0"/>
        </a:spcBef>
        <a:spcAft>
          <a:spcPct val="0"/>
        </a:spcAft>
        <a:defRPr sz="3200">
          <a:solidFill>
            <a:srgbClr val="003399"/>
          </a:solidFill>
          <a:latin typeface="Calibri" pitchFamily="34" charset="0"/>
        </a:defRPr>
      </a:lvl4pPr>
      <a:lvl5pPr algn="l" rtl="0" fontAlgn="base">
        <a:spcBef>
          <a:spcPct val="0"/>
        </a:spcBef>
        <a:spcAft>
          <a:spcPct val="0"/>
        </a:spcAft>
        <a:defRPr sz="3200">
          <a:solidFill>
            <a:srgbClr val="003399"/>
          </a:solidFill>
          <a:latin typeface="Calibri" pitchFamily="34" charset="0"/>
        </a:defRPr>
      </a:lvl5pPr>
      <a:lvl6pPr marL="457200" algn="l" rtl="0" fontAlgn="base">
        <a:spcBef>
          <a:spcPct val="0"/>
        </a:spcBef>
        <a:spcAft>
          <a:spcPct val="0"/>
        </a:spcAft>
        <a:defRPr sz="3200">
          <a:solidFill>
            <a:srgbClr val="003399"/>
          </a:solidFill>
          <a:latin typeface="Calibri" pitchFamily="34" charset="0"/>
        </a:defRPr>
      </a:lvl6pPr>
      <a:lvl7pPr marL="914400" algn="l" rtl="0" fontAlgn="base">
        <a:spcBef>
          <a:spcPct val="0"/>
        </a:spcBef>
        <a:spcAft>
          <a:spcPct val="0"/>
        </a:spcAft>
        <a:defRPr sz="3200">
          <a:solidFill>
            <a:srgbClr val="003399"/>
          </a:solidFill>
          <a:latin typeface="Calibri" pitchFamily="34" charset="0"/>
        </a:defRPr>
      </a:lvl7pPr>
      <a:lvl8pPr marL="1371600" algn="l" rtl="0" fontAlgn="base">
        <a:spcBef>
          <a:spcPct val="0"/>
        </a:spcBef>
        <a:spcAft>
          <a:spcPct val="0"/>
        </a:spcAft>
        <a:defRPr sz="3200">
          <a:solidFill>
            <a:srgbClr val="003399"/>
          </a:solidFill>
          <a:latin typeface="Calibri" pitchFamily="34" charset="0"/>
        </a:defRPr>
      </a:lvl8pPr>
      <a:lvl9pPr marL="1828800" algn="l" rtl="0" fontAlgn="base">
        <a:spcBef>
          <a:spcPct val="0"/>
        </a:spcBef>
        <a:spcAft>
          <a:spcPct val="0"/>
        </a:spcAft>
        <a:defRPr sz="3200">
          <a:solidFill>
            <a:srgbClr val="003399"/>
          </a:solidFill>
          <a:latin typeface="Calibri" pitchFamily="34" charset="0"/>
        </a:defRPr>
      </a:lvl9pPr>
    </p:titleStyle>
    <p:bodyStyle>
      <a:lvl1pPr marL="342900" indent="-342900" algn="l" rtl="0" fontAlgn="base">
        <a:spcBef>
          <a:spcPct val="20000"/>
        </a:spcBef>
        <a:spcAft>
          <a:spcPct val="0"/>
        </a:spcAft>
        <a:buClr>
          <a:srgbClr val="003399"/>
        </a:buClr>
        <a:buSzPct val="60000"/>
        <a:buFont typeface="Arial" charset="0"/>
        <a:buChar char="►"/>
        <a:defRPr sz="2400">
          <a:solidFill>
            <a:srgbClr val="003399"/>
          </a:solidFill>
          <a:latin typeface="Slate Pro Light" pitchFamily="50" charset="0"/>
          <a:ea typeface="+mn-ea"/>
          <a:cs typeface="+mn-cs"/>
        </a:defRPr>
      </a:lvl1pPr>
      <a:lvl2pPr marL="742950" indent="-285750" algn="l" rtl="0" fontAlgn="base">
        <a:spcBef>
          <a:spcPct val="20000"/>
        </a:spcBef>
        <a:spcAft>
          <a:spcPct val="0"/>
        </a:spcAft>
        <a:buClr>
          <a:srgbClr val="339933"/>
        </a:buClr>
        <a:buSzPct val="80000"/>
        <a:buFont typeface="Wingdings" pitchFamily="2" charset="2"/>
        <a:buChar char="§"/>
        <a:defRPr sz="2200">
          <a:solidFill>
            <a:schemeClr val="tx1"/>
          </a:solidFill>
          <a:latin typeface="Slate Pro Light" pitchFamily="50" charset="0"/>
        </a:defRPr>
      </a:lvl2pPr>
      <a:lvl3pPr marL="1143000" indent="-228600" algn="l" rtl="0" fontAlgn="base">
        <a:spcBef>
          <a:spcPct val="20000"/>
        </a:spcBef>
        <a:spcAft>
          <a:spcPct val="0"/>
        </a:spcAft>
        <a:buClr>
          <a:srgbClr val="003399"/>
        </a:buClr>
        <a:buSzPct val="60000"/>
        <a:buFont typeface="Arial" charset="0"/>
        <a:buChar char="►"/>
        <a:defRPr sz="2200">
          <a:solidFill>
            <a:schemeClr val="tx1"/>
          </a:solidFill>
          <a:latin typeface="Slate Pro Light" pitchFamily="50" charset="0"/>
        </a:defRPr>
      </a:lvl3pPr>
      <a:lvl4pPr marL="1600200" indent="-228600" algn="l" rtl="0" fontAlgn="base">
        <a:spcBef>
          <a:spcPct val="20000"/>
        </a:spcBef>
        <a:spcAft>
          <a:spcPct val="0"/>
        </a:spcAft>
        <a:buClr>
          <a:srgbClr val="339933"/>
        </a:buClr>
        <a:buSzPct val="80000"/>
        <a:buFont typeface="Wingdings" pitchFamily="2" charset="2"/>
        <a:buChar char="§"/>
        <a:defRPr sz="2200">
          <a:solidFill>
            <a:schemeClr val="tx1"/>
          </a:solidFill>
          <a:latin typeface="Slate Pro Light" pitchFamily="50" charset="0"/>
        </a:defRPr>
      </a:lvl4pPr>
      <a:lvl5pPr marL="2057400" indent="-228600" algn="l" rtl="0" fontAlgn="base">
        <a:spcBef>
          <a:spcPct val="20000"/>
        </a:spcBef>
        <a:spcAft>
          <a:spcPct val="0"/>
        </a:spcAft>
        <a:buClr>
          <a:srgbClr val="003399"/>
        </a:buClr>
        <a:buSzPct val="60000"/>
        <a:buFont typeface="Arial" charset="0"/>
        <a:buChar char="►"/>
        <a:defRPr sz="2200">
          <a:solidFill>
            <a:schemeClr val="tx1"/>
          </a:solidFill>
          <a:latin typeface="Slate Pro Light" pitchFamily="50" charset="0"/>
        </a:defRPr>
      </a:lvl5pPr>
      <a:lvl6pPr marL="25146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6pPr>
      <a:lvl7pPr marL="29718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7pPr>
      <a:lvl8pPr marL="34290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8pPr>
      <a:lvl9pPr marL="38862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https://www.youtube.com/embed/RM2N1w6t1KM?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5"/>
          <p:cNvSpPr>
            <a:spLocks noGrp="1" noChangeArrowheads="1"/>
          </p:cNvSpPr>
          <p:nvPr>
            <p:ph type="subTitle" idx="1"/>
          </p:nvPr>
        </p:nvSpPr>
        <p:spPr>
          <a:xfrm>
            <a:off x="895350" y="2590800"/>
            <a:ext cx="6172200" cy="2895600"/>
          </a:xfrm>
        </p:spPr>
        <p:txBody>
          <a:bodyPr/>
          <a:lstStyle/>
          <a:p>
            <a:r>
              <a:rPr lang="en-US" sz="3200" dirty="0">
                <a:latin typeface="Slate Pro Light" pitchFamily="50" charset="0"/>
                <a:cs typeface="Slate Pro" pitchFamily="2" charset="0"/>
              </a:rPr>
              <a:t>Peter G. Klein</a:t>
            </a:r>
          </a:p>
          <a:p>
            <a:pPr>
              <a:spcBef>
                <a:spcPts val="0"/>
              </a:spcBef>
            </a:pPr>
            <a:r>
              <a:rPr lang="en-US" sz="3200" dirty="0">
                <a:latin typeface="Slate Pro Light" pitchFamily="50" charset="0"/>
                <a:cs typeface="Slate Pro" pitchFamily="2" charset="0"/>
              </a:rPr>
              <a:t>Mises University </a:t>
            </a:r>
          </a:p>
          <a:p>
            <a:pPr>
              <a:spcBef>
                <a:spcPts val="0"/>
              </a:spcBef>
            </a:pPr>
            <a:r>
              <a:rPr lang="en-US" sz="3200" dirty="0">
                <a:latin typeface="Slate Pro Light" pitchFamily="50" charset="0"/>
                <a:cs typeface="Slate Pro" pitchFamily="2" charset="0"/>
              </a:rPr>
              <a:t>2022</a:t>
            </a:r>
          </a:p>
          <a:p>
            <a:pPr>
              <a:spcBef>
                <a:spcPts val="1200"/>
              </a:spcBef>
            </a:pPr>
            <a:r>
              <a:rPr lang="en-US" sz="2400" dirty="0">
                <a:latin typeface="Slate Pro Light" pitchFamily="50" charset="0"/>
                <a:cs typeface="Slate Pro" pitchFamily="2" charset="0"/>
              </a:rPr>
              <a:t>@</a:t>
            </a:r>
            <a:r>
              <a:rPr lang="en-US" sz="2400" dirty="0" err="1">
                <a:latin typeface="Slate Pro Light" pitchFamily="50" charset="0"/>
                <a:cs typeface="Slate Pro" pitchFamily="2" charset="0"/>
              </a:rPr>
              <a:t>petergklein</a:t>
            </a:r>
            <a:endParaRPr lang="en-US" sz="2400" dirty="0">
              <a:latin typeface="Slate Pro Light" pitchFamily="50" charset="0"/>
              <a:cs typeface="Slate Pro" pitchFamily="2" charset="0"/>
            </a:endParaRPr>
          </a:p>
          <a:p>
            <a:pPr>
              <a:spcBef>
                <a:spcPts val="0"/>
              </a:spcBef>
            </a:pPr>
            <a:r>
              <a:rPr lang="en-US" sz="2400" dirty="0">
                <a:latin typeface="Slate Pro Light" pitchFamily="50" charset="0"/>
                <a:cs typeface="Slate Pro" pitchFamily="2" charset="0"/>
              </a:rPr>
              <a:t>#</a:t>
            </a:r>
            <a:r>
              <a:rPr lang="en-US" sz="2400" dirty="0" err="1">
                <a:latin typeface="Slate Pro Light" pitchFamily="50" charset="0"/>
                <a:cs typeface="Slate Pro" pitchFamily="2" charset="0"/>
              </a:rPr>
              <a:t>MisesU</a:t>
            </a:r>
            <a:endParaRPr lang="en-US" sz="2400" dirty="0">
              <a:latin typeface="Slate Pro Light" pitchFamily="50" charset="0"/>
              <a:cs typeface="Slate Pro" pitchFamily="2" charset="0"/>
            </a:endParaRPr>
          </a:p>
        </p:txBody>
      </p:sp>
      <p:sp>
        <p:nvSpPr>
          <p:cNvPr id="67602" name="Text Box 18"/>
          <p:cNvSpPr txBox="1">
            <a:spLocks noChangeArrowheads="1"/>
          </p:cNvSpPr>
          <p:nvPr/>
        </p:nvSpPr>
        <p:spPr bwMode="auto">
          <a:xfrm>
            <a:off x="895350" y="1295400"/>
            <a:ext cx="7867650" cy="892552"/>
          </a:xfrm>
          <a:prstGeom prst="rect">
            <a:avLst/>
          </a:prstGeom>
          <a:noFill/>
          <a:ln w="9525">
            <a:noFill/>
            <a:miter lim="800000"/>
            <a:headEnd/>
            <a:tailEnd/>
          </a:ln>
          <a:effectLst/>
        </p:spPr>
        <p:txBody>
          <a:bodyPr wrap="square">
            <a:spAutoFit/>
          </a:bodyPr>
          <a:lstStyle/>
          <a:p>
            <a:r>
              <a:rPr lang="en-US" sz="5200" dirty="0">
                <a:solidFill>
                  <a:srgbClr val="003399"/>
                </a:solidFill>
                <a:latin typeface="Slate Pro Light" pitchFamily="50" charset="0"/>
                <a:cs typeface="Slate Pro" pitchFamily="2" charset="0"/>
              </a:rPr>
              <a:t>Entrepreneurship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concepts of entrepreneurship</a:t>
            </a:r>
          </a:p>
        </p:txBody>
      </p:sp>
      <p:sp>
        <p:nvSpPr>
          <p:cNvPr id="3" name="Content Placeholder 2"/>
          <p:cNvSpPr>
            <a:spLocks noGrp="1"/>
          </p:cNvSpPr>
          <p:nvPr>
            <p:ph idx="1"/>
          </p:nvPr>
        </p:nvSpPr>
        <p:spPr>
          <a:xfrm>
            <a:off x="304800" y="1219200"/>
            <a:ext cx="8153400" cy="5105400"/>
          </a:xfrm>
        </p:spPr>
        <p:txBody>
          <a:bodyPr/>
          <a:lstStyle/>
          <a:p>
            <a:r>
              <a:rPr lang="en-US" dirty="0">
                <a:solidFill>
                  <a:schemeClr val="tx1"/>
                </a:solidFill>
              </a:rPr>
              <a:t>Personality traits (charisma, creativity, leadership, persistence)</a:t>
            </a:r>
          </a:p>
          <a:p>
            <a:r>
              <a:rPr lang="en-US" dirty="0">
                <a:solidFill>
                  <a:schemeClr val="tx1"/>
                </a:solidFill>
              </a:rPr>
              <a:t>Phenomena associated with startups, small business, tech</a:t>
            </a:r>
          </a:p>
          <a:p>
            <a:pPr lvl="1"/>
            <a:r>
              <a:rPr lang="en-US" dirty="0">
                <a:solidFill>
                  <a:schemeClr val="tx1"/>
                </a:solidFill>
              </a:rPr>
              <a:t>Starting a business</a:t>
            </a:r>
          </a:p>
          <a:p>
            <a:pPr lvl="1"/>
            <a:r>
              <a:rPr lang="en-US" dirty="0">
                <a:solidFill>
                  <a:schemeClr val="tx1"/>
                </a:solidFill>
              </a:rPr>
              <a:t>Managing a small business</a:t>
            </a:r>
          </a:p>
          <a:p>
            <a:pPr lvl="1"/>
            <a:r>
              <a:rPr lang="en-US" dirty="0">
                <a:solidFill>
                  <a:schemeClr val="tx1"/>
                </a:solidFill>
              </a:rPr>
              <a:t>Starting and growing a particular type of business (small, tech, high-growth, VC-backed, with patents)</a:t>
            </a:r>
          </a:p>
          <a:p>
            <a:pPr lvl="1"/>
            <a:r>
              <a:rPr lang="en-US" dirty="0">
                <a:solidFill>
                  <a:schemeClr val="tx1"/>
                </a:solidFill>
              </a:rPr>
              <a:t>Starting a business in a particular way (e.g., lean startup)</a:t>
            </a:r>
          </a:p>
          <a:p>
            <a:pPr>
              <a:spcBef>
                <a:spcPts val="600"/>
              </a:spcBef>
            </a:pPr>
            <a:r>
              <a:rPr lang="en-US" dirty="0">
                <a:solidFill>
                  <a:schemeClr val="tx1"/>
                </a:solidFill>
              </a:rPr>
              <a:t>Pursuit of “opportunity”</a:t>
            </a:r>
          </a:p>
        </p:txBody>
      </p:sp>
      <p:pic>
        <p:nvPicPr>
          <p:cNvPr id="2050" name="Picture 2" descr="Business Plan: Defining Your Opportunity | Covenant Group">
            <a:extLst>
              <a:ext uri="{FF2B5EF4-FFF2-40B4-BE49-F238E27FC236}">
                <a16:creationId xmlns:a16="http://schemas.microsoft.com/office/drawing/2014/main" id="{7CD35913-4BAC-77B3-C503-B2DD0906830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460" b="20266"/>
          <a:stretch/>
        </p:blipFill>
        <p:spPr bwMode="auto">
          <a:xfrm>
            <a:off x="990600" y="4648200"/>
            <a:ext cx="3125304"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64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fade">
                                      <p:cBhvr>
                                        <p:cTn id="3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5A1C5B-BDEA-41E2-AD53-2822A956C7E8}"/>
              </a:ext>
            </a:extLst>
          </p:cNvPr>
          <p:cNvPicPr>
            <a:picLocks noChangeAspect="1"/>
          </p:cNvPicPr>
          <p:nvPr/>
        </p:nvPicPr>
        <p:blipFill>
          <a:blip r:embed="rId2"/>
          <a:stretch>
            <a:fillRect/>
          </a:stretch>
        </p:blipFill>
        <p:spPr>
          <a:xfrm>
            <a:off x="0" y="0"/>
            <a:ext cx="5347562" cy="6858000"/>
          </a:xfrm>
          <a:prstGeom prst="rect">
            <a:avLst/>
          </a:prstGeom>
        </p:spPr>
      </p:pic>
      <p:pic>
        <p:nvPicPr>
          <p:cNvPr id="3074" name="Picture 2" descr="The House that Howard Built - Alumni - Harvard Business School">
            <a:extLst>
              <a:ext uri="{FF2B5EF4-FFF2-40B4-BE49-F238E27FC236}">
                <a16:creationId xmlns:a16="http://schemas.microsoft.com/office/drawing/2014/main" id="{EBEAA803-1131-41B4-B94A-8F2729B3E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7562" y="0"/>
            <a:ext cx="3796439" cy="2689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20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mazon.com: Competition and Entrepreneurship eBook: Kirzner, Israel M.:  Kindle Store">
            <a:extLst>
              <a:ext uri="{FF2B5EF4-FFF2-40B4-BE49-F238E27FC236}">
                <a16:creationId xmlns:a16="http://schemas.microsoft.com/office/drawing/2014/main" id="{867257C2-5E3F-4966-8F18-76DC376297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81000"/>
            <a:ext cx="3429000" cy="59634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FE7DF35-19BD-4EBC-A147-3131A9FAB562}"/>
              </a:ext>
            </a:extLst>
          </p:cNvPr>
          <p:cNvPicPr>
            <a:picLocks noChangeAspect="1"/>
          </p:cNvPicPr>
          <p:nvPr/>
        </p:nvPicPr>
        <p:blipFill>
          <a:blip r:embed="rId3"/>
          <a:stretch>
            <a:fillRect/>
          </a:stretch>
        </p:blipFill>
        <p:spPr>
          <a:xfrm rot="-60000">
            <a:off x="3962400" y="238650"/>
            <a:ext cx="4657725" cy="2790825"/>
          </a:xfrm>
          <a:prstGeom prst="rect">
            <a:avLst/>
          </a:prstGeom>
        </p:spPr>
      </p:pic>
      <p:sp>
        <p:nvSpPr>
          <p:cNvPr id="4" name="Rectangle 3">
            <a:extLst>
              <a:ext uri="{FF2B5EF4-FFF2-40B4-BE49-F238E27FC236}">
                <a16:creationId xmlns:a16="http://schemas.microsoft.com/office/drawing/2014/main" id="{787E4A88-9A6C-48F8-A6FA-D067570F8418}"/>
              </a:ext>
            </a:extLst>
          </p:cNvPr>
          <p:cNvSpPr/>
          <p:nvPr/>
        </p:nvSpPr>
        <p:spPr bwMode="auto">
          <a:xfrm>
            <a:off x="4191000" y="-104664"/>
            <a:ext cx="37338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sp>
        <p:nvSpPr>
          <p:cNvPr id="6" name="Rectangle 5">
            <a:extLst>
              <a:ext uri="{FF2B5EF4-FFF2-40B4-BE49-F238E27FC236}">
                <a16:creationId xmlns:a16="http://schemas.microsoft.com/office/drawing/2014/main" id="{EDFD2FFC-EE16-4A9B-A305-7BAEDD8C06A9}"/>
              </a:ext>
            </a:extLst>
          </p:cNvPr>
          <p:cNvSpPr/>
          <p:nvPr/>
        </p:nvSpPr>
        <p:spPr bwMode="auto">
          <a:xfrm>
            <a:off x="3962685" y="2971800"/>
            <a:ext cx="2538599"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pic>
        <p:nvPicPr>
          <p:cNvPr id="7" name="Picture 6">
            <a:extLst>
              <a:ext uri="{FF2B5EF4-FFF2-40B4-BE49-F238E27FC236}">
                <a16:creationId xmlns:a16="http://schemas.microsoft.com/office/drawing/2014/main" id="{F3824703-9E45-470D-9AE6-C249052C24B4}"/>
              </a:ext>
            </a:extLst>
          </p:cNvPr>
          <p:cNvPicPr>
            <a:picLocks noChangeAspect="1"/>
          </p:cNvPicPr>
          <p:nvPr/>
        </p:nvPicPr>
        <p:blipFill rotWithShape="1">
          <a:blip r:embed="rId4"/>
          <a:srcRect l="4070" r="1553"/>
          <a:stretch/>
        </p:blipFill>
        <p:spPr>
          <a:xfrm>
            <a:off x="4133476" y="3330919"/>
            <a:ext cx="4629524" cy="4471340"/>
          </a:xfrm>
          <a:prstGeom prst="rect">
            <a:avLst/>
          </a:prstGeom>
          <a:ln>
            <a:solidFill>
              <a:schemeClr val="tx1"/>
            </a:solidFill>
          </a:ln>
        </p:spPr>
      </p:pic>
    </p:spTree>
    <p:extLst>
      <p:ext uri="{BB962C8B-B14F-4D97-AF65-F5344CB8AC3E}">
        <p14:creationId xmlns:p14="http://schemas.microsoft.com/office/powerpoint/2010/main" val="227245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opportunity-discovery approach</a:t>
            </a:r>
          </a:p>
        </p:txBody>
      </p:sp>
      <p:sp>
        <p:nvSpPr>
          <p:cNvPr id="3" name="Content Placeholder 2"/>
          <p:cNvSpPr>
            <a:spLocks noGrp="1"/>
          </p:cNvSpPr>
          <p:nvPr>
            <p:ph idx="1"/>
          </p:nvPr>
        </p:nvSpPr>
        <p:spPr>
          <a:xfrm>
            <a:off x="304800" y="1219200"/>
            <a:ext cx="6096000" cy="5105400"/>
          </a:xfrm>
        </p:spPr>
        <p:txBody>
          <a:bodyPr/>
          <a:lstStyle/>
          <a:p>
            <a:r>
              <a:rPr lang="en-US" dirty="0"/>
              <a:t>Entrepreneurship as alertness to profit opportunities</a:t>
            </a:r>
          </a:p>
          <a:p>
            <a:pPr lvl="1"/>
            <a:r>
              <a:rPr lang="en-US" dirty="0"/>
              <a:t>Contrast with mechanistic notions of search and optimization</a:t>
            </a:r>
          </a:p>
          <a:p>
            <a:pPr lvl="1"/>
            <a:r>
              <a:rPr lang="en-US" dirty="0">
                <a:solidFill>
                  <a:schemeClr val="tx1"/>
                </a:solidFill>
              </a:rPr>
              <a:t>Emphasis on serendipitous discovery, without antecedents</a:t>
            </a:r>
          </a:p>
          <a:p>
            <a:endParaRPr lang="en-US" dirty="0">
              <a:solidFill>
                <a:schemeClr val="tx1"/>
              </a:solidFill>
            </a:endParaRPr>
          </a:p>
        </p:txBody>
      </p:sp>
      <p:pic>
        <p:nvPicPr>
          <p:cNvPr id="5122" name="Picture 2" descr="Israel Kirzner • The Beloit Residencies • Beloit College">
            <a:extLst>
              <a:ext uri="{FF2B5EF4-FFF2-40B4-BE49-F238E27FC236}">
                <a16:creationId xmlns:a16="http://schemas.microsoft.com/office/drawing/2014/main" id="{62755D3E-F140-4141-99DF-B95764C75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57200"/>
            <a:ext cx="1751135" cy="259168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A General Theory of Entrepreneurship: The Individual-Opportunity Nexus (New  Horizons in Entrepreneurship series): Scott Shane: 9781843769965:  Amazon.com: Books">
            <a:extLst>
              <a:ext uri="{FF2B5EF4-FFF2-40B4-BE49-F238E27FC236}">
                <a16:creationId xmlns:a16="http://schemas.microsoft.com/office/drawing/2014/main" id="{D649CA3F-BCB3-4FFA-B554-077DF9215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35" y="3834862"/>
            <a:ext cx="1752600" cy="2642138"/>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A95E7D49-AAD7-4318-A4CC-E22A8F982528}"/>
              </a:ext>
            </a:extLst>
          </p:cNvPr>
          <p:cNvSpPr txBox="1">
            <a:spLocks/>
          </p:cNvSpPr>
          <p:nvPr/>
        </p:nvSpPr>
        <p:spPr bwMode="auto">
          <a:xfrm>
            <a:off x="2665535" y="3505200"/>
            <a:ext cx="6021265"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3399"/>
              </a:buClr>
              <a:buSzPct val="60000"/>
              <a:buFont typeface="Arial" charset="0"/>
              <a:buChar char="►"/>
              <a:defRPr sz="2400">
                <a:solidFill>
                  <a:srgbClr val="003399"/>
                </a:solidFill>
                <a:latin typeface="Slate Pro Light" pitchFamily="50" charset="0"/>
                <a:ea typeface="+mn-ea"/>
                <a:cs typeface="+mn-cs"/>
              </a:defRPr>
            </a:lvl1pPr>
            <a:lvl2pPr marL="742950" indent="-285750" algn="l" rtl="0" fontAlgn="base">
              <a:spcBef>
                <a:spcPct val="20000"/>
              </a:spcBef>
              <a:spcAft>
                <a:spcPct val="0"/>
              </a:spcAft>
              <a:buClr>
                <a:srgbClr val="339933"/>
              </a:buClr>
              <a:buSzPct val="80000"/>
              <a:buFont typeface="Wingdings" pitchFamily="2" charset="2"/>
              <a:buChar char="§"/>
              <a:defRPr sz="2200">
                <a:solidFill>
                  <a:schemeClr val="tx1"/>
                </a:solidFill>
                <a:latin typeface="Slate Pro Light" pitchFamily="50" charset="0"/>
              </a:defRPr>
            </a:lvl2pPr>
            <a:lvl3pPr marL="1143000" indent="-228600" algn="l" rtl="0" fontAlgn="base">
              <a:spcBef>
                <a:spcPct val="20000"/>
              </a:spcBef>
              <a:spcAft>
                <a:spcPct val="0"/>
              </a:spcAft>
              <a:buClr>
                <a:srgbClr val="003399"/>
              </a:buClr>
              <a:buSzPct val="60000"/>
              <a:buFont typeface="Arial" charset="0"/>
              <a:buChar char="►"/>
              <a:defRPr sz="2200">
                <a:solidFill>
                  <a:schemeClr val="tx1"/>
                </a:solidFill>
                <a:latin typeface="Slate Pro Light" pitchFamily="50" charset="0"/>
              </a:defRPr>
            </a:lvl3pPr>
            <a:lvl4pPr marL="1600200" indent="-228600" algn="l" rtl="0" fontAlgn="base">
              <a:spcBef>
                <a:spcPct val="20000"/>
              </a:spcBef>
              <a:spcAft>
                <a:spcPct val="0"/>
              </a:spcAft>
              <a:buClr>
                <a:srgbClr val="339933"/>
              </a:buClr>
              <a:buSzPct val="80000"/>
              <a:buFont typeface="Wingdings" pitchFamily="2" charset="2"/>
              <a:buChar char="§"/>
              <a:defRPr sz="2200">
                <a:solidFill>
                  <a:schemeClr val="tx1"/>
                </a:solidFill>
                <a:latin typeface="Slate Pro Light" pitchFamily="50" charset="0"/>
              </a:defRPr>
            </a:lvl4pPr>
            <a:lvl5pPr marL="2057400" indent="-228600" algn="l" rtl="0" fontAlgn="base">
              <a:spcBef>
                <a:spcPct val="20000"/>
              </a:spcBef>
              <a:spcAft>
                <a:spcPct val="0"/>
              </a:spcAft>
              <a:buClr>
                <a:srgbClr val="003399"/>
              </a:buClr>
              <a:buSzPct val="60000"/>
              <a:buFont typeface="Arial" charset="0"/>
              <a:buChar char="►"/>
              <a:defRPr sz="2200">
                <a:solidFill>
                  <a:schemeClr val="tx1"/>
                </a:solidFill>
                <a:latin typeface="Slate Pro Light" pitchFamily="50" charset="0"/>
              </a:defRPr>
            </a:lvl5pPr>
            <a:lvl6pPr marL="25146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6pPr>
            <a:lvl7pPr marL="29718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7pPr>
            <a:lvl8pPr marL="34290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8pPr>
            <a:lvl9pPr marL="38862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9pPr>
          </a:lstStyle>
          <a:p>
            <a:pPr lvl="1" eaLnBrk="1" hangingPunct="1"/>
            <a:r>
              <a:rPr lang="en-US" kern="0" dirty="0"/>
              <a:t>Separation of entrepreneurship and resource ownership (pure entrepreneur owns no capital)</a:t>
            </a:r>
          </a:p>
          <a:p>
            <a:pPr lvl="1" eaLnBrk="1" hangingPunct="1"/>
            <a:r>
              <a:rPr lang="en-US" kern="0" dirty="0"/>
              <a:t>Claim that discovery, not investment, drives the market process</a:t>
            </a:r>
          </a:p>
          <a:p>
            <a:pPr eaLnBrk="1" hangingPunct="1"/>
            <a:r>
              <a:rPr lang="en-US" kern="0" dirty="0"/>
              <a:t>In applied work, attempts to measure opportunities, link to individual characteristics</a:t>
            </a:r>
          </a:p>
          <a:p>
            <a:pPr eaLnBrk="1" hangingPunct="1"/>
            <a:endParaRPr lang="en-US" kern="0" dirty="0">
              <a:solidFill>
                <a:schemeClr val="tx1"/>
              </a:solidFill>
            </a:endParaRPr>
          </a:p>
        </p:txBody>
      </p:sp>
    </p:spTree>
    <p:extLst>
      <p:ext uri="{BB962C8B-B14F-4D97-AF65-F5344CB8AC3E}">
        <p14:creationId xmlns:p14="http://schemas.microsoft.com/office/powerpoint/2010/main" val="78684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Fargo (1996) - A Finder's Fee Scene (4/12) | Movieclips">
            <a:hlinkClick r:id="" action="ppaction://media"/>
            <a:extLst>
              <a:ext uri="{FF2B5EF4-FFF2-40B4-BE49-F238E27FC236}">
                <a16:creationId xmlns:a16="http://schemas.microsoft.com/office/drawing/2014/main" id="{BE861A70-9C37-41C7-A22E-100AACC1F4F5}"/>
              </a:ext>
            </a:extLst>
          </p:cNvPr>
          <p:cNvPicPr>
            <a:picLocks noRot="1" noChangeAspect="1"/>
          </p:cNvPicPr>
          <p:nvPr>
            <a:videoFile r:link="rId1"/>
          </p:nvPr>
        </p:nvPicPr>
        <p:blipFill>
          <a:blip r:embed="rId3"/>
          <a:stretch>
            <a:fillRect/>
          </a:stretch>
        </p:blipFill>
        <p:spPr>
          <a:xfrm>
            <a:off x="-13487" y="838200"/>
            <a:ext cx="9170974" cy="5181600"/>
          </a:xfrm>
          <a:prstGeom prst="rect">
            <a:avLst/>
          </a:prstGeom>
        </p:spPr>
      </p:pic>
    </p:spTree>
    <p:extLst>
      <p:ext uri="{BB962C8B-B14F-4D97-AF65-F5344CB8AC3E}">
        <p14:creationId xmlns:p14="http://schemas.microsoft.com/office/powerpoint/2010/main" val="119790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8EDF0-2D3D-41BD-BFB0-DBBA944EA0E4}"/>
              </a:ext>
            </a:extLst>
          </p:cNvPr>
          <p:cNvSpPr>
            <a:spLocks noGrp="1"/>
          </p:cNvSpPr>
          <p:nvPr>
            <p:ph type="title"/>
          </p:nvPr>
        </p:nvSpPr>
        <p:spPr/>
        <p:txBody>
          <a:bodyPr/>
          <a:lstStyle/>
          <a:p>
            <a:r>
              <a:rPr lang="en-US" dirty="0"/>
              <a:t>Problems with the discovery view</a:t>
            </a:r>
          </a:p>
        </p:txBody>
      </p:sp>
      <p:sp>
        <p:nvSpPr>
          <p:cNvPr id="3" name="Content Placeholder 2">
            <a:extLst>
              <a:ext uri="{FF2B5EF4-FFF2-40B4-BE49-F238E27FC236}">
                <a16:creationId xmlns:a16="http://schemas.microsoft.com/office/drawing/2014/main" id="{9FFF1C61-0A47-4624-AA84-3EA24FDB6BC8}"/>
              </a:ext>
            </a:extLst>
          </p:cNvPr>
          <p:cNvSpPr>
            <a:spLocks noGrp="1"/>
          </p:cNvSpPr>
          <p:nvPr>
            <p:ph idx="1"/>
          </p:nvPr>
        </p:nvSpPr>
        <p:spPr>
          <a:xfrm>
            <a:off x="304800" y="1219200"/>
            <a:ext cx="6858000" cy="5410200"/>
          </a:xfrm>
        </p:spPr>
        <p:txBody>
          <a:bodyPr/>
          <a:lstStyle/>
          <a:p>
            <a:pPr marL="0" indent="0">
              <a:buNone/>
            </a:pPr>
            <a:r>
              <a:rPr lang="en-US" sz="2100" dirty="0">
                <a:solidFill>
                  <a:schemeClr val="tx1"/>
                </a:solidFill>
              </a:rPr>
              <a:t>Hayek (1968): competition “is important primarily as a discovery procedure whereby entrepreneurs constantly search for unexploited opportunities that can also be taken advantage of by others.”</a:t>
            </a:r>
          </a:p>
          <a:p>
            <a:pPr marL="0" indent="0">
              <a:spcBef>
                <a:spcPts val="1200"/>
              </a:spcBef>
              <a:buNone/>
            </a:pPr>
            <a:r>
              <a:rPr lang="en-US" sz="2100" dirty="0">
                <a:solidFill>
                  <a:schemeClr val="tx1"/>
                </a:solidFill>
              </a:rPr>
              <a:t>Kirzner (1973): entrepreneurship is alertness to “changing buying and selling possibilities,” “relevant new information,” and “potentially worthwhile goals hitherto unnoticed, as well as toward unnoticed potentially valuable, available resources.” The entrepreneur “notices [a] price discrepancy before others do.” </a:t>
            </a:r>
          </a:p>
        </p:txBody>
      </p:sp>
      <p:pic>
        <p:nvPicPr>
          <p:cNvPr id="5" name="Picture 9">
            <a:extLst>
              <a:ext uri="{FF2B5EF4-FFF2-40B4-BE49-F238E27FC236}">
                <a16:creationId xmlns:a16="http://schemas.microsoft.com/office/drawing/2014/main" id="{1DD7CD15-3732-42BE-AFEE-4C0FF8E9F5F1}"/>
              </a:ext>
            </a:extLst>
          </p:cNvPr>
          <p:cNvPicPr>
            <a:picLocks noChangeAspect="1" noChangeArrowheads="1"/>
          </p:cNvPicPr>
          <p:nvPr/>
        </p:nvPicPr>
        <p:blipFill>
          <a:blip r:embed="rId2" cstate="print"/>
          <a:srcRect/>
          <a:stretch>
            <a:fillRect/>
          </a:stretch>
        </p:blipFill>
        <p:spPr bwMode="auto">
          <a:xfrm>
            <a:off x="7588901" y="2819400"/>
            <a:ext cx="1097554" cy="1452542"/>
          </a:xfrm>
          <a:prstGeom prst="rect">
            <a:avLst/>
          </a:prstGeom>
          <a:noFill/>
          <a:ln w="9525">
            <a:noFill/>
            <a:miter lim="800000"/>
            <a:headEnd/>
            <a:tailEnd/>
          </a:ln>
        </p:spPr>
      </p:pic>
      <p:pic>
        <p:nvPicPr>
          <p:cNvPr id="6" name="Picture 9" descr="http://lvb.net/media/lvb2005/20050112-hayek.jpg">
            <a:extLst>
              <a:ext uri="{FF2B5EF4-FFF2-40B4-BE49-F238E27FC236}">
                <a16:creationId xmlns:a16="http://schemas.microsoft.com/office/drawing/2014/main" id="{E2FB87FD-EEE5-4CF9-A0F5-08AD5C5DA4D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408"/>
          <a:stretch/>
        </p:blipFill>
        <p:spPr bwMode="auto">
          <a:xfrm>
            <a:off x="7588901" y="1219200"/>
            <a:ext cx="98615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E15C3AA9-7137-4934-B0B1-C378B52E7EBB}"/>
              </a:ext>
            </a:extLst>
          </p:cNvPr>
          <p:cNvSpPr txBox="1">
            <a:spLocks/>
          </p:cNvSpPr>
          <p:nvPr/>
        </p:nvSpPr>
        <p:spPr bwMode="auto">
          <a:xfrm>
            <a:off x="304800" y="4495800"/>
            <a:ext cx="854075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3399"/>
              </a:buClr>
              <a:buSzPct val="60000"/>
              <a:buFont typeface="Arial" charset="0"/>
              <a:buChar char="►"/>
              <a:defRPr sz="2400">
                <a:solidFill>
                  <a:srgbClr val="003399"/>
                </a:solidFill>
                <a:latin typeface="Slate Pro Light" pitchFamily="50" charset="0"/>
                <a:ea typeface="+mn-ea"/>
                <a:cs typeface="+mn-cs"/>
              </a:defRPr>
            </a:lvl1pPr>
            <a:lvl2pPr marL="742950" indent="-285750" algn="l" rtl="0" fontAlgn="base">
              <a:spcBef>
                <a:spcPct val="20000"/>
              </a:spcBef>
              <a:spcAft>
                <a:spcPct val="0"/>
              </a:spcAft>
              <a:buClr>
                <a:srgbClr val="339933"/>
              </a:buClr>
              <a:buSzPct val="80000"/>
              <a:buFont typeface="Wingdings" pitchFamily="2" charset="2"/>
              <a:buChar char="§"/>
              <a:defRPr sz="2200">
                <a:solidFill>
                  <a:schemeClr val="tx1"/>
                </a:solidFill>
                <a:latin typeface="Slate Pro Light" pitchFamily="50" charset="0"/>
              </a:defRPr>
            </a:lvl2pPr>
            <a:lvl3pPr marL="1143000" indent="-228600" algn="l" rtl="0" fontAlgn="base">
              <a:spcBef>
                <a:spcPct val="20000"/>
              </a:spcBef>
              <a:spcAft>
                <a:spcPct val="0"/>
              </a:spcAft>
              <a:buClr>
                <a:srgbClr val="003399"/>
              </a:buClr>
              <a:buSzPct val="60000"/>
              <a:buFont typeface="Arial" charset="0"/>
              <a:buChar char="►"/>
              <a:defRPr sz="2200">
                <a:solidFill>
                  <a:schemeClr val="tx1"/>
                </a:solidFill>
                <a:latin typeface="Slate Pro Light" pitchFamily="50" charset="0"/>
              </a:defRPr>
            </a:lvl3pPr>
            <a:lvl4pPr marL="1600200" indent="-228600" algn="l" rtl="0" fontAlgn="base">
              <a:spcBef>
                <a:spcPct val="20000"/>
              </a:spcBef>
              <a:spcAft>
                <a:spcPct val="0"/>
              </a:spcAft>
              <a:buClr>
                <a:srgbClr val="339933"/>
              </a:buClr>
              <a:buSzPct val="80000"/>
              <a:buFont typeface="Wingdings" pitchFamily="2" charset="2"/>
              <a:buChar char="§"/>
              <a:defRPr sz="2200">
                <a:solidFill>
                  <a:schemeClr val="tx1"/>
                </a:solidFill>
                <a:latin typeface="Slate Pro Light" pitchFamily="50" charset="0"/>
              </a:defRPr>
            </a:lvl4pPr>
            <a:lvl5pPr marL="2057400" indent="-228600" algn="l" rtl="0" fontAlgn="base">
              <a:spcBef>
                <a:spcPct val="20000"/>
              </a:spcBef>
              <a:spcAft>
                <a:spcPct val="0"/>
              </a:spcAft>
              <a:buClr>
                <a:srgbClr val="003399"/>
              </a:buClr>
              <a:buSzPct val="60000"/>
              <a:buFont typeface="Arial" charset="0"/>
              <a:buChar char="►"/>
              <a:defRPr sz="2200">
                <a:solidFill>
                  <a:schemeClr val="tx1"/>
                </a:solidFill>
                <a:latin typeface="Slate Pro Light" pitchFamily="50" charset="0"/>
              </a:defRPr>
            </a:lvl5pPr>
            <a:lvl6pPr marL="25146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6pPr>
            <a:lvl7pPr marL="29718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7pPr>
            <a:lvl8pPr marL="34290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8pPr>
            <a:lvl9pPr marL="38862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9pPr>
          </a:lstStyle>
          <a:p>
            <a:pPr marL="0" indent="0" eaLnBrk="1" hangingPunct="1">
              <a:spcBef>
                <a:spcPts val="1200"/>
              </a:spcBef>
              <a:buFont typeface="Arial" charset="0"/>
              <a:buNone/>
            </a:pPr>
            <a:r>
              <a:rPr lang="en-US" sz="2300" kern="0" dirty="0">
                <a:solidFill>
                  <a:schemeClr val="tx1"/>
                </a:solidFill>
              </a:rPr>
              <a:t>Problems</a:t>
            </a:r>
          </a:p>
          <a:p>
            <a:pPr eaLnBrk="1" hangingPunct="1"/>
            <a:r>
              <a:rPr lang="en-US" sz="2000" kern="0" dirty="0">
                <a:solidFill>
                  <a:schemeClr val="tx1"/>
                </a:solidFill>
              </a:rPr>
              <a:t>Entrepreneurs don’t discover, they create. Entrepreneurship looks to the future!</a:t>
            </a:r>
          </a:p>
          <a:p>
            <a:pPr eaLnBrk="1" hangingPunct="1"/>
            <a:r>
              <a:rPr lang="en-US" sz="2000" kern="0" dirty="0">
                <a:solidFill>
                  <a:schemeClr val="tx1"/>
                </a:solidFill>
              </a:rPr>
              <a:t>“Opportunity” is a metaphor.</a:t>
            </a:r>
          </a:p>
          <a:p>
            <a:pPr eaLnBrk="1" hangingPunct="1"/>
            <a:r>
              <a:rPr lang="en-US" sz="2000" kern="0" dirty="0">
                <a:solidFill>
                  <a:schemeClr val="tx1"/>
                </a:solidFill>
              </a:rPr>
              <a:t>If profit comes from successful discovery, whither loss?</a:t>
            </a:r>
          </a:p>
          <a:p>
            <a:pPr eaLnBrk="1" hangingPunct="1"/>
            <a:r>
              <a:rPr lang="en-US" sz="2000" kern="0" dirty="0">
                <a:solidFill>
                  <a:schemeClr val="tx1"/>
                </a:solidFill>
              </a:rPr>
              <a:t>Under uncertainty, entrepreneurs must own capital. </a:t>
            </a:r>
          </a:p>
        </p:txBody>
      </p:sp>
    </p:spTree>
    <p:extLst>
      <p:ext uri="{BB962C8B-B14F-4D97-AF65-F5344CB8AC3E}">
        <p14:creationId xmlns:p14="http://schemas.microsoft.com/office/powerpoint/2010/main" val="177879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Entrepreneurship and the market process 1/</a:t>
            </a:r>
          </a:p>
        </p:txBody>
      </p:sp>
      <p:sp>
        <p:nvSpPr>
          <p:cNvPr id="3" name="Content Placeholder 2"/>
          <p:cNvSpPr>
            <a:spLocks noGrp="1"/>
          </p:cNvSpPr>
          <p:nvPr>
            <p:ph idx="1"/>
          </p:nvPr>
        </p:nvSpPr>
        <p:spPr>
          <a:xfrm>
            <a:off x="304801" y="1219200"/>
            <a:ext cx="8305800" cy="5105400"/>
          </a:xfrm>
        </p:spPr>
        <p:txBody>
          <a:bodyPr/>
          <a:lstStyle/>
          <a:p>
            <a:pPr marL="0" indent="0">
              <a:buNone/>
            </a:pPr>
            <a:r>
              <a:rPr lang="en-US" sz="2100" dirty="0">
                <a:solidFill>
                  <a:schemeClr val="tx1"/>
                </a:solidFill>
              </a:rPr>
              <a:t>“If [entrepreneurs] fail to produce in the cheapest and</a:t>
            </a:r>
          </a:p>
          <a:p>
            <a:pPr marL="0" indent="0">
              <a:spcBef>
                <a:spcPts val="0"/>
              </a:spcBef>
              <a:buNone/>
            </a:pPr>
            <a:r>
              <a:rPr lang="en-US" sz="2100" dirty="0">
                <a:solidFill>
                  <a:schemeClr val="tx1"/>
                </a:solidFill>
              </a:rPr>
              <a:t>best possible way those commodities which the</a:t>
            </a:r>
          </a:p>
          <a:p>
            <a:pPr marL="0" indent="0">
              <a:spcBef>
                <a:spcPts val="0"/>
              </a:spcBef>
              <a:buNone/>
            </a:pPr>
            <a:r>
              <a:rPr lang="en-US" sz="2100" dirty="0">
                <a:solidFill>
                  <a:schemeClr val="tx1"/>
                </a:solidFill>
              </a:rPr>
              <a:t>consumers are asking for most urgently, they suffer</a:t>
            </a:r>
          </a:p>
          <a:p>
            <a:pPr marL="0" indent="0">
              <a:spcBef>
                <a:spcPts val="0"/>
              </a:spcBef>
              <a:buNone/>
            </a:pPr>
            <a:r>
              <a:rPr lang="en-US" sz="2100" dirty="0">
                <a:solidFill>
                  <a:schemeClr val="tx1"/>
                </a:solidFill>
              </a:rPr>
              <a:t>losses and are finally eliminated from their entrepreneurial </a:t>
            </a:r>
          </a:p>
          <a:p>
            <a:pPr marL="0" indent="0">
              <a:spcBef>
                <a:spcPts val="0"/>
              </a:spcBef>
              <a:buNone/>
            </a:pPr>
            <a:r>
              <a:rPr lang="en-US" sz="2100" dirty="0">
                <a:solidFill>
                  <a:schemeClr val="tx1"/>
                </a:solidFill>
              </a:rPr>
              <a:t>position. Other men who know better how to serve the</a:t>
            </a:r>
          </a:p>
          <a:p>
            <a:pPr marL="0" indent="0">
              <a:spcBef>
                <a:spcPts val="0"/>
              </a:spcBef>
              <a:buNone/>
            </a:pPr>
            <a:r>
              <a:rPr lang="en-US" sz="2100" dirty="0">
                <a:solidFill>
                  <a:schemeClr val="tx1"/>
                </a:solidFill>
              </a:rPr>
              <a:t>consumers replace them” (Mises, 1951, p. 7).</a:t>
            </a:r>
          </a:p>
          <a:p>
            <a:pPr marL="520700" lvl="1"/>
            <a:r>
              <a:rPr lang="en-US" sz="2100" dirty="0">
                <a:solidFill>
                  <a:schemeClr val="tx1"/>
                </a:solidFill>
              </a:rPr>
              <a:t>Not the same as the “convergence toward equilibrium” </a:t>
            </a:r>
          </a:p>
          <a:p>
            <a:pPr marL="0" indent="0">
              <a:spcBef>
                <a:spcPts val="1800"/>
              </a:spcBef>
              <a:buNone/>
            </a:pPr>
            <a:r>
              <a:rPr lang="en-US" sz="2100" dirty="0">
                <a:solidFill>
                  <a:schemeClr val="tx1"/>
                </a:solidFill>
              </a:rPr>
              <a:t>“[T]he profit-maker is allocating factors where they had been undervalued as compared to the consumers’ desires. The greater a man’s profit has been, the more praiseworthy his role, for then the greater is the maladjustment that he alone has uncovered and is combatting. The greater a man’s losses, the more blameworthy he is, for the greater has been his contribution to maladjustment” (Rothbard, 1962, p. 515).</a:t>
            </a:r>
          </a:p>
          <a:p>
            <a:endParaRPr lang="en-US" dirty="0">
              <a:solidFill>
                <a:srgbClr val="008000"/>
              </a:solidFill>
            </a:endParaRPr>
          </a:p>
        </p:txBody>
      </p:sp>
      <p:pic>
        <p:nvPicPr>
          <p:cNvPr id="6146" name="Picture 2" descr="Cover for Profit and Loss">
            <a:extLst>
              <a:ext uri="{FF2B5EF4-FFF2-40B4-BE49-F238E27FC236}">
                <a16:creationId xmlns:a16="http://schemas.microsoft.com/office/drawing/2014/main" id="{7FC4FC38-11CF-6B41-65B6-BDC41807DD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0097" y="1321166"/>
            <a:ext cx="1536703" cy="22602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89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Entrepreneurship and the market process 2/</a:t>
            </a:r>
          </a:p>
        </p:txBody>
      </p:sp>
      <p:sp>
        <p:nvSpPr>
          <p:cNvPr id="3" name="Content Placeholder 2"/>
          <p:cNvSpPr>
            <a:spLocks noGrp="1"/>
          </p:cNvSpPr>
          <p:nvPr>
            <p:ph idx="1"/>
          </p:nvPr>
        </p:nvSpPr>
        <p:spPr>
          <a:xfrm>
            <a:off x="304801" y="1219200"/>
            <a:ext cx="8305800" cy="5105400"/>
          </a:xfrm>
        </p:spPr>
        <p:txBody>
          <a:bodyPr/>
          <a:lstStyle/>
          <a:p>
            <a:pPr marL="0" indent="0">
              <a:spcBef>
                <a:spcPts val="1800"/>
              </a:spcBef>
              <a:buNone/>
            </a:pPr>
            <a:r>
              <a:rPr lang="en-US" sz="2100" dirty="0">
                <a:solidFill>
                  <a:schemeClr val="tx1"/>
                </a:solidFill>
              </a:rPr>
              <a:t>“Of course, we should not be too hard on the bumbling loser. He receives his penalty in the form of losses. These losses drive him from his poor role in production. If he is a consistent loser wherever he enters the production process, he is driven out of the entrepreneurial role altogether. He returns to the job of wage earner. In fact, the market tends to reward its efficient entrepreneurs and penalize its inefficient ones proportionately. In this way, consistently provident entrepreneurs see their capital and resources growing, while consistently imprudent ones find their resources dwindling. The former play a larger and larger role in the production process; the latter are forced to abandon entrepreneurship altogether.” (Rothbard, 1962, pp. 515-16).</a:t>
            </a:r>
          </a:p>
          <a:p>
            <a:endParaRPr lang="en-US" dirty="0">
              <a:solidFill>
                <a:srgbClr val="008000"/>
              </a:solidFill>
            </a:endParaRPr>
          </a:p>
        </p:txBody>
      </p:sp>
    </p:spTree>
    <p:extLst>
      <p:ext uri="{BB962C8B-B14F-4D97-AF65-F5344CB8AC3E}">
        <p14:creationId xmlns:p14="http://schemas.microsoft.com/office/powerpoint/2010/main" val="357473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35184-7885-48C9-B619-440EE151B555}"/>
              </a:ext>
            </a:extLst>
          </p:cNvPr>
          <p:cNvSpPr>
            <a:spLocks noGrp="1"/>
          </p:cNvSpPr>
          <p:nvPr>
            <p:ph type="title"/>
          </p:nvPr>
        </p:nvSpPr>
        <p:spPr/>
        <p:txBody>
          <a:bodyPr/>
          <a:lstStyle/>
          <a:p>
            <a:r>
              <a:rPr lang="en-US" dirty="0"/>
              <a:t>Can non-market actors be entrepreneurial?</a:t>
            </a:r>
          </a:p>
        </p:txBody>
      </p:sp>
      <p:sp>
        <p:nvSpPr>
          <p:cNvPr id="3" name="Content Placeholder 2">
            <a:extLst>
              <a:ext uri="{FF2B5EF4-FFF2-40B4-BE49-F238E27FC236}">
                <a16:creationId xmlns:a16="http://schemas.microsoft.com/office/drawing/2014/main" id="{4B9F04F2-00E4-4E64-912F-B93F21B4735F}"/>
              </a:ext>
            </a:extLst>
          </p:cNvPr>
          <p:cNvSpPr>
            <a:spLocks noGrp="1"/>
          </p:cNvSpPr>
          <p:nvPr>
            <p:ph idx="1"/>
          </p:nvPr>
        </p:nvSpPr>
        <p:spPr>
          <a:xfrm>
            <a:off x="304800" y="1447800"/>
            <a:ext cx="8540750" cy="4876800"/>
          </a:xfrm>
        </p:spPr>
        <p:txBody>
          <a:bodyPr/>
          <a:lstStyle/>
          <a:p>
            <a:r>
              <a:rPr lang="en-US" dirty="0">
                <a:solidFill>
                  <a:schemeClr val="tx1"/>
                </a:solidFill>
              </a:rPr>
              <a:t>Entrepreneurship versus “entrepreneur-like” behavior</a:t>
            </a:r>
          </a:p>
          <a:p>
            <a:r>
              <a:rPr lang="en-US" dirty="0">
                <a:solidFill>
                  <a:schemeClr val="tx1"/>
                </a:solidFill>
              </a:rPr>
              <a:t>Objectives, incentives, performance evaluation</a:t>
            </a:r>
          </a:p>
          <a:p>
            <a:endParaRPr lang="en-US" dirty="0"/>
          </a:p>
        </p:txBody>
      </p:sp>
      <p:pic>
        <p:nvPicPr>
          <p:cNvPr id="7170" name="Picture 2">
            <a:extLst>
              <a:ext uri="{FF2B5EF4-FFF2-40B4-BE49-F238E27FC236}">
                <a16:creationId xmlns:a16="http://schemas.microsoft.com/office/drawing/2014/main" id="{D14ED629-7440-159F-100E-1E7E30480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2743200"/>
            <a:ext cx="2238375" cy="343309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Questioning the Entrepreneurial State: Status-quo, Pitfalls, and the Need for Credible Innovation Policy (International Studies in Entrepreneurship, 5">
            <a:extLst>
              <a:ext uri="{FF2B5EF4-FFF2-40B4-BE49-F238E27FC236}">
                <a16:creationId xmlns:a16="http://schemas.microsoft.com/office/drawing/2014/main" id="{2B0C6C7D-D2E7-27C7-AD84-ACF9D185E3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743200"/>
            <a:ext cx="2205760" cy="3433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29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about entrepreneurship</a:t>
            </a:r>
          </a:p>
        </p:txBody>
      </p:sp>
      <p:sp>
        <p:nvSpPr>
          <p:cNvPr id="3" name="Content Placeholder 2"/>
          <p:cNvSpPr>
            <a:spLocks noGrp="1"/>
          </p:cNvSpPr>
          <p:nvPr>
            <p:ph idx="1"/>
          </p:nvPr>
        </p:nvSpPr>
        <p:spPr>
          <a:xfrm>
            <a:off x="304800" y="1219200"/>
            <a:ext cx="6629400" cy="5105400"/>
          </a:xfrm>
        </p:spPr>
        <p:txBody>
          <a:bodyPr/>
          <a:lstStyle/>
          <a:p>
            <a:r>
              <a:rPr lang="en-US" dirty="0"/>
              <a:t>Entrepreneurship in the broad sense: bearing uncertainty</a:t>
            </a:r>
          </a:p>
          <a:p>
            <a:pPr marL="457200" lvl="1" indent="0">
              <a:buNone/>
            </a:pPr>
            <a:r>
              <a:rPr lang="en-US" dirty="0"/>
              <a:t>“The term entrepreneur as used by [economic] theory means: acting man exclusively seen from the aspect of the uncertainty inherent in every action” (Mises, 1949).</a:t>
            </a:r>
          </a:p>
          <a:p>
            <a:pPr marL="457200" lvl="1" indent="0">
              <a:spcBef>
                <a:spcPts val="1200"/>
              </a:spcBef>
              <a:buNone/>
            </a:pPr>
            <a:r>
              <a:rPr lang="en-US" dirty="0"/>
              <a:t>“In using this term one must never forget that every action is embedded in the flux of time and therefore involves a speculation. The capitalists, the landowners, and the laborers are by necessity speculators. So is the consumer in providing for anticipated future needs. There’s many a slip ‘twixt cup and lip” (Mises, 1949).</a:t>
            </a:r>
          </a:p>
          <a:p>
            <a:pPr lvl="1">
              <a:buFont typeface="Arial" panose="020B0604020202020204" pitchFamily="34" charset="0"/>
              <a:buChar char="•"/>
            </a:pPr>
            <a:r>
              <a:rPr lang="en-US" dirty="0"/>
              <a:t>Subjective benefit and cost</a:t>
            </a:r>
          </a:p>
          <a:p>
            <a:pPr lvl="1">
              <a:buFont typeface="Arial" panose="020B0604020202020204" pitchFamily="34" charset="0"/>
              <a:buChar char="•"/>
            </a:pPr>
            <a:r>
              <a:rPr lang="en-US" dirty="0"/>
              <a:t>Subjective profit and loss</a:t>
            </a:r>
          </a:p>
          <a:p>
            <a:pPr marL="457200" lvl="1" indent="0">
              <a:buNone/>
            </a:pPr>
            <a:endParaRPr lang="en-US" dirty="0"/>
          </a:p>
          <a:p>
            <a:pPr lvl="1"/>
            <a:endParaRPr lang="en-US" dirty="0"/>
          </a:p>
          <a:p>
            <a:endParaRPr lang="en-US" dirty="0"/>
          </a:p>
        </p:txBody>
      </p:sp>
      <p:pic>
        <p:nvPicPr>
          <p:cNvPr id="4" name="Picture 2" descr="http://www.vonmisesinstitute-europe.org/wp-content/uploads/2014/07/mises.jpeg">
            <a:extLst>
              <a:ext uri="{FF2B5EF4-FFF2-40B4-BE49-F238E27FC236}">
                <a16:creationId xmlns:a16="http://schemas.microsoft.com/office/drawing/2014/main" id="{B8A362C1-667E-7903-B9BA-9FC28AFA98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4125" y="1346886"/>
            <a:ext cx="1468875" cy="16772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05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about entrepreneurship</a:t>
            </a:r>
          </a:p>
        </p:txBody>
      </p:sp>
      <p:sp>
        <p:nvSpPr>
          <p:cNvPr id="3" name="Content Placeholder 2"/>
          <p:cNvSpPr>
            <a:spLocks noGrp="1"/>
          </p:cNvSpPr>
          <p:nvPr>
            <p:ph idx="1"/>
          </p:nvPr>
        </p:nvSpPr>
        <p:spPr>
          <a:xfrm>
            <a:off x="304800" y="1219200"/>
            <a:ext cx="6629400" cy="5105400"/>
          </a:xfrm>
        </p:spPr>
        <p:txBody>
          <a:bodyPr/>
          <a:lstStyle/>
          <a:p>
            <a:r>
              <a:rPr lang="en-US" dirty="0">
                <a:solidFill>
                  <a:schemeClr val="bg1">
                    <a:lumMod val="75000"/>
                  </a:schemeClr>
                </a:solidFill>
              </a:rPr>
              <a:t>Entrepreneurship in the broad sense: bearing uncertainty</a:t>
            </a:r>
          </a:p>
          <a:p>
            <a:pPr marL="457200" lvl="1" indent="0">
              <a:buNone/>
            </a:pPr>
            <a:r>
              <a:rPr lang="en-US" dirty="0">
                <a:solidFill>
                  <a:schemeClr val="bg1">
                    <a:lumMod val="75000"/>
                  </a:schemeClr>
                </a:solidFill>
              </a:rPr>
              <a:t>“The term entrepreneur as used by [economic] theory means: acting man exclusively seen from the aspect of the uncertainty inherent in every action” (Mises, 1949).</a:t>
            </a:r>
          </a:p>
          <a:p>
            <a:r>
              <a:rPr lang="en-US" dirty="0"/>
              <a:t>Entrepreneurship in the narrow (commercial) sense: combining and recombining productive factors in pursuit of money profit</a:t>
            </a:r>
          </a:p>
          <a:p>
            <a:pPr marL="457200" lvl="1" indent="0">
              <a:buNone/>
            </a:pPr>
            <a:r>
              <a:rPr lang="en-US" sz="2100" dirty="0"/>
              <a:t>“We are living in a world of unexpected change; hence capital combinations . . . will be ever changing, will be dissolved and reformed. In this activity, we find the real function of the entrepreneur” (Lachmann, 1956).</a:t>
            </a:r>
          </a:p>
          <a:p>
            <a:pPr lvl="1"/>
            <a:r>
              <a:rPr lang="en-US" sz="2100" dirty="0"/>
              <a:t>Monetary (cardinal) revenues and costs</a:t>
            </a:r>
          </a:p>
          <a:p>
            <a:pPr lvl="1"/>
            <a:r>
              <a:rPr lang="en-US" sz="2100" dirty="0"/>
              <a:t>Monetary profit and loss</a:t>
            </a:r>
          </a:p>
          <a:p>
            <a:pPr lvl="1"/>
            <a:endParaRPr lang="en-US" dirty="0"/>
          </a:p>
          <a:p>
            <a:endParaRPr lang="en-US" dirty="0"/>
          </a:p>
        </p:txBody>
      </p:sp>
      <p:pic>
        <p:nvPicPr>
          <p:cNvPr id="4" name="Picture 2" descr="http://www.vonmisesinstitute-europe.org/wp-content/uploads/2014/07/mises.jpeg">
            <a:extLst>
              <a:ext uri="{FF2B5EF4-FFF2-40B4-BE49-F238E27FC236}">
                <a16:creationId xmlns:a16="http://schemas.microsoft.com/office/drawing/2014/main" id="{B8A362C1-667E-7903-B9BA-9FC28AFA98AB}"/>
              </a:ext>
            </a:extLst>
          </p:cNvPr>
          <p:cNvPicPr>
            <a:picLocks noChangeAspect="1" noChangeArrowheads="1"/>
          </p:cNvPicPr>
          <p:nvPr/>
        </p:nvPicPr>
        <p:blipFill>
          <a:blip r:embed="rId3" cstate="print">
            <a:alphaModFix amt="35000"/>
            <a:extLst>
              <a:ext uri="{28A0092B-C50C-407E-A947-70E740481C1C}">
                <a14:useLocalDpi xmlns:a14="http://schemas.microsoft.com/office/drawing/2010/main" val="0"/>
              </a:ext>
            </a:extLst>
          </a:blip>
          <a:srcRect/>
          <a:stretch>
            <a:fillRect/>
          </a:stretch>
        </p:blipFill>
        <p:spPr bwMode="auto">
          <a:xfrm>
            <a:off x="7294125" y="1346886"/>
            <a:ext cx="1468875" cy="167729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0" name="Picture 6" descr="Bio of Ludwig Lachmann">
            <a:extLst>
              <a:ext uri="{FF2B5EF4-FFF2-40B4-BE49-F238E27FC236}">
                <a16:creationId xmlns:a16="http://schemas.microsoft.com/office/drawing/2014/main" id="{0FBB5C7A-99DF-5DFA-C850-1F6B399D66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0749"/>
          <a:stretch/>
        </p:blipFill>
        <p:spPr bwMode="auto">
          <a:xfrm flipH="1">
            <a:off x="7334053" y="3918929"/>
            <a:ext cx="1428947" cy="16436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50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portance &amp; Functions of Production Management - Great Learning">
            <a:extLst>
              <a:ext uri="{FF2B5EF4-FFF2-40B4-BE49-F238E27FC236}">
                <a16:creationId xmlns:a16="http://schemas.microsoft.com/office/drawing/2014/main" id="{CBDD73CF-AC08-F461-900E-3CF4113BF4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505200"/>
            <a:ext cx="5943600"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Why entrepreneurship matters</a:t>
            </a:r>
          </a:p>
        </p:txBody>
      </p:sp>
      <p:sp>
        <p:nvSpPr>
          <p:cNvPr id="3" name="Content Placeholder 2"/>
          <p:cNvSpPr>
            <a:spLocks noGrp="1"/>
          </p:cNvSpPr>
          <p:nvPr>
            <p:ph idx="1"/>
          </p:nvPr>
        </p:nvSpPr>
        <p:spPr>
          <a:xfrm>
            <a:off x="457199" y="1219200"/>
            <a:ext cx="7848601" cy="5105400"/>
          </a:xfrm>
        </p:spPr>
        <p:txBody>
          <a:bodyPr/>
          <a:lstStyle/>
          <a:p>
            <a:pPr marL="0" indent="0">
              <a:buNone/>
            </a:pPr>
            <a:r>
              <a:rPr lang="en-US" sz="2200" dirty="0">
                <a:solidFill>
                  <a:schemeClr val="tx1"/>
                </a:solidFill>
              </a:rPr>
              <a:t>“[I]t is impossible to eliminate the entrepreneur from the picture of a market economy. The various complementary factors of production cannot come together spontaneously. They need to be combined by the purposive efforts of men aiming at certain ends and motivated by the urge to improve their state of satisfaction. In eliminating the entrepreneur one eliminates the driving force of the whole market system” (Mises, 1949, p. 248).</a:t>
            </a:r>
          </a:p>
          <a:p>
            <a:endParaRPr lang="en-US" dirty="0"/>
          </a:p>
          <a:p>
            <a:endParaRPr lang="en-US" dirty="0"/>
          </a:p>
        </p:txBody>
      </p:sp>
    </p:spTree>
    <p:extLst>
      <p:ext uri="{BB962C8B-B14F-4D97-AF65-F5344CB8AC3E}">
        <p14:creationId xmlns:p14="http://schemas.microsoft.com/office/powerpoint/2010/main" val="322693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AYEKIAN TRIANGLES AND BEYOND">
            <a:extLst>
              <a:ext uri="{FF2B5EF4-FFF2-40B4-BE49-F238E27FC236}">
                <a16:creationId xmlns:a16="http://schemas.microsoft.com/office/drawing/2014/main" id="{84116CC6-5FCE-0818-DD9B-E14F88844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382" y="4695825"/>
            <a:ext cx="2443618" cy="1552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Why entrepreneurship matters</a:t>
            </a:r>
          </a:p>
        </p:txBody>
      </p:sp>
      <p:sp>
        <p:nvSpPr>
          <p:cNvPr id="3" name="Content Placeholder 2"/>
          <p:cNvSpPr>
            <a:spLocks noGrp="1"/>
          </p:cNvSpPr>
          <p:nvPr>
            <p:ph idx="1"/>
          </p:nvPr>
        </p:nvSpPr>
        <p:spPr>
          <a:xfrm>
            <a:off x="457199" y="1219200"/>
            <a:ext cx="7848601" cy="5105400"/>
          </a:xfrm>
        </p:spPr>
        <p:txBody>
          <a:bodyPr/>
          <a:lstStyle/>
          <a:p>
            <a:pPr marL="0" indent="0">
              <a:buNone/>
            </a:pPr>
            <a:r>
              <a:rPr lang="en-US" sz="2200" dirty="0">
                <a:solidFill>
                  <a:schemeClr val="tx1"/>
                </a:solidFill>
              </a:rPr>
              <a:t>“[I]t is impossible to eliminate the entrepreneur from the picture of a market economy. The various complementary factors of production cannot come together spontaneously. They need to be combined by the purposive efforts of men aiming at certain ends and motivated by the urge to improve their state of satisfaction. In eliminating the entrepreneur one eliminates the driving force of the whole market system” (Mises, 1949, p. 248).</a:t>
            </a:r>
          </a:p>
          <a:p>
            <a:pPr marL="0" indent="0">
              <a:spcBef>
                <a:spcPts val="1800"/>
              </a:spcBef>
              <a:buNone/>
            </a:pPr>
            <a:r>
              <a:rPr lang="en-US" dirty="0"/>
              <a:t>Austrian production theory</a:t>
            </a:r>
          </a:p>
          <a:p>
            <a:pPr marL="457200" lvl="1"/>
            <a:r>
              <a:rPr lang="en-US" dirty="0"/>
              <a:t>Inputs and outputs</a:t>
            </a:r>
          </a:p>
          <a:p>
            <a:pPr marL="457200" lvl="1"/>
            <a:r>
              <a:rPr lang="en-US" dirty="0"/>
              <a:t>Capital and stages of production (Ritenour, tomorrow)</a:t>
            </a:r>
          </a:p>
          <a:p>
            <a:pPr marL="457200" lvl="1"/>
            <a:r>
              <a:rPr lang="en-US" dirty="0"/>
              <a:t>Imputation</a:t>
            </a:r>
          </a:p>
          <a:p>
            <a:pPr marL="457200" lvl="1"/>
            <a:r>
              <a:rPr lang="en-US" dirty="0"/>
              <a:t>Need for economic calculation </a:t>
            </a:r>
          </a:p>
          <a:p>
            <a:pPr marL="171450" lvl="1" indent="0" defTabSz="457200">
              <a:spcBef>
                <a:spcPts val="0"/>
              </a:spcBef>
              <a:buNone/>
            </a:pPr>
            <a:r>
              <a:rPr lang="en-US" dirty="0"/>
              <a:t>	(Salerno, tomorrow)</a:t>
            </a:r>
          </a:p>
          <a:p>
            <a:endParaRPr lang="en-US" dirty="0"/>
          </a:p>
          <a:p>
            <a:endParaRPr lang="en-US" dirty="0"/>
          </a:p>
        </p:txBody>
      </p:sp>
    </p:spTree>
    <p:extLst>
      <p:ext uri="{BB962C8B-B14F-4D97-AF65-F5344CB8AC3E}">
        <p14:creationId xmlns:p14="http://schemas.microsoft.com/office/powerpoint/2010/main" val="285642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Entrepreneurship as judgment</a:t>
            </a:r>
          </a:p>
        </p:txBody>
      </p:sp>
      <p:sp>
        <p:nvSpPr>
          <p:cNvPr id="3" name="Content Placeholder 2"/>
          <p:cNvSpPr>
            <a:spLocks noGrp="1"/>
          </p:cNvSpPr>
          <p:nvPr>
            <p:ph idx="1"/>
          </p:nvPr>
        </p:nvSpPr>
        <p:spPr>
          <a:xfrm>
            <a:off x="304800" y="1219200"/>
            <a:ext cx="8153400" cy="5105400"/>
          </a:xfrm>
        </p:spPr>
        <p:txBody>
          <a:bodyPr/>
          <a:lstStyle/>
          <a:p>
            <a:r>
              <a:rPr lang="en-US" dirty="0"/>
              <a:t>Judgment: decision-making under uncertainty without a formal model or decision rule (intuition, gut feeling, </a:t>
            </a:r>
            <a:r>
              <a:rPr lang="en-US" i="1" dirty="0" err="1"/>
              <a:t>Verstehen</a:t>
            </a:r>
            <a:r>
              <a:rPr lang="en-US" dirty="0"/>
              <a:t>)</a:t>
            </a:r>
          </a:p>
          <a:p>
            <a:pPr marL="342900" lvl="1" indent="0" defTabSz="742950">
              <a:buNone/>
            </a:pPr>
            <a:r>
              <a:rPr lang="en-US" sz="2100" dirty="0"/>
              <a:t>“[T]he real entrepreneur is a speculator, a man eager to utilize his opinion about the future structure of the market for business operations promising profits. This specific anticipative understanding of the conditions of the uncertain future defies </a:t>
            </a:r>
          </a:p>
          <a:p>
            <a:pPr marL="342900" lvl="1" indent="0" defTabSz="742950">
              <a:spcBef>
                <a:spcPts val="0"/>
              </a:spcBef>
              <a:buNone/>
            </a:pPr>
            <a:r>
              <a:rPr lang="en-US" sz="2100" dirty="0"/>
              <a:t>any rules and systematization. It can be neither </a:t>
            </a:r>
          </a:p>
          <a:p>
            <a:pPr marL="342900" lvl="1" indent="0" defTabSz="742950">
              <a:spcBef>
                <a:spcPts val="0"/>
              </a:spcBef>
              <a:buNone/>
            </a:pPr>
            <a:r>
              <a:rPr lang="en-US" sz="2100" dirty="0"/>
              <a:t>taught nor learned. . . . [The entrepreneur] </a:t>
            </a:r>
          </a:p>
          <a:p>
            <a:pPr marL="342900" lvl="1" indent="0" defTabSz="742950">
              <a:spcBef>
                <a:spcPts val="0"/>
              </a:spcBef>
              <a:buNone/>
            </a:pPr>
            <a:r>
              <a:rPr lang="en-US" sz="2100" dirty="0"/>
              <a:t>sees the past and the present as other people </a:t>
            </a:r>
          </a:p>
          <a:p>
            <a:pPr marL="342900" lvl="1" indent="0" defTabSz="742950">
              <a:spcBef>
                <a:spcPts val="0"/>
              </a:spcBef>
              <a:buNone/>
            </a:pPr>
            <a:r>
              <a:rPr lang="en-US" sz="2100" dirty="0"/>
              <a:t>do; but he judges the future in a different way” </a:t>
            </a:r>
          </a:p>
          <a:p>
            <a:pPr marL="342900" lvl="1" indent="0" defTabSz="742950">
              <a:spcBef>
                <a:spcPts val="0"/>
              </a:spcBef>
              <a:buNone/>
            </a:pPr>
            <a:r>
              <a:rPr lang="en-US" sz="2100" dirty="0"/>
              <a:t>(Mises, 1949, p. 585).</a:t>
            </a:r>
          </a:p>
          <a:p>
            <a:r>
              <a:rPr lang="en-US" dirty="0"/>
              <a:t>Judgment is manifest in ownership (Mises’s </a:t>
            </a:r>
          </a:p>
          <a:p>
            <a:pPr marL="0" indent="0" defTabSz="347663">
              <a:spcBef>
                <a:spcPts val="0"/>
              </a:spcBef>
              <a:buNone/>
            </a:pPr>
            <a:r>
              <a:rPr lang="en-US" dirty="0"/>
              <a:t>	capitalist-entrepreneur”).</a:t>
            </a:r>
          </a:p>
          <a:p>
            <a:pPr defTabSz="296863">
              <a:spcBef>
                <a:spcPts val="0"/>
              </a:spcBef>
            </a:pPr>
            <a:endParaRPr lang="en-US" dirty="0"/>
          </a:p>
        </p:txBody>
      </p:sp>
      <p:pic>
        <p:nvPicPr>
          <p:cNvPr id="3074" name="Picture 2" descr="Amazon.com: The Capitalist and the Entrepreneur (LvMI) eBook : Klein, Peter  G., French, Douglas E.: Kindle Store">
            <a:extLst>
              <a:ext uri="{FF2B5EF4-FFF2-40B4-BE49-F238E27FC236}">
                <a16:creationId xmlns:a16="http://schemas.microsoft.com/office/drawing/2014/main" id="{F303D154-AF9B-3925-7131-C7BB921D3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352800"/>
            <a:ext cx="1713815" cy="2576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04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Pair of Solid Purple Dice - Where the Winds Blow">
            <a:extLst>
              <a:ext uri="{FF2B5EF4-FFF2-40B4-BE49-F238E27FC236}">
                <a16:creationId xmlns:a16="http://schemas.microsoft.com/office/drawing/2014/main" id="{6B19D1A1-976B-4A61-0D50-AF82C29F11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76169">
            <a:off x="1579687" y="3949146"/>
            <a:ext cx="1941792" cy="19417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Conceptualizing uncertainty</a:t>
            </a:r>
          </a:p>
        </p:txBody>
      </p:sp>
      <p:sp>
        <p:nvSpPr>
          <p:cNvPr id="3" name="Content Placeholder 2"/>
          <p:cNvSpPr>
            <a:spLocks noGrp="1"/>
          </p:cNvSpPr>
          <p:nvPr>
            <p:ph idx="1"/>
          </p:nvPr>
        </p:nvSpPr>
        <p:spPr>
          <a:xfrm>
            <a:off x="304800" y="1219200"/>
            <a:ext cx="5226050" cy="5105400"/>
          </a:xfrm>
        </p:spPr>
        <p:txBody>
          <a:bodyPr/>
          <a:lstStyle/>
          <a:p>
            <a:r>
              <a:rPr lang="en-US" dirty="0"/>
              <a:t>Uncertainty versus risk (Knight, 1921)</a:t>
            </a:r>
          </a:p>
          <a:p>
            <a:r>
              <a:rPr lang="en-US" dirty="0"/>
              <a:t>Subjective probabilities (Keynes, 1921)</a:t>
            </a:r>
          </a:p>
          <a:p>
            <a:pPr lvl="1"/>
            <a:r>
              <a:rPr lang="en-US" dirty="0"/>
              <a:t>Neoclassical economics approach (with Bayesian updating)</a:t>
            </a:r>
          </a:p>
          <a:p>
            <a:r>
              <a:rPr lang="en-US" dirty="0"/>
              <a:t>Case versus class probability (R. von Mises, 1928)</a:t>
            </a:r>
          </a:p>
          <a:p>
            <a:pPr lvl="1"/>
            <a:r>
              <a:rPr lang="en-US" dirty="0"/>
              <a:t>Note on subjectivity</a:t>
            </a:r>
          </a:p>
          <a:p>
            <a:pPr lvl="1"/>
            <a:endParaRPr lang="en-US" dirty="0"/>
          </a:p>
          <a:p>
            <a:pPr lvl="1"/>
            <a:endParaRPr lang="en-US" dirty="0"/>
          </a:p>
          <a:p>
            <a:pPr lvl="1"/>
            <a:endParaRPr lang="en-US" dirty="0"/>
          </a:p>
          <a:p>
            <a:pPr lvl="1"/>
            <a:endParaRPr lang="en-US" dirty="0"/>
          </a:p>
          <a:p>
            <a:pPr lvl="1"/>
            <a:endParaRPr lang="en-US" dirty="0"/>
          </a:p>
          <a:p>
            <a:endParaRPr lang="en-US" dirty="0"/>
          </a:p>
        </p:txBody>
      </p:sp>
      <p:pic>
        <p:nvPicPr>
          <p:cNvPr id="4098" name="Picture 2">
            <a:extLst>
              <a:ext uri="{FF2B5EF4-FFF2-40B4-BE49-F238E27FC236}">
                <a16:creationId xmlns:a16="http://schemas.microsoft.com/office/drawing/2014/main" id="{DB0FCDCB-6D29-F952-6F19-5672E1035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348403"/>
            <a:ext cx="2333625" cy="368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74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r>
              <a:rPr lang="en-US" altLang="en-US" dirty="0"/>
              <a:t>The Austrian theory of imputation</a:t>
            </a:r>
          </a:p>
        </p:txBody>
      </p:sp>
      <p:sp>
        <p:nvSpPr>
          <p:cNvPr id="9219" name="Rectangle 3"/>
          <p:cNvSpPr>
            <a:spLocks noGrp="1" noRot="1" noChangeArrowheads="1"/>
          </p:cNvSpPr>
          <p:nvPr>
            <p:ph type="body" idx="1"/>
          </p:nvPr>
        </p:nvSpPr>
        <p:spPr>
          <a:xfrm>
            <a:off x="304800" y="1066800"/>
            <a:ext cx="7696200" cy="5105400"/>
          </a:xfrm>
        </p:spPr>
        <p:txBody>
          <a:bodyPr/>
          <a:lstStyle/>
          <a:p>
            <a:r>
              <a:rPr lang="en-US" altLang="en-US" sz="2300" dirty="0">
                <a:solidFill>
                  <a:srgbClr val="008000"/>
                </a:solidFill>
              </a:rPr>
              <a:t>Discounted marginal revenue product: </a:t>
            </a:r>
            <a:r>
              <a:rPr lang="en-US" altLang="en-US" sz="2300" dirty="0">
                <a:solidFill>
                  <a:schemeClr val="tx1"/>
                </a:solidFill>
              </a:rPr>
              <a:t>money revenue attributed (“imputed”) to one service unit of a factor, holding other factors constant, discounted by social rate of time preference (i.e., pure rate of interest)</a:t>
            </a:r>
          </a:p>
          <a:p>
            <a:pPr lvl="1"/>
            <a:r>
              <a:rPr lang="en-US" altLang="en-US" dirty="0"/>
              <a:t>Establishes entrepreneur’s maximum willingness to pay for one service unit of a factor.</a:t>
            </a:r>
          </a:p>
          <a:p>
            <a:r>
              <a:rPr lang="en-US" altLang="en-US" sz="2300" dirty="0">
                <a:solidFill>
                  <a:schemeClr val="tx1"/>
                </a:solidFill>
              </a:rPr>
              <a:t>Given competitive bidding by entrepreneurs, and absent uncertainty about future market conditions, the price of a factor will tend to equal its DMRP. </a:t>
            </a:r>
          </a:p>
          <a:p>
            <a:pPr lvl="1"/>
            <a:r>
              <a:rPr lang="en-US" altLang="en-US" dirty="0"/>
              <a:t>Certain exceptions</a:t>
            </a:r>
          </a:p>
        </p:txBody>
      </p:sp>
      <p:pic>
        <p:nvPicPr>
          <p:cNvPr id="1026" name="Picture 2" descr="How to Find Wholesale Suppliers">
            <a:extLst>
              <a:ext uri="{FF2B5EF4-FFF2-40B4-BE49-F238E27FC236}">
                <a16:creationId xmlns:a16="http://schemas.microsoft.com/office/drawing/2014/main" id="{D36E65A6-6A5D-4DCB-884A-30490D5C2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343400"/>
            <a:ext cx="3581400" cy="2157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7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Entrepreneurial profit and loss</a:t>
            </a:r>
          </a:p>
        </p:txBody>
      </p:sp>
      <p:sp>
        <p:nvSpPr>
          <p:cNvPr id="3" name="Content Placeholder 2"/>
          <p:cNvSpPr>
            <a:spLocks noGrp="1"/>
          </p:cNvSpPr>
          <p:nvPr>
            <p:ph idx="1"/>
          </p:nvPr>
        </p:nvSpPr>
        <p:spPr>
          <a:xfrm>
            <a:off x="304800" y="1219200"/>
            <a:ext cx="8537575" cy="5105400"/>
          </a:xfrm>
        </p:spPr>
        <p:txBody>
          <a:bodyPr/>
          <a:lstStyle/>
          <a:p>
            <a:r>
              <a:rPr lang="en-US" dirty="0"/>
              <a:t>In equilibrium (Mises’s and </a:t>
            </a:r>
            <a:r>
              <a:rPr lang="en-US" dirty="0" err="1"/>
              <a:t>Rothbard’s</a:t>
            </a:r>
            <a:r>
              <a:rPr lang="en-US" dirty="0"/>
              <a:t> evenly rotating economy)</a:t>
            </a:r>
          </a:p>
          <a:p>
            <a:pPr lvl="1"/>
            <a:r>
              <a:rPr lang="en-US" dirty="0"/>
              <a:t>Each factor earns its DMRP.</a:t>
            </a:r>
          </a:p>
          <a:p>
            <a:pPr lvl="1"/>
            <a:r>
              <a:rPr lang="en-US" dirty="0"/>
              <a:t>Owner-managers of firms earn implicit wages.</a:t>
            </a:r>
          </a:p>
          <a:p>
            <a:pPr lvl="1"/>
            <a:r>
              <a:rPr lang="en-US" dirty="0"/>
              <a:t>Capitalists earn interest.</a:t>
            </a:r>
          </a:p>
          <a:p>
            <a:r>
              <a:rPr lang="en-US" dirty="0"/>
              <a:t>In the real world of uncertainty / case probability</a:t>
            </a:r>
          </a:p>
          <a:p>
            <a:pPr lvl="1"/>
            <a:r>
              <a:rPr lang="en-US" dirty="0"/>
              <a:t>Entrepreneurs compete for factors, based on their knowledge and beliefs about</a:t>
            </a:r>
          </a:p>
          <a:p>
            <a:pPr lvl="2"/>
            <a:r>
              <a:rPr lang="en-US" dirty="0"/>
              <a:t>The present: technology, productive capabilities, resource availability</a:t>
            </a:r>
          </a:p>
          <a:p>
            <a:pPr lvl="2"/>
            <a:r>
              <a:rPr lang="en-US" dirty="0"/>
              <a:t>The future: consumer demand, institutional conditions, competitor actions</a:t>
            </a:r>
          </a:p>
          <a:p>
            <a:pPr lvl="1"/>
            <a:r>
              <a:rPr lang="en-US" dirty="0"/>
              <a:t>Results: </a:t>
            </a:r>
            <a:r>
              <a:rPr lang="en-US" dirty="0">
                <a:solidFill>
                  <a:srgbClr val="008000"/>
                </a:solidFill>
              </a:rPr>
              <a:t>profit or loss!</a:t>
            </a:r>
          </a:p>
        </p:txBody>
      </p:sp>
      <p:pic>
        <p:nvPicPr>
          <p:cNvPr id="5" name="Picture 4" descr="Graphical user interface, text&#10;&#10;Description automatically generated">
            <a:extLst>
              <a:ext uri="{FF2B5EF4-FFF2-40B4-BE49-F238E27FC236}">
                <a16:creationId xmlns:a16="http://schemas.microsoft.com/office/drawing/2014/main" id="{B2DF79C5-F87F-A409-4C2D-C7C63612C0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201" y="1143000"/>
            <a:ext cx="3006599" cy="5113168"/>
          </a:xfrm>
          <a:prstGeom prst="rect">
            <a:avLst/>
          </a:prstGeom>
          <a:ln>
            <a:solidFill>
              <a:schemeClr val="tx1"/>
            </a:solidFill>
          </a:ln>
        </p:spPr>
      </p:pic>
      <p:pic>
        <p:nvPicPr>
          <p:cNvPr id="7" name="Picture 6" descr="Text&#10;&#10;Description automatically generated">
            <a:extLst>
              <a:ext uri="{FF2B5EF4-FFF2-40B4-BE49-F238E27FC236}">
                <a16:creationId xmlns:a16="http://schemas.microsoft.com/office/drawing/2014/main" id="{7C82E2A9-90AE-053C-C051-69F53F9A22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1440032"/>
            <a:ext cx="3117011" cy="5113168"/>
          </a:xfrm>
          <a:prstGeom prst="rect">
            <a:avLst/>
          </a:prstGeom>
          <a:ln>
            <a:solidFill>
              <a:schemeClr val="tx1"/>
            </a:solidFill>
          </a:ln>
        </p:spPr>
      </p:pic>
      <p:pic>
        <p:nvPicPr>
          <p:cNvPr id="9" name="Picture 8" descr="Graphical user interface, application&#10;&#10;Description automatically generated">
            <a:extLst>
              <a:ext uri="{FF2B5EF4-FFF2-40B4-BE49-F238E27FC236}">
                <a16:creationId xmlns:a16="http://schemas.microsoft.com/office/drawing/2014/main" id="{A3FA0721-E624-667D-BD29-A52AFB01F7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2800" y="981694"/>
            <a:ext cx="3037999" cy="5202452"/>
          </a:xfrm>
          <a:prstGeom prst="rect">
            <a:avLst/>
          </a:prstGeom>
          <a:ln>
            <a:solidFill>
              <a:schemeClr val="tx1"/>
            </a:solidFill>
          </a:ln>
        </p:spPr>
      </p:pic>
      <p:pic>
        <p:nvPicPr>
          <p:cNvPr id="11" name="Picture 10" descr="Graphical user interface, text&#10;&#10;Description automatically generated">
            <a:extLst>
              <a:ext uri="{FF2B5EF4-FFF2-40B4-BE49-F238E27FC236}">
                <a16:creationId xmlns:a16="http://schemas.microsoft.com/office/drawing/2014/main" id="{429840F9-C98E-9176-7D22-1FE7776204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6983" y="581894"/>
            <a:ext cx="3038000" cy="5743371"/>
          </a:xfrm>
          <a:prstGeom prst="rect">
            <a:avLst/>
          </a:prstGeom>
          <a:ln>
            <a:solidFill>
              <a:schemeClr val="tx1"/>
            </a:solidFill>
          </a:ln>
        </p:spPr>
      </p:pic>
    </p:spTree>
    <p:extLst>
      <p:ext uri="{BB962C8B-B14F-4D97-AF65-F5344CB8AC3E}">
        <p14:creationId xmlns:p14="http://schemas.microsoft.com/office/powerpoint/2010/main" val="75707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ompass">
  <a:themeElements>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fontScheme name="Compas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11169</TotalTime>
  <Words>1441</Words>
  <Application>Microsoft Office PowerPoint</Application>
  <PresentationFormat>On-screen Show (4:3)</PresentationFormat>
  <Paragraphs>120</Paragraphs>
  <Slides>18</Slides>
  <Notes>13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Wingdings</vt:lpstr>
      <vt:lpstr>Tahoma</vt:lpstr>
      <vt:lpstr>Calibri</vt:lpstr>
      <vt:lpstr>Slate Pro Light</vt:lpstr>
      <vt:lpstr>Compass</vt:lpstr>
      <vt:lpstr>PowerPoint Presentation</vt:lpstr>
      <vt:lpstr>Thinking about entrepreneurship</vt:lpstr>
      <vt:lpstr>Thinking about entrepreneurship</vt:lpstr>
      <vt:lpstr>Why entrepreneurship matters</vt:lpstr>
      <vt:lpstr>Why entrepreneurship matters</vt:lpstr>
      <vt:lpstr>Entrepreneurship as judgment</vt:lpstr>
      <vt:lpstr>Conceptualizing uncertainty</vt:lpstr>
      <vt:lpstr>The Austrian theory of imputation</vt:lpstr>
      <vt:lpstr>Entrepreneurial profit and loss</vt:lpstr>
      <vt:lpstr>Other concepts of entrepreneurship</vt:lpstr>
      <vt:lpstr>PowerPoint Presentation</vt:lpstr>
      <vt:lpstr>PowerPoint Presentation</vt:lpstr>
      <vt:lpstr>The opportunity-discovery approach</vt:lpstr>
      <vt:lpstr>PowerPoint Presentation</vt:lpstr>
      <vt:lpstr>Problems with the discovery view</vt:lpstr>
      <vt:lpstr>Entrepreneurship and the market process 1/</vt:lpstr>
      <vt:lpstr>Entrepreneurship and the market process 2/</vt:lpstr>
      <vt:lpstr>Can non-market actors be entrepreneurial?</vt:lpstr>
    </vt:vector>
  </TitlesOfParts>
  <Company>University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asdfa</dc:title>
  <dc:creator>Peter G. Klein</dc:creator>
  <cp:lastModifiedBy>Peter Klein</cp:lastModifiedBy>
  <cp:revision>196</cp:revision>
  <dcterms:created xsi:type="dcterms:W3CDTF">2008-01-13T04:24:45Z</dcterms:created>
  <dcterms:modified xsi:type="dcterms:W3CDTF">2022-07-22T01:02:11Z</dcterms:modified>
</cp:coreProperties>
</file>