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2"/>
  </p:notesMasterIdLst>
  <p:sldIdLst>
    <p:sldId id="256" r:id="rId14"/>
    <p:sldId id="335" r:id="rId15"/>
    <p:sldId id="345" r:id="rId16"/>
    <p:sldId id="334" r:id="rId17"/>
    <p:sldId id="347" r:id="rId18"/>
    <p:sldId id="355" r:id="rId19"/>
    <p:sldId id="356" r:id="rId20"/>
    <p:sldId id="357" r:id="rId21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112CF-E5D8-4857-8CDC-3B5D846931A8}" v="762" dt="2021-07-22T02:52:36.652"/>
    <p1510:client id="{DC70BB39-CA6A-45D6-ACD1-35EFBBAD1E99}" v="738" dt="2021-07-22T03:56:2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-720" y="8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353CF6-4083-4C7A-944F-47E7B7D5556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F96A23-8B24-4959-8000-E2304F31E060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C651937-78F4-4176-B8D0-C8566A1207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0788569-8D0B-4349-B6A3-BE732724A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DFF9DC67-1982-4CB0-A4C3-78DFB11EC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E38ECFF-DC3F-456E-B147-9E3036103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A56E60-F727-4B76-A42F-94FE6DB01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AC14F7A-29E6-480E-B21F-8A9677CE0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C3368E5C-60D3-4BE2-92FB-8E2911DC803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AA08113-E36D-461A-95D5-B4081748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13B708-E60D-4F0E-A8A0-751E0D7E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11D006E-5F2F-4F4C-885E-B89E07443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83619955-A2CE-4E69-A7C9-4CD4E1896BD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9FC384-25F2-4E42-992A-57E6D4F1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884A92-AF68-436C-B059-54CD309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92B05C2-0A11-4E46-A91B-ABFF8905E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29AF0526-8D4F-47EC-A52C-B1AFD4EECA5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FCDCC41-73CF-454A-A9A9-51B757D06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0C8D1F-B98B-4F16-8F5D-BFDD62D3B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51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0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62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3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947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3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66944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3615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66160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7463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592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449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4394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35366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86042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7733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600200"/>
            <a:ext cx="204470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981700" cy="342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39914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13771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5900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65666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8285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609600"/>
            <a:ext cx="4013200" cy="638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7066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31116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7159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9678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336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9363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0226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51418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6929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69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2033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73281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34096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31925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0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38660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37817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07593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15121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819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5766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4307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41853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1225" y="203200"/>
            <a:ext cx="1806575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03200"/>
            <a:ext cx="5267325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5707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466967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83604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35857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8850" y="1854200"/>
            <a:ext cx="35369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73403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74220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9910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4530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2131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8277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9331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18559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225" y="203200"/>
            <a:ext cx="1806575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0" y="203200"/>
            <a:ext cx="5267325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1216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123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0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9866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120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470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2324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041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9802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5776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9605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2584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7446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0324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0492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7784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5268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992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828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663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279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6362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98342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557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346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1854200"/>
            <a:ext cx="18923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743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227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7297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4402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1801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8591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5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45742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2779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280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136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9471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4861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6441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75886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8102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0369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5526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32336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4719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3910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7096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02095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0359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1854200"/>
            <a:ext cx="147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110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667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19124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6285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0089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3310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788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49200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76903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15231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7261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6351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6544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70129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379585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9853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4384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1990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4651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94640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90368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37350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235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1006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4200"/>
            <a:ext cx="40132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6841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9539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368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3985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6766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41079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4006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79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79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0040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863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2791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7947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1937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40641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9864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27854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3070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78493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chin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7767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01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453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FAC8F07-1979-4AAB-9D5F-F5E96300B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00200"/>
            <a:ext cx="8178800" cy="22352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7D52077-9858-4DCF-9437-33BB89D52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11049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4A35E78F-CD18-428F-902E-08D0481F8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3B8CA6E-B415-4076-96EB-358B4393C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501D532-79E8-4BEB-810F-04ED35432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09600"/>
            <a:ext cx="8178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5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5468D16B-D9BC-46D9-B547-999FB0C2D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03200"/>
            <a:ext cx="72263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5A177C-7575-4E3A-B13D-B84868EE2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854200"/>
            <a:ext cx="722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3516CD4-EA8A-4BCE-B958-2B3F19339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9500" y="203200"/>
            <a:ext cx="72263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F205FF2-7B96-4DAE-B27A-8DDCEA9F3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49500" y="1854200"/>
            <a:ext cx="7226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9332CA7-7733-4E48-8784-72F8C3672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84800"/>
            <a:ext cx="8178800" cy="16510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08AB964-B620-4237-AA30-8E40D961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7EDB1B2-A9E3-4D6A-9BAC-2BC8B33CC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5B754378-AC2B-4794-B6D2-8291D49CE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649DEDD-5561-4D4A-AF3D-862C0A45C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3937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ABB1B6E5-6832-4BBE-BDC8-E071F1CBB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5270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69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212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684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911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685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8257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829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401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9A7288C-8FD0-42D8-8D51-AFF37CF43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55AEB70-F3E5-4BCB-AD81-08B1C8B14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1854200"/>
            <a:ext cx="309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683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112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541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097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52613" indent="-252413" algn="l" rtl="0" eaLnBrk="0" fontAlgn="base" hangingPunct="0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098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670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242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681413" indent="-252413" algn="l" rtl="0" fontAlgn="base">
        <a:spcBef>
          <a:spcPts val="3900"/>
        </a:spcBef>
        <a:spcAft>
          <a:spcPct val="0"/>
        </a:spcAft>
        <a:buSzPct val="74000"/>
        <a:buChar char="•"/>
        <a:defRPr sz="26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AFADFA3-CDB0-41B9-A48B-6B9D32237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133600"/>
            <a:ext cx="8178800" cy="33401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995CE59-3784-4E76-99D1-56A9D0833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5621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9F7E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C9B7B70-557B-454F-9563-6461C37CF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54200"/>
            <a:ext cx="8178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chin" charset="0"/>
              </a:rPr>
              <a:t>Second level</a:t>
            </a:r>
          </a:p>
          <a:p>
            <a:pPr lvl="2"/>
            <a:r>
              <a:rPr lang="en-US" altLang="en-US">
                <a:sym typeface="Cochin" charset="0"/>
              </a:rPr>
              <a:t>Third level</a:t>
            </a:r>
          </a:p>
          <a:p>
            <a:pPr lvl="3"/>
            <a:r>
              <a:rPr lang="en-US" altLang="en-US">
                <a:sym typeface="Cochin" charset="0"/>
              </a:rPr>
              <a:t>Fourth level</a:t>
            </a:r>
          </a:p>
          <a:p>
            <a:pPr lvl="4"/>
            <a:r>
              <a:rPr lang="en-US" alt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488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31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1747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30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8732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304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7876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448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020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6000">
          <a:solidFill>
            <a:srgbClr val="6A7784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5270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1pPr>
      <a:lvl2pPr marL="8699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2pPr>
      <a:lvl3pPr marL="12128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3pPr>
      <a:lvl4pPr marL="15684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4pPr>
      <a:lvl5pPr marL="1911350" indent="-273050" algn="l" rtl="0" eaLnBrk="0" fontAlgn="base" hangingPunct="0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cs typeface="ヒラギノ明朝 ProN W3" charset="0"/>
          <a:sym typeface="Cochin" charset="0"/>
        </a:defRPr>
      </a:lvl5pPr>
      <a:lvl6pPr marL="23685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6pPr>
      <a:lvl7pPr marL="28257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7pPr>
      <a:lvl8pPr marL="32829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8pPr>
      <a:lvl9pPr marL="3740150" indent="-273050" algn="l" rtl="0" fontAlgn="base">
        <a:spcBef>
          <a:spcPts val="3100"/>
        </a:spcBef>
        <a:spcAft>
          <a:spcPct val="0"/>
        </a:spcAft>
        <a:buSzPct val="74000"/>
        <a:buChar char="•"/>
        <a:defRPr sz="3000">
          <a:solidFill>
            <a:schemeClr val="tx1"/>
          </a:solidFill>
          <a:latin typeface="+mn-lt"/>
          <a:ea typeface="+mn-ea"/>
          <a:sym typeface="Cochin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A7AEA3-7A3E-44B6-9240-6C1808034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706" y="5624265"/>
            <a:ext cx="5054600" cy="1104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Robert P. Murphy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Mises University 2021</a:t>
            </a:r>
            <a:endParaRPr lang="en-US" sz="3600" dirty="0">
              <a:cs typeface="+mn-cs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FE703DDF-03FF-4C7E-B2D3-F279E29A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87" y="710366"/>
            <a:ext cx="6316835" cy="4437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078801CB-D421-4842-8BD4-746D14DA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93452833-4E56-4DA6-9C07-07F5717B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182" y="14478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A) US Commodity Money History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5280EC-3DF4-47DA-8E18-1636FC66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453" y="3764486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C) Fed's Balance Sheet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6C050-92F5-4609-9D1E-F891E8FD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454" y="485433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D) Redefinition of M1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854DF43-C8D7-40E7-A791-005798F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290" y="2320209"/>
            <a:ext cx="71479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</a:rPr>
              <a:t>B)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 Do Textbooks Get Bank Credit-Creation Backwards?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E956-18B9-4FFC-9840-CCA2FE5A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033" y="582893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E) Abolition of Reserve Requirements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>
            <a:extLst>
              <a:ext uri="{FF2B5EF4-FFF2-40B4-BE49-F238E27FC236}">
                <a16:creationId xmlns:a16="http://schemas.microsoft.com/office/drawing/2014/main" id="{D6B336C6-CC5B-43CD-B3D5-CC7812A1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US Commodity Money History</a:t>
            </a:r>
            <a:endParaRPr lang="en-US" dirty="0"/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861590F-1E40-420F-A960-AF34C621A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032" y="1377913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Constitution through Civil War, USG </a:t>
            </a:r>
            <a:r>
              <a:rPr lang="en-US" altLang="en-US" sz="3200" i="1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only 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issued gold and silver coins for USD (banks issued paper notes).</a:t>
            </a:r>
            <a:endParaRPr lang="en-US" altLang="en-US" sz="3200" i="1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64CEC9A-E8DE-4B61-8F62-6DB62287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310467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Coinage Act of 1792 defined USD as </a:t>
            </a:r>
            <a:r>
              <a:rPr lang="en-US" altLang="en-US" sz="3200" i="1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either 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371.25 grains of silver </a:t>
            </a:r>
            <a:r>
              <a:rPr lang="en-US" altLang="en-US" sz="3200" i="1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or 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24.75 grains of gold (15:1).</a:t>
            </a:r>
            <a:endParaRPr lang="en-US" altLang="en-US" sz="32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2510D-F959-4685-AB9A-206D4492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42" y="454968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 Gresham's Law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4F7AF-921A-4407-A4E9-97354C1C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503" y="5568326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William Jennings Bryan: "free coinage of silver"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Do Textbooks Get It Backwards?</a:t>
            </a:r>
            <a:endParaRPr lang="en-US" altLang="en-US" sz="6000" dirty="0">
              <a:solidFill>
                <a:schemeClr val="tx1"/>
              </a:solidFill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0C4079-6D6B-4CEF-AA02-62510DEC4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04" y="3328174"/>
            <a:ext cx="9276725" cy="2578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09F4E0B-7D07-4F16-A504-8A35FED8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60" y="2432100"/>
            <a:ext cx="9041812" cy="277048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2EEA1F5-7D71-4A94-93BE-429D0399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Fed's Balance Sheet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07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2EEA1F5-7D71-4A94-93BE-429D0399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Redefinition of M1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0330810-4950-4F38-A122-0A689B48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33" y="1976658"/>
            <a:ext cx="8263661" cy="45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2EEA1F5-7D71-4A94-93BE-429D0399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6000" dirty="0">
                <a:solidFill>
                  <a:schemeClr val="tx1"/>
                </a:solidFill>
                <a:latin typeface="Cochin"/>
                <a:ea typeface="ヒラギノ明朝 ProN W3"/>
              </a:rPr>
              <a:t>Abolition of Reserve Requirements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6844747-4591-4E35-A781-5536DBBF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00" y="2727130"/>
            <a:ext cx="7632332" cy="41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2EEA1F5-7D71-4A94-93BE-429D0399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2" y="506679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800" dirty="0">
                <a:solidFill>
                  <a:schemeClr val="tx1"/>
                </a:solidFill>
                <a:latin typeface="Cochin"/>
                <a:ea typeface="ヒラギノ明朝 ProN W3"/>
              </a:rPr>
              <a:t>Capital vs. Reserve Requirements</a:t>
            </a:r>
            <a:endParaRPr lang="en-US" altLang="en-US" sz="4800">
              <a:solidFill>
                <a:schemeClr val="tx1"/>
              </a:solidFill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5737CBB8-63BB-420A-B6AC-08C542CB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95" y="1485502"/>
            <a:ext cx="7397418" cy="4149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FFA32-2CF2-443F-9F72-F30EAAA5A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33" y="5788557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dirty="0">
                <a:solidFill>
                  <a:srgbClr val="00B050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For 10%, need $9.5m in reserves ($500k in excess). </a:t>
            </a:r>
            <a:endParaRPr lang="en-US" altLang="en-US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0420A-B317-4AB0-920D-06692106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12" y="6440148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</a:t>
            </a:r>
            <a:r>
              <a:rPr lang="en-US" altLang="en-US" dirty="0">
                <a:solidFill>
                  <a:srgbClr val="FF0000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 But capital : assets only 5% (less than Basel's 8%).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0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6B7683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BABDC1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1395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EB4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"/>
      </a:majorFont>
      <a:minorFont>
        <a:latin typeface="Cochin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Pages>0</Pages>
  <Words>326</Words>
  <Characters>0</Characters>
  <Application>Microsoft Office PowerPoint</Application>
  <PresentationFormat>Custom</PresentationFormat>
  <Lines>0</Lines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Title &amp; Subtitle</vt:lpstr>
      <vt:lpstr>Photo - Horizontal</vt:lpstr>
      <vt:lpstr>Title, Bullets &amp; Photo</vt:lpstr>
      <vt:lpstr>Title &amp; Bullets - Left</vt:lpstr>
      <vt:lpstr>Title - Top</vt:lpstr>
      <vt:lpstr>Title &amp; Bullets - Right</vt:lpstr>
      <vt:lpstr>Title - Center</vt:lpstr>
      <vt:lpstr>Title &amp; Bullets</vt:lpstr>
      <vt:lpstr>Blank</vt:lpstr>
      <vt:lpstr>Photo - Vertical</vt:lpstr>
      <vt:lpstr>Bullets</vt:lpstr>
      <vt:lpstr>Title &amp; Bullets - Alternate L</vt:lpstr>
      <vt:lpstr>Title &amp; Bullets - Alternate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Private Legal and Defense Services</dc:title>
  <dc:creator>Bob</dc:creator>
  <cp:lastModifiedBy>Robert Murphy</cp:lastModifiedBy>
  <cp:revision>404</cp:revision>
  <dcterms:modified xsi:type="dcterms:W3CDTF">2021-07-22T03:57:48Z</dcterms:modified>
</cp:coreProperties>
</file>