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9"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8"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43"/>
    <p:restoredTop sz="96327"/>
  </p:normalViewPr>
  <p:slideViewPr>
    <p:cSldViewPr snapToGrid="0" snapToObjects="1" showGuides="1">
      <p:cViewPr varScale="1">
        <p:scale>
          <a:sx n="102" d="100"/>
          <a:sy n="102" d="100"/>
        </p:scale>
        <p:origin x="192" y="648"/>
      </p:cViewPr>
      <p:guideLst>
        <p:guide orient="horz" pos="1368"/>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0FDF7-2894-A745-853D-1E06760BB9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B528A2-90D8-F04D-89AC-E714BD2EFF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19EB1EC-D0AF-2E4C-A753-60A1B25C0DE5}"/>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5" name="Footer Placeholder 4">
            <a:extLst>
              <a:ext uri="{FF2B5EF4-FFF2-40B4-BE49-F238E27FC236}">
                <a16:creationId xmlns:a16="http://schemas.microsoft.com/office/drawing/2014/main" id="{2353F5CA-2360-164C-ACB9-2D6012DB84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0C49AC-DA19-C648-924B-2E0BCA9517D4}"/>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66459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AA2B-5BF9-3541-BBFB-7453A366B8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E5441C-8C67-2842-9810-D0678635AC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36BBC-A63E-6E44-B599-B307FB2EC9B1}"/>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5" name="Footer Placeholder 4">
            <a:extLst>
              <a:ext uri="{FF2B5EF4-FFF2-40B4-BE49-F238E27FC236}">
                <a16:creationId xmlns:a16="http://schemas.microsoft.com/office/drawing/2014/main" id="{44833A9C-2D75-E545-9986-533885C827F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DAB9DC-809C-CE45-8897-329CE73DED24}"/>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207083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8D6D30-BA95-6342-A1E1-81DE01EDD5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B81CBE-01DE-D64F-A06D-748D3B1E86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4F20B8-1D09-8448-BDE9-7E0A70D9D05D}"/>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5" name="Footer Placeholder 4">
            <a:extLst>
              <a:ext uri="{FF2B5EF4-FFF2-40B4-BE49-F238E27FC236}">
                <a16:creationId xmlns:a16="http://schemas.microsoft.com/office/drawing/2014/main" id="{004937E5-8408-2243-9EDD-18FEA44B9E8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F4854E-E543-204F-9F2D-8B9035C3A1BC}"/>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2159024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F261-FC0D-0448-987E-0B2393955C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AA0787-04E0-6D40-AF96-AB0F7C3963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FF3F1E-7333-A446-BC7C-3AEDE516B369}"/>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5" name="Footer Placeholder 4">
            <a:extLst>
              <a:ext uri="{FF2B5EF4-FFF2-40B4-BE49-F238E27FC236}">
                <a16:creationId xmlns:a16="http://schemas.microsoft.com/office/drawing/2014/main" id="{03A4EBD3-CDC5-D84F-B023-02D247749F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7620324-26FC-BC41-BFFE-1F11878556DC}"/>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271477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F09F8-882E-F048-8462-F1287780A5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FFAB4C-19E8-AF45-8DEA-18B4BFD28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DE3BE8-CA43-4840-AD9A-14C217236CFA}"/>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5" name="Footer Placeholder 4">
            <a:extLst>
              <a:ext uri="{FF2B5EF4-FFF2-40B4-BE49-F238E27FC236}">
                <a16:creationId xmlns:a16="http://schemas.microsoft.com/office/drawing/2014/main" id="{27E93B05-2C60-0545-94A4-39B10F9B98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46A0C1-7CCF-8849-969C-B847BC4AF403}"/>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1183652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EFC8D-CCEC-6A43-A904-2B7022FD61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E3CF5-51AC-604A-9BD2-B2921917BA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2BF002-29A9-384F-A68F-6C553CFC7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BADC1C-7597-2B46-96DE-34702A09D7BA}"/>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6" name="Footer Placeholder 5">
            <a:extLst>
              <a:ext uri="{FF2B5EF4-FFF2-40B4-BE49-F238E27FC236}">
                <a16:creationId xmlns:a16="http://schemas.microsoft.com/office/drawing/2014/main" id="{A0973503-4656-C249-931A-42F087C6209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E178A-3231-C340-9F8D-DC02E82E5ECA}"/>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3715455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E9C05-5A1B-DE42-AF3D-DE68212D49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623947-BF8A-0C43-A3C7-A5703FD7E2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55DCB6-B347-6846-9A4B-FEF73DA702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A2442B-4B20-0F40-A430-AD2BF505AD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E4341-64E7-234E-9612-D8DFE806FD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386384-1F5B-2A4A-B5C0-F154DF81CF6C}"/>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8" name="Footer Placeholder 7">
            <a:extLst>
              <a:ext uri="{FF2B5EF4-FFF2-40B4-BE49-F238E27FC236}">
                <a16:creationId xmlns:a16="http://schemas.microsoft.com/office/drawing/2014/main" id="{5D9AC44E-D4D4-6147-8D28-61A87CCC7D9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3B4D7DB-7DFC-9848-B3D3-6C870335B862}"/>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3594035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7425-BF81-184C-9FE5-843E40C2E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229882-7675-2045-AD13-F8537ECC19E5}"/>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4" name="Footer Placeholder 3">
            <a:extLst>
              <a:ext uri="{FF2B5EF4-FFF2-40B4-BE49-F238E27FC236}">
                <a16:creationId xmlns:a16="http://schemas.microsoft.com/office/drawing/2014/main" id="{FFCCDAF5-7CDA-EF48-A14C-DBB96BEA724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2EB2D2-86DE-C542-85A6-372B1ACC332C}"/>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197151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5B5AE5-D0C0-E04A-8BE1-24EF500032C7}"/>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3" name="Footer Placeholder 2">
            <a:extLst>
              <a:ext uri="{FF2B5EF4-FFF2-40B4-BE49-F238E27FC236}">
                <a16:creationId xmlns:a16="http://schemas.microsoft.com/office/drawing/2014/main" id="{BE474305-A850-1C4F-8F9E-5D0A739B02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89DA589-168E-5743-885C-EA6E2DD74A4B}"/>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1436433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9F7DE-1E83-184F-A8A3-DAEC43A41C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1FDC98-968B-7E47-BC61-320436EB5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FFD681-A09E-3947-81BD-A120B6C864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4E5781-D0BF-F34E-BCE3-84ADDED29966}"/>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6" name="Footer Placeholder 5">
            <a:extLst>
              <a:ext uri="{FF2B5EF4-FFF2-40B4-BE49-F238E27FC236}">
                <a16:creationId xmlns:a16="http://schemas.microsoft.com/office/drawing/2014/main" id="{EAC37EF3-14A8-BF4E-BCE5-5F9B6A7C51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DB373B-5FF9-1B4D-89B3-D7C905B3C0A0}"/>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299194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756DA-D339-F84F-A6D6-726F6B7B8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19CD2A-EA01-DA49-994C-E1E9A04BAD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E521CB4-6104-7947-84CF-75DD6FF38B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1395F1-33C9-FD4A-8DEE-F3B1DC69A37C}"/>
              </a:ext>
            </a:extLst>
          </p:cNvPr>
          <p:cNvSpPr>
            <a:spLocks noGrp="1"/>
          </p:cNvSpPr>
          <p:nvPr>
            <p:ph type="dt" sz="half" idx="10"/>
          </p:nvPr>
        </p:nvSpPr>
        <p:spPr/>
        <p:txBody>
          <a:bodyPr/>
          <a:lstStyle/>
          <a:p>
            <a:fld id="{24048058-0EE6-2041-94BB-E6A9DDCC8D70}" type="datetimeFigureOut">
              <a:rPr lang="en-US" smtClean="0"/>
              <a:t>11/1/21</a:t>
            </a:fld>
            <a:endParaRPr lang="en-US" dirty="0"/>
          </a:p>
        </p:txBody>
      </p:sp>
      <p:sp>
        <p:nvSpPr>
          <p:cNvPr id="6" name="Footer Placeholder 5">
            <a:extLst>
              <a:ext uri="{FF2B5EF4-FFF2-40B4-BE49-F238E27FC236}">
                <a16:creationId xmlns:a16="http://schemas.microsoft.com/office/drawing/2014/main" id="{05D95DA0-5A49-7448-A312-DE5412FF9CD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BA461-D5DC-2640-A816-052CA577E8BA}"/>
              </a:ext>
            </a:extLst>
          </p:cNvPr>
          <p:cNvSpPr>
            <a:spLocks noGrp="1"/>
          </p:cNvSpPr>
          <p:nvPr>
            <p:ph type="sldNum" sz="quarter" idx="12"/>
          </p:nvPr>
        </p:nvSpPr>
        <p:spPr/>
        <p:txBody>
          <a:bodyPr/>
          <a:lstStyle/>
          <a:p>
            <a:fld id="{F55670E8-5E5E-1745-A503-6D22A92C6CE4}" type="slidenum">
              <a:rPr lang="en-US" smtClean="0"/>
              <a:t>‹#›</a:t>
            </a:fld>
            <a:endParaRPr lang="en-US" dirty="0"/>
          </a:p>
        </p:txBody>
      </p:sp>
    </p:spTree>
    <p:extLst>
      <p:ext uri="{BB962C8B-B14F-4D97-AF65-F5344CB8AC3E}">
        <p14:creationId xmlns:p14="http://schemas.microsoft.com/office/powerpoint/2010/main" val="2391460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5AC289-1C22-E645-A826-8E0514FE1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AD5C31-190B-C544-B917-E05FE1B780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346887-294A-744C-A895-134BDD800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048058-0EE6-2041-94BB-E6A9DDCC8D70}" type="datetimeFigureOut">
              <a:rPr lang="en-US" smtClean="0"/>
              <a:t>11/1/21</a:t>
            </a:fld>
            <a:endParaRPr lang="en-US" dirty="0"/>
          </a:p>
        </p:txBody>
      </p:sp>
      <p:sp>
        <p:nvSpPr>
          <p:cNvPr id="5" name="Footer Placeholder 4">
            <a:extLst>
              <a:ext uri="{FF2B5EF4-FFF2-40B4-BE49-F238E27FC236}">
                <a16:creationId xmlns:a16="http://schemas.microsoft.com/office/drawing/2014/main" id="{5FE2F684-89BB-8742-8CB2-68F531FF2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3EBAC95-1DCB-7344-8D5B-32E3C0A16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5670E8-5E5E-1745-A503-6D22A92C6CE4}" type="slidenum">
              <a:rPr lang="en-US" smtClean="0"/>
              <a:t>‹#›</a:t>
            </a:fld>
            <a:endParaRPr lang="en-US" dirty="0"/>
          </a:p>
        </p:txBody>
      </p:sp>
    </p:spTree>
    <p:extLst>
      <p:ext uri="{BB962C8B-B14F-4D97-AF65-F5344CB8AC3E}">
        <p14:creationId xmlns:p14="http://schemas.microsoft.com/office/powerpoint/2010/main" val="2377467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econ4business.com/podcasts/per-bylund-entrepreneurial-ethi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econ4business.com/podcasts/51-david-rapp-on-harnessing-accounting-to-your-purpos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econ4business.com/podcasts/109-desmond-ng-entrepreneurial-empowerment/" TargetMode="External"/><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con4business.com/podcasts/mark-packard-on-the-value-learning-process/" TargetMode="External"/><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con4business.com/podcasts/trini-amador-role-values-business/"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hyperlink" Target="https://econ4business.com/business-videos/value-proposition-design/"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dn.lbryplayer.xyz/api/v4/streams/free/value-generation-business-model/7025a9bcbdfc0bee85a0b83a2deb4ebb6cdbe008/0e44f2"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C421-2175-EE45-BC6B-AC9BE093EFE2}"/>
              </a:ext>
            </a:extLst>
          </p:cNvPr>
          <p:cNvSpPr>
            <a:spLocks noGrp="1"/>
          </p:cNvSpPr>
          <p:nvPr>
            <p:ph type="ctrTitle"/>
          </p:nvPr>
        </p:nvSpPr>
        <p:spPr>
          <a:xfrm>
            <a:off x="1524000" y="1410461"/>
            <a:ext cx="9144000" cy="2387600"/>
          </a:xfrm>
        </p:spPr>
        <p:txBody>
          <a:bodyPr/>
          <a:lstStyle/>
          <a:p>
            <a:r>
              <a:rPr lang="en-US" dirty="0"/>
              <a:t>Explore And Realize</a:t>
            </a:r>
            <a:br>
              <a:rPr lang="en-US" dirty="0"/>
            </a:br>
            <a:r>
              <a:rPr lang="en-US" dirty="0"/>
              <a:t>(and keep exploring)</a:t>
            </a:r>
          </a:p>
        </p:txBody>
      </p:sp>
      <p:sp>
        <p:nvSpPr>
          <p:cNvPr id="3" name="Subtitle 2">
            <a:extLst>
              <a:ext uri="{FF2B5EF4-FFF2-40B4-BE49-F238E27FC236}">
                <a16:creationId xmlns:a16="http://schemas.microsoft.com/office/drawing/2014/main" id="{6C63BF9F-0551-EC4A-9889-E5B9CC4CACBD}"/>
              </a:ext>
            </a:extLst>
          </p:cNvPr>
          <p:cNvSpPr>
            <a:spLocks noGrp="1"/>
          </p:cNvSpPr>
          <p:nvPr>
            <p:ph type="subTitle" idx="1"/>
          </p:nvPr>
        </p:nvSpPr>
        <p:spPr>
          <a:xfrm>
            <a:off x="977029" y="3890136"/>
            <a:ext cx="10233765" cy="1655762"/>
          </a:xfrm>
        </p:spPr>
        <p:txBody>
          <a:bodyPr/>
          <a:lstStyle/>
          <a:p>
            <a:r>
              <a:rPr lang="en-US" dirty="0"/>
              <a:t>How Austrian entrepreneurs generate value on the path to business success.</a:t>
            </a:r>
          </a:p>
        </p:txBody>
      </p:sp>
      <p:pic>
        <p:nvPicPr>
          <p:cNvPr id="4" name="Picture 3">
            <a:extLst>
              <a:ext uri="{FF2B5EF4-FFF2-40B4-BE49-F238E27FC236}">
                <a16:creationId xmlns:a16="http://schemas.microsoft.com/office/drawing/2014/main" id="{2ED00CBC-A019-FD46-8DDD-C2067770505C}"/>
              </a:ext>
            </a:extLst>
          </p:cNvPr>
          <p:cNvPicPr>
            <a:picLocks noChangeAspect="1"/>
          </p:cNvPicPr>
          <p:nvPr/>
        </p:nvPicPr>
        <p:blipFill>
          <a:blip r:embed="rId2"/>
          <a:stretch>
            <a:fillRect/>
          </a:stretch>
        </p:blipFill>
        <p:spPr>
          <a:xfrm rot="5400000">
            <a:off x="1269711" y="-1269709"/>
            <a:ext cx="1658052" cy="4197473"/>
          </a:xfrm>
          <a:prstGeom prst="rect">
            <a:avLst/>
          </a:prstGeom>
        </p:spPr>
      </p:pic>
      <p:pic>
        <p:nvPicPr>
          <p:cNvPr id="6" name="Picture 5" descr="A person wearing a suit and tie&#10;&#10;Description automatically generated with medium confidence">
            <a:extLst>
              <a:ext uri="{FF2B5EF4-FFF2-40B4-BE49-F238E27FC236}">
                <a16:creationId xmlns:a16="http://schemas.microsoft.com/office/drawing/2014/main" id="{292D0DEE-5B34-CB47-976C-83CE97CCCC66}"/>
              </a:ext>
            </a:extLst>
          </p:cNvPr>
          <p:cNvPicPr>
            <a:picLocks noChangeAspect="1"/>
          </p:cNvPicPr>
          <p:nvPr/>
        </p:nvPicPr>
        <p:blipFill>
          <a:blip r:embed="rId3"/>
          <a:stretch>
            <a:fillRect/>
          </a:stretch>
        </p:blipFill>
        <p:spPr>
          <a:xfrm>
            <a:off x="10070925" y="4788178"/>
            <a:ext cx="2004861" cy="2004861"/>
          </a:xfrm>
          <a:prstGeom prst="rect">
            <a:avLst/>
          </a:prstGeom>
        </p:spPr>
      </p:pic>
      <p:sp>
        <p:nvSpPr>
          <p:cNvPr id="7" name="TextBox 6">
            <a:extLst>
              <a:ext uri="{FF2B5EF4-FFF2-40B4-BE49-F238E27FC236}">
                <a16:creationId xmlns:a16="http://schemas.microsoft.com/office/drawing/2014/main" id="{DD92B3AC-E4EC-1C4F-9E06-ECC86FB28C92}"/>
              </a:ext>
            </a:extLst>
          </p:cNvPr>
          <p:cNvSpPr txBox="1"/>
          <p:nvPr/>
        </p:nvSpPr>
        <p:spPr>
          <a:xfrm>
            <a:off x="7553194" y="5471422"/>
            <a:ext cx="2232214" cy="1200329"/>
          </a:xfrm>
          <a:prstGeom prst="rect">
            <a:avLst/>
          </a:prstGeom>
          <a:noFill/>
        </p:spPr>
        <p:txBody>
          <a:bodyPr wrap="none" rtlCol="0">
            <a:spAutoFit/>
          </a:bodyPr>
          <a:lstStyle/>
          <a:p>
            <a:pPr algn="ctr"/>
            <a:r>
              <a:rPr lang="en-US" i="1" dirty="0"/>
              <a:t>Based on E4B Podcast</a:t>
            </a:r>
          </a:p>
          <a:p>
            <a:pPr algn="ctr"/>
            <a:r>
              <a:rPr lang="en-US" i="1" dirty="0"/>
              <a:t>#143 </a:t>
            </a:r>
          </a:p>
          <a:p>
            <a:pPr algn="ctr"/>
            <a:r>
              <a:rPr lang="en-US" i="1" dirty="0"/>
              <a:t>with </a:t>
            </a:r>
          </a:p>
          <a:p>
            <a:pPr algn="ctr"/>
            <a:r>
              <a:rPr lang="en-US" i="1" dirty="0"/>
              <a:t>Professor Per Bylund </a:t>
            </a:r>
          </a:p>
        </p:txBody>
      </p:sp>
      <p:grpSp>
        <p:nvGrpSpPr>
          <p:cNvPr id="14" name="Group 13">
            <a:extLst>
              <a:ext uri="{FF2B5EF4-FFF2-40B4-BE49-F238E27FC236}">
                <a16:creationId xmlns:a16="http://schemas.microsoft.com/office/drawing/2014/main" id="{D6AA7C55-D313-A140-9DFC-815A98FC01C3}"/>
              </a:ext>
            </a:extLst>
          </p:cNvPr>
          <p:cNvGrpSpPr/>
          <p:nvPr/>
        </p:nvGrpSpPr>
        <p:grpSpPr>
          <a:xfrm>
            <a:off x="977029" y="4750600"/>
            <a:ext cx="3995804" cy="1737882"/>
            <a:chOff x="977029" y="4750600"/>
            <a:chExt cx="3995804" cy="1737882"/>
          </a:xfrm>
        </p:grpSpPr>
        <p:sp>
          <p:nvSpPr>
            <p:cNvPr id="8" name="Oval 7">
              <a:extLst>
                <a:ext uri="{FF2B5EF4-FFF2-40B4-BE49-F238E27FC236}">
                  <a16:creationId xmlns:a16="http://schemas.microsoft.com/office/drawing/2014/main" id="{5BD44412-5B9E-4743-B7C9-0157F8B9BCFC}"/>
                </a:ext>
              </a:extLst>
            </p:cNvPr>
            <p:cNvSpPr/>
            <p:nvPr/>
          </p:nvSpPr>
          <p:spPr>
            <a:xfrm>
              <a:off x="1918076" y="5045203"/>
              <a:ext cx="2129424" cy="1027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CB23E64-5C4B-7B40-BD63-5090F0BA0685}"/>
                </a:ext>
              </a:extLst>
            </p:cNvPr>
            <p:cNvSpPr txBox="1"/>
            <p:nvPr/>
          </p:nvSpPr>
          <p:spPr>
            <a:xfrm>
              <a:off x="1503673" y="5374104"/>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10" name="TextBox 9">
              <a:extLst>
                <a:ext uri="{FF2B5EF4-FFF2-40B4-BE49-F238E27FC236}">
                  <a16:creationId xmlns:a16="http://schemas.microsoft.com/office/drawing/2014/main" id="{BB5B5FAA-0FA2-284F-B517-5F033AF43C97}"/>
                </a:ext>
              </a:extLst>
            </p:cNvPr>
            <p:cNvSpPr txBox="1"/>
            <p:nvPr/>
          </p:nvSpPr>
          <p:spPr>
            <a:xfrm>
              <a:off x="3576532" y="5374104"/>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sp>
          <p:nvSpPr>
            <p:cNvPr id="11" name="Triangle 10">
              <a:extLst>
                <a:ext uri="{FF2B5EF4-FFF2-40B4-BE49-F238E27FC236}">
                  <a16:creationId xmlns:a16="http://schemas.microsoft.com/office/drawing/2014/main" id="{D0A2B088-CA7C-034E-AEE8-2BE3C40DBD0E}"/>
                </a:ext>
              </a:extLst>
            </p:cNvPr>
            <p:cNvSpPr/>
            <p:nvPr/>
          </p:nvSpPr>
          <p:spPr>
            <a:xfrm rot="5400000">
              <a:off x="2990617" y="4987270"/>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11">
              <a:extLst>
                <a:ext uri="{FF2B5EF4-FFF2-40B4-BE49-F238E27FC236}">
                  <a16:creationId xmlns:a16="http://schemas.microsoft.com/office/drawing/2014/main" id="{5216C52F-9448-F24E-8A83-9A240D1C0A78}"/>
                </a:ext>
              </a:extLst>
            </p:cNvPr>
            <p:cNvSpPr/>
            <p:nvPr/>
          </p:nvSpPr>
          <p:spPr>
            <a:xfrm rot="16200000" flipH="1">
              <a:off x="2913895" y="6004864"/>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373812-2550-0B4A-9867-2F127FFB5D07}"/>
                </a:ext>
              </a:extLst>
            </p:cNvPr>
            <p:cNvSpPr/>
            <p:nvPr/>
          </p:nvSpPr>
          <p:spPr>
            <a:xfrm>
              <a:off x="977029" y="4750600"/>
              <a:ext cx="3995804" cy="17378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61288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0202CC-1CA0-ED44-91BF-AFBD03FEC882}"/>
              </a:ext>
            </a:extLst>
          </p:cNvPr>
          <p:cNvPicPr>
            <a:picLocks noChangeAspect="1"/>
          </p:cNvPicPr>
          <p:nvPr/>
        </p:nvPicPr>
        <p:blipFill>
          <a:blip r:embed="rId2"/>
          <a:stretch>
            <a:fillRect/>
          </a:stretch>
        </p:blipFill>
        <p:spPr>
          <a:xfrm rot="-1200000" flipH="1">
            <a:off x="7493044" y="1371989"/>
            <a:ext cx="2553224" cy="4965839"/>
          </a:xfrm>
          <a:prstGeom prst="rect">
            <a:avLst/>
          </a:prstGeom>
        </p:spPr>
      </p:pic>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526093" y="365125"/>
            <a:ext cx="11393085" cy="1325563"/>
          </a:xfrm>
        </p:spPr>
        <p:txBody>
          <a:bodyPr>
            <a:normAutofit/>
          </a:bodyPr>
          <a:lstStyle/>
          <a:p>
            <a:r>
              <a:rPr lang="en-US" sz="3600" dirty="0"/>
              <a:t>Value is an emergent property of this flow; the entrepreneur is always exploring.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369539" y="2113431"/>
            <a:ext cx="3670127" cy="646331"/>
          </a:xfrm>
          <a:prstGeom prst="rect">
            <a:avLst/>
          </a:prstGeom>
          <a:noFill/>
          <a:ln>
            <a:solidFill>
              <a:schemeClr val="tx1"/>
            </a:solidFill>
          </a:ln>
        </p:spPr>
        <p:txBody>
          <a:bodyPr wrap="square" rtlCol="0">
            <a:spAutoFit/>
          </a:bodyPr>
          <a:lstStyle/>
          <a:p>
            <a:r>
              <a:rPr lang="en-US" sz="1200" dirty="0"/>
              <a:t>An entrepreneurial project is initiated as a search for value – what experience will the customer value and will the entrepreneur be able to generate it? </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376161" y="3023654"/>
            <a:ext cx="3670127" cy="646331"/>
          </a:xfrm>
          <a:prstGeom prst="rect">
            <a:avLst/>
          </a:prstGeom>
          <a:noFill/>
          <a:ln>
            <a:solidFill>
              <a:schemeClr val="tx1"/>
            </a:solidFill>
          </a:ln>
        </p:spPr>
        <p:txBody>
          <a:bodyPr wrap="square" rtlCol="0">
            <a:spAutoFit/>
          </a:bodyPr>
          <a:lstStyle/>
          <a:p>
            <a:r>
              <a:rPr lang="en-US" sz="1200" dirty="0"/>
              <a:t>Exploration progresses with continuous feedback from potential customers, absorbed as adaptive changes in the value proposition from the entrepreneur.</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376161" y="4958369"/>
            <a:ext cx="3670127" cy="1015663"/>
          </a:xfrm>
          <a:prstGeom prst="rect">
            <a:avLst/>
          </a:prstGeom>
          <a:noFill/>
          <a:ln>
            <a:solidFill>
              <a:schemeClr val="tx1"/>
            </a:solidFill>
          </a:ln>
        </p:spPr>
        <p:txBody>
          <a:bodyPr wrap="square" rtlCol="0">
            <a:spAutoFit/>
          </a:bodyPr>
          <a:lstStyle/>
          <a:p>
            <a:r>
              <a:rPr lang="en-US" sz="1200" dirty="0"/>
              <a:t>The entrepreneur never stops exploring, both to expand realized value and to initiate new explorations for new value. An entrepreneurial value portfolio may include several explorations at different stages of the value generation cycle. </a:t>
            </a:r>
          </a:p>
        </p:txBody>
      </p:sp>
      <p:sp>
        <p:nvSpPr>
          <p:cNvPr id="8" name="Oval 7">
            <a:extLst>
              <a:ext uri="{FF2B5EF4-FFF2-40B4-BE49-F238E27FC236}">
                <a16:creationId xmlns:a16="http://schemas.microsoft.com/office/drawing/2014/main" id="{84540E7D-EFF6-CB46-8617-51603FF98EBD}"/>
              </a:ext>
            </a:extLst>
          </p:cNvPr>
          <p:cNvSpPr/>
          <p:nvPr/>
        </p:nvSpPr>
        <p:spPr>
          <a:xfrm>
            <a:off x="6455023" y="1765845"/>
            <a:ext cx="2129424" cy="1027134"/>
          </a:xfrm>
          <a:prstGeom prst="ellipse">
            <a:avLst/>
          </a:prstGeom>
          <a:solidFill>
            <a:srgbClr val="FDFAFF">
              <a:alpha val="5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8">
            <a:extLst>
              <a:ext uri="{FF2B5EF4-FFF2-40B4-BE49-F238E27FC236}">
                <a16:creationId xmlns:a16="http://schemas.microsoft.com/office/drawing/2014/main" id="{1AE810F2-9DE8-5C4D-875D-2ECBF2BFAD2D}"/>
              </a:ext>
            </a:extLst>
          </p:cNvPr>
          <p:cNvSpPr/>
          <p:nvPr/>
        </p:nvSpPr>
        <p:spPr>
          <a:xfrm rot="5400000">
            <a:off x="7450842" y="1689123"/>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extLst>
              <a:ext uri="{FF2B5EF4-FFF2-40B4-BE49-F238E27FC236}">
                <a16:creationId xmlns:a16="http://schemas.microsoft.com/office/drawing/2014/main" id="{1EA1E3B4-49D4-5E45-AE76-C8E082817CE6}"/>
              </a:ext>
            </a:extLst>
          </p:cNvPr>
          <p:cNvSpPr/>
          <p:nvPr/>
        </p:nvSpPr>
        <p:spPr>
          <a:xfrm rot="16200000" flipH="1">
            <a:off x="7374120" y="2716257"/>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9438EE57-5059-C54B-B8D3-42FA6E85727A}"/>
              </a:ext>
            </a:extLst>
          </p:cNvPr>
          <p:cNvSpPr txBox="1"/>
          <p:nvPr/>
        </p:nvSpPr>
        <p:spPr>
          <a:xfrm>
            <a:off x="6040620" y="2094746"/>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12" name="TextBox 11">
            <a:extLst>
              <a:ext uri="{FF2B5EF4-FFF2-40B4-BE49-F238E27FC236}">
                <a16:creationId xmlns:a16="http://schemas.microsoft.com/office/drawing/2014/main" id="{FF632CEE-5010-1C4A-8D9B-1A7F5AEBE955}"/>
              </a:ext>
            </a:extLst>
          </p:cNvPr>
          <p:cNvSpPr txBox="1"/>
          <p:nvPr/>
        </p:nvSpPr>
        <p:spPr>
          <a:xfrm>
            <a:off x="8113479" y="2094746"/>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sp>
        <p:nvSpPr>
          <p:cNvPr id="17" name="Oval 16">
            <a:extLst>
              <a:ext uri="{FF2B5EF4-FFF2-40B4-BE49-F238E27FC236}">
                <a16:creationId xmlns:a16="http://schemas.microsoft.com/office/drawing/2014/main" id="{E08D54B6-0AEA-5B41-82EF-AD82F29B0A4A}"/>
              </a:ext>
            </a:extLst>
          </p:cNvPr>
          <p:cNvSpPr/>
          <p:nvPr/>
        </p:nvSpPr>
        <p:spPr>
          <a:xfrm>
            <a:off x="6925991" y="2451552"/>
            <a:ext cx="2129424" cy="1027134"/>
          </a:xfrm>
          <a:prstGeom prst="ellipse">
            <a:avLst/>
          </a:prstGeom>
          <a:solidFill>
            <a:srgbClr val="FDFAFF">
              <a:alpha val="5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8BE816D0-51F1-CB46-B547-25596B16BC0A}"/>
              </a:ext>
            </a:extLst>
          </p:cNvPr>
          <p:cNvSpPr/>
          <p:nvPr/>
        </p:nvSpPr>
        <p:spPr>
          <a:xfrm rot="5400000">
            <a:off x="7921810" y="2374830"/>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riangle 18">
            <a:extLst>
              <a:ext uri="{FF2B5EF4-FFF2-40B4-BE49-F238E27FC236}">
                <a16:creationId xmlns:a16="http://schemas.microsoft.com/office/drawing/2014/main" id="{AC24F09D-7339-F04F-8CAC-EBB868ECFE29}"/>
              </a:ext>
            </a:extLst>
          </p:cNvPr>
          <p:cNvSpPr/>
          <p:nvPr/>
        </p:nvSpPr>
        <p:spPr>
          <a:xfrm rot="16200000" flipH="1">
            <a:off x="7845088" y="3401964"/>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A7A4867-B727-1D43-8162-6FB1153A110F}"/>
              </a:ext>
            </a:extLst>
          </p:cNvPr>
          <p:cNvSpPr txBox="1"/>
          <p:nvPr/>
        </p:nvSpPr>
        <p:spPr>
          <a:xfrm>
            <a:off x="6511588" y="2780453"/>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21" name="TextBox 20">
            <a:extLst>
              <a:ext uri="{FF2B5EF4-FFF2-40B4-BE49-F238E27FC236}">
                <a16:creationId xmlns:a16="http://schemas.microsoft.com/office/drawing/2014/main" id="{D9C04191-17F2-C44A-A54B-45CCE5B6C2FD}"/>
              </a:ext>
            </a:extLst>
          </p:cNvPr>
          <p:cNvSpPr txBox="1"/>
          <p:nvPr/>
        </p:nvSpPr>
        <p:spPr>
          <a:xfrm>
            <a:off x="8584447" y="2780453"/>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sp>
        <p:nvSpPr>
          <p:cNvPr id="22" name="Oval 21">
            <a:extLst>
              <a:ext uri="{FF2B5EF4-FFF2-40B4-BE49-F238E27FC236}">
                <a16:creationId xmlns:a16="http://schemas.microsoft.com/office/drawing/2014/main" id="{29773EC0-5C08-3143-92B0-98DCD7066746}"/>
              </a:ext>
            </a:extLst>
          </p:cNvPr>
          <p:cNvSpPr/>
          <p:nvPr/>
        </p:nvSpPr>
        <p:spPr>
          <a:xfrm>
            <a:off x="7396959" y="3137259"/>
            <a:ext cx="2129424" cy="1027134"/>
          </a:xfrm>
          <a:prstGeom prst="ellipse">
            <a:avLst/>
          </a:prstGeom>
          <a:solidFill>
            <a:srgbClr val="FDFAFF">
              <a:alpha val="5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riangle 22">
            <a:extLst>
              <a:ext uri="{FF2B5EF4-FFF2-40B4-BE49-F238E27FC236}">
                <a16:creationId xmlns:a16="http://schemas.microsoft.com/office/drawing/2014/main" id="{CC983D5C-00EE-8C4B-8348-6028A3BB98E7}"/>
              </a:ext>
            </a:extLst>
          </p:cNvPr>
          <p:cNvSpPr/>
          <p:nvPr/>
        </p:nvSpPr>
        <p:spPr>
          <a:xfrm rot="5400000">
            <a:off x="8392778" y="3060537"/>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riangle 23">
            <a:extLst>
              <a:ext uri="{FF2B5EF4-FFF2-40B4-BE49-F238E27FC236}">
                <a16:creationId xmlns:a16="http://schemas.microsoft.com/office/drawing/2014/main" id="{CD9B4A98-0178-B344-AB32-AF5470BD630F}"/>
              </a:ext>
            </a:extLst>
          </p:cNvPr>
          <p:cNvSpPr/>
          <p:nvPr/>
        </p:nvSpPr>
        <p:spPr>
          <a:xfrm rot="16200000" flipH="1">
            <a:off x="8316056" y="4087671"/>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18BC7FA3-DE93-5E46-B1A6-BF850B8276CA}"/>
              </a:ext>
            </a:extLst>
          </p:cNvPr>
          <p:cNvSpPr txBox="1"/>
          <p:nvPr/>
        </p:nvSpPr>
        <p:spPr>
          <a:xfrm>
            <a:off x="6982556" y="3466160"/>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26" name="TextBox 25">
            <a:extLst>
              <a:ext uri="{FF2B5EF4-FFF2-40B4-BE49-F238E27FC236}">
                <a16:creationId xmlns:a16="http://schemas.microsoft.com/office/drawing/2014/main" id="{BB5F73E1-FD04-F945-AADA-E6B3D45D947C}"/>
              </a:ext>
            </a:extLst>
          </p:cNvPr>
          <p:cNvSpPr txBox="1"/>
          <p:nvPr/>
        </p:nvSpPr>
        <p:spPr>
          <a:xfrm>
            <a:off x="9055415" y="3466160"/>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sp>
        <p:nvSpPr>
          <p:cNvPr id="27" name="Oval 26">
            <a:extLst>
              <a:ext uri="{FF2B5EF4-FFF2-40B4-BE49-F238E27FC236}">
                <a16:creationId xmlns:a16="http://schemas.microsoft.com/office/drawing/2014/main" id="{71552D26-4583-7C49-A9AC-102CDD17E9A8}"/>
              </a:ext>
            </a:extLst>
          </p:cNvPr>
          <p:cNvSpPr/>
          <p:nvPr/>
        </p:nvSpPr>
        <p:spPr>
          <a:xfrm>
            <a:off x="7867927" y="3822966"/>
            <a:ext cx="2129424" cy="1027134"/>
          </a:xfrm>
          <a:prstGeom prst="ellipse">
            <a:avLst/>
          </a:prstGeom>
          <a:solidFill>
            <a:srgbClr val="FDFAFF">
              <a:alpha val="5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riangle 27">
            <a:extLst>
              <a:ext uri="{FF2B5EF4-FFF2-40B4-BE49-F238E27FC236}">
                <a16:creationId xmlns:a16="http://schemas.microsoft.com/office/drawing/2014/main" id="{E236B06F-E17D-FE4A-8FDE-B040F53C7E0A}"/>
              </a:ext>
            </a:extLst>
          </p:cNvPr>
          <p:cNvSpPr/>
          <p:nvPr/>
        </p:nvSpPr>
        <p:spPr>
          <a:xfrm rot="5400000">
            <a:off x="8863746" y="3746244"/>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riangle 28">
            <a:extLst>
              <a:ext uri="{FF2B5EF4-FFF2-40B4-BE49-F238E27FC236}">
                <a16:creationId xmlns:a16="http://schemas.microsoft.com/office/drawing/2014/main" id="{E8DD9108-5A49-A246-8B41-02A9ED4370E6}"/>
              </a:ext>
            </a:extLst>
          </p:cNvPr>
          <p:cNvSpPr/>
          <p:nvPr/>
        </p:nvSpPr>
        <p:spPr>
          <a:xfrm rot="16200000" flipH="1">
            <a:off x="8787024" y="4773378"/>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6617A6AC-B214-8F4C-80F3-41D8C3DF49A8}"/>
              </a:ext>
            </a:extLst>
          </p:cNvPr>
          <p:cNvSpPr txBox="1"/>
          <p:nvPr/>
        </p:nvSpPr>
        <p:spPr>
          <a:xfrm>
            <a:off x="7453524" y="4151867"/>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31" name="TextBox 30">
            <a:extLst>
              <a:ext uri="{FF2B5EF4-FFF2-40B4-BE49-F238E27FC236}">
                <a16:creationId xmlns:a16="http://schemas.microsoft.com/office/drawing/2014/main" id="{B54AC030-93C7-D142-B7F0-8129FAD36935}"/>
              </a:ext>
            </a:extLst>
          </p:cNvPr>
          <p:cNvSpPr txBox="1"/>
          <p:nvPr/>
        </p:nvSpPr>
        <p:spPr>
          <a:xfrm>
            <a:off x="9526383" y="4151867"/>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sp>
        <p:nvSpPr>
          <p:cNvPr id="32" name="Oval 31">
            <a:extLst>
              <a:ext uri="{FF2B5EF4-FFF2-40B4-BE49-F238E27FC236}">
                <a16:creationId xmlns:a16="http://schemas.microsoft.com/office/drawing/2014/main" id="{198ADA83-935D-ED4E-9DB7-967D160A1A8D}"/>
              </a:ext>
            </a:extLst>
          </p:cNvPr>
          <p:cNvSpPr/>
          <p:nvPr/>
        </p:nvSpPr>
        <p:spPr>
          <a:xfrm>
            <a:off x="8338895" y="4508673"/>
            <a:ext cx="2129424" cy="1027134"/>
          </a:xfrm>
          <a:prstGeom prst="ellipse">
            <a:avLst/>
          </a:prstGeom>
          <a:solidFill>
            <a:srgbClr val="FDFAFF">
              <a:alpha val="5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riangle 32">
            <a:extLst>
              <a:ext uri="{FF2B5EF4-FFF2-40B4-BE49-F238E27FC236}">
                <a16:creationId xmlns:a16="http://schemas.microsoft.com/office/drawing/2014/main" id="{36B81C00-BFCB-B443-8AAB-1DDCBB2A82EF}"/>
              </a:ext>
            </a:extLst>
          </p:cNvPr>
          <p:cNvSpPr/>
          <p:nvPr/>
        </p:nvSpPr>
        <p:spPr>
          <a:xfrm rot="5400000">
            <a:off x="9334714" y="4431951"/>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riangle 33">
            <a:extLst>
              <a:ext uri="{FF2B5EF4-FFF2-40B4-BE49-F238E27FC236}">
                <a16:creationId xmlns:a16="http://schemas.microsoft.com/office/drawing/2014/main" id="{967A741D-6CF7-434A-AE3D-C0C28086410E}"/>
              </a:ext>
            </a:extLst>
          </p:cNvPr>
          <p:cNvSpPr/>
          <p:nvPr/>
        </p:nvSpPr>
        <p:spPr>
          <a:xfrm rot="16200000" flipH="1">
            <a:off x="9257992" y="5459085"/>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EE3002E1-2A2D-5040-B1BF-C019024B3758}"/>
              </a:ext>
            </a:extLst>
          </p:cNvPr>
          <p:cNvSpPr txBox="1"/>
          <p:nvPr/>
        </p:nvSpPr>
        <p:spPr>
          <a:xfrm>
            <a:off x="7924492" y="4837574"/>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36" name="TextBox 35">
            <a:extLst>
              <a:ext uri="{FF2B5EF4-FFF2-40B4-BE49-F238E27FC236}">
                <a16:creationId xmlns:a16="http://schemas.microsoft.com/office/drawing/2014/main" id="{0BFEDB40-C3DA-7240-A0C6-4EDD58111B0B}"/>
              </a:ext>
            </a:extLst>
          </p:cNvPr>
          <p:cNvSpPr txBox="1"/>
          <p:nvPr/>
        </p:nvSpPr>
        <p:spPr>
          <a:xfrm>
            <a:off x="9997351" y="4837574"/>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sp>
        <p:nvSpPr>
          <p:cNvPr id="37" name="Oval 36">
            <a:extLst>
              <a:ext uri="{FF2B5EF4-FFF2-40B4-BE49-F238E27FC236}">
                <a16:creationId xmlns:a16="http://schemas.microsoft.com/office/drawing/2014/main" id="{3E2D4FCA-BE37-A64D-A201-1F238802C01C}"/>
              </a:ext>
            </a:extLst>
          </p:cNvPr>
          <p:cNvSpPr/>
          <p:nvPr/>
        </p:nvSpPr>
        <p:spPr>
          <a:xfrm>
            <a:off x="8809863" y="5194380"/>
            <a:ext cx="2129424" cy="1027134"/>
          </a:xfrm>
          <a:prstGeom prst="ellipse">
            <a:avLst/>
          </a:prstGeom>
          <a:solidFill>
            <a:srgbClr val="FDFAFF">
              <a:alpha val="5764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riangle 37">
            <a:extLst>
              <a:ext uri="{FF2B5EF4-FFF2-40B4-BE49-F238E27FC236}">
                <a16:creationId xmlns:a16="http://schemas.microsoft.com/office/drawing/2014/main" id="{05B915BE-20B8-684E-8788-6826A60B4A4E}"/>
              </a:ext>
            </a:extLst>
          </p:cNvPr>
          <p:cNvSpPr/>
          <p:nvPr/>
        </p:nvSpPr>
        <p:spPr>
          <a:xfrm rot="5400000">
            <a:off x="9805682" y="5117658"/>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AE1814E5-E265-C147-BF9A-8C6D07766568}"/>
              </a:ext>
            </a:extLst>
          </p:cNvPr>
          <p:cNvSpPr/>
          <p:nvPr/>
        </p:nvSpPr>
        <p:spPr>
          <a:xfrm rot="16200000" flipH="1">
            <a:off x="9728960" y="6144792"/>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D568A57C-17F0-9C41-BEAC-04D283C524AF}"/>
              </a:ext>
            </a:extLst>
          </p:cNvPr>
          <p:cNvSpPr txBox="1"/>
          <p:nvPr/>
        </p:nvSpPr>
        <p:spPr>
          <a:xfrm>
            <a:off x="8395460" y="5523281"/>
            <a:ext cx="652294" cy="276999"/>
          </a:xfrm>
          <a:prstGeom prst="rect">
            <a:avLst/>
          </a:prstGeom>
          <a:solidFill>
            <a:schemeClr val="bg1"/>
          </a:solidFill>
          <a:ln>
            <a:solidFill>
              <a:schemeClr val="tx1"/>
            </a:solidFill>
          </a:ln>
        </p:spPr>
        <p:txBody>
          <a:bodyPr wrap="none" rtlCol="0">
            <a:spAutoFit/>
          </a:bodyPr>
          <a:lstStyle/>
          <a:p>
            <a:r>
              <a:rPr lang="en-US" sz="1200" dirty="0"/>
              <a:t>Explore</a:t>
            </a:r>
          </a:p>
        </p:txBody>
      </p:sp>
      <p:sp>
        <p:nvSpPr>
          <p:cNvPr id="41" name="TextBox 40">
            <a:extLst>
              <a:ext uri="{FF2B5EF4-FFF2-40B4-BE49-F238E27FC236}">
                <a16:creationId xmlns:a16="http://schemas.microsoft.com/office/drawing/2014/main" id="{CCD9E115-033A-9147-A51D-ED59D97712EB}"/>
              </a:ext>
            </a:extLst>
          </p:cNvPr>
          <p:cNvSpPr txBox="1"/>
          <p:nvPr/>
        </p:nvSpPr>
        <p:spPr>
          <a:xfrm>
            <a:off x="10468319" y="5523281"/>
            <a:ext cx="620939" cy="276999"/>
          </a:xfrm>
          <a:prstGeom prst="rect">
            <a:avLst/>
          </a:prstGeom>
          <a:solidFill>
            <a:schemeClr val="bg1"/>
          </a:solidFill>
          <a:ln>
            <a:solidFill>
              <a:schemeClr val="tx1"/>
            </a:solidFill>
          </a:ln>
        </p:spPr>
        <p:txBody>
          <a:bodyPr wrap="none" rtlCol="0">
            <a:spAutoFit/>
          </a:bodyPr>
          <a:lstStyle/>
          <a:p>
            <a:r>
              <a:rPr lang="en-US" sz="1200" dirty="0"/>
              <a:t>Realize</a:t>
            </a:r>
          </a:p>
        </p:txBody>
      </p:sp>
      <p:cxnSp>
        <p:nvCxnSpPr>
          <p:cNvPr id="42" name="Straight Arrow Connector 41">
            <a:extLst>
              <a:ext uri="{FF2B5EF4-FFF2-40B4-BE49-F238E27FC236}">
                <a16:creationId xmlns:a16="http://schemas.microsoft.com/office/drawing/2014/main" id="{905CC62B-43BD-E549-AE19-E77D6F72232E}"/>
              </a:ext>
            </a:extLst>
          </p:cNvPr>
          <p:cNvCxnSpPr/>
          <p:nvPr/>
        </p:nvCxnSpPr>
        <p:spPr>
          <a:xfrm>
            <a:off x="6292184" y="6387948"/>
            <a:ext cx="582460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C710A09-2205-9C44-945F-BD8DD03B793B}"/>
              </a:ext>
            </a:extLst>
          </p:cNvPr>
          <p:cNvSpPr txBox="1"/>
          <p:nvPr/>
        </p:nvSpPr>
        <p:spPr>
          <a:xfrm>
            <a:off x="11614447" y="6387948"/>
            <a:ext cx="609462" cy="461665"/>
          </a:xfrm>
          <a:prstGeom prst="rect">
            <a:avLst/>
          </a:prstGeom>
          <a:noFill/>
          <a:ln>
            <a:noFill/>
          </a:ln>
        </p:spPr>
        <p:txBody>
          <a:bodyPr wrap="none" rtlCol="0">
            <a:spAutoFit/>
          </a:bodyPr>
          <a:lstStyle/>
          <a:p>
            <a:r>
              <a:rPr lang="en-US" sz="2400" dirty="0">
                <a:solidFill>
                  <a:srgbClr val="FF0000"/>
                </a:solidFill>
                <a:latin typeface="Aldhabi" pitchFamily="2" charset="-78"/>
                <a:cs typeface="Aldhabi" pitchFamily="2" charset="-78"/>
              </a:rPr>
              <a:t>Time</a:t>
            </a:r>
          </a:p>
        </p:txBody>
      </p:sp>
      <p:sp>
        <p:nvSpPr>
          <p:cNvPr id="44" name="TextBox 43">
            <a:extLst>
              <a:ext uri="{FF2B5EF4-FFF2-40B4-BE49-F238E27FC236}">
                <a16:creationId xmlns:a16="http://schemas.microsoft.com/office/drawing/2014/main" id="{3FB63E62-BAA7-9F47-8DC6-4C52EFA1B355}"/>
              </a:ext>
            </a:extLst>
          </p:cNvPr>
          <p:cNvSpPr txBox="1"/>
          <p:nvPr/>
        </p:nvSpPr>
        <p:spPr>
          <a:xfrm>
            <a:off x="1376161" y="3842850"/>
            <a:ext cx="3670127" cy="1015663"/>
          </a:xfrm>
          <a:prstGeom prst="rect">
            <a:avLst/>
          </a:prstGeom>
          <a:noFill/>
          <a:ln>
            <a:solidFill>
              <a:schemeClr val="tx1"/>
            </a:solidFill>
          </a:ln>
        </p:spPr>
        <p:txBody>
          <a:bodyPr wrap="square" rtlCol="0">
            <a:spAutoFit/>
          </a:bodyPr>
          <a:lstStyle/>
          <a:p>
            <a:r>
              <a:rPr lang="en-US" sz="1200" dirty="0"/>
              <a:t>If the customer anticipates value sufficiently to make a purchase, the entrepreneur can use this feedback to expand the value proposition – repeat sales, more customers, added features, lower prices, faster delivery, etc.</a:t>
            </a:r>
          </a:p>
        </p:txBody>
      </p:sp>
    </p:spTree>
    <p:extLst>
      <p:ext uri="{BB962C8B-B14F-4D97-AF65-F5344CB8AC3E}">
        <p14:creationId xmlns:p14="http://schemas.microsoft.com/office/powerpoint/2010/main" val="1706547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526093" y="365125"/>
            <a:ext cx="11393085" cy="1325563"/>
          </a:xfrm>
        </p:spPr>
        <p:txBody>
          <a:bodyPr>
            <a:normAutofit/>
          </a:bodyPr>
          <a:lstStyle/>
          <a:p>
            <a:r>
              <a:rPr lang="en-US" sz="3600" dirty="0"/>
              <a:t>The entrepreneurial ethic is service.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438410" y="2345488"/>
            <a:ext cx="3670127" cy="461665"/>
          </a:xfrm>
          <a:prstGeom prst="rect">
            <a:avLst/>
          </a:prstGeom>
          <a:noFill/>
          <a:ln>
            <a:solidFill>
              <a:schemeClr val="tx1"/>
            </a:solidFill>
          </a:ln>
        </p:spPr>
        <p:txBody>
          <a:bodyPr wrap="square" rtlCol="0">
            <a:spAutoFit/>
          </a:bodyPr>
          <a:lstStyle/>
          <a:p>
            <a:r>
              <a:rPr lang="en-US" sz="1200" dirty="0"/>
              <a:t>Entrepreneurs create the future – a better future for their customers and themselves. What drives them?</a:t>
            </a:r>
          </a:p>
        </p:txBody>
      </p:sp>
      <p:sp>
        <p:nvSpPr>
          <p:cNvPr id="15" name="TextBox 14">
            <a:extLst>
              <a:ext uri="{FF2B5EF4-FFF2-40B4-BE49-F238E27FC236}">
                <a16:creationId xmlns:a16="http://schemas.microsoft.com/office/drawing/2014/main" id="{395278F1-B7B0-3642-BE85-C8B894596396}"/>
              </a:ext>
            </a:extLst>
          </p:cNvPr>
          <p:cNvSpPr txBox="1"/>
          <p:nvPr/>
        </p:nvSpPr>
        <p:spPr>
          <a:xfrm>
            <a:off x="438411" y="3618624"/>
            <a:ext cx="3670127" cy="276999"/>
          </a:xfrm>
          <a:prstGeom prst="rect">
            <a:avLst/>
          </a:prstGeom>
          <a:noFill/>
          <a:ln>
            <a:solidFill>
              <a:schemeClr val="tx1"/>
            </a:solidFill>
          </a:ln>
        </p:spPr>
        <p:txBody>
          <a:bodyPr wrap="square" rtlCol="0">
            <a:spAutoFit/>
          </a:bodyPr>
          <a:lstStyle/>
          <a:p>
            <a:r>
              <a:rPr lang="en-US" sz="1200" dirty="0"/>
              <a:t>The underlying ethic is service. </a:t>
            </a:r>
          </a:p>
        </p:txBody>
      </p:sp>
      <p:sp>
        <p:nvSpPr>
          <p:cNvPr id="16" name="TextBox 15">
            <a:extLst>
              <a:ext uri="{FF2B5EF4-FFF2-40B4-BE49-F238E27FC236}">
                <a16:creationId xmlns:a16="http://schemas.microsoft.com/office/drawing/2014/main" id="{3E785B0E-6DFD-1348-AFB2-3DE59D210628}"/>
              </a:ext>
            </a:extLst>
          </p:cNvPr>
          <p:cNvSpPr txBox="1"/>
          <p:nvPr/>
        </p:nvSpPr>
        <p:spPr>
          <a:xfrm>
            <a:off x="438410" y="4707094"/>
            <a:ext cx="3670127" cy="646331"/>
          </a:xfrm>
          <a:prstGeom prst="rect">
            <a:avLst/>
          </a:prstGeom>
          <a:noFill/>
          <a:ln>
            <a:solidFill>
              <a:schemeClr val="tx1"/>
            </a:solidFill>
          </a:ln>
        </p:spPr>
        <p:txBody>
          <a:bodyPr wrap="square" rtlCol="0">
            <a:spAutoFit/>
          </a:bodyPr>
          <a:lstStyle/>
          <a:p>
            <a:r>
              <a:rPr lang="en-US" sz="1200" dirty="0"/>
              <a:t>Entrepreneurs can reconstruct this pyramid to identify “the strongest route to the top” – the best way to help customers to experience the highest value they seek.</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075469-4D71-AE49-B262-016357B8526E}"/>
              </a:ext>
            </a:extLst>
          </p:cNvPr>
          <p:cNvSpPr/>
          <p:nvPr/>
        </p:nvSpPr>
        <p:spPr>
          <a:xfrm>
            <a:off x="5348613" y="2160822"/>
            <a:ext cx="6570565" cy="3551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C7C0C755-8DDF-B74B-BD17-2AD7FC648382}"/>
              </a:ext>
            </a:extLst>
          </p:cNvPr>
          <p:cNvGrpSpPr/>
          <p:nvPr/>
        </p:nvGrpSpPr>
        <p:grpSpPr>
          <a:xfrm>
            <a:off x="4634630" y="2160822"/>
            <a:ext cx="7279471" cy="3551047"/>
            <a:chOff x="4634630" y="2160822"/>
            <a:chExt cx="7279471" cy="3551047"/>
          </a:xfrm>
        </p:grpSpPr>
        <p:pic>
          <p:nvPicPr>
            <p:cNvPr id="4" name="Picture 3" descr="Graphical user interface, application&#10;&#10;Description automatically generated">
              <a:extLst>
                <a:ext uri="{FF2B5EF4-FFF2-40B4-BE49-F238E27FC236}">
                  <a16:creationId xmlns:a16="http://schemas.microsoft.com/office/drawing/2014/main" id="{85881E50-3050-2044-A951-3226C807EB46}"/>
                </a:ext>
              </a:extLst>
            </p:cNvPr>
            <p:cNvPicPr>
              <a:picLocks noChangeAspect="1"/>
            </p:cNvPicPr>
            <p:nvPr/>
          </p:nvPicPr>
          <p:blipFill>
            <a:blip r:embed="rId2"/>
            <a:stretch>
              <a:fillRect/>
            </a:stretch>
          </p:blipFill>
          <p:spPr>
            <a:xfrm>
              <a:off x="4634630" y="2160822"/>
              <a:ext cx="3629263" cy="3551046"/>
            </a:xfrm>
            <a:prstGeom prst="rect">
              <a:avLst/>
            </a:prstGeom>
          </p:spPr>
        </p:pic>
        <p:pic>
          <p:nvPicPr>
            <p:cNvPr id="7" name="Picture 6" descr="Graphical user interface, logo, company name&#10;&#10;Description automatically generated">
              <a:extLst>
                <a:ext uri="{FF2B5EF4-FFF2-40B4-BE49-F238E27FC236}">
                  <a16:creationId xmlns:a16="http://schemas.microsoft.com/office/drawing/2014/main" id="{51628699-09CB-C548-A21A-E0C2D320AE36}"/>
                </a:ext>
              </a:extLst>
            </p:cNvPr>
            <p:cNvPicPr>
              <a:picLocks noChangeAspect="1"/>
            </p:cNvPicPr>
            <p:nvPr/>
          </p:nvPicPr>
          <p:blipFill>
            <a:blip r:embed="rId3"/>
            <a:stretch>
              <a:fillRect/>
            </a:stretch>
          </p:blipFill>
          <p:spPr>
            <a:xfrm>
              <a:off x="8261373" y="2160823"/>
              <a:ext cx="3652728" cy="3551046"/>
            </a:xfrm>
            <a:prstGeom prst="rect">
              <a:avLst/>
            </a:prstGeom>
          </p:spPr>
        </p:pic>
      </p:grpSp>
      <p:sp>
        <p:nvSpPr>
          <p:cNvPr id="8" name="TextBox 7">
            <a:extLst>
              <a:ext uri="{FF2B5EF4-FFF2-40B4-BE49-F238E27FC236}">
                <a16:creationId xmlns:a16="http://schemas.microsoft.com/office/drawing/2014/main" id="{CD00D931-9AD5-664C-A3E7-DD00DEB50FF0}"/>
              </a:ext>
            </a:extLst>
          </p:cNvPr>
          <p:cNvSpPr txBox="1"/>
          <p:nvPr/>
        </p:nvSpPr>
        <p:spPr>
          <a:xfrm>
            <a:off x="5511452" y="5997336"/>
            <a:ext cx="5821081" cy="369332"/>
          </a:xfrm>
          <a:prstGeom prst="rect">
            <a:avLst/>
          </a:prstGeom>
          <a:noFill/>
        </p:spPr>
        <p:txBody>
          <a:bodyPr wrap="none" rtlCol="0">
            <a:spAutoFit/>
          </a:bodyPr>
          <a:lstStyle/>
          <a:p>
            <a:r>
              <a:rPr lang="en-US" dirty="0"/>
              <a:t>For a fuller exposition of the entrepreneurial ethic </a:t>
            </a:r>
            <a:r>
              <a:rPr lang="en-US" dirty="0">
                <a:hlinkClick r:id="rId4"/>
              </a:rPr>
              <a:t>click here</a:t>
            </a:r>
            <a:endParaRPr lang="en-US" dirty="0"/>
          </a:p>
        </p:txBody>
      </p:sp>
      <p:sp>
        <p:nvSpPr>
          <p:cNvPr id="17" name="TextBox 16">
            <a:extLst>
              <a:ext uri="{FF2B5EF4-FFF2-40B4-BE49-F238E27FC236}">
                <a16:creationId xmlns:a16="http://schemas.microsoft.com/office/drawing/2014/main" id="{4A06CB51-D3ED-2D47-B8C7-8D6D64EDCECD}"/>
              </a:ext>
            </a:extLst>
          </p:cNvPr>
          <p:cNvSpPr txBox="1"/>
          <p:nvPr/>
        </p:nvSpPr>
        <p:spPr>
          <a:xfrm>
            <a:off x="6640708" y="1728237"/>
            <a:ext cx="3241330" cy="369332"/>
          </a:xfrm>
          <a:prstGeom prst="rect">
            <a:avLst/>
          </a:prstGeom>
          <a:solidFill>
            <a:schemeClr val="bg1"/>
          </a:solidFill>
          <a:ln>
            <a:noFill/>
          </a:ln>
        </p:spPr>
        <p:txBody>
          <a:bodyPr wrap="square" rtlCol="0">
            <a:spAutoFit/>
          </a:bodyPr>
          <a:lstStyle/>
          <a:p>
            <a:r>
              <a:rPr lang="en-US" b="1" dirty="0">
                <a:solidFill>
                  <a:schemeClr val="accent1">
                    <a:lumMod val="50000"/>
                  </a:schemeClr>
                </a:solidFill>
              </a:rPr>
              <a:t>THE ENTREPRENEURIAL ETHIC</a:t>
            </a:r>
          </a:p>
        </p:txBody>
      </p:sp>
    </p:spTree>
    <p:extLst>
      <p:ext uri="{BB962C8B-B14F-4D97-AF65-F5344CB8AC3E}">
        <p14:creationId xmlns:p14="http://schemas.microsoft.com/office/powerpoint/2010/main" val="27242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526093" y="365125"/>
            <a:ext cx="11393085" cy="1325563"/>
          </a:xfrm>
        </p:spPr>
        <p:txBody>
          <a:bodyPr>
            <a:normAutofit fontScale="90000"/>
          </a:bodyPr>
          <a:lstStyle/>
          <a:p>
            <a:r>
              <a:rPr lang="en-US" sz="3600" dirty="0"/>
              <a:t>Profit is the result of choosing the right costs for the value generated; cash flow is the market signal of customer content.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415438" y="2345488"/>
            <a:ext cx="3670127" cy="646331"/>
          </a:xfrm>
          <a:prstGeom prst="rect">
            <a:avLst/>
          </a:prstGeom>
          <a:noFill/>
          <a:ln>
            <a:solidFill>
              <a:schemeClr val="tx1"/>
            </a:solidFill>
          </a:ln>
        </p:spPr>
        <p:txBody>
          <a:bodyPr wrap="square" rtlCol="0">
            <a:spAutoFit/>
          </a:bodyPr>
          <a:lstStyle/>
          <a:p>
            <a:r>
              <a:rPr lang="en-US" sz="1200" dirty="0"/>
              <a:t>Entrepreneurs </a:t>
            </a:r>
            <a:r>
              <a:rPr lang="en-US" sz="1200" b="1" i="1" dirty="0"/>
              <a:t>imagine</a:t>
            </a:r>
            <a:r>
              <a:rPr lang="en-US" sz="1200" dirty="0"/>
              <a:t> the value they will generate for customers and </a:t>
            </a:r>
            <a:r>
              <a:rPr lang="en-US" sz="1200" b="1" i="1" dirty="0"/>
              <a:t>estimate</a:t>
            </a:r>
            <a:r>
              <a:rPr lang="en-US" sz="1200" dirty="0"/>
              <a:t> the customer’s willingness to pay in a value exchange, measured in dollars.</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9" y="3252171"/>
            <a:ext cx="3670127" cy="461665"/>
          </a:xfrm>
          <a:prstGeom prst="rect">
            <a:avLst/>
          </a:prstGeom>
          <a:noFill/>
          <a:ln>
            <a:solidFill>
              <a:schemeClr val="tx1"/>
            </a:solidFill>
          </a:ln>
        </p:spPr>
        <p:txBody>
          <a:bodyPr wrap="square" rtlCol="0">
            <a:spAutoFit/>
          </a:bodyPr>
          <a:lstStyle/>
          <a:p>
            <a:r>
              <a:rPr lang="en-US" sz="1200" dirty="0"/>
              <a:t>Then, entrepreneurs choose the costs they are willing to incur to deliver the imagined customer value. </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15438" y="5065537"/>
            <a:ext cx="3670127" cy="461665"/>
          </a:xfrm>
          <a:prstGeom prst="rect">
            <a:avLst/>
          </a:prstGeom>
          <a:noFill/>
          <a:ln>
            <a:solidFill>
              <a:schemeClr val="tx1"/>
            </a:solidFill>
          </a:ln>
        </p:spPr>
        <p:txBody>
          <a:bodyPr wrap="square" rtlCol="0">
            <a:spAutoFit/>
          </a:bodyPr>
          <a:lstStyle/>
          <a:p>
            <a:r>
              <a:rPr lang="en-US" sz="1200" dirty="0"/>
              <a:t>Accounting is a subjective tool – entrepreneurs make it fit their business purpose.</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B638990-3535-2247-80B7-F90FC7F6BE35}"/>
              </a:ext>
            </a:extLst>
          </p:cNvPr>
          <p:cNvSpPr txBox="1"/>
          <p:nvPr/>
        </p:nvSpPr>
        <p:spPr>
          <a:xfrm>
            <a:off x="1415438" y="3974188"/>
            <a:ext cx="3670127" cy="830997"/>
          </a:xfrm>
          <a:prstGeom prst="rect">
            <a:avLst/>
          </a:prstGeom>
          <a:noFill/>
          <a:ln>
            <a:solidFill>
              <a:schemeClr val="tx1"/>
            </a:solidFill>
          </a:ln>
        </p:spPr>
        <p:txBody>
          <a:bodyPr wrap="square" rtlCol="0">
            <a:spAutoFit/>
          </a:bodyPr>
          <a:lstStyle/>
          <a:p>
            <a:r>
              <a:rPr lang="en-US" sz="1200" dirty="0"/>
              <a:t>The costs that can be captured in P&amp;L accounting can be compiled and the total should be less than the dollars generated by customer revenues over a specific period of time. The difference is accounting profit.</a:t>
            </a:r>
          </a:p>
        </p:txBody>
      </p:sp>
      <p:pic>
        <p:nvPicPr>
          <p:cNvPr id="4" name="Picture 3" descr="Timeline&#10;&#10;Description automatically generated">
            <a:extLst>
              <a:ext uri="{FF2B5EF4-FFF2-40B4-BE49-F238E27FC236}">
                <a16:creationId xmlns:a16="http://schemas.microsoft.com/office/drawing/2014/main" id="{0E7A7417-8640-054E-ACC7-B79BAEB46074}"/>
              </a:ext>
            </a:extLst>
          </p:cNvPr>
          <p:cNvPicPr>
            <a:picLocks noChangeAspect="1"/>
          </p:cNvPicPr>
          <p:nvPr/>
        </p:nvPicPr>
        <p:blipFill>
          <a:blip r:embed="rId2"/>
          <a:stretch>
            <a:fillRect/>
          </a:stretch>
        </p:blipFill>
        <p:spPr>
          <a:xfrm>
            <a:off x="5353474" y="2856652"/>
            <a:ext cx="6838526" cy="2855216"/>
          </a:xfrm>
          <a:prstGeom prst="rect">
            <a:avLst/>
          </a:prstGeom>
        </p:spPr>
      </p:pic>
      <p:pic>
        <p:nvPicPr>
          <p:cNvPr id="7" name="Picture 6" descr="A blue screen with white text&#10;&#10;Description automatically generated with medium confidence">
            <a:extLst>
              <a:ext uri="{FF2B5EF4-FFF2-40B4-BE49-F238E27FC236}">
                <a16:creationId xmlns:a16="http://schemas.microsoft.com/office/drawing/2014/main" id="{98CEADEF-F487-0E4A-BC5E-9C9E8206928E}"/>
              </a:ext>
            </a:extLst>
          </p:cNvPr>
          <p:cNvPicPr>
            <a:picLocks noChangeAspect="1"/>
          </p:cNvPicPr>
          <p:nvPr/>
        </p:nvPicPr>
        <p:blipFill>
          <a:blip r:embed="rId3"/>
          <a:stretch>
            <a:fillRect/>
          </a:stretch>
        </p:blipFill>
        <p:spPr>
          <a:xfrm>
            <a:off x="6989524" y="2055513"/>
            <a:ext cx="4409161" cy="801139"/>
          </a:xfrm>
          <a:prstGeom prst="rect">
            <a:avLst/>
          </a:prstGeom>
        </p:spPr>
      </p:pic>
      <p:sp>
        <p:nvSpPr>
          <p:cNvPr id="17" name="TextBox 16">
            <a:extLst>
              <a:ext uri="{FF2B5EF4-FFF2-40B4-BE49-F238E27FC236}">
                <a16:creationId xmlns:a16="http://schemas.microsoft.com/office/drawing/2014/main" id="{3BC62C70-C142-F146-99BC-651BF95AF885}"/>
              </a:ext>
            </a:extLst>
          </p:cNvPr>
          <p:cNvSpPr txBox="1"/>
          <p:nvPr/>
        </p:nvSpPr>
        <p:spPr>
          <a:xfrm>
            <a:off x="6872754" y="6123543"/>
            <a:ext cx="4043928" cy="369332"/>
          </a:xfrm>
          <a:prstGeom prst="rect">
            <a:avLst/>
          </a:prstGeom>
          <a:noFill/>
        </p:spPr>
        <p:txBody>
          <a:bodyPr wrap="none" rtlCol="0">
            <a:spAutoFit/>
          </a:bodyPr>
          <a:lstStyle/>
          <a:p>
            <a:r>
              <a:rPr lang="en-US" dirty="0">
                <a:hlinkClick r:id="rId4"/>
              </a:rPr>
              <a:t>Find more </a:t>
            </a:r>
            <a:r>
              <a:rPr lang="en-US" dirty="0"/>
              <a:t>on entrepreneurial accounting</a:t>
            </a:r>
          </a:p>
        </p:txBody>
      </p:sp>
    </p:spTree>
    <p:extLst>
      <p:ext uri="{BB962C8B-B14F-4D97-AF65-F5344CB8AC3E}">
        <p14:creationId xmlns:p14="http://schemas.microsoft.com/office/powerpoint/2010/main" val="386235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526093" y="365125"/>
            <a:ext cx="11393085" cy="1325563"/>
          </a:xfrm>
        </p:spPr>
        <p:txBody>
          <a:bodyPr>
            <a:normAutofit/>
          </a:bodyPr>
          <a:lstStyle/>
          <a:p>
            <a:r>
              <a:rPr lang="en-US" sz="3600" dirty="0"/>
              <a:t>The goal of firm organization is to liberate the value generation capabilities of all employees. Don’t copy others.</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415438" y="2194851"/>
            <a:ext cx="3670127" cy="646331"/>
          </a:xfrm>
          <a:prstGeom prst="rect">
            <a:avLst/>
          </a:prstGeom>
          <a:noFill/>
          <a:ln>
            <a:solidFill>
              <a:schemeClr val="tx1"/>
            </a:solidFill>
          </a:ln>
        </p:spPr>
        <p:txBody>
          <a:bodyPr wrap="square" rtlCol="0">
            <a:spAutoFit/>
          </a:bodyPr>
          <a:lstStyle/>
          <a:p>
            <a:r>
              <a:rPr lang="en-US" sz="1200" dirty="0"/>
              <a:t>Organizational design for entrepreneurial value generation is an open field, full of choices for innovative businesses.</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9" y="3630194"/>
            <a:ext cx="3670127" cy="646331"/>
          </a:xfrm>
          <a:prstGeom prst="rect">
            <a:avLst/>
          </a:prstGeom>
          <a:noFill/>
          <a:ln>
            <a:solidFill>
              <a:schemeClr val="tx1"/>
            </a:solidFill>
          </a:ln>
        </p:spPr>
        <p:txBody>
          <a:bodyPr wrap="square" rtlCol="0">
            <a:spAutoFit/>
          </a:bodyPr>
          <a:lstStyle/>
          <a:p>
            <a:r>
              <a:rPr lang="en-US" sz="1200" dirty="0"/>
              <a:t>The first principle is don’t copy: don’t copy another business’s design or one that is recommended in a business book or by a 3</a:t>
            </a:r>
            <a:r>
              <a:rPr lang="en-US" sz="1200" baseline="30000" dirty="0"/>
              <a:t>rd</a:t>
            </a:r>
            <a:r>
              <a:rPr lang="en-US" sz="1200" dirty="0"/>
              <a:t> party.</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61196" y="5065537"/>
            <a:ext cx="3670127" cy="646331"/>
          </a:xfrm>
          <a:prstGeom prst="rect">
            <a:avLst/>
          </a:prstGeom>
          <a:noFill/>
          <a:ln>
            <a:solidFill>
              <a:schemeClr val="tx1"/>
            </a:solidFill>
          </a:ln>
        </p:spPr>
        <p:txBody>
          <a:bodyPr wrap="square" rtlCol="0">
            <a:spAutoFit/>
          </a:bodyPr>
          <a:lstStyle/>
          <a:p>
            <a:r>
              <a:rPr lang="en-US" sz="1200" dirty="0"/>
              <a:t>The guiding principle is entrepreneurial empowerment: liberating the value generation capabilities of every employee.</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075469-4D71-AE49-B262-016357B8526E}"/>
              </a:ext>
            </a:extLst>
          </p:cNvPr>
          <p:cNvSpPr/>
          <p:nvPr/>
        </p:nvSpPr>
        <p:spPr>
          <a:xfrm>
            <a:off x="6839211" y="2160822"/>
            <a:ext cx="4446739" cy="3551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Diagram&#10;&#10;Description automatically generated">
            <a:extLst>
              <a:ext uri="{FF2B5EF4-FFF2-40B4-BE49-F238E27FC236}">
                <a16:creationId xmlns:a16="http://schemas.microsoft.com/office/drawing/2014/main" id="{6E840067-D2B2-4E45-8DAD-D425310EED07}"/>
              </a:ext>
            </a:extLst>
          </p:cNvPr>
          <p:cNvPicPr>
            <a:picLocks noChangeAspect="1"/>
          </p:cNvPicPr>
          <p:nvPr/>
        </p:nvPicPr>
        <p:blipFill>
          <a:blip r:embed="rId2"/>
          <a:stretch>
            <a:fillRect/>
          </a:stretch>
        </p:blipFill>
        <p:spPr>
          <a:xfrm>
            <a:off x="7093561" y="2285345"/>
            <a:ext cx="3683000" cy="3302000"/>
          </a:xfrm>
          <a:prstGeom prst="rect">
            <a:avLst/>
          </a:prstGeom>
        </p:spPr>
      </p:pic>
      <p:sp>
        <p:nvSpPr>
          <p:cNvPr id="5" name="TextBox 4">
            <a:extLst>
              <a:ext uri="{FF2B5EF4-FFF2-40B4-BE49-F238E27FC236}">
                <a16:creationId xmlns:a16="http://schemas.microsoft.com/office/drawing/2014/main" id="{FC438F59-3A37-764F-88E0-8A3EDA6CF792}"/>
              </a:ext>
            </a:extLst>
          </p:cNvPr>
          <p:cNvSpPr txBox="1"/>
          <p:nvPr/>
        </p:nvSpPr>
        <p:spPr>
          <a:xfrm>
            <a:off x="6872754" y="6123543"/>
            <a:ext cx="4413196" cy="369332"/>
          </a:xfrm>
          <a:prstGeom prst="rect">
            <a:avLst/>
          </a:prstGeom>
          <a:noFill/>
        </p:spPr>
        <p:txBody>
          <a:bodyPr wrap="none" rtlCol="0">
            <a:spAutoFit/>
          </a:bodyPr>
          <a:lstStyle/>
          <a:p>
            <a:r>
              <a:rPr lang="en-US" dirty="0">
                <a:hlinkClick r:id="rId3"/>
              </a:rPr>
              <a:t>Find more </a:t>
            </a:r>
            <a:r>
              <a:rPr lang="en-US" dirty="0"/>
              <a:t>on entrepreneurial empowerment</a:t>
            </a:r>
          </a:p>
        </p:txBody>
      </p:sp>
    </p:spTree>
    <p:extLst>
      <p:ext uri="{BB962C8B-B14F-4D97-AF65-F5344CB8AC3E}">
        <p14:creationId xmlns:p14="http://schemas.microsoft.com/office/powerpoint/2010/main" val="245434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p:txBody>
          <a:bodyPr>
            <a:normAutofit/>
          </a:bodyPr>
          <a:lstStyle/>
          <a:p>
            <a:r>
              <a:rPr lang="en-US" sz="3600" dirty="0"/>
              <a:t>Entrepreneurs generate new value for customers.</a:t>
            </a:r>
          </a:p>
        </p:txBody>
      </p:sp>
      <p:pic>
        <p:nvPicPr>
          <p:cNvPr id="5" name="Picture 4" descr="Satisfied customers&#10;">
            <a:extLst>
              <a:ext uri="{FF2B5EF4-FFF2-40B4-BE49-F238E27FC236}">
                <a16:creationId xmlns:a16="http://schemas.microsoft.com/office/drawing/2014/main" id="{891D6C00-C809-AC43-942C-5A4E6A92AC28}"/>
              </a:ext>
            </a:extLst>
          </p:cNvPr>
          <p:cNvPicPr>
            <a:picLocks noChangeAspect="1"/>
          </p:cNvPicPr>
          <p:nvPr/>
        </p:nvPicPr>
        <p:blipFill>
          <a:blip r:embed="rId2"/>
          <a:stretch>
            <a:fillRect/>
          </a:stretch>
        </p:blipFill>
        <p:spPr>
          <a:xfrm>
            <a:off x="6363222" y="2082348"/>
            <a:ext cx="4889326" cy="2693304"/>
          </a:xfrm>
          <a:prstGeom prst="rect">
            <a:avLst/>
          </a:prstGeom>
          <a:ln>
            <a:solidFill>
              <a:schemeClr val="tx1"/>
            </a:solidFill>
          </a:ln>
        </p:spPr>
      </p:pic>
      <p:sp>
        <p:nvSpPr>
          <p:cNvPr id="6" name="TextBox 5">
            <a:extLst>
              <a:ext uri="{FF2B5EF4-FFF2-40B4-BE49-F238E27FC236}">
                <a16:creationId xmlns:a16="http://schemas.microsoft.com/office/drawing/2014/main" id="{B6191958-0712-EE46-B937-B4D5CDD91153}"/>
              </a:ext>
            </a:extLst>
          </p:cNvPr>
          <p:cNvSpPr txBox="1"/>
          <p:nvPr/>
        </p:nvSpPr>
        <p:spPr>
          <a:xfrm>
            <a:off x="1628382" y="2082348"/>
            <a:ext cx="3670127" cy="830997"/>
          </a:xfrm>
          <a:prstGeom prst="rect">
            <a:avLst/>
          </a:prstGeom>
          <a:noFill/>
          <a:ln>
            <a:solidFill>
              <a:schemeClr val="tx1"/>
            </a:solidFill>
          </a:ln>
        </p:spPr>
        <p:txBody>
          <a:bodyPr wrap="square" rtlCol="0">
            <a:spAutoFit/>
          </a:bodyPr>
          <a:lstStyle/>
          <a:p>
            <a:r>
              <a:rPr lang="en-US" sz="1200" dirty="0"/>
              <a:t>Value is the benefit gained by customers – whether B2B or B2C - in the experience of a consumption activity. Value is subjective: a feeling that’s entirely real but not measurable.</a:t>
            </a:r>
          </a:p>
        </p:txBody>
      </p:sp>
      <p:sp>
        <p:nvSpPr>
          <p:cNvPr id="7" name="TextBox 6">
            <a:extLst>
              <a:ext uri="{FF2B5EF4-FFF2-40B4-BE49-F238E27FC236}">
                <a16:creationId xmlns:a16="http://schemas.microsoft.com/office/drawing/2014/main" id="{665B3C0F-AE97-BB4E-9ED0-A4F27E0B3BD9}"/>
              </a:ext>
            </a:extLst>
          </p:cNvPr>
          <p:cNvSpPr txBox="1"/>
          <p:nvPr/>
        </p:nvSpPr>
        <p:spPr>
          <a:xfrm>
            <a:off x="1628381" y="3210699"/>
            <a:ext cx="3670127" cy="646331"/>
          </a:xfrm>
          <a:prstGeom prst="rect">
            <a:avLst/>
          </a:prstGeom>
          <a:noFill/>
          <a:ln>
            <a:solidFill>
              <a:schemeClr val="tx1"/>
            </a:solidFill>
          </a:ln>
        </p:spPr>
        <p:txBody>
          <a:bodyPr wrap="square" rtlCol="0">
            <a:spAutoFit/>
          </a:bodyPr>
          <a:lstStyle/>
          <a:p>
            <a:r>
              <a:rPr lang="en-US" sz="1200" dirty="0"/>
              <a:t>Most companies do not understand the concept of subjective value. Therefore, this understanding is advantageous for Austrian entrepreneurs</a:t>
            </a:r>
          </a:p>
        </p:txBody>
      </p:sp>
      <p:sp>
        <p:nvSpPr>
          <p:cNvPr id="8" name="TextBox 7">
            <a:extLst>
              <a:ext uri="{FF2B5EF4-FFF2-40B4-BE49-F238E27FC236}">
                <a16:creationId xmlns:a16="http://schemas.microsoft.com/office/drawing/2014/main" id="{9F10A703-9AE1-284C-A0D7-718732462C20}"/>
              </a:ext>
            </a:extLst>
          </p:cNvPr>
          <p:cNvSpPr txBox="1"/>
          <p:nvPr/>
        </p:nvSpPr>
        <p:spPr>
          <a:xfrm>
            <a:off x="1628380" y="4154384"/>
            <a:ext cx="3670127" cy="646331"/>
          </a:xfrm>
          <a:prstGeom prst="rect">
            <a:avLst/>
          </a:prstGeom>
          <a:noFill/>
          <a:ln>
            <a:solidFill>
              <a:schemeClr val="tx1"/>
            </a:solidFill>
          </a:ln>
        </p:spPr>
        <p:txBody>
          <a:bodyPr wrap="square" rtlCol="0">
            <a:spAutoFit/>
          </a:bodyPr>
          <a:lstStyle/>
          <a:p>
            <a:r>
              <a:rPr lang="en-US" sz="1200" dirty="0"/>
              <a:t>All the time, customers are learning what new value they want, and entrepreneurs are learning how to help them.</a:t>
            </a:r>
          </a:p>
        </p:txBody>
      </p:sp>
    </p:spTree>
    <p:extLst>
      <p:ext uri="{BB962C8B-B14F-4D97-AF65-F5344CB8AC3E}">
        <p14:creationId xmlns:p14="http://schemas.microsoft.com/office/powerpoint/2010/main" val="2035711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p:txBody>
          <a:bodyPr>
            <a:normAutofit/>
          </a:bodyPr>
          <a:lstStyle/>
          <a:p>
            <a:r>
              <a:rPr lang="en-US" sz="3600" dirty="0"/>
              <a:t>Customers engage in learning what they want…... entrepreneurs learn with them.</a:t>
            </a:r>
          </a:p>
        </p:txBody>
      </p:sp>
      <p:grpSp>
        <p:nvGrpSpPr>
          <p:cNvPr id="10" name="Group 9">
            <a:extLst>
              <a:ext uri="{FF2B5EF4-FFF2-40B4-BE49-F238E27FC236}">
                <a16:creationId xmlns:a16="http://schemas.microsoft.com/office/drawing/2014/main" id="{A9EF7863-9AAA-6E42-BA79-B2C4130D5347}"/>
              </a:ext>
            </a:extLst>
          </p:cNvPr>
          <p:cNvGrpSpPr/>
          <p:nvPr/>
        </p:nvGrpSpPr>
        <p:grpSpPr>
          <a:xfrm>
            <a:off x="6851736" y="2095499"/>
            <a:ext cx="4502063" cy="3722839"/>
            <a:chOff x="6787188" y="1885979"/>
            <a:chExt cx="4566612" cy="3932360"/>
          </a:xfrm>
        </p:grpSpPr>
        <p:pic>
          <p:nvPicPr>
            <p:cNvPr id="4" name="Picture 3">
              <a:extLst>
                <a:ext uri="{FF2B5EF4-FFF2-40B4-BE49-F238E27FC236}">
                  <a16:creationId xmlns:a16="http://schemas.microsoft.com/office/drawing/2014/main" id="{D3B9926F-E965-0E4A-A170-3EB204519C8F}"/>
                </a:ext>
              </a:extLst>
            </p:cNvPr>
            <p:cNvPicPr>
              <a:picLocks noChangeAspect="1"/>
            </p:cNvPicPr>
            <p:nvPr/>
          </p:nvPicPr>
          <p:blipFill>
            <a:blip r:embed="rId2"/>
            <a:stretch>
              <a:fillRect/>
            </a:stretch>
          </p:blipFill>
          <p:spPr>
            <a:xfrm>
              <a:off x="6787188" y="1885979"/>
              <a:ext cx="4566612" cy="3932360"/>
            </a:xfrm>
            <a:prstGeom prst="rect">
              <a:avLst/>
            </a:prstGeom>
            <a:ln>
              <a:solidFill>
                <a:schemeClr val="tx1"/>
              </a:solidFill>
            </a:ln>
          </p:spPr>
        </p:pic>
        <p:sp>
          <p:nvSpPr>
            <p:cNvPr id="9" name="Rectangle 8">
              <a:extLst>
                <a:ext uri="{FF2B5EF4-FFF2-40B4-BE49-F238E27FC236}">
                  <a16:creationId xmlns:a16="http://schemas.microsoft.com/office/drawing/2014/main" id="{E1B9B946-FC7C-B84B-98B2-AD0E12A1A72E}"/>
                </a:ext>
              </a:extLst>
            </p:cNvPr>
            <p:cNvSpPr/>
            <p:nvPr/>
          </p:nvSpPr>
          <p:spPr>
            <a:xfrm>
              <a:off x="6876788" y="5135671"/>
              <a:ext cx="4371585" cy="6576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a:extLst>
              <a:ext uri="{FF2B5EF4-FFF2-40B4-BE49-F238E27FC236}">
                <a16:creationId xmlns:a16="http://schemas.microsoft.com/office/drawing/2014/main" id="{5B235065-C182-EB4F-8E84-2B7841DBC2FE}"/>
              </a:ext>
            </a:extLst>
          </p:cNvPr>
          <p:cNvSpPr txBox="1"/>
          <p:nvPr/>
        </p:nvSpPr>
        <p:spPr>
          <a:xfrm>
            <a:off x="1415438" y="2098192"/>
            <a:ext cx="3670127" cy="830997"/>
          </a:xfrm>
          <a:prstGeom prst="rect">
            <a:avLst/>
          </a:prstGeom>
          <a:noFill/>
          <a:ln>
            <a:solidFill>
              <a:schemeClr val="tx1"/>
            </a:solidFill>
          </a:ln>
        </p:spPr>
        <p:txBody>
          <a:bodyPr wrap="square" rtlCol="0">
            <a:spAutoFit/>
          </a:bodyPr>
          <a:lstStyle/>
          <a:p>
            <a:r>
              <a:rPr lang="en-US" sz="1200" dirty="0"/>
              <a:t>Customers aim at relief of felt unease – they can’t articulate what they want, they can only express dissatisfaction: “Things would be better if…..”, “I wish there was………”.</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9" y="3451227"/>
            <a:ext cx="3670127" cy="1015663"/>
          </a:xfrm>
          <a:prstGeom prst="rect">
            <a:avLst/>
          </a:prstGeom>
          <a:noFill/>
          <a:ln>
            <a:solidFill>
              <a:schemeClr val="tx1"/>
            </a:solidFill>
          </a:ln>
        </p:spPr>
        <p:txBody>
          <a:bodyPr wrap="square" rtlCol="0">
            <a:spAutoFit/>
          </a:bodyPr>
          <a:lstStyle/>
          <a:p>
            <a:r>
              <a:rPr lang="en-US" sz="1200" dirty="0"/>
              <a:t>Value is a learning process for customers – what’s available to them, how well does it fit their preferences, is it better than alternatives (including doing nothing). They can’t know what generates a valuable experience – that’s in the future.</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15438" y="4988928"/>
            <a:ext cx="3670127" cy="830997"/>
          </a:xfrm>
          <a:prstGeom prst="rect">
            <a:avLst/>
          </a:prstGeom>
          <a:noFill/>
          <a:ln>
            <a:solidFill>
              <a:schemeClr val="tx1"/>
            </a:solidFill>
          </a:ln>
        </p:spPr>
        <p:txBody>
          <a:bodyPr wrap="square" rtlCol="0">
            <a:spAutoFit/>
          </a:bodyPr>
          <a:lstStyle/>
          <a:p>
            <a:r>
              <a:rPr lang="en-US" sz="1200" dirty="0"/>
              <a:t>Entrepreneurs observe them during the learning process, help where they can with information, including pricing, and try to keep up with the learning process of  each individual customer.</a:t>
            </a:r>
          </a:p>
        </p:txBody>
      </p:sp>
      <p:sp>
        <p:nvSpPr>
          <p:cNvPr id="17" name="TextBox 16">
            <a:extLst>
              <a:ext uri="{FF2B5EF4-FFF2-40B4-BE49-F238E27FC236}">
                <a16:creationId xmlns:a16="http://schemas.microsoft.com/office/drawing/2014/main" id="{353D01BB-6536-1B47-8F24-1F72F663EB0B}"/>
              </a:ext>
            </a:extLst>
          </p:cNvPr>
          <p:cNvSpPr txBox="1"/>
          <p:nvPr/>
        </p:nvSpPr>
        <p:spPr>
          <a:xfrm>
            <a:off x="6096000" y="6123543"/>
            <a:ext cx="5960991" cy="369332"/>
          </a:xfrm>
          <a:prstGeom prst="rect">
            <a:avLst/>
          </a:prstGeom>
          <a:noFill/>
        </p:spPr>
        <p:txBody>
          <a:bodyPr wrap="none" rtlCol="0">
            <a:spAutoFit/>
          </a:bodyPr>
          <a:lstStyle/>
          <a:p>
            <a:r>
              <a:rPr lang="en-US" dirty="0"/>
              <a:t>Listen to Dr. Mark Packard discuss the </a:t>
            </a:r>
            <a:r>
              <a:rPr lang="en-US" dirty="0">
                <a:hlinkClick r:id="rId3"/>
              </a:rPr>
              <a:t>Value Learning Process</a:t>
            </a:r>
            <a:endParaRPr lang="en-US" dirty="0"/>
          </a:p>
        </p:txBody>
      </p:sp>
    </p:spTree>
    <p:extLst>
      <p:ext uri="{BB962C8B-B14F-4D97-AF65-F5344CB8AC3E}">
        <p14:creationId xmlns:p14="http://schemas.microsoft.com/office/powerpoint/2010/main" val="392346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p:txBody>
          <a:bodyPr>
            <a:normAutofit/>
          </a:bodyPr>
          <a:lstStyle/>
          <a:p>
            <a:r>
              <a:rPr lang="en-US" sz="3600" dirty="0"/>
              <a:t>The needs pyramid tool helps entrepreneurs identify customer goals based on their highest need.</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315230" y="2171700"/>
            <a:ext cx="3670127" cy="646331"/>
          </a:xfrm>
          <a:prstGeom prst="rect">
            <a:avLst/>
          </a:prstGeom>
          <a:noFill/>
          <a:ln>
            <a:solidFill>
              <a:schemeClr val="tx1"/>
            </a:solidFill>
          </a:ln>
        </p:spPr>
        <p:txBody>
          <a:bodyPr wrap="square" rtlCol="0">
            <a:spAutoFit/>
          </a:bodyPr>
          <a:lstStyle/>
          <a:p>
            <a:r>
              <a:rPr lang="en-US" sz="1200" dirty="0"/>
              <a:t>Customers unconsciously adhere to a pyramid of values, and their choices are consistent with the pursuit of their highest subjectively-identified value.</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315230" y="3433953"/>
            <a:ext cx="3670127" cy="1015663"/>
          </a:xfrm>
          <a:prstGeom prst="rect">
            <a:avLst/>
          </a:prstGeom>
          <a:noFill/>
          <a:ln>
            <a:solidFill>
              <a:schemeClr val="tx1"/>
            </a:solidFill>
          </a:ln>
        </p:spPr>
        <p:txBody>
          <a:bodyPr wrap="square" rtlCol="0">
            <a:spAutoFit/>
          </a:bodyPr>
          <a:lstStyle/>
          <a:p>
            <a:r>
              <a:rPr lang="en-US" sz="1200" dirty="0"/>
              <a:t>For example, Nike’s “Just Do It” rallying cry pertains to a highest value of a sense of achievement in life. Benefits and features such as performance, comfort, appearance and affordability are contributive to the customer’s experience of achievement.</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315230" y="5065537"/>
            <a:ext cx="3670127" cy="646331"/>
          </a:xfrm>
          <a:prstGeom prst="rect">
            <a:avLst/>
          </a:prstGeom>
          <a:noFill/>
          <a:ln>
            <a:solidFill>
              <a:schemeClr val="tx1"/>
            </a:solidFill>
          </a:ln>
        </p:spPr>
        <p:txBody>
          <a:bodyPr wrap="square" rtlCol="0">
            <a:spAutoFit/>
          </a:bodyPr>
          <a:lstStyle/>
          <a:p>
            <a:r>
              <a:rPr lang="en-US" sz="1200" dirty="0"/>
              <a:t>Entrepreneurs can reconstruct this pyramid to identify “the strongest route to the top” – the best way to help customers to experience the highest value they seek.</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6B80E115-4E17-7E48-9BCB-5BDF4F035F14}"/>
              </a:ext>
            </a:extLst>
          </p:cNvPr>
          <p:cNvGrpSpPr/>
          <p:nvPr/>
        </p:nvGrpSpPr>
        <p:grpSpPr>
          <a:xfrm>
            <a:off x="5348613" y="1981578"/>
            <a:ext cx="6570565" cy="4613375"/>
            <a:chOff x="5348613" y="1981578"/>
            <a:chExt cx="6570565" cy="4613375"/>
          </a:xfrm>
        </p:grpSpPr>
        <p:pic>
          <p:nvPicPr>
            <p:cNvPr id="5" name="Picture 4">
              <a:extLst>
                <a:ext uri="{FF2B5EF4-FFF2-40B4-BE49-F238E27FC236}">
                  <a16:creationId xmlns:a16="http://schemas.microsoft.com/office/drawing/2014/main" id="{EB495794-8066-9C4C-8498-93F23E2BECB7}"/>
                </a:ext>
              </a:extLst>
            </p:cNvPr>
            <p:cNvPicPr>
              <a:picLocks noChangeAspect="1"/>
            </p:cNvPicPr>
            <p:nvPr/>
          </p:nvPicPr>
          <p:blipFill>
            <a:blip r:embed="rId2"/>
            <a:stretch>
              <a:fillRect/>
            </a:stretch>
          </p:blipFill>
          <p:spPr>
            <a:xfrm>
              <a:off x="5348613" y="1981578"/>
              <a:ext cx="6570565" cy="4613375"/>
            </a:xfrm>
            <a:prstGeom prst="rect">
              <a:avLst/>
            </a:prstGeom>
            <a:ln>
              <a:noFill/>
            </a:ln>
          </p:spPr>
        </p:pic>
        <p:sp>
          <p:nvSpPr>
            <p:cNvPr id="7" name="TextBox 6">
              <a:extLst>
                <a:ext uri="{FF2B5EF4-FFF2-40B4-BE49-F238E27FC236}">
                  <a16:creationId xmlns:a16="http://schemas.microsoft.com/office/drawing/2014/main" id="{61380E51-6A54-2349-921C-2C4DF3FD2484}"/>
                </a:ext>
              </a:extLst>
            </p:cNvPr>
            <p:cNvSpPr txBox="1"/>
            <p:nvPr/>
          </p:nvSpPr>
          <p:spPr>
            <a:xfrm>
              <a:off x="5514363" y="2186329"/>
              <a:ext cx="3241330" cy="369332"/>
            </a:xfrm>
            <a:prstGeom prst="rect">
              <a:avLst/>
            </a:prstGeom>
            <a:solidFill>
              <a:schemeClr val="bg1"/>
            </a:solidFill>
            <a:ln>
              <a:noFill/>
            </a:ln>
          </p:spPr>
          <p:txBody>
            <a:bodyPr wrap="square" rtlCol="0">
              <a:spAutoFit/>
            </a:bodyPr>
            <a:lstStyle/>
            <a:p>
              <a:r>
                <a:rPr lang="en-US" b="1" dirty="0">
                  <a:solidFill>
                    <a:schemeClr val="accent1">
                      <a:lumMod val="50000"/>
                    </a:schemeClr>
                  </a:solidFill>
                </a:rPr>
                <a:t>THE NEEDS PYRAMID</a:t>
              </a:r>
            </a:p>
          </p:txBody>
        </p:sp>
        <p:sp>
          <p:nvSpPr>
            <p:cNvPr id="8" name="Rectangle 7">
              <a:extLst>
                <a:ext uri="{FF2B5EF4-FFF2-40B4-BE49-F238E27FC236}">
                  <a16:creationId xmlns:a16="http://schemas.microsoft.com/office/drawing/2014/main" id="{545D9581-6353-074E-ACC0-2E1C888D5CCD}"/>
                </a:ext>
              </a:extLst>
            </p:cNvPr>
            <p:cNvSpPr/>
            <p:nvPr/>
          </p:nvSpPr>
          <p:spPr>
            <a:xfrm>
              <a:off x="5774499" y="5711868"/>
              <a:ext cx="5987441" cy="781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Rectangle 12">
            <a:extLst>
              <a:ext uri="{FF2B5EF4-FFF2-40B4-BE49-F238E27FC236}">
                <a16:creationId xmlns:a16="http://schemas.microsoft.com/office/drawing/2014/main" id="{2E075469-4D71-AE49-B262-016357B8526E}"/>
              </a:ext>
            </a:extLst>
          </p:cNvPr>
          <p:cNvSpPr/>
          <p:nvPr/>
        </p:nvSpPr>
        <p:spPr>
          <a:xfrm>
            <a:off x="5348613" y="2160822"/>
            <a:ext cx="6570565" cy="3551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46EC7AFC-A94C-A242-9C54-197E2C5DD625}"/>
              </a:ext>
            </a:extLst>
          </p:cNvPr>
          <p:cNvSpPr txBox="1"/>
          <p:nvPr/>
        </p:nvSpPr>
        <p:spPr>
          <a:xfrm>
            <a:off x="6408253" y="6102371"/>
            <a:ext cx="4451283" cy="369332"/>
          </a:xfrm>
          <a:prstGeom prst="rect">
            <a:avLst/>
          </a:prstGeom>
          <a:noFill/>
        </p:spPr>
        <p:txBody>
          <a:bodyPr wrap="none" rtlCol="0">
            <a:spAutoFit/>
          </a:bodyPr>
          <a:lstStyle/>
          <a:p>
            <a:r>
              <a:rPr lang="en-US" dirty="0"/>
              <a:t>Trini Amador on </a:t>
            </a:r>
            <a:r>
              <a:rPr lang="en-US" dirty="0">
                <a:hlinkClick r:id="rId3"/>
              </a:rPr>
              <a:t>the role of values in business</a:t>
            </a:r>
            <a:endParaRPr lang="en-US" dirty="0"/>
          </a:p>
        </p:txBody>
      </p:sp>
    </p:spTree>
    <p:extLst>
      <p:ext uri="{BB962C8B-B14F-4D97-AF65-F5344CB8AC3E}">
        <p14:creationId xmlns:p14="http://schemas.microsoft.com/office/powerpoint/2010/main" val="2642808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p:txBody>
          <a:bodyPr>
            <a:normAutofit/>
          </a:bodyPr>
          <a:lstStyle/>
          <a:p>
            <a:r>
              <a:rPr lang="en-US" sz="3600" dirty="0"/>
              <a:t>To generate customer learning, entrepreneurs offer dynamic value propositions for a better future.</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315230" y="2171700"/>
            <a:ext cx="3670127" cy="1200329"/>
          </a:xfrm>
          <a:prstGeom prst="rect">
            <a:avLst/>
          </a:prstGeom>
          <a:noFill/>
          <a:ln>
            <a:solidFill>
              <a:schemeClr val="tx1"/>
            </a:solidFill>
          </a:ln>
        </p:spPr>
        <p:txBody>
          <a:bodyPr wrap="square" rtlCol="0">
            <a:spAutoFit/>
          </a:bodyPr>
          <a:lstStyle/>
          <a:p>
            <a:r>
              <a:rPr lang="en-US" sz="1200" dirty="0"/>
              <a:t>Customers create value. Entrepreneurs facilitate their value experience. The remove every barrier – knowledge barrier, emotional barrier, price-value perception barrier, decision barrier, choice barrier – in order to generate a purchase and subsequent value experience </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315230" y="3858038"/>
            <a:ext cx="3670127" cy="830997"/>
          </a:xfrm>
          <a:prstGeom prst="rect">
            <a:avLst/>
          </a:prstGeom>
          <a:noFill/>
          <a:ln>
            <a:solidFill>
              <a:schemeClr val="tx1"/>
            </a:solidFill>
          </a:ln>
        </p:spPr>
        <p:txBody>
          <a:bodyPr wrap="square" rtlCol="0">
            <a:spAutoFit/>
          </a:bodyPr>
          <a:lstStyle/>
          <a:p>
            <a:r>
              <a:rPr lang="en-US" sz="1200" dirty="0"/>
              <a:t>A critical step is the value proposition: the promise to the customer that the entrepreneur understands them and their preferences sufficiently to offer them the best possible solution. </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315230" y="5175044"/>
            <a:ext cx="3670127" cy="830997"/>
          </a:xfrm>
          <a:prstGeom prst="rect">
            <a:avLst/>
          </a:prstGeom>
          <a:noFill/>
          <a:ln>
            <a:solidFill>
              <a:schemeClr val="tx1"/>
            </a:solidFill>
          </a:ln>
        </p:spPr>
        <p:txBody>
          <a:bodyPr wrap="square" rtlCol="0">
            <a:spAutoFit/>
          </a:bodyPr>
          <a:lstStyle/>
          <a:p>
            <a:r>
              <a:rPr lang="en-US" sz="1200" dirty="0"/>
              <a:t>Value propositions are refined and made stronger and more fitting over time based on customer feedback – from research, from trials and from actual consumption experiences.</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075469-4D71-AE49-B262-016357B8526E}"/>
              </a:ext>
            </a:extLst>
          </p:cNvPr>
          <p:cNvSpPr/>
          <p:nvPr/>
        </p:nvSpPr>
        <p:spPr>
          <a:xfrm>
            <a:off x="5511451" y="2345488"/>
            <a:ext cx="6466175" cy="36822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Value Proposition Template">
            <a:extLst>
              <a:ext uri="{FF2B5EF4-FFF2-40B4-BE49-F238E27FC236}">
                <a16:creationId xmlns:a16="http://schemas.microsoft.com/office/drawing/2014/main" id="{F9B7E365-9A19-E548-A9B6-079D5B6B71F8}"/>
              </a:ext>
            </a:extLst>
          </p:cNvPr>
          <p:cNvPicPr>
            <a:picLocks noChangeAspect="1"/>
          </p:cNvPicPr>
          <p:nvPr/>
        </p:nvPicPr>
        <p:blipFill>
          <a:blip r:embed="rId2"/>
          <a:stretch>
            <a:fillRect/>
          </a:stretch>
        </p:blipFill>
        <p:spPr>
          <a:xfrm>
            <a:off x="5511450" y="2201531"/>
            <a:ext cx="6633844" cy="3801473"/>
          </a:xfrm>
          <a:prstGeom prst="rect">
            <a:avLst/>
          </a:prstGeom>
        </p:spPr>
      </p:pic>
      <p:sp>
        <p:nvSpPr>
          <p:cNvPr id="9" name="Rectangle 8">
            <a:extLst>
              <a:ext uri="{FF2B5EF4-FFF2-40B4-BE49-F238E27FC236}">
                <a16:creationId xmlns:a16="http://schemas.microsoft.com/office/drawing/2014/main" id="{9D5EB653-A7D5-3C44-9A5C-0C05F80515E5}"/>
              </a:ext>
            </a:extLst>
          </p:cNvPr>
          <p:cNvSpPr/>
          <p:nvPr/>
        </p:nvSpPr>
        <p:spPr>
          <a:xfrm>
            <a:off x="5574729" y="2345488"/>
            <a:ext cx="6099529"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accent1">
                    <a:lumMod val="50000"/>
                  </a:schemeClr>
                </a:solidFill>
              </a:rPr>
              <a:t>Value Proposition Template</a:t>
            </a:r>
          </a:p>
        </p:txBody>
      </p:sp>
      <p:sp>
        <p:nvSpPr>
          <p:cNvPr id="18" name="Rectangle 17">
            <a:extLst>
              <a:ext uri="{FF2B5EF4-FFF2-40B4-BE49-F238E27FC236}">
                <a16:creationId xmlns:a16="http://schemas.microsoft.com/office/drawing/2014/main" id="{27E6BA18-DC48-D84E-AAE2-7D7EB325E6F9}"/>
              </a:ext>
            </a:extLst>
          </p:cNvPr>
          <p:cNvSpPr/>
          <p:nvPr/>
        </p:nvSpPr>
        <p:spPr>
          <a:xfrm>
            <a:off x="5511452" y="5381412"/>
            <a:ext cx="6475956" cy="6463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solidFill>
                <a:schemeClr val="accent1">
                  <a:lumMod val="50000"/>
                </a:schemeClr>
              </a:solidFill>
            </a:endParaRPr>
          </a:p>
        </p:txBody>
      </p:sp>
      <p:pic>
        <p:nvPicPr>
          <p:cNvPr id="17" name="Picture 16">
            <a:extLst>
              <a:ext uri="{FF2B5EF4-FFF2-40B4-BE49-F238E27FC236}">
                <a16:creationId xmlns:a16="http://schemas.microsoft.com/office/drawing/2014/main" id="{4A4AB927-65D7-FF41-9337-FD477261F8F2}"/>
              </a:ext>
            </a:extLst>
          </p:cNvPr>
          <p:cNvPicPr>
            <a:picLocks noChangeAspect="1"/>
          </p:cNvPicPr>
          <p:nvPr/>
        </p:nvPicPr>
        <p:blipFill>
          <a:blip r:embed="rId3"/>
          <a:stretch>
            <a:fillRect/>
          </a:stretch>
        </p:blipFill>
        <p:spPr>
          <a:xfrm rot="5400000">
            <a:off x="10724955" y="4752427"/>
            <a:ext cx="709413" cy="1795929"/>
          </a:xfrm>
          <a:prstGeom prst="rect">
            <a:avLst/>
          </a:prstGeom>
        </p:spPr>
      </p:pic>
      <p:sp>
        <p:nvSpPr>
          <p:cNvPr id="10" name="TextBox 9">
            <a:extLst>
              <a:ext uri="{FF2B5EF4-FFF2-40B4-BE49-F238E27FC236}">
                <a16:creationId xmlns:a16="http://schemas.microsoft.com/office/drawing/2014/main" id="{7C4B879D-9137-464F-A846-B4CDA69986FC}"/>
              </a:ext>
            </a:extLst>
          </p:cNvPr>
          <p:cNvSpPr txBox="1"/>
          <p:nvPr/>
        </p:nvSpPr>
        <p:spPr>
          <a:xfrm>
            <a:off x="6488482" y="6463430"/>
            <a:ext cx="4254370" cy="369332"/>
          </a:xfrm>
          <a:prstGeom prst="rect">
            <a:avLst/>
          </a:prstGeom>
          <a:noFill/>
        </p:spPr>
        <p:txBody>
          <a:bodyPr wrap="none" rtlCol="0">
            <a:spAutoFit/>
          </a:bodyPr>
          <a:lstStyle/>
          <a:p>
            <a:r>
              <a:rPr lang="en-US" dirty="0"/>
              <a:t>Learn more about </a:t>
            </a:r>
            <a:r>
              <a:rPr lang="en-US" dirty="0">
                <a:hlinkClick r:id="rId4"/>
              </a:rPr>
              <a:t>Value Proposition Design</a:t>
            </a:r>
            <a:endParaRPr lang="en-US" dirty="0"/>
          </a:p>
        </p:txBody>
      </p:sp>
      <p:sp>
        <p:nvSpPr>
          <p:cNvPr id="11" name="Rectangle 10">
            <a:extLst>
              <a:ext uri="{FF2B5EF4-FFF2-40B4-BE49-F238E27FC236}">
                <a16:creationId xmlns:a16="http://schemas.microsoft.com/office/drawing/2014/main" id="{FE21F34F-C99A-F54F-B078-28DE4235AD45}"/>
              </a:ext>
            </a:extLst>
          </p:cNvPr>
          <p:cNvSpPr/>
          <p:nvPr/>
        </p:nvSpPr>
        <p:spPr>
          <a:xfrm>
            <a:off x="5511449" y="2187151"/>
            <a:ext cx="6633844" cy="38405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713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F22448-D27C-9E4B-951A-B9CB26A99ADA}"/>
              </a:ext>
            </a:extLst>
          </p:cNvPr>
          <p:cNvPicPr>
            <a:picLocks noChangeAspect="1"/>
          </p:cNvPicPr>
          <p:nvPr/>
        </p:nvPicPr>
        <p:blipFill>
          <a:blip r:embed="rId2"/>
          <a:stretch>
            <a:fillRect/>
          </a:stretch>
        </p:blipFill>
        <p:spPr>
          <a:xfrm>
            <a:off x="5607369" y="1930597"/>
            <a:ext cx="6111393" cy="4342856"/>
          </a:xfrm>
          <a:prstGeom prst="rect">
            <a:avLst/>
          </a:prstGeom>
        </p:spPr>
      </p:pic>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838200" y="365125"/>
            <a:ext cx="11080978" cy="1325563"/>
          </a:xfrm>
        </p:spPr>
        <p:txBody>
          <a:bodyPr>
            <a:normAutofit/>
          </a:bodyPr>
          <a:lstStyle/>
          <a:p>
            <a:r>
              <a:rPr lang="en-US" sz="3600" dirty="0"/>
              <a:t>Customers lead the way on a weaving path, entrepreneurs humbly follow through continuous change.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415438" y="2345488"/>
            <a:ext cx="3670127" cy="646331"/>
          </a:xfrm>
          <a:prstGeom prst="rect">
            <a:avLst/>
          </a:prstGeom>
          <a:noFill/>
          <a:ln>
            <a:solidFill>
              <a:schemeClr val="tx1"/>
            </a:solidFill>
          </a:ln>
        </p:spPr>
        <p:txBody>
          <a:bodyPr wrap="square" rtlCol="0">
            <a:spAutoFit/>
          </a:bodyPr>
          <a:lstStyle/>
          <a:p>
            <a:r>
              <a:rPr lang="en-US" sz="1200" dirty="0"/>
              <a:t>The customer’s search for value is non-linear. Value uncertainty applies to the customer as well as the entrepreneur.</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8" y="3520847"/>
            <a:ext cx="3670127" cy="830997"/>
          </a:xfrm>
          <a:prstGeom prst="rect">
            <a:avLst/>
          </a:prstGeom>
          <a:noFill/>
          <a:ln>
            <a:solidFill>
              <a:schemeClr val="tx1"/>
            </a:solidFill>
          </a:ln>
        </p:spPr>
        <p:txBody>
          <a:bodyPr wrap="square" rtlCol="0">
            <a:spAutoFit/>
          </a:bodyPr>
          <a:lstStyle/>
          <a:p>
            <a:r>
              <a:rPr lang="en-US" sz="1200" dirty="0"/>
              <a:t>There are continuous changes in  the customer’s environment – new experiences, new offerings from competing entrepreneurs, new influences on willingness to pay, new perspectives on preferences. </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15438" y="4880871"/>
            <a:ext cx="3670127" cy="830997"/>
          </a:xfrm>
          <a:prstGeom prst="rect">
            <a:avLst/>
          </a:prstGeom>
          <a:noFill/>
          <a:ln>
            <a:solidFill>
              <a:schemeClr val="tx1"/>
            </a:solidFill>
          </a:ln>
        </p:spPr>
        <p:txBody>
          <a:bodyPr wrap="square" rtlCol="0">
            <a:spAutoFit/>
          </a:bodyPr>
          <a:lstStyle/>
          <a:p>
            <a:r>
              <a:rPr lang="en-US" sz="1200" dirty="0"/>
              <a:t>Entrepreneurs can inform and try to persuade, but, ultimately, they are followers, observing the customer’s progress, interacting where possible, and quickly adapting and responding to customer discovery..</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075469-4D71-AE49-B262-016357B8526E}"/>
              </a:ext>
            </a:extLst>
          </p:cNvPr>
          <p:cNvSpPr/>
          <p:nvPr/>
        </p:nvSpPr>
        <p:spPr>
          <a:xfrm>
            <a:off x="5607369" y="2345488"/>
            <a:ext cx="6311809" cy="33663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6037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838200" y="365125"/>
            <a:ext cx="11080978" cy="1325563"/>
          </a:xfrm>
        </p:spPr>
        <p:txBody>
          <a:bodyPr>
            <a:normAutofit/>
          </a:bodyPr>
          <a:lstStyle/>
          <a:p>
            <a:r>
              <a:rPr lang="en-US" sz="3600" dirty="0"/>
              <a:t>No planning – value generation through adaptively fitting in to the customer’s value system.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415437" y="2358066"/>
            <a:ext cx="3670127" cy="830997"/>
          </a:xfrm>
          <a:prstGeom prst="rect">
            <a:avLst/>
          </a:prstGeom>
          <a:noFill/>
          <a:ln>
            <a:solidFill>
              <a:schemeClr val="tx1"/>
            </a:solidFill>
          </a:ln>
        </p:spPr>
        <p:txBody>
          <a:bodyPr wrap="square" rtlCol="0">
            <a:spAutoFit/>
          </a:bodyPr>
          <a:lstStyle/>
          <a:p>
            <a:r>
              <a:rPr lang="en-US" sz="1200" dirty="0"/>
              <a:t>Traditional business methods, as taught at business schools, favor control, planning, efficiency and the elimination of waste. These concepts are inapplicable to entrepreneurial value generation.</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7" y="3573197"/>
            <a:ext cx="3670127" cy="461665"/>
          </a:xfrm>
          <a:prstGeom prst="rect">
            <a:avLst/>
          </a:prstGeom>
          <a:noFill/>
          <a:ln>
            <a:solidFill>
              <a:schemeClr val="tx1"/>
            </a:solidFill>
          </a:ln>
        </p:spPr>
        <p:txBody>
          <a:bodyPr wrap="square" rtlCol="0">
            <a:spAutoFit/>
          </a:bodyPr>
          <a:lstStyle/>
          <a:p>
            <a:r>
              <a:rPr lang="en-US" sz="1200" dirty="0"/>
              <a:t>Imagination, creativity and adaptation represent the more appropriate approach to discover value.</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15437" y="4418996"/>
            <a:ext cx="3670127" cy="1015663"/>
          </a:xfrm>
          <a:prstGeom prst="rect">
            <a:avLst/>
          </a:prstGeom>
          <a:noFill/>
          <a:ln>
            <a:solidFill>
              <a:schemeClr val="tx1"/>
            </a:solidFill>
          </a:ln>
        </p:spPr>
        <p:txBody>
          <a:bodyPr wrap="square" rtlCol="0">
            <a:spAutoFit/>
          </a:bodyPr>
          <a:lstStyle/>
          <a:p>
            <a:r>
              <a:rPr lang="en-US" sz="1200" dirty="0"/>
              <a:t>Fitting in to the customer’s value system is the best perspective for the entrepreneur. Customers assemble and integrate resources and services within their own value system. Entrepreneurs who can fit in and contribute new value are welcomed.</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cture containing light&#10;&#10;Description automatically generated">
            <a:extLst>
              <a:ext uri="{FF2B5EF4-FFF2-40B4-BE49-F238E27FC236}">
                <a16:creationId xmlns:a16="http://schemas.microsoft.com/office/drawing/2014/main" id="{F348199C-E9CC-144F-BFF9-02BD49C1121A}"/>
              </a:ext>
            </a:extLst>
          </p:cNvPr>
          <p:cNvPicPr>
            <a:picLocks noChangeAspect="1"/>
          </p:cNvPicPr>
          <p:nvPr/>
        </p:nvPicPr>
        <p:blipFill>
          <a:blip r:embed="rId2"/>
          <a:stretch>
            <a:fillRect/>
          </a:stretch>
        </p:blipFill>
        <p:spPr>
          <a:xfrm>
            <a:off x="5511452" y="2317315"/>
            <a:ext cx="6404975" cy="3117344"/>
          </a:xfrm>
          <a:prstGeom prst="rect">
            <a:avLst/>
          </a:prstGeom>
        </p:spPr>
      </p:pic>
    </p:spTree>
    <p:extLst>
      <p:ext uri="{BB962C8B-B14F-4D97-AF65-F5344CB8AC3E}">
        <p14:creationId xmlns:p14="http://schemas.microsoft.com/office/powerpoint/2010/main" val="1023668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838200" y="365125"/>
            <a:ext cx="11080978" cy="1325563"/>
          </a:xfrm>
        </p:spPr>
        <p:txBody>
          <a:bodyPr>
            <a:normAutofit/>
          </a:bodyPr>
          <a:lstStyle/>
          <a:p>
            <a:r>
              <a:rPr lang="en-US" sz="3600" dirty="0"/>
              <a:t>Value realization takes place when the customer completes the learning journey and chooses a value proposition.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415438" y="2170124"/>
            <a:ext cx="3670127" cy="1015663"/>
          </a:xfrm>
          <a:prstGeom prst="rect">
            <a:avLst/>
          </a:prstGeom>
          <a:noFill/>
          <a:ln>
            <a:solidFill>
              <a:schemeClr val="tx1"/>
            </a:solidFill>
          </a:ln>
        </p:spPr>
        <p:txBody>
          <a:bodyPr wrap="square" rtlCol="0">
            <a:spAutoFit/>
          </a:bodyPr>
          <a:lstStyle/>
          <a:p>
            <a:r>
              <a:rPr lang="en-US" sz="1200" dirty="0"/>
              <a:t>As customers learn what they want, and as they accept the help of the entrepreneur by considering new value propositions, they move towards a value exchange that precedes their value experience (which occurs in or after consumption).</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8" y="3437816"/>
            <a:ext cx="3670127" cy="1200329"/>
          </a:xfrm>
          <a:prstGeom prst="rect">
            <a:avLst/>
          </a:prstGeom>
          <a:noFill/>
          <a:ln>
            <a:solidFill>
              <a:schemeClr val="tx1"/>
            </a:solidFill>
          </a:ln>
        </p:spPr>
        <p:txBody>
          <a:bodyPr wrap="square" rtlCol="0">
            <a:spAutoFit/>
          </a:bodyPr>
          <a:lstStyle/>
          <a:p>
            <a:r>
              <a:rPr lang="en-US" sz="1200" dirty="0"/>
              <a:t>If the value experience is appraised positively (i.e. met the customer’s expectations), we can say that value is realized. Value realization for the consumer is a valuable experience; for the entrepreneur it’s the observation of that experience, and the signals that result from it (including cash flow from exchange).</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15437" y="4890173"/>
            <a:ext cx="3670127" cy="830997"/>
          </a:xfrm>
          <a:prstGeom prst="rect">
            <a:avLst/>
          </a:prstGeom>
          <a:noFill/>
          <a:ln>
            <a:solidFill>
              <a:schemeClr val="tx1"/>
            </a:solidFill>
          </a:ln>
        </p:spPr>
        <p:txBody>
          <a:bodyPr wrap="square" rtlCol="0">
            <a:spAutoFit/>
          </a:bodyPr>
          <a:lstStyle/>
          <a:p>
            <a:r>
              <a:rPr lang="en-US" sz="1200" dirty="0"/>
              <a:t>Both cash flow and observations of the customer’s experience are feedback mechanisms to which the entrepreneur can further adapt. Exploration never stops. </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075469-4D71-AE49-B262-016357B8526E}"/>
              </a:ext>
            </a:extLst>
          </p:cNvPr>
          <p:cNvSpPr/>
          <p:nvPr/>
        </p:nvSpPr>
        <p:spPr>
          <a:xfrm>
            <a:off x="5348613" y="2160822"/>
            <a:ext cx="6570565" cy="35510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10FB1F2-2CCB-7142-96BF-6C4BEDE051E3}"/>
              </a:ext>
            </a:extLst>
          </p:cNvPr>
          <p:cNvSpPr/>
          <p:nvPr/>
        </p:nvSpPr>
        <p:spPr>
          <a:xfrm>
            <a:off x="7319318" y="2900688"/>
            <a:ext cx="2901920" cy="153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EE1A07E-151B-8847-9CAD-F4DB9491D36A}"/>
              </a:ext>
            </a:extLst>
          </p:cNvPr>
          <p:cNvSpPr txBox="1"/>
          <p:nvPr/>
        </p:nvSpPr>
        <p:spPr>
          <a:xfrm>
            <a:off x="6743330" y="3560643"/>
            <a:ext cx="888928" cy="276999"/>
          </a:xfrm>
          <a:prstGeom prst="rect">
            <a:avLst/>
          </a:prstGeom>
          <a:solidFill>
            <a:schemeClr val="bg1"/>
          </a:solidFill>
          <a:ln>
            <a:solidFill>
              <a:schemeClr val="tx1"/>
            </a:solidFill>
          </a:ln>
        </p:spPr>
        <p:txBody>
          <a:bodyPr wrap="square" rtlCol="0">
            <a:spAutoFit/>
          </a:bodyPr>
          <a:lstStyle/>
          <a:p>
            <a:r>
              <a:rPr lang="en-US" sz="1200" dirty="0"/>
              <a:t>Explore</a:t>
            </a:r>
          </a:p>
        </p:txBody>
      </p:sp>
      <p:sp>
        <p:nvSpPr>
          <p:cNvPr id="10" name="TextBox 9">
            <a:extLst>
              <a:ext uri="{FF2B5EF4-FFF2-40B4-BE49-F238E27FC236}">
                <a16:creationId xmlns:a16="http://schemas.microsoft.com/office/drawing/2014/main" id="{CD7F0428-966A-5B48-859B-443177C853AC}"/>
              </a:ext>
            </a:extLst>
          </p:cNvPr>
          <p:cNvSpPr txBox="1"/>
          <p:nvPr/>
        </p:nvSpPr>
        <p:spPr>
          <a:xfrm>
            <a:off x="9930363" y="3560643"/>
            <a:ext cx="846198" cy="276999"/>
          </a:xfrm>
          <a:prstGeom prst="rect">
            <a:avLst/>
          </a:prstGeom>
          <a:solidFill>
            <a:schemeClr val="bg1"/>
          </a:solidFill>
          <a:ln>
            <a:solidFill>
              <a:schemeClr val="tx1"/>
            </a:solidFill>
          </a:ln>
        </p:spPr>
        <p:txBody>
          <a:bodyPr wrap="square" rtlCol="0">
            <a:spAutoFit/>
          </a:bodyPr>
          <a:lstStyle/>
          <a:p>
            <a:r>
              <a:rPr lang="en-US" sz="1200" dirty="0"/>
              <a:t>Realize</a:t>
            </a:r>
          </a:p>
        </p:txBody>
      </p:sp>
      <p:sp>
        <p:nvSpPr>
          <p:cNvPr id="12" name="Triangle 11">
            <a:extLst>
              <a:ext uri="{FF2B5EF4-FFF2-40B4-BE49-F238E27FC236}">
                <a16:creationId xmlns:a16="http://schemas.microsoft.com/office/drawing/2014/main" id="{149CBA73-A810-DD4B-AC0A-2464E1E52619}"/>
              </a:ext>
            </a:extLst>
          </p:cNvPr>
          <p:cNvSpPr/>
          <p:nvPr/>
        </p:nvSpPr>
        <p:spPr>
          <a:xfrm rot="5400000">
            <a:off x="8778107" y="2843468"/>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iangle 16">
            <a:extLst>
              <a:ext uri="{FF2B5EF4-FFF2-40B4-BE49-F238E27FC236}">
                <a16:creationId xmlns:a16="http://schemas.microsoft.com/office/drawing/2014/main" id="{B0C0EFFE-F151-8D48-B99B-E7DA7646EF31}"/>
              </a:ext>
            </a:extLst>
          </p:cNvPr>
          <p:cNvSpPr/>
          <p:nvPr/>
        </p:nvSpPr>
        <p:spPr>
          <a:xfrm rot="16200000" flipH="1">
            <a:off x="8701385" y="4354966"/>
            <a:ext cx="137786" cy="15344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2965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B8AB-AE3F-0249-88ED-29002AF6E42D}"/>
              </a:ext>
            </a:extLst>
          </p:cNvPr>
          <p:cNvSpPr>
            <a:spLocks noGrp="1"/>
          </p:cNvSpPr>
          <p:nvPr>
            <p:ph type="title"/>
          </p:nvPr>
        </p:nvSpPr>
        <p:spPr>
          <a:xfrm>
            <a:off x="838200" y="365125"/>
            <a:ext cx="11080978" cy="1325563"/>
          </a:xfrm>
        </p:spPr>
        <p:txBody>
          <a:bodyPr>
            <a:normAutofit/>
          </a:bodyPr>
          <a:lstStyle/>
          <a:p>
            <a:r>
              <a:rPr lang="en-US" sz="3600" dirty="0"/>
              <a:t>The entrepreneurial experience is a flow, constantly making adjustments in a demonstration of value agility. </a:t>
            </a:r>
          </a:p>
        </p:txBody>
      </p:sp>
      <p:sp>
        <p:nvSpPr>
          <p:cNvPr id="14" name="TextBox 13">
            <a:extLst>
              <a:ext uri="{FF2B5EF4-FFF2-40B4-BE49-F238E27FC236}">
                <a16:creationId xmlns:a16="http://schemas.microsoft.com/office/drawing/2014/main" id="{5B235065-C182-EB4F-8E84-2B7841DBC2FE}"/>
              </a:ext>
            </a:extLst>
          </p:cNvPr>
          <p:cNvSpPr txBox="1"/>
          <p:nvPr/>
        </p:nvSpPr>
        <p:spPr>
          <a:xfrm>
            <a:off x="1415437" y="2171700"/>
            <a:ext cx="3670127" cy="461665"/>
          </a:xfrm>
          <a:prstGeom prst="rect">
            <a:avLst/>
          </a:prstGeom>
          <a:noFill/>
          <a:ln>
            <a:solidFill>
              <a:schemeClr val="tx1"/>
            </a:solidFill>
          </a:ln>
        </p:spPr>
        <p:txBody>
          <a:bodyPr wrap="square" rtlCol="0">
            <a:spAutoFit/>
          </a:bodyPr>
          <a:lstStyle/>
          <a:p>
            <a:r>
              <a:rPr lang="en-US" sz="1200" dirty="0"/>
              <a:t>The flow of entrepreneurship can be visualized in the four quadrants of the Austrian business model. </a:t>
            </a:r>
          </a:p>
        </p:txBody>
      </p:sp>
      <p:sp>
        <p:nvSpPr>
          <p:cNvPr id="15" name="TextBox 14">
            <a:extLst>
              <a:ext uri="{FF2B5EF4-FFF2-40B4-BE49-F238E27FC236}">
                <a16:creationId xmlns:a16="http://schemas.microsoft.com/office/drawing/2014/main" id="{395278F1-B7B0-3642-BE85-C8B894596396}"/>
              </a:ext>
            </a:extLst>
          </p:cNvPr>
          <p:cNvSpPr txBox="1"/>
          <p:nvPr/>
        </p:nvSpPr>
        <p:spPr>
          <a:xfrm>
            <a:off x="1415439" y="3189814"/>
            <a:ext cx="3670127" cy="646331"/>
          </a:xfrm>
          <a:prstGeom prst="rect">
            <a:avLst/>
          </a:prstGeom>
          <a:noFill/>
          <a:ln>
            <a:solidFill>
              <a:schemeClr val="tx1"/>
            </a:solidFill>
          </a:ln>
        </p:spPr>
        <p:txBody>
          <a:bodyPr wrap="square" rtlCol="0">
            <a:spAutoFit/>
          </a:bodyPr>
          <a:lstStyle/>
          <a:p>
            <a:r>
              <a:rPr lang="en-US" sz="1200" dirty="0"/>
              <a:t>Entrepreneurship is a continuous progression through the quadrants – value conceptualization, value facilitation, value experience, and value agility.</a:t>
            </a:r>
          </a:p>
        </p:txBody>
      </p:sp>
      <p:sp>
        <p:nvSpPr>
          <p:cNvPr id="16" name="TextBox 15">
            <a:extLst>
              <a:ext uri="{FF2B5EF4-FFF2-40B4-BE49-F238E27FC236}">
                <a16:creationId xmlns:a16="http://schemas.microsoft.com/office/drawing/2014/main" id="{3E785B0E-6DFD-1348-AFB2-3DE59D210628}"/>
              </a:ext>
            </a:extLst>
          </p:cNvPr>
          <p:cNvSpPr txBox="1"/>
          <p:nvPr/>
        </p:nvSpPr>
        <p:spPr>
          <a:xfrm>
            <a:off x="1415438" y="4392594"/>
            <a:ext cx="3670127" cy="1384995"/>
          </a:xfrm>
          <a:prstGeom prst="rect">
            <a:avLst/>
          </a:prstGeom>
          <a:noFill/>
          <a:ln>
            <a:solidFill>
              <a:schemeClr val="tx1"/>
            </a:solidFill>
          </a:ln>
        </p:spPr>
        <p:txBody>
          <a:bodyPr wrap="square" rtlCol="0">
            <a:spAutoFit/>
          </a:bodyPr>
          <a:lstStyle/>
          <a:p>
            <a:r>
              <a:rPr lang="en-US" sz="1200" dirty="0"/>
              <a:t>Value agility is the adaptation to the feedback from the customer reflecting their consumption experience and their appraisal of that experience compared to their expectations, to alternatives and to  any new information they are receiving in the marketplace. From the feedback, the entrepreneur conceptualizes potential new future value.</a:t>
            </a:r>
          </a:p>
        </p:txBody>
      </p:sp>
      <p:sp>
        <p:nvSpPr>
          <p:cNvPr id="6" name="Rectangle 5">
            <a:extLst>
              <a:ext uri="{FF2B5EF4-FFF2-40B4-BE49-F238E27FC236}">
                <a16:creationId xmlns:a16="http://schemas.microsoft.com/office/drawing/2014/main" id="{3D9FDE5E-098F-4A40-97A4-45C9A22F3B1F}"/>
              </a:ext>
            </a:extLst>
          </p:cNvPr>
          <p:cNvSpPr/>
          <p:nvPr/>
        </p:nvSpPr>
        <p:spPr>
          <a:xfrm>
            <a:off x="5511452" y="2160822"/>
            <a:ext cx="4709786" cy="394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E075469-4D71-AE49-B262-016357B8526E}"/>
              </a:ext>
            </a:extLst>
          </p:cNvPr>
          <p:cNvSpPr/>
          <p:nvPr/>
        </p:nvSpPr>
        <p:spPr>
          <a:xfrm>
            <a:off x="5386193" y="2160822"/>
            <a:ext cx="6532986" cy="36292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4V's Business Model">
            <a:extLst>
              <a:ext uri="{FF2B5EF4-FFF2-40B4-BE49-F238E27FC236}">
                <a16:creationId xmlns:a16="http://schemas.microsoft.com/office/drawing/2014/main" id="{867F47C8-773A-FA4C-BA42-5FF8694FBF12}"/>
              </a:ext>
            </a:extLst>
          </p:cNvPr>
          <p:cNvPicPr>
            <a:picLocks noChangeAspect="1"/>
          </p:cNvPicPr>
          <p:nvPr/>
        </p:nvPicPr>
        <p:blipFill>
          <a:blip r:embed="rId2"/>
          <a:stretch>
            <a:fillRect/>
          </a:stretch>
        </p:blipFill>
        <p:spPr>
          <a:xfrm>
            <a:off x="5500307" y="2226542"/>
            <a:ext cx="6267175" cy="3551047"/>
          </a:xfrm>
          <a:prstGeom prst="rect">
            <a:avLst/>
          </a:prstGeom>
          <a:ln>
            <a:solidFill>
              <a:schemeClr val="bg1"/>
            </a:solidFill>
          </a:ln>
        </p:spPr>
      </p:pic>
      <p:sp>
        <p:nvSpPr>
          <p:cNvPr id="5" name="TextBox 4">
            <a:extLst>
              <a:ext uri="{FF2B5EF4-FFF2-40B4-BE49-F238E27FC236}">
                <a16:creationId xmlns:a16="http://schemas.microsoft.com/office/drawing/2014/main" id="{1E7DB6E2-357E-2848-9D11-C1DAD1335FF6}"/>
              </a:ext>
            </a:extLst>
          </p:cNvPr>
          <p:cNvSpPr txBox="1"/>
          <p:nvPr/>
        </p:nvSpPr>
        <p:spPr>
          <a:xfrm>
            <a:off x="6200384" y="6263014"/>
            <a:ext cx="3419398" cy="369332"/>
          </a:xfrm>
          <a:prstGeom prst="rect">
            <a:avLst/>
          </a:prstGeom>
          <a:noFill/>
        </p:spPr>
        <p:txBody>
          <a:bodyPr wrap="none" rtlCol="0">
            <a:spAutoFit/>
          </a:bodyPr>
          <a:lstStyle/>
          <a:p>
            <a:r>
              <a:rPr lang="en-US" dirty="0"/>
              <a:t>See the 4V’s Business Model </a:t>
            </a:r>
            <a:r>
              <a:rPr lang="en-US" dirty="0">
                <a:hlinkClick r:id="rId3"/>
              </a:rPr>
              <a:t>video</a:t>
            </a:r>
            <a:endParaRPr lang="en-US" dirty="0"/>
          </a:p>
        </p:txBody>
      </p:sp>
    </p:spTree>
    <p:extLst>
      <p:ext uri="{BB962C8B-B14F-4D97-AF65-F5344CB8AC3E}">
        <p14:creationId xmlns:p14="http://schemas.microsoft.com/office/powerpoint/2010/main" val="1314272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7391</TotalTime>
  <Words>1394</Words>
  <Application>Microsoft Macintosh PowerPoint</Application>
  <PresentationFormat>Widescreen</PresentationFormat>
  <Paragraphs>83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Aldhabi</vt:lpstr>
      <vt:lpstr>Arial</vt:lpstr>
      <vt:lpstr>Calibri</vt:lpstr>
      <vt:lpstr>Calibri Light</vt:lpstr>
      <vt:lpstr>Office Theme</vt:lpstr>
      <vt:lpstr>Explore And Realize (and keep exploring)</vt:lpstr>
      <vt:lpstr>Entrepreneurs generate new value for customers.</vt:lpstr>
      <vt:lpstr>Customers engage in learning what they want…... entrepreneurs learn with them.</vt:lpstr>
      <vt:lpstr>The needs pyramid tool helps entrepreneurs identify customer goals based on their highest need.</vt:lpstr>
      <vt:lpstr>To generate customer learning, entrepreneurs offer dynamic value propositions for a better future.</vt:lpstr>
      <vt:lpstr>Customers lead the way on a weaving path, entrepreneurs humbly follow through continuous change. </vt:lpstr>
      <vt:lpstr>No planning – value generation through adaptively fitting in to the customer’s value system. </vt:lpstr>
      <vt:lpstr>Value realization takes place when the customer completes the learning journey and chooses a value proposition. </vt:lpstr>
      <vt:lpstr>The entrepreneurial experience is a flow, constantly making adjustments in a demonstration of value agility. </vt:lpstr>
      <vt:lpstr>Value is an emergent property of this flow; the entrepreneur is always exploring. </vt:lpstr>
      <vt:lpstr>The entrepreneurial ethic is service. </vt:lpstr>
      <vt:lpstr>Profit is the result of choosing the right costs for the value generated; cash flow is the market signal of customer content. </vt:lpstr>
      <vt:lpstr>The goal of firm organization is to liberate the value generation capabilities of all employees. Don’t copy others.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And Expand</dc:title>
  <dc:creator>Hunter Hastings</dc:creator>
  <cp:lastModifiedBy>Hunter Hastings</cp:lastModifiedBy>
  <cp:revision>20</cp:revision>
  <dcterms:created xsi:type="dcterms:W3CDTF">2021-11-01T17:59:06Z</dcterms:created>
  <dcterms:modified xsi:type="dcterms:W3CDTF">2021-11-06T21:10:48Z</dcterms:modified>
</cp:coreProperties>
</file>