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6" r:id="rId6"/>
    <p:sldId id="267" r:id="rId7"/>
    <p:sldId id="268" r:id="rId8"/>
    <p:sldId id="269" r:id="rId9"/>
    <p:sldId id="270" r:id="rId10"/>
    <p:sldId id="261" r:id="rId11"/>
    <p:sldId id="276" r:id="rId12"/>
    <p:sldId id="277" r:id="rId13"/>
    <p:sldId id="265" r:id="rId14"/>
    <p:sldId id="271" r:id="rId15"/>
    <p:sldId id="272" r:id="rId16"/>
    <p:sldId id="273" r:id="rId17"/>
    <p:sldId id="262" r:id="rId18"/>
    <p:sldId id="274" r:id="rId19"/>
    <p:sldId id="275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Newman" initials="PN" lastIdx="1" clrIdx="0">
    <p:extLst>
      <p:ext uri="{19B8F6BF-5375-455C-9EA6-DF929625EA0E}">
        <p15:presenceInfo xmlns:p15="http://schemas.microsoft.com/office/powerpoint/2012/main" userId="3b6d677ab6269c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ewman" userId="3b6d677ab6269c3c" providerId="LiveId" clId="{546F6E5C-1DA7-4549-9393-55E8029DF240}"/>
    <pc:docChg chg="custSel modSld">
      <pc:chgData name="Patrick Newman" userId="3b6d677ab6269c3c" providerId="LiveId" clId="{546F6E5C-1DA7-4549-9393-55E8029DF240}" dt="2021-07-23T13:34:11.617" v="46" actId="27636"/>
      <pc:docMkLst>
        <pc:docMk/>
      </pc:docMkLst>
      <pc:sldChg chg="modSp mod">
        <pc:chgData name="Patrick Newman" userId="3b6d677ab6269c3c" providerId="LiveId" clId="{546F6E5C-1DA7-4549-9393-55E8029DF240}" dt="2021-07-23T13:33:11.184" v="23" actId="27636"/>
        <pc:sldMkLst>
          <pc:docMk/>
          <pc:sldMk cId="2016676319" sldId="261"/>
        </pc:sldMkLst>
        <pc:spChg chg="mod">
          <ac:chgData name="Patrick Newman" userId="3b6d677ab6269c3c" providerId="LiveId" clId="{546F6E5C-1DA7-4549-9393-55E8029DF240}" dt="2021-07-23T13:33:11.184" v="23" actId="27636"/>
          <ac:spMkLst>
            <pc:docMk/>
            <pc:sldMk cId="2016676319" sldId="261"/>
            <ac:spMk id="3" creationId="{00000000-0000-0000-0000-000000000000}"/>
          </ac:spMkLst>
        </pc:spChg>
      </pc:sldChg>
      <pc:sldChg chg="modSp mod">
        <pc:chgData name="Patrick Newman" userId="3b6d677ab6269c3c" providerId="LiveId" clId="{546F6E5C-1DA7-4549-9393-55E8029DF240}" dt="2021-07-23T13:33:46.439" v="25" actId="14100"/>
        <pc:sldMkLst>
          <pc:docMk/>
          <pc:sldMk cId="1585818249" sldId="262"/>
        </pc:sldMkLst>
        <pc:spChg chg="mod">
          <ac:chgData name="Patrick Newman" userId="3b6d677ab6269c3c" providerId="LiveId" clId="{546F6E5C-1DA7-4549-9393-55E8029DF240}" dt="2021-07-23T13:33:46.439" v="25" actId="14100"/>
          <ac:spMkLst>
            <pc:docMk/>
            <pc:sldMk cId="1585818249" sldId="262"/>
            <ac:spMk id="3" creationId="{00000000-0000-0000-0000-000000000000}"/>
          </ac:spMkLst>
        </pc:spChg>
      </pc:sldChg>
      <pc:sldChg chg="modSp mod">
        <pc:chgData name="Patrick Newman" userId="3b6d677ab6269c3c" providerId="LiveId" clId="{546F6E5C-1DA7-4549-9393-55E8029DF240}" dt="2021-07-23T13:34:11.617" v="46" actId="27636"/>
        <pc:sldMkLst>
          <pc:docMk/>
          <pc:sldMk cId="119453314" sldId="263"/>
        </pc:sldMkLst>
        <pc:spChg chg="mod">
          <ac:chgData name="Patrick Newman" userId="3b6d677ab6269c3c" providerId="LiveId" clId="{546F6E5C-1DA7-4549-9393-55E8029DF240}" dt="2021-07-23T13:34:11.617" v="46" actId="27636"/>
          <ac:spMkLst>
            <pc:docMk/>
            <pc:sldMk cId="119453314" sldId="263"/>
            <ac:spMk id="3" creationId="{00000000-0000-0000-0000-000000000000}"/>
          </ac:spMkLst>
        </pc:spChg>
      </pc:sldChg>
      <pc:sldChg chg="modSp mod">
        <pc:chgData name="Patrick Newman" userId="3b6d677ab6269c3c" providerId="LiveId" clId="{546F6E5C-1DA7-4549-9393-55E8029DF240}" dt="2021-07-23T13:33:28.585" v="24" actId="1076"/>
        <pc:sldMkLst>
          <pc:docMk/>
          <pc:sldMk cId="272904434" sldId="265"/>
        </pc:sldMkLst>
        <pc:spChg chg="mod">
          <ac:chgData name="Patrick Newman" userId="3b6d677ab6269c3c" providerId="LiveId" clId="{546F6E5C-1DA7-4549-9393-55E8029DF240}" dt="2021-07-23T13:33:28.585" v="24" actId="1076"/>
          <ac:spMkLst>
            <pc:docMk/>
            <pc:sldMk cId="272904434" sldId="265"/>
            <ac:spMk id="5" creationId="{25D3F243-4A46-4DCB-94A9-FE68F108A542}"/>
          </ac:spMkLst>
        </pc:spChg>
      </pc:sldChg>
      <pc:sldChg chg="modSp mod">
        <pc:chgData name="Patrick Newman" userId="3b6d677ab6269c3c" providerId="LiveId" clId="{546F6E5C-1DA7-4549-9393-55E8029DF240}" dt="2021-07-23T13:32:52.508" v="20" actId="20577"/>
        <pc:sldMkLst>
          <pc:docMk/>
          <pc:sldMk cId="2474260293" sldId="268"/>
        </pc:sldMkLst>
        <pc:spChg chg="mod">
          <ac:chgData name="Patrick Newman" userId="3b6d677ab6269c3c" providerId="LiveId" clId="{546F6E5C-1DA7-4549-9393-55E8029DF240}" dt="2021-07-23T13:32:52.508" v="20" actId="20577"/>
          <ac:spMkLst>
            <pc:docMk/>
            <pc:sldMk cId="2474260293" sldId="268"/>
            <ac:spMk id="3" creationId="{659A1F7A-35E9-4DEE-88E3-042CD9E17FA1}"/>
          </ac:spMkLst>
        </pc:spChg>
      </pc:sldChg>
      <pc:sldChg chg="modSp mod">
        <pc:chgData name="Patrick Newman" userId="3b6d677ab6269c3c" providerId="LiveId" clId="{546F6E5C-1DA7-4549-9393-55E8029DF240}" dt="2021-07-23T13:33:59.597" v="40" actId="20577"/>
        <pc:sldMkLst>
          <pc:docMk/>
          <pc:sldMk cId="2132304823" sldId="274"/>
        </pc:sldMkLst>
        <pc:spChg chg="mod">
          <ac:chgData name="Patrick Newman" userId="3b6d677ab6269c3c" providerId="LiveId" clId="{546F6E5C-1DA7-4549-9393-55E8029DF240}" dt="2021-07-23T13:33:59.597" v="40" actId="20577"/>
          <ac:spMkLst>
            <pc:docMk/>
            <pc:sldMk cId="2132304823" sldId="274"/>
            <ac:spMk id="3" creationId="{BE532C12-B636-4E29-8E84-68094F686A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3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9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6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4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5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AB0B79-7BB7-4FCB-91D8-C8B0E2C2304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43BFA5-213C-46A1-817F-E1DDF4F12E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Cronyism: Liberty versus Power in Early America, 1607-1849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Dr. Patrick Newman</a:t>
            </a:r>
          </a:p>
          <a:p>
            <a:pPr algn="ctr"/>
            <a:r>
              <a:rPr lang="en-US" dirty="0"/>
              <a:t>2021 Mises University</a:t>
            </a:r>
          </a:p>
        </p:txBody>
      </p:sp>
    </p:spTree>
    <p:extLst>
      <p:ext uri="{BB962C8B-B14F-4D97-AF65-F5344CB8AC3E}">
        <p14:creationId xmlns:p14="http://schemas.microsoft.com/office/powerpoint/2010/main" val="85285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III: The Failed Jeffersonian Revolution, 1801-1817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1957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/>
              <a:t>Chapter 7: President Jefferson: The Supremacy of Moderation</a:t>
            </a:r>
          </a:p>
          <a:p>
            <a:pPr lvl="2"/>
            <a:r>
              <a:rPr lang="en-US" sz="3600" dirty="0"/>
              <a:t>Old Republicans (John Randolph and John Taylor) versus the moderates (James Madison)</a:t>
            </a:r>
          </a:p>
          <a:p>
            <a:pPr lvl="2"/>
            <a:r>
              <a:rPr lang="en-US" sz="3600" dirty="0"/>
              <a:t>Jefferson is in the middle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500" t="20643" r="25529" b="11719"/>
          <a:stretch/>
        </p:blipFill>
        <p:spPr>
          <a:xfrm>
            <a:off x="7365857" y="1931831"/>
            <a:ext cx="4083461" cy="29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III: The Failed Jeffersonian Revolution, 1801-1817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64883" cy="4023360"/>
          </a:xfrm>
        </p:spPr>
        <p:txBody>
          <a:bodyPr/>
          <a:lstStyle/>
          <a:p>
            <a:pPr lvl="1"/>
            <a:r>
              <a:rPr lang="en-US" sz="4000" dirty="0"/>
              <a:t>Chapter 8: President Jefferson: The Corruption of Land</a:t>
            </a:r>
          </a:p>
          <a:p>
            <a:pPr lvl="2"/>
            <a:r>
              <a:rPr lang="en-US" sz="3600" dirty="0"/>
              <a:t>The Louisiana Purchase </a:t>
            </a:r>
            <a:r>
              <a:rPr lang="en-US" sz="3600" dirty="0">
                <a:sym typeface="Wingdings" panose="05000000000000000000" pitchFamily="2" charset="2"/>
              </a:rPr>
              <a:t> Canada and Florida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0D3BBDC-1CD5-4228-854F-3AA3F912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16" y="1845734"/>
            <a:ext cx="4608223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3460B-CD9C-421E-B6D4-B4D01EACF1CF}"/>
              </a:ext>
            </a:extLst>
          </p:cNvPr>
          <p:cNvSpPr txBox="1"/>
          <p:nvPr/>
        </p:nvSpPr>
        <p:spPr>
          <a:xfrm>
            <a:off x="7130416" y="5194265"/>
            <a:ext cx="4608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John Randolph: the Louisiana Purchase was “the greatest course that ever befell us.” </a:t>
            </a:r>
          </a:p>
        </p:txBody>
      </p:sp>
    </p:spTree>
    <p:extLst>
      <p:ext uri="{BB962C8B-B14F-4D97-AF65-F5344CB8AC3E}">
        <p14:creationId xmlns:p14="http://schemas.microsoft.com/office/powerpoint/2010/main" val="331365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III: The Failed Jeffersonian Revolution, 1801-1817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27002" cy="4023360"/>
          </a:xfrm>
        </p:spPr>
        <p:txBody>
          <a:bodyPr/>
          <a:lstStyle/>
          <a:p>
            <a:pPr lvl="1"/>
            <a:r>
              <a:rPr lang="en-US" sz="3200" dirty="0"/>
              <a:t>Chapter 9: President Madison: The Empire of Power</a:t>
            </a:r>
          </a:p>
          <a:p>
            <a:pPr lvl="2"/>
            <a:r>
              <a:rPr lang="en-US" sz="2800" dirty="0"/>
              <a:t>The War of 1812 a (failed) land grab!</a:t>
            </a:r>
          </a:p>
          <a:p>
            <a:pPr lvl="2"/>
            <a:r>
              <a:rPr lang="en-US" sz="2800" dirty="0"/>
              <a:t>Second Bank of the United States and the Tariff of 1816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737360"/>
            <a:ext cx="527685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4283" y="5407429"/>
            <a:ext cx="575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John Randolph tried to fight the postwar cronyism that “</a:t>
            </a:r>
            <a:r>
              <a:rPr lang="en-US" sz="2000" i="1" dirty="0"/>
              <a:t>out-Hamiltons</a:t>
            </a:r>
            <a:r>
              <a:rPr lang="en-US" sz="2000" dirty="0"/>
              <a:t> Alexander Hamilton.”</a:t>
            </a:r>
          </a:p>
        </p:txBody>
      </p:sp>
    </p:spTree>
    <p:extLst>
      <p:ext uri="{BB962C8B-B14F-4D97-AF65-F5344CB8AC3E}">
        <p14:creationId xmlns:p14="http://schemas.microsoft.com/office/powerpoint/2010/main" val="81622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5BD0-D205-4291-BDB0-F24AC54B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IV: The Era of Corruption, 1817-1829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D7A7-2ECC-4963-B66E-3C7EA832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55296" cy="4351338"/>
          </a:xfrm>
        </p:spPr>
        <p:txBody>
          <a:bodyPr>
            <a:normAutofit/>
          </a:bodyPr>
          <a:lstStyle/>
          <a:p>
            <a:pPr marL="685800" lvl="2"/>
            <a:r>
              <a:rPr lang="en-US" sz="3200" dirty="0"/>
              <a:t>Chapter 10: Erecting the American System: The Monetary Infrastructure</a:t>
            </a:r>
          </a:p>
          <a:p>
            <a:pPr marL="868680" lvl="3"/>
            <a:r>
              <a:rPr lang="en-US" sz="2800" dirty="0"/>
              <a:t>The Panic of 1819</a:t>
            </a:r>
          </a:p>
          <a:p>
            <a:pPr marL="868680" lvl="3"/>
            <a:r>
              <a:rPr lang="en-US" sz="2800" dirty="0"/>
              <a:t>Andrew Jackson, Martin Van Buren, Thomas Hart Benton, and James K. Polk versus Henry Clay, Daniel Webster, John Quincy Adams, Nicholas Biddle, and John Marshall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F9076103-E14F-4E84-A2CB-2882C37D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22" y="1825625"/>
            <a:ext cx="2874269" cy="3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3F243-4A46-4DCB-94A9-FE68F108A542}"/>
              </a:ext>
            </a:extLst>
          </p:cNvPr>
          <p:cNvSpPr txBox="1"/>
          <p:nvPr/>
        </p:nvSpPr>
        <p:spPr>
          <a:xfrm>
            <a:off x="7301346" y="5159777"/>
            <a:ext cx="469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Jackson: We must stop the central bank’s “attendant evils and corruption.” </a:t>
            </a:r>
          </a:p>
        </p:txBody>
      </p:sp>
    </p:spTree>
    <p:extLst>
      <p:ext uri="{BB962C8B-B14F-4D97-AF65-F5344CB8AC3E}">
        <p14:creationId xmlns:p14="http://schemas.microsoft.com/office/powerpoint/2010/main" val="27290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F3F3-255A-455E-A4EB-26955602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IV: The Era of Corruption, 1817-1829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93A2-137F-4FF6-8C96-1F433797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4048" lvl="2"/>
            <a:r>
              <a:rPr lang="en-US" sz="3600" dirty="0"/>
              <a:t>Chapter 11: Erecting the American System: Sectional Fissures</a:t>
            </a:r>
          </a:p>
          <a:p>
            <a:pPr marL="566928" lvl="3"/>
            <a:r>
              <a:rPr lang="en-US" sz="3200" dirty="0"/>
              <a:t>The Tariff of 1824</a:t>
            </a:r>
          </a:p>
          <a:p>
            <a:pPr marL="749808" lvl="4"/>
            <a:r>
              <a:rPr lang="en-US" sz="2800" dirty="0"/>
              <a:t>Clay’s “the master spirit of the age” was Napoleon Bonaparte! </a:t>
            </a:r>
          </a:p>
          <a:p>
            <a:pPr marL="566928" lvl="4"/>
            <a:r>
              <a:rPr lang="en-US" sz="3200" dirty="0"/>
              <a:t>The Tariff of 1828</a:t>
            </a:r>
          </a:p>
          <a:p>
            <a:pPr marL="749808" lvl="5"/>
            <a:r>
              <a:rPr lang="en-US" sz="2800" dirty="0"/>
              <a:t>Manufacturer Abbott Lawrence exulted it would “keep the South and West in debt to New England the next hundred years.”</a:t>
            </a:r>
          </a:p>
          <a:p>
            <a:pPr marL="566928" lvl="5"/>
            <a:r>
              <a:rPr lang="en-US" sz="3200" dirty="0"/>
              <a:t>The General Survey Act of 1824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1D0B-A224-4DE1-BB8C-0318E8CA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IV: The Era of Corruption, 1817-1829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79CB-94F3-421F-84C3-E91B4285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2"/>
            <a:r>
              <a:rPr lang="en-US" sz="3600" dirty="0"/>
              <a:t>Chapter 12: The Culmination of the American System: Enlarging the Empire</a:t>
            </a:r>
          </a:p>
          <a:p>
            <a:pPr marL="566928" lvl="3"/>
            <a:r>
              <a:rPr lang="en-US" sz="3200" i="0" dirty="0">
                <a:solidFill>
                  <a:srgbClr val="444444"/>
                </a:solidFill>
                <a:effectLst/>
              </a:rPr>
              <a:t>Adams–Onís Treaty acquired Florida and assumed merchant losses</a:t>
            </a:r>
          </a:p>
          <a:p>
            <a:pPr marL="749808" lvl="4"/>
            <a:r>
              <a:rPr lang="en-US" sz="2800" dirty="0">
                <a:solidFill>
                  <a:srgbClr val="444444"/>
                </a:solidFill>
              </a:rPr>
              <a:t>Historians: bailout “marked unprecedented American underwriting of private commercial losses.” </a:t>
            </a:r>
            <a:endParaRPr lang="en-US" sz="2800" dirty="0"/>
          </a:p>
          <a:p>
            <a:pPr marL="566928" indent="-18288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3200" dirty="0"/>
              <a:t>Clay and Adams scheme to get Cuba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3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DF89-C690-4AB5-A2AD-D147AA34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IV: The Era of Corruption, 1817-1829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1E4DA-DF53-4420-B07E-E47F8C42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99265" cy="4023360"/>
          </a:xfrm>
        </p:spPr>
        <p:txBody>
          <a:bodyPr/>
          <a:lstStyle/>
          <a:p>
            <a:pPr marL="384048" indent="-182880">
              <a:buFont typeface="Courier New" panose="02070309020205020404" pitchFamily="49" charset="0"/>
              <a:buChar char="o"/>
            </a:pPr>
            <a:r>
              <a:rPr lang="en-US" sz="3200" dirty="0"/>
              <a:t>Chapter 13: The Jacksonian Revolution and the Defeat of the National Republicans</a:t>
            </a:r>
          </a:p>
          <a:p>
            <a:pPr marL="676656" lvl="1">
              <a:buFont typeface="Courier New" panose="02070309020205020404" pitchFamily="49" charset="0"/>
              <a:buChar char="o"/>
            </a:pPr>
            <a:r>
              <a:rPr lang="en-US" sz="3200" dirty="0"/>
              <a:t>The Corrupt Bargain of 1825</a:t>
            </a:r>
          </a:p>
          <a:p>
            <a:pPr marL="859536" lvl="2">
              <a:buFont typeface="Courier New" panose="02070309020205020404" pitchFamily="49" charset="0"/>
              <a:buChar char="o"/>
            </a:pPr>
            <a:r>
              <a:rPr lang="en-US" sz="2600" dirty="0"/>
              <a:t>Jackson: “The Judas of the West has closed the contract, and received the thirty pieces of silver. His end will be the same.” </a:t>
            </a:r>
          </a:p>
          <a:p>
            <a:pPr marL="676656" lvl="2">
              <a:buFont typeface="Courier New" panose="02070309020205020404" pitchFamily="49" charset="0"/>
              <a:buChar char="o"/>
            </a:pPr>
            <a:r>
              <a:rPr lang="en-US" sz="3200" dirty="0"/>
              <a:t>The Revolution of 1828</a:t>
            </a:r>
          </a:p>
          <a:p>
            <a:pPr marL="676656" lvl="2">
              <a:buFont typeface="Courier New" panose="02070309020205020404" pitchFamily="49" charset="0"/>
              <a:buChar char="o"/>
            </a:pPr>
            <a:endParaRPr lang="en-US" sz="2600" dirty="0"/>
          </a:p>
          <a:p>
            <a:endParaRPr lang="en-US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5E9CC2BE-8624-434F-9881-1FE37D48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5" y="1963042"/>
            <a:ext cx="4747193" cy="2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8029BB-2682-4BD4-B16B-C961055F179F}"/>
              </a:ext>
            </a:extLst>
          </p:cNvPr>
          <p:cNvSpPr txBox="1"/>
          <p:nvPr/>
        </p:nvSpPr>
        <p:spPr>
          <a:xfrm>
            <a:off x="7135088" y="4732316"/>
            <a:ext cx="5024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Van Buren: “If Gen Jackson &amp; his friends will put his election on old party grounds . . . our success when achieved will be worth something.” </a:t>
            </a:r>
          </a:p>
        </p:txBody>
      </p:sp>
    </p:spTree>
    <p:extLst>
      <p:ext uri="{BB962C8B-B14F-4D97-AF65-F5344CB8AC3E}">
        <p14:creationId xmlns:p14="http://schemas.microsoft.com/office/powerpoint/2010/main" val="89870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V: The Failed Jacksonian Revolution, 1829-1849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946914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/>
              <a:t>Chapter 14: Dismantling the American System: Decentralizing Money</a:t>
            </a:r>
          </a:p>
          <a:p>
            <a:pPr lvl="2"/>
            <a:r>
              <a:rPr lang="en-US" sz="3200" dirty="0"/>
              <a:t>Jackson vetoes the Second Bank of the United States’ early recharter </a:t>
            </a:r>
          </a:p>
          <a:p>
            <a:pPr lvl="2"/>
            <a:r>
              <a:rPr lang="en-US" sz="3200" dirty="0"/>
              <a:t>Jackson: “the hydra of corruption is only </a:t>
            </a:r>
            <a:r>
              <a:rPr lang="en-US" sz="3200" i="1" dirty="0"/>
              <a:t>scotched, not dead</a:t>
            </a:r>
            <a:r>
              <a:rPr lang="en-US" sz="3200" dirty="0"/>
              <a:t>.” 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7EC73B4-698F-4461-B029-2E98DFA4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6" y="2110053"/>
            <a:ext cx="4861828" cy="32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1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7865-B5DF-4339-9DDC-BE90288C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V: The Failed Jacksonian Revolution, 1829-1849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2C12-B636-4E29-8E84-68094F68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Chapter 15: Dismantling the American System: A Laissez-Faire Economy</a:t>
            </a:r>
          </a:p>
          <a:p>
            <a:pPr lvl="2"/>
            <a:r>
              <a:rPr lang="en-US" sz="3200" dirty="0"/>
              <a:t>Walker Tariff of 1846</a:t>
            </a:r>
          </a:p>
          <a:p>
            <a:pPr lvl="3"/>
            <a:r>
              <a:rPr lang="en-US" sz="2800" dirty="0"/>
              <a:t>The </a:t>
            </a:r>
            <a:r>
              <a:rPr lang="en-US" sz="2800" i="1" dirty="0"/>
              <a:t>Cincinnati Enquirer</a:t>
            </a:r>
            <a:r>
              <a:rPr lang="en-US" sz="2800" dirty="0"/>
              <a:t>: “The simultaneous triumph of free trade in the United States and Great Britain . . . is the greatest event of our age.” </a:t>
            </a:r>
          </a:p>
          <a:p>
            <a:pPr lvl="2"/>
            <a:r>
              <a:rPr lang="en-US" sz="3200" dirty="0"/>
              <a:t>Maysville Road veto, paying off the national debt, Rivers and Harbors veto, general incorporation laws</a:t>
            </a:r>
          </a:p>
          <a:p>
            <a:pPr lvl="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30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75E-EE13-48FE-A16F-B7A66680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V: The Failed Jacksonian Revolution, 1829-1849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B256-F6D2-4ED8-A03F-46AE0C89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835763" cy="4023360"/>
          </a:xfrm>
        </p:spPr>
        <p:txBody>
          <a:bodyPr>
            <a:normAutofit/>
          </a:bodyPr>
          <a:lstStyle/>
          <a:p>
            <a:pPr marL="384048" indent="-182880">
              <a:buFont typeface="Courier New" panose="02070309020205020404" pitchFamily="49" charset="0"/>
              <a:buChar char="o"/>
            </a:pPr>
            <a:r>
              <a:rPr lang="en-US" sz="3600" dirty="0"/>
              <a:t>Chapter 16: Resurrecting the American System: The Growth of Imperialism</a:t>
            </a:r>
          </a:p>
          <a:p>
            <a:pPr marL="676656" lvl="1">
              <a:buFont typeface="Courier New" panose="02070309020205020404" pitchFamily="49" charset="0"/>
              <a:buChar char="o"/>
            </a:pPr>
            <a:r>
              <a:rPr lang="en-US" sz="3200" dirty="0"/>
              <a:t>Texas annexation</a:t>
            </a:r>
          </a:p>
          <a:p>
            <a:pPr marL="859536" lvl="2">
              <a:buFont typeface="Courier New" panose="02070309020205020404" pitchFamily="49" charset="0"/>
              <a:buChar char="o"/>
            </a:pPr>
            <a:r>
              <a:rPr lang="en-US" sz="2800" dirty="0"/>
              <a:t>Debt holders (Biddle!), land speculators, and slave interests</a:t>
            </a:r>
          </a:p>
          <a:p>
            <a:pPr marL="859536" lvl="2">
              <a:buFont typeface="Courier New" panose="02070309020205020404" pitchFamily="49" charset="0"/>
              <a:buChar char="o"/>
            </a:pPr>
            <a:r>
              <a:rPr lang="en-US" sz="2800" dirty="0"/>
              <a:t>Van Buren and Benton split with Jackson and Polk</a:t>
            </a:r>
          </a:p>
          <a:p>
            <a:pPr marL="1042416" lvl="3">
              <a:buFont typeface="Courier New" panose="02070309020205020404" pitchFamily="49" charset="0"/>
              <a:buChar char="o"/>
            </a:pPr>
            <a:r>
              <a:rPr lang="en-US" sz="2800" dirty="0"/>
              <a:t>Rothbard: “this tragic split in the Democratic Party” cost the organization “its libertarian conscience and drive” </a:t>
            </a:r>
          </a:p>
          <a:p>
            <a:pPr marL="676656" lvl="2">
              <a:buFont typeface="Courier New" panose="02070309020205020404" pitchFamily="49" charset="0"/>
              <a:buChar char="o"/>
            </a:pPr>
            <a:r>
              <a:rPr lang="en-US" sz="3200" dirty="0"/>
              <a:t>The Mexican </a:t>
            </a:r>
            <a:r>
              <a:rPr lang="en-US" sz="3200"/>
              <a:t>War for </a:t>
            </a:r>
            <a:r>
              <a:rPr lang="en-US" sz="3200" dirty="0"/>
              <a:t>the California ports</a:t>
            </a:r>
          </a:p>
          <a:p>
            <a:pPr marL="859536" lvl="3">
              <a:buFont typeface="Courier New" panose="02070309020205020404" pitchFamily="49" charset="0"/>
              <a:buChar char="o"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this presentation about, and why should I care?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683062" cy="475547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Forthcoming book (October 2021)</a:t>
            </a:r>
          </a:p>
          <a:p>
            <a:pPr lvl="1"/>
            <a:r>
              <a:rPr lang="en-US" sz="3600" b="1" dirty="0"/>
              <a:t>Cronyism</a:t>
            </a:r>
            <a:r>
              <a:rPr lang="en-US" sz="3600" dirty="0"/>
              <a:t>: special-interest policies that enrich insiders at the public’s expense.</a:t>
            </a:r>
          </a:p>
          <a:p>
            <a:pPr marL="411480" lvl="2"/>
            <a:r>
              <a:rPr lang="en-US" sz="3600" dirty="0"/>
              <a:t>My narrative briefly covers Rothbard’s </a:t>
            </a:r>
            <a:r>
              <a:rPr lang="en-US" sz="3600" i="1" dirty="0"/>
              <a:t>Conceived in Liberty </a:t>
            </a:r>
            <a:r>
              <a:rPr lang="en-US" sz="3600" dirty="0"/>
              <a:t>series and then extensively covers the period after</a:t>
            </a:r>
          </a:p>
          <a:p>
            <a:pPr marL="228600" lvl="2"/>
            <a:endParaRPr lang="en-US" sz="28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56627D6-EC9B-4606-8449-424871327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91" y="1825624"/>
            <a:ext cx="3331991" cy="44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3811" cy="4351338"/>
          </a:xfrm>
        </p:spPr>
        <p:txBody>
          <a:bodyPr>
            <a:normAutofit lnSpcReduction="10000"/>
          </a:bodyPr>
          <a:lstStyle/>
          <a:p>
            <a:r>
              <a:rPr lang="en-US" sz="3600" i="1" dirty="0"/>
              <a:t>Cronyism</a:t>
            </a:r>
            <a:r>
              <a:rPr lang="en-US" sz="3600" dirty="0"/>
              <a:t> will be great, although I can’t </a:t>
            </a:r>
            <a:r>
              <a:rPr lang="en-US" sz="3600"/>
              <a:t>promise anything</a:t>
            </a:r>
            <a:endParaRPr lang="en-US" sz="3600" i="1" dirty="0"/>
          </a:p>
          <a:p>
            <a:r>
              <a:rPr lang="en-US" sz="3600" dirty="0"/>
              <a:t>You should buy the book when it comes out in October</a:t>
            </a:r>
          </a:p>
          <a:p>
            <a:pPr lvl="1"/>
            <a:r>
              <a:rPr lang="en-US" sz="3200" dirty="0"/>
              <a:t>Perfect for Thanksgiving, Christmas, and Valentine’s Day gifts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69" t="20267" r="21725" b="12282"/>
          <a:stretch/>
        </p:blipFill>
        <p:spPr>
          <a:xfrm>
            <a:off x="6362163" y="1825625"/>
            <a:ext cx="5140702" cy="38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Okay, so what’s the thesis?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28600" lvl="1">
              <a:spcBef>
                <a:spcPts val="600"/>
              </a:spcBef>
            </a:pPr>
            <a:r>
              <a:rPr lang="en-US" sz="5100" dirty="0"/>
              <a:t>Cronyism increased in a jagged fashion. It went up, then slightly declined before increasing again (rinse and repeat)</a:t>
            </a:r>
          </a:p>
          <a:p>
            <a:pPr marL="228600" lvl="1">
              <a:spcBef>
                <a:spcPts val="600"/>
              </a:spcBef>
            </a:pPr>
            <a:r>
              <a:rPr lang="en-US" sz="5100" dirty="0"/>
              <a:t> The Liberty versus Power theory explains why: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5100" dirty="0"/>
              <a:t>History is a clash between liberty and power 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5100" dirty="0"/>
              <a:t>Power corrupts (increases the tendency to cronyism)</a:t>
            </a:r>
          </a:p>
          <a:p>
            <a:pPr marL="13716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5100" dirty="0"/>
              <a:t>Reform is difficult because power corrupts</a:t>
            </a:r>
          </a:p>
          <a:p>
            <a:pPr marL="228600" lvl="2">
              <a:spcBef>
                <a:spcPts val="600"/>
              </a:spcBef>
            </a:pPr>
            <a:r>
              <a:rPr lang="en-US" sz="5100" dirty="0"/>
              <a:t>The proximate driver of cronyism was the desire to build an American </a:t>
            </a:r>
            <a:r>
              <a:rPr lang="en-US" sz="5100" i="1" dirty="0"/>
              <a:t>Empire</a:t>
            </a:r>
          </a:p>
          <a:p>
            <a:pPr marL="411480" lvl="3">
              <a:spcBef>
                <a:spcPts val="600"/>
              </a:spcBef>
            </a:pPr>
            <a:r>
              <a:rPr lang="en-US" sz="5100" dirty="0"/>
              <a:t>an Empire of Power versus an Empire of Liberty </a:t>
            </a:r>
          </a:p>
          <a:p>
            <a:pPr marL="1371600" lvl="2" indent="-457200">
              <a:buFont typeface="+mj-lt"/>
              <a:buAutoNum type="arabicPeriod"/>
            </a:pPr>
            <a:endParaRPr lang="en-US" sz="2800" dirty="0"/>
          </a:p>
          <a:p>
            <a:pPr marL="342900" lvl="2" indent="-34290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7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I: The Road to Empire, 1607-1790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1139" cy="4351338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Chapter 1: The Path to American Independence</a:t>
            </a:r>
          </a:p>
          <a:p>
            <a:pPr lvl="2"/>
            <a:r>
              <a:rPr lang="en-US" sz="3200" dirty="0"/>
              <a:t>The Old Orders of Europe</a:t>
            </a:r>
          </a:p>
          <a:p>
            <a:pPr lvl="2"/>
            <a:r>
              <a:rPr lang="en-US" sz="3200" dirty="0"/>
              <a:t>Salutary Neglect versus the Grand Design</a:t>
            </a:r>
          </a:p>
          <a:p>
            <a:pPr lvl="2"/>
            <a:r>
              <a:rPr lang="en-US" sz="3200" dirty="0"/>
              <a:t>Revolution!</a:t>
            </a:r>
          </a:p>
          <a:p>
            <a:pPr lvl="3"/>
            <a:r>
              <a:rPr lang="en-US" sz="2800" dirty="0"/>
              <a:t>Patrick Henry: “Give me liberty, or give me death!”</a:t>
            </a:r>
          </a:p>
          <a:p>
            <a:pPr lvl="1"/>
            <a:endParaRPr lang="en-US" dirty="0"/>
          </a:p>
        </p:txBody>
      </p:sp>
      <p:pic>
        <p:nvPicPr>
          <p:cNvPr id="4" name="Picture 2" descr="Patrick Henry">
            <a:extLst>
              <a:ext uri="{FF2B5EF4-FFF2-40B4-BE49-F238E27FC236}">
                <a16:creationId xmlns:a16="http://schemas.microsoft.com/office/drawing/2014/main" id="{78697465-A19C-4FBD-BD08-215910D1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43" y="1825625"/>
            <a:ext cx="3429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9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4B09-96D4-4AD0-A183-4E3F675A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I: The Road to Empire, 1607-1790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3E305-66B1-47BC-B56F-A0923C56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Chapter 2: The American Revolutionary War: The Triumph of Liberty</a:t>
            </a:r>
          </a:p>
          <a:p>
            <a:pPr lvl="2"/>
            <a:r>
              <a:rPr lang="en-US" sz="3600" dirty="0"/>
              <a:t>The Declaration of Independence versus the Articles of Confederation</a:t>
            </a:r>
          </a:p>
          <a:p>
            <a:pPr lvl="2"/>
            <a:r>
              <a:rPr lang="en-US" sz="3600" dirty="0"/>
              <a:t>Robert Morris and the Bank of North America</a:t>
            </a:r>
          </a:p>
          <a:p>
            <a:pPr lvl="2"/>
            <a:r>
              <a:rPr lang="en-US" sz="3600" dirty="0"/>
              <a:t>The Proposed Federal Tariff</a:t>
            </a:r>
          </a:p>
          <a:p>
            <a:pPr lvl="2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1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A77E-7A71-4828-9503-05154941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I: The Road to Empire, 1607-1790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96BE-0765-4C48-955D-F1136390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600" dirty="0"/>
              <a:t>Chapter 3: The U.S. Constitution: The Triumph of Power</a:t>
            </a:r>
          </a:p>
          <a:p>
            <a:pPr lvl="3"/>
            <a:r>
              <a:rPr lang="en-US" sz="3200" dirty="0"/>
              <a:t>Debt holders, bankers, manufacturers and shippers, transportation companies, land speculators and merchants, military officials</a:t>
            </a:r>
          </a:p>
          <a:p>
            <a:pPr lvl="3"/>
            <a:r>
              <a:rPr lang="en-US" sz="3200" dirty="0"/>
              <a:t>Federalists Robert Morris, Alexander Hamilton, and James Madison versus Antifederalists George Clinton and Patrick Henry</a:t>
            </a:r>
          </a:p>
          <a:p>
            <a:pPr lvl="4"/>
            <a:r>
              <a:rPr lang="en-US" sz="3200" dirty="0"/>
              <a:t>Henry: The Constitution will “convert this country into a powerful and mighty empire.” </a:t>
            </a:r>
          </a:p>
          <a:p>
            <a:pPr lvl="2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7C24-90D4-4CCA-A0F5-DF35AB95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II: The Hamiltonian Era, 1790-1801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1F7A-35E9-4DEE-88E3-042CD9E1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398442" cy="4023360"/>
          </a:xfrm>
        </p:spPr>
        <p:txBody>
          <a:bodyPr/>
          <a:lstStyle/>
          <a:p>
            <a:pPr lvl="1"/>
            <a:r>
              <a:rPr lang="en-US" sz="4000" dirty="0"/>
              <a:t>Chapter 4: Prime Minister Hamilton: The Fiscal Program</a:t>
            </a:r>
          </a:p>
          <a:p>
            <a:pPr lvl="2"/>
            <a:r>
              <a:rPr lang="en-US" sz="3600" dirty="0"/>
              <a:t>The Funding Act </a:t>
            </a:r>
          </a:p>
          <a:p>
            <a:pPr lvl="2"/>
            <a:r>
              <a:rPr lang="en-US" sz="3600" dirty="0"/>
              <a:t>The Bank of the United States</a:t>
            </a:r>
          </a:p>
          <a:p>
            <a:pPr lvl="2"/>
            <a:r>
              <a:rPr lang="en-US" sz="3600" dirty="0"/>
              <a:t>Protective Tariffs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6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AAFA-C296-45A3-84BE-C5BAF013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II: The Hamiltonian Era, 1790-1801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A9C2-6CA0-4526-8A86-D0C9E84C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09468" cy="402336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/>
              <a:t>Chapter 5: Prime Minister Hamilton: The Imperial Program</a:t>
            </a:r>
          </a:p>
          <a:p>
            <a:pPr lvl="2"/>
            <a:r>
              <a:rPr lang="en-US" sz="3200" dirty="0"/>
              <a:t>The Whiskey Rebellion</a:t>
            </a:r>
          </a:p>
          <a:p>
            <a:pPr lvl="2"/>
            <a:r>
              <a:rPr lang="en-US" sz="3200" dirty="0"/>
              <a:t>Inspector General Alexander Hamilton</a:t>
            </a:r>
          </a:p>
          <a:p>
            <a:pPr lvl="3"/>
            <a:r>
              <a:rPr lang="en-US" sz="2800" dirty="0"/>
              <a:t>Hamilton: When it comes to the “riches of </a:t>
            </a:r>
            <a:r>
              <a:rPr lang="en-US" sz="2800" i="1" dirty="0"/>
              <a:t>Mexico </a:t>
            </a:r>
            <a:r>
              <a:rPr lang="en-US" sz="2800" dirty="0"/>
              <a:t>and </a:t>
            </a:r>
            <a:r>
              <a:rPr lang="en-US" sz="2800" i="1" dirty="0"/>
              <a:t>Peru</a:t>
            </a:r>
            <a:r>
              <a:rPr lang="en-US" sz="2800" dirty="0"/>
              <a:t>,” “the command in this case would very naturally fall upon me.” </a:t>
            </a:r>
          </a:p>
          <a:p>
            <a:endParaRPr lang="en-US" dirty="0"/>
          </a:p>
        </p:txBody>
      </p:sp>
      <p:pic>
        <p:nvPicPr>
          <p:cNvPr id="2050" name="Picture 2" descr="Alexander Hamilton |  TRIES TO BECOME MILITARY DICTATOR; GETS HIS OWN MUSICAL | image tagged in alexander hamilton | made w/ Imgflip meme maker">
            <a:extLst>
              <a:ext uri="{FF2B5EF4-FFF2-40B4-BE49-F238E27FC236}">
                <a16:creationId xmlns:a16="http://schemas.microsoft.com/office/drawing/2014/main" id="{B607B5A7-944D-489E-836D-006926D8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50" y="1845734"/>
            <a:ext cx="3293144" cy="43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5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C23C-BD70-414A-99CA-300A5695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Part II: The Hamiltonian Era, 1790-1801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BC998-74BC-4BA6-BCEE-4E4C5EF87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Chapter 6: The Jeffersonian Revolution and the Defeat of Hamilton</a:t>
            </a:r>
          </a:p>
          <a:p>
            <a:pPr lvl="2"/>
            <a:r>
              <a:rPr lang="en-US" sz="3200" dirty="0"/>
              <a:t>The Republican Party </a:t>
            </a:r>
          </a:p>
          <a:p>
            <a:pPr lvl="3"/>
            <a:r>
              <a:rPr lang="en-US" sz="2800" dirty="0"/>
              <a:t>Federalist: “We hear, incessantly, from the old foes of the Constitution, ‘this is unconstitutional, and that is’.” </a:t>
            </a:r>
          </a:p>
          <a:p>
            <a:pPr lvl="2"/>
            <a:r>
              <a:rPr lang="en-US" sz="3200" dirty="0"/>
              <a:t>The Revolution of 1800</a:t>
            </a:r>
          </a:p>
          <a:p>
            <a:pPr lvl="2"/>
            <a:r>
              <a:rPr lang="en-US" sz="3200" dirty="0"/>
              <a:t>The Judiciary Act of 1801 and Chief Justice John Marshall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2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1322</TotalTime>
  <Words>1085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Retrospect</vt:lpstr>
      <vt:lpstr>Cronyism: Liberty versus Power in Early America, 1607-1849</vt:lpstr>
      <vt:lpstr>What’s this presentation about, and why should I care? </vt:lpstr>
      <vt:lpstr>Okay, so what’s the thesis? </vt:lpstr>
      <vt:lpstr>Part I: The Road to Empire, 1607-1790</vt:lpstr>
      <vt:lpstr>Part I: The Road to Empire, 1607-1790</vt:lpstr>
      <vt:lpstr>Part I: The Road to Empire, 1607-1790</vt:lpstr>
      <vt:lpstr>Part II: The Hamiltonian Era, 1790-1801</vt:lpstr>
      <vt:lpstr>Part II: The Hamiltonian Era, 1790-1801</vt:lpstr>
      <vt:lpstr>Part II: The Hamiltonian Era, 1790-1801</vt:lpstr>
      <vt:lpstr>Part III: The Failed Jeffersonian Revolution, 1801-1817</vt:lpstr>
      <vt:lpstr>Part III: The Failed Jeffersonian Revolution, 1801-1817</vt:lpstr>
      <vt:lpstr>Part III: The Failed Jeffersonian Revolution, 1801-1817</vt:lpstr>
      <vt:lpstr>Part IV: The Era of Corruption, 1817-1829</vt:lpstr>
      <vt:lpstr>Part IV: The Era of Corruption, 1817-1829</vt:lpstr>
      <vt:lpstr>Part IV: The Era of Corruption, 1817-1829</vt:lpstr>
      <vt:lpstr>Part IV: The Era of Corruption, 1817-1829</vt:lpstr>
      <vt:lpstr>Part V: The Failed Jacksonian Revolution, 1829-1849</vt:lpstr>
      <vt:lpstr>Part V: The Failed Jacksonian Revolution, 1829-1849</vt:lpstr>
      <vt:lpstr>Part V: The Failed Jacksonian Revolution, 1829-1849</vt:lpstr>
      <vt:lpstr>In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Cronyism: Liberty versus Power in Early America</dc:title>
  <dc:creator>Patrick Newman</dc:creator>
  <cp:lastModifiedBy>Patrick Newman</cp:lastModifiedBy>
  <cp:revision>14</cp:revision>
  <cp:lastPrinted>2021-06-20T19:34:46Z</cp:lastPrinted>
  <dcterms:created xsi:type="dcterms:W3CDTF">2021-03-15T21:10:08Z</dcterms:created>
  <dcterms:modified xsi:type="dcterms:W3CDTF">2021-07-23T13:34:15Z</dcterms:modified>
</cp:coreProperties>
</file>