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5" r:id="rId1"/>
  </p:sldMasterIdLst>
  <p:notesMasterIdLst>
    <p:notesMasterId r:id="rId14"/>
  </p:notesMasterIdLst>
  <p:handoutMasterIdLst>
    <p:handoutMasterId r:id="rId15"/>
  </p:handoutMasterIdLst>
  <p:sldIdLst>
    <p:sldId id="259" r:id="rId2"/>
    <p:sldId id="326" r:id="rId3"/>
    <p:sldId id="325" r:id="rId4"/>
    <p:sldId id="327" r:id="rId5"/>
    <p:sldId id="286" r:id="rId6"/>
    <p:sldId id="262" r:id="rId7"/>
    <p:sldId id="274" r:id="rId8"/>
    <p:sldId id="328" r:id="rId9"/>
    <p:sldId id="329" r:id="rId10"/>
    <p:sldId id="330" r:id="rId11"/>
    <p:sldId id="331" r:id="rId12"/>
    <p:sldId id="332" r:id="rId13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late Pro Light" panose="02000306040000020004" pitchFamily="2" charset="0"/>
      <p:regular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00"/>
    <a:srgbClr val="000000"/>
    <a:srgbClr val="008000"/>
    <a:srgbClr val="FF9900"/>
    <a:srgbClr val="D09E00"/>
    <a:srgbClr val="0066CC"/>
    <a:srgbClr val="FF66FF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8" autoAdjust="0"/>
    <p:restoredTop sz="85879" autoAdjust="0"/>
  </p:normalViewPr>
  <p:slideViewPr>
    <p:cSldViewPr>
      <p:cViewPr varScale="1">
        <p:scale>
          <a:sx n="56" d="100"/>
          <a:sy n="56" d="100"/>
        </p:scale>
        <p:origin x="5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49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99228AA2-B3A5-483F-AFA1-6FE89A3B2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6E3D5D3C-13EB-429C-9E1A-80F6BF853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54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49639-23B4-4332-B4EA-F1787D076311}" type="slidenum">
              <a:rPr lang="en-US"/>
              <a:pPr/>
              <a:t>1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7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64EB3-7DE0-446D-BBC0-03FC3E03F1D8}" type="slidenum">
              <a:rPr lang="en-US"/>
              <a:pPr/>
              <a:t>3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1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5CEA8-C3D0-4FF4-BE56-A13B766778FC}" type="slidenum">
              <a:rPr lang="en-US"/>
              <a:pPr/>
              <a:t>6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CACA75-3027-4FB5-B2C1-C0D18CA27DF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5CEA8-C3D0-4FF4-BE56-A13B766778FC}" type="slidenum">
              <a:rPr lang="en-US"/>
              <a:pPr/>
              <a:t>8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98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5CEA8-C3D0-4FF4-BE56-A13B766778FC}" type="slidenum">
              <a:rPr lang="en-US"/>
              <a:pPr/>
              <a:t>9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06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5CEA8-C3D0-4FF4-BE56-A13B766778FC}" type="slidenum">
              <a:rPr lang="en-US"/>
              <a:pPr/>
              <a:t>10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64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5CEA8-C3D0-4FF4-BE56-A13B766778FC}" type="slidenum">
              <a:rPr lang="en-US"/>
              <a:pPr/>
              <a:t>11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8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5CEA8-C3D0-4FF4-BE56-A13B766778FC}" type="slidenum">
              <a:rPr lang="en-US"/>
              <a:pPr/>
              <a:t>12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6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609600"/>
            <a:ext cx="5791200" cy="1736725"/>
          </a:xfrm>
        </p:spPr>
        <p:txBody>
          <a:bodyPr anchor="b" anchorCtr="1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66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2819400"/>
            <a:ext cx="6172200" cy="1752600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28600"/>
            <a:ext cx="2135187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6338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41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19200"/>
            <a:ext cx="41941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4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64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4800" y="1219200"/>
            <a:ext cx="85407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pull dir="u"/>
  </p:transition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3993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95350" y="3124200"/>
            <a:ext cx="6172200" cy="2286000"/>
          </a:xfrm>
        </p:spPr>
        <p:txBody>
          <a:bodyPr/>
          <a:lstStyle/>
          <a:p>
            <a:r>
              <a:rPr lang="en-US" sz="3600" dirty="0">
                <a:latin typeface="Slate Pro Light" panose="02000306040000020004" pitchFamily="2" charset="0"/>
              </a:rPr>
              <a:t>Peter G. Klein</a:t>
            </a:r>
          </a:p>
          <a:p>
            <a:pPr>
              <a:spcBef>
                <a:spcPct val="0"/>
              </a:spcBef>
            </a:pPr>
            <a:r>
              <a:rPr lang="en-US" sz="3200" dirty="0">
                <a:latin typeface="Slate Pro Light" panose="02000306040000020004" pitchFamily="2" charset="0"/>
              </a:rPr>
              <a:t>Mises University</a:t>
            </a:r>
          </a:p>
          <a:p>
            <a:pPr>
              <a:spcBef>
                <a:spcPct val="0"/>
              </a:spcBef>
            </a:pPr>
            <a:r>
              <a:rPr lang="en-US" sz="3200" dirty="0">
                <a:latin typeface="Slate Pro Light" panose="02000306040000020004" pitchFamily="2" charset="0"/>
              </a:rPr>
              <a:t>2021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Slate Pro Light" panose="02000306040000020004" pitchFamily="2" charset="0"/>
              </a:rPr>
              <a:t>@</a:t>
            </a:r>
            <a:r>
              <a:rPr lang="en-US" dirty="0" err="1">
                <a:latin typeface="Slate Pro Light" panose="02000306040000020004" pitchFamily="2" charset="0"/>
              </a:rPr>
              <a:t>petergklein</a:t>
            </a:r>
            <a:endParaRPr lang="en-US" dirty="0">
              <a:latin typeface="Slate Pro Light" panose="02000306040000020004" pitchFamily="2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Slate Pro Light" panose="02000306040000020004" pitchFamily="2" charset="0"/>
              </a:rPr>
              <a:t>#</a:t>
            </a:r>
            <a:r>
              <a:rPr lang="en-US" dirty="0" err="1">
                <a:latin typeface="Slate Pro Light" panose="02000306040000020004" pitchFamily="2" charset="0"/>
              </a:rPr>
              <a:t>MisesU</a:t>
            </a:r>
            <a:endParaRPr lang="en-US" dirty="0">
              <a:latin typeface="Slate Pro Light" panose="02000306040000020004" pitchFamily="2" charset="0"/>
            </a:endParaRP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CA6F9058-8401-4035-B7CB-F6B8FD7D2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1447800"/>
            <a:ext cx="64960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3399"/>
                </a:solidFill>
                <a:latin typeface="Slate Pro Light" pitchFamily="50" charset="0"/>
                <a:cs typeface="Slate Pro" pitchFamily="2" charset="0"/>
              </a:rPr>
              <a:t>The Economics (and Politics) of Big Tech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aking sense of Internet Platforms: Network Effects and Two Sided Markets –  George Dallas">
            <a:extLst>
              <a:ext uri="{FF2B5EF4-FFF2-40B4-BE49-F238E27FC236}">
                <a16:creationId xmlns:a16="http://schemas.microsoft.com/office/drawing/2014/main" id="{6BEE34DC-046D-4423-9586-E9E584F11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25" y="2667000"/>
            <a:ext cx="6553200" cy="27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3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Platforms, ecosystems, and two-sided markets</a:t>
            </a:r>
          </a:p>
        </p:txBody>
      </p:sp>
      <p:sp>
        <p:nvSpPr>
          <p:cNvPr id="543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81534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Platforms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Access restrictions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Competition with providers</a:t>
            </a:r>
          </a:p>
          <a:p>
            <a:r>
              <a:rPr lang="en-US" dirty="0">
                <a:latin typeface="Slate Pro Light" panose="02000306040000020004" pitchFamily="2" charset="0"/>
              </a:rPr>
              <a:t>Ecosystems</a:t>
            </a:r>
          </a:p>
          <a:p>
            <a:r>
              <a:rPr lang="en-US" dirty="0">
                <a:latin typeface="Slate Pro Light" panose="02000306040000020004" pitchFamily="2" charset="0"/>
              </a:rPr>
              <a:t>Two-sided markets</a:t>
            </a:r>
          </a:p>
        </p:txBody>
      </p:sp>
    </p:spTree>
    <p:extLst>
      <p:ext uri="{BB962C8B-B14F-4D97-AF65-F5344CB8AC3E}">
        <p14:creationId xmlns:p14="http://schemas.microsoft.com/office/powerpoint/2010/main" val="31881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Platforms, ecosystems, and two-sided markets</a:t>
            </a:r>
          </a:p>
        </p:txBody>
      </p:sp>
      <p:sp>
        <p:nvSpPr>
          <p:cNvPr id="543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81534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Platforms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Access restrictions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Competition with providers</a:t>
            </a:r>
          </a:p>
          <a:p>
            <a:r>
              <a:rPr lang="en-US" dirty="0">
                <a:latin typeface="Slate Pro Light" panose="02000306040000020004" pitchFamily="2" charset="0"/>
              </a:rPr>
              <a:t>Ecosystems</a:t>
            </a:r>
          </a:p>
          <a:p>
            <a:r>
              <a:rPr lang="en-US" dirty="0">
                <a:latin typeface="Slate Pro Light" panose="02000306040000020004" pitchFamily="2" charset="0"/>
              </a:rPr>
              <a:t>Two-sided markets</a:t>
            </a:r>
          </a:p>
          <a:p>
            <a:r>
              <a:rPr lang="en-US" dirty="0">
                <a:latin typeface="Slate Pro Light" panose="02000306040000020004" pitchFamily="2" charset="0"/>
              </a:rPr>
              <a:t>Freemium pricing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Other business-model issues: subscriptions or ads, data collection and sharing, upgrade strategies, licenses or subscriptions, etc. </a:t>
            </a:r>
          </a:p>
        </p:txBody>
      </p:sp>
    </p:spTree>
    <p:extLst>
      <p:ext uri="{BB962C8B-B14F-4D97-AF65-F5344CB8AC3E}">
        <p14:creationId xmlns:p14="http://schemas.microsoft.com/office/powerpoint/2010/main" val="272227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Should big tech firms be regulated or broken up?</a:t>
            </a:r>
          </a:p>
        </p:txBody>
      </p:sp>
      <p:sp>
        <p:nvSpPr>
          <p:cNvPr id="543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44958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Standard monopoly arguments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“Natural monopoly”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Platforms as public utilities</a:t>
            </a:r>
          </a:p>
          <a:p>
            <a:r>
              <a:rPr lang="en-US" dirty="0">
                <a:latin typeface="Slate Pro Light" panose="02000306040000020004" pitchFamily="2" charset="0"/>
              </a:rPr>
              <a:t>“Misinformation”</a:t>
            </a:r>
          </a:p>
          <a:p>
            <a:r>
              <a:rPr lang="en-US" dirty="0">
                <a:latin typeface="Slate Pro Light" panose="02000306040000020004" pitchFamily="2" charset="0"/>
              </a:rPr>
              <a:t>Are tech firms “part of the state”?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Origins in public funding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Data sharing</a:t>
            </a:r>
          </a:p>
          <a:p>
            <a:pPr lvl="1"/>
            <a:r>
              <a:rPr lang="en-US" dirty="0" err="1">
                <a:latin typeface="Slate Pro Light" panose="02000306040000020004" pitchFamily="2" charset="0"/>
              </a:rPr>
              <a:t>Deplatforming</a:t>
            </a:r>
            <a:endParaRPr lang="en-US" dirty="0">
              <a:latin typeface="Slate Pro Light" panose="02000306040000020004" pitchFamily="2" charset="0"/>
            </a:endParaRP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Section 230 and other privileges</a:t>
            </a:r>
          </a:p>
          <a:p>
            <a:r>
              <a:rPr lang="en-US" dirty="0">
                <a:latin typeface="Slate Pro Light" panose="02000306040000020004" pitchFamily="2" charset="0"/>
              </a:rPr>
              <a:t>The public-private boundary in a mixed economy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Ownership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Control</a:t>
            </a:r>
          </a:p>
        </p:txBody>
      </p:sp>
      <p:pic>
        <p:nvPicPr>
          <p:cNvPr id="1026" name="Picture 2" descr="Mariana Mazzucato : Mariana Mazzucato">
            <a:extLst>
              <a:ext uri="{FF2B5EF4-FFF2-40B4-BE49-F238E27FC236}">
                <a16:creationId xmlns:a16="http://schemas.microsoft.com/office/drawing/2014/main" id="{B430C9A0-8A92-4910-9E90-EA710F24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193" y="3590923"/>
            <a:ext cx="1619358" cy="24786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rprises in the Facebook antitrust lawsuits - Axios">
            <a:extLst>
              <a:ext uri="{FF2B5EF4-FFF2-40B4-BE49-F238E27FC236}">
                <a16:creationId xmlns:a16="http://schemas.microsoft.com/office/drawing/2014/main" id="{93330603-74CF-4BA6-9676-1471C2FB3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45" y="1381124"/>
            <a:ext cx="3369734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bout : Mariana Mazzucato">
            <a:extLst>
              <a:ext uri="{FF2B5EF4-FFF2-40B4-BE49-F238E27FC236}">
                <a16:creationId xmlns:a16="http://schemas.microsoft.com/office/drawing/2014/main" id="{D12417EE-F521-4512-AC70-C5EDF41A4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r="9181"/>
          <a:stretch/>
        </p:blipFill>
        <p:spPr bwMode="auto">
          <a:xfrm>
            <a:off x="5057918" y="3611051"/>
            <a:ext cx="1466957" cy="247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65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3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3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3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3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3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43C3F190-C53D-4889-A768-DEA2CB206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1" y="762000"/>
            <a:ext cx="2684429" cy="49065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5033198-468F-4ED1-BF21-7F0762688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18" y="197671"/>
            <a:ext cx="2684428" cy="4862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A768536-782E-4036-857B-4F0587AA7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25" y="2267016"/>
            <a:ext cx="2716577" cy="4862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87111AB-F6D5-4CC0-A141-B763E5778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06" y="1184287"/>
            <a:ext cx="2638031" cy="4495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16F1D1B-065B-4E8B-819B-0F23B5C60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332" y="4426744"/>
            <a:ext cx="2813023" cy="4862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5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D4B8A1D4-3440-4522-B2D2-5968D3BE8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" y="1603609"/>
            <a:ext cx="8048307" cy="700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76200"/>
            <a:ext cx="8540750" cy="83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late Pro Light" panose="02000306040000020004" pitchFamily="2" charset="0"/>
              </a:rPr>
              <a:t>Hating on big tech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267200" cy="5105400"/>
          </a:xfrm>
        </p:spPr>
        <p:txBody>
          <a:bodyPr/>
          <a:lstStyle/>
          <a:p>
            <a:r>
              <a:rPr lang="en-US" sz="2300" dirty="0">
                <a:solidFill>
                  <a:schemeClr val="bg1"/>
                </a:solidFill>
                <a:latin typeface="Slate Pro Light" panose="02000306040000020004" pitchFamily="2" charset="0"/>
              </a:rPr>
              <a:t>Exploiting monopoly power</a:t>
            </a:r>
          </a:p>
          <a:p>
            <a:r>
              <a:rPr lang="en-US" sz="2300" dirty="0">
                <a:solidFill>
                  <a:schemeClr val="bg1"/>
                </a:solidFill>
                <a:latin typeface="Slate Pro Light" panose="02000306040000020004" pitchFamily="2" charset="0"/>
              </a:rPr>
              <a:t>Retarding innovation</a:t>
            </a:r>
          </a:p>
          <a:p>
            <a:pPr lvl="1"/>
            <a:endParaRPr lang="en-US" dirty="0">
              <a:solidFill>
                <a:schemeClr val="bg1"/>
              </a:solidFill>
              <a:latin typeface="Slate Pro Light" panose="02000306040000020004" pitchFamily="2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2B53CCB-FE7A-4680-869E-106E0D1EB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85800"/>
            <a:ext cx="426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300" kern="0" dirty="0">
                <a:solidFill>
                  <a:schemeClr val="bg1"/>
                </a:solidFill>
                <a:latin typeface="Slate Pro Light" panose="02000306040000020004" pitchFamily="2" charset="0"/>
              </a:rPr>
              <a:t>Abusing consumer privacy</a:t>
            </a:r>
          </a:p>
          <a:p>
            <a:pPr eaLnBrk="1" hangingPunct="1"/>
            <a:r>
              <a:rPr lang="en-US" sz="2300" kern="0" dirty="0">
                <a:solidFill>
                  <a:schemeClr val="bg1"/>
                </a:solidFill>
                <a:latin typeface="Slate Pro Light" panose="02000306040000020004" pitchFamily="2" charset="0"/>
              </a:rPr>
              <a:t>Spreading misinformation</a:t>
            </a:r>
          </a:p>
          <a:p>
            <a:pPr eaLnBrk="1" hangingPunct="1"/>
            <a:r>
              <a:rPr lang="en-US" sz="2300" kern="0" dirty="0">
                <a:solidFill>
                  <a:schemeClr val="bg1"/>
                </a:solidFill>
                <a:latin typeface="Slate Pro Light" panose="02000306040000020004" pitchFamily="2" charset="0"/>
              </a:rPr>
              <a:t>Threatening democracy</a:t>
            </a:r>
          </a:p>
          <a:p>
            <a:pPr lvl="1" eaLnBrk="1" hangingPunct="1"/>
            <a:endParaRPr lang="en-US" kern="0" dirty="0">
              <a:solidFill>
                <a:schemeClr val="bg1"/>
              </a:solidFill>
              <a:latin typeface="Slate Pro Light" panose="020003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1B235D4-241D-4222-B88B-779466F79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784640-1D1A-491D-BA67-38E9C83DC080}"/>
              </a:ext>
            </a:extLst>
          </p:cNvPr>
          <p:cNvSpPr txBox="1"/>
          <p:nvPr/>
        </p:nvSpPr>
        <p:spPr>
          <a:xfrm>
            <a:off x="533400" y="4114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Slate Pro Light" panose="02000306040000020004" pitchFamily="2" charset="0"/>
              </a:rPr>
              <a:t>heterogeneity</a:t>
            </a:r>
          </a:p>
        </p:txBody>
      </p:sp>
    </p:spTree>
    <p:extLst>
      <p:ext uri="{BB962C8B-B14F-4D97-AF65-F5344CB8AC3E}">
        <p14:creationId xmlns:p14="http://schemas.microsoft.com/office/powerpoint/2010/main" val="4288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37BBE-4470-44D3-AEAF-6B89CCC7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Key terms and concepts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68B9C-875D-49A9-BCF1-04EFDD35F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Information goods</a:t>
            </a:r>
          </a:p>
          <a:p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Network effects</a:t>
            </a:r>
          </a:p>
          <a:p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First-mover advantage</a:t>
            </a:r>
          </a:p>
          <a:p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Winner-take-all markets</a:t>
            </a:r>
          </a:p>
          <a:p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Platforms and ecosystems</a:t>
            </a:r>
          </a:p>
          <a:p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Two-sided markets</a:t>
            </a:r>
          </a:p>
          <a:p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Freemium pricing</a:t>
            </a:r>
          </a:p>
          <a:p>
            <a:endParaRPr lang="en-US" dirty="0">
              <a:latin typeface="Slate Pro Light" panose="020003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Information goods</a:t>
            </a:r>
          </a:p>
        </p:txBody>
      </p:sp>
      <p:sp>
        <p:nvSpPr>
          <p:cNvPr id="543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5410200" cy="5105400"/>
          </a:xfrm>
        </p:spPr>
        <p:txBody>
          <a:bodyPr/>
          <a:lstStyle/>
          <a:p>
            <a:r>
              <a:rPr lang="en-US" sz="2200" dirty="0">
                <a:latin typeface="Slate Pro Light" panose="02000306040000020004" pitchFamily="2" charset="0"/>
              </a:rPr>
              <a:t>What’s traded on the market is marginal  units of goods and services, not “information.”</a:t>
            </a:r>
          </a:p>
          <a:p>
            <a:r>
              <a:rPr lang="en-US" sz="2200" dirty="0">
                <a:latin typeface="Slate Pro Light" panose="02000306040000020004" pitchFamily="2" charset="0"/>
              </a:rPr>
              <a:t>Information goods are economic goods </a:t>
            </a:r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(evaluated, subjectively, on the margin, like all consumer and producer goods).</a:t>
            </a:r>
          </a:p>
        </p:txBody>
      </p:sp>
      <p:pic>
        <p:nvPicPr>
          <p:cNvPr id="543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066800"/>
            <a:ext cx="263366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3749" name="Rectangle 5"/>
          <p:cNvSpPr>
            <a:spLocks noRot="1" noChangeArrowheads="1"/>
          </p:cNvSpPr>
          <p:nvPr/>
        </p:nvSpPr>
        <p:spPr bwMode="auto">
          <a:xfrm>
            <a:off x="304800" y="3429000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3399"/>
              </a:buClr>
              <a:buSzPct val="60000"/>
              <a:buFont typeface="Arial" charset="0"/>
              <a:buChar char="►"/>
            </a:pPr>
            <a:r>
              <a:rPr lang="en-US" sz="2200" dirty="0">
                <a:solidFill>
                  <a:srgbClr val="003399"/>
                </a:solidFill>
                <a:latin typeface="Slate Pro Light" panose="02000306040000020004" pitchFamily="2" charset="0"/>
              </a:rPr>
              <a:t>Information goods are nothing </a:t>
            </a:r>
            <a:r>
              <a:rPr lang="en-US" sz="2200" dirty="0">
                <a:solidFill>
                  <a:srgbClr val="0066CC"/>
                </a:solidFill>
                <a:latin typeface="Slate Pro Light" panose="02000306040000020004" pitchFamily="2" charset="0"/>
              </a:rPr>
              <a:t>new</a:t>
            </a:r>
            <a:r>
              <a:rPr lang="en-US" sz="2200" dirty="0">
                <a:latin typeface="Slate Pro Light" panose="02000306040000020004" pitchFamily="2" charset="0"/>
              </a:rPr>
              <a:t> (books, maps, lectures, guides, directories).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3399"/>
              </a:buClr>
              <a:buSzPct val="60000"/>
              <a:buFont typeface="Arial" charset="0"/>
              <a:buChar char="►"/>
            </a:pPr>
            <a:r>
              <a:rPr lang="en-US" sz="2200" dirty="0">
                <a:solidFill>
                  <a:srgbClr val="003399"/>
                </a:solidFill>
                <a:latin typeface="Slate Pro Light" panose="02000306040000020004" pitchFamily="2" charset="0"/>
              </a:rPr>
              <a:t>The production process for information (high fixed cost, low variable cost) implies particular investment and pricing strategies.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339933"/>
              </a:buClr>
              <a:buSzPct val="80000"/>
              <a:buFont typeface="Wingdings" pitchFamily="2" charset="2"/>
              <a:buChar char="§"/>
            </a:pPr>
            <a:r>
              <a:rPr lang="en-US" sz="2000" dirty="0">
                <a:latin typeface="Slate Pro Light" panose="02000306040000020004" pitchFamily="2" charset="0"/>
              </a:rPr>
              <a:t>Two-part pricing (often with free giveaways to increase installed base)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339933"/>
              </a:buClr>
              <a:buSzPct val="80000"/>
              <a:buFont typeface="Wingdings" pitchFamily="2" charset="2"/>
              <a:buChar char="§"/>
            </a:pPr>
            <a:r>
              <a:rPr lang="en-US" sz="2000" dirty="0">
                <a:latin typeface="Slate Pro Light" panose="02000306040000020004" pitchFamily="2" charset="0"/>
              </a:rPr>
              <a:t>Price discrimination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339933"/>
              </a:buClr>
              <a:buSzPct val="80000"/>
              <a:buFont typeface="Wingdings" pitchFamily="2" charset="2"/>
              <a:buChar char="§"/>
            </a:pPr>
            <a:r>
              <a:rPr lang="en-US" sz="2000" dirty="0">
                <a:latin typeface="Slate Pro Light" panose="02000306040000020004" pitchFamily="2" charset="0"/>
              </a:rPr>
              <a:t>Increasing returns and incumbent advantages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096000" cy="44196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Network effects, first-mover advantage, and winner-take-all markets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Examples: QWERTY, VHS, MS-DOS,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dirty="0">
                <a:latin typeface="Slate Pro Light" panose="02000306040000020004" pitchFamily="2" charset="0"/>
              </a:rPr>
              <a:t>	A/C power, internal-combustion engine, social media platforms</a:t>
            </a:r>
          </a:p>
          <a:p>
            <a:r>
              <a:rPr lang="en-US" dirty="0">
                <a:latin typeface="Slate Pro Light" panose="02000306040000020004" pitchFamily="2" charset="0"/>
              </a:rPr>
              <a:t>Do network effects cause “market failure”?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Imperfect knowledge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The political process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Are there any real-world examples? </a:t>
            </a:r>
          </a:p>
        </p:txBody>
      </p:sp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3209026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Network effects and path dependence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9275" y="448574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447026"/>
            <a:ext cx="1962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The Economics Of Qwerty: History, Theory, Policy: Essays by Stan J.  Liebowitz and Steven E. Margolis (Political Economy of the Austrian  School): 9780814751787: Business Development Books @ Amazon.com">
            <a:extLst>
              <a:ext uri="{FF2B5EF4-FFF2-40B4-BE49-F238E27FC236}">
                <a16:creationId xmlns:a16="http://schemas.microsoft.com/office/drawing/2014/main" id="{523266C2-2330-41B0-B926-8367F0AE9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6" y="4800600"/>
            <a:ext cx="30099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98A29A4-B74F-4E86-B218-32B092C84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6" y="533400"/>
            <a:ext cx="3733800" cy="39524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513102-AE83-488F-9F28-F5758EE54A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899" y="1219200"/>
            <a:ext cx="7324725" cy="4638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A53C-C158-4B05-8FEE-94A1BD83B275}"/>
              </a:ext>
            </a:extLst>
          </p:cNvPr>
          <p:cNvSpPr/>
          <p:nvPr/>
        </p:nvSpPr>
        <p:spPr bwMode="auto">
          <a:xfrm>
            <a:off x="4953000" y="3733800"/>
            <a:ext cx="3276600" cy="457200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Platforms, ecosystems, and two-sided markets</a:t>
            </a:r>
          </a:p>
        </p:txBody>
      </p:sp>
      <p:sp>
        <p:nvSpPr>
          <p:cNvPr id="543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81534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Platforms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Access restrictions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Competition with providers</a:t>
            </a:r>
            <a:endParaRPr lang="en-US" dirty="0">
              <a:solidFill>
                <a:schemeClr val="tx1"/>
              </a:solidFill>
              <a:latin typeface="Slate Pro Light" panose="02000306040000020004" pitchFamily="2" charset="0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832FCB79-121B-4FF3-98CE-8F9D1AAF6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98981"/>
            <a:ext cx="2497558" cy="4405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C5C035AF-97EE-4D9A-A33F-54E3DF119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587" y="890587"/>
            <a:ext cx="2600325" cy="57626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TreeHouse Foods profiles the private label consumer | Bakingbusiness.com |  June 15, 2016 12:04">
            <a:extLst>
              <a:ext uri="{FF2B5EF4-FFF2-40B4-BE49-F238E27FC236}">
                <a16:creationId xmlns:a16="http://schemas.microsoft.com/office/drawing/2014/main" id="{4CDFCA28-2659-4A52-B105-6BF42B1F5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6" y="2687107"/>
            <a:ext cx="3124200" cy="21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Platforms, ecosystems, and two-sided markets</a:t>
            </a:r>
          </a:p>
        </p:txBody>
      </p:sp>
      <p:sp>
        <p:nvSpPr>
          <p:cNvPr id="543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81534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Platforms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Access restrictions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Competition with providers</a:t>
            </a:r>
          </a:p>
          <a:p>
            <a:r>
              <a:rPr lang="en-US" dirty="0">
                <a:latin typeface="Slate Pro Light" panose="02000306040000020004" pitchFamily="2" charset="0"/>
              </a:rPr>
              <a:t>Ecosystems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D509213-D539-4ECA-B50B-F845330E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84627"/>
            <a:ext cx="5437330" cy="374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3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mpass">
  <a:themeElements>
    <a:clrScheme name="Compass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Compas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10889</TotalTime>
  <Words>351</Words>
  <Application>Microsoft Office PowerPoint</Application>
  <PresentationFormat>On-screen Show (4:3)</PresentationFormat>
  <Paragraphs>82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Wingdings</vt:lpstr>
      <vt:lpstr>Calibri</vt:lpstr>
      <vt:lpstr>Tahoma</vt:lpstr>
      <vt:lpstr>Slate Pro Light</vt:lpstr>
      <vt:lpstr>Arial</vt:lpstr>
      <vt:lpstr>Compass</vt:lpstr>
      <vt:lpstr>PowerPoint Presentation</vt:lpstr>
      <vt:lpstr>PowerPoint Presentation</vt:lpstr>
      <vt:lpstr>Hating on big tech</vt:lpstr>
      <vt:lpstr>PowerPoint Presentation</vt:lpstr>
      <vt:lpstr>Key terms and concepts</vt:lpstr>
      <vt:lpstr>Information goods</vt:lpstr>
      <vt:lpstr>Network effects and path dependence</vt:lpstr>
      <vt:lpstr>Platforms, ecosystems, and two-sided markets</vt:lpstr>
      <vt:lpstr>Platforms, ecosystems, and two-sided markets</vt:lpstr>
      <vt:lpstr>Platforms, ecosystems, and two-sided markets</vt:lpstr>
      <vt:lpstr>Platforms, ecosystems, and two-sided markets</vt:lpstr>
      <vt:lpstr>Should big tech firms be regulated or broken up?</vt:lpstr>
    </vt:vector>
  </TitlesOfParts>
  <Company>University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asdfa</dc:title>
  <dc:creator>Peter G. Klein</dc:creator>
  <cp:lastModifiedBy>Peter Klein</cp:lastModifiedBy>
  <cp:revision>250</cp:revision>
  <cp:lastPrinted>2014-01-15T23:15:36Z</cp:lastPrinted>
  <dcterms:created xsi:type="dcterms:W3CDTF">2008-01-13T04:24:45Z</dcterms:created>
  <dcterms:modified xsi:type="dcterms:W3CDTF">2021-07-21T13:07:02Z</dcterms:modified>
</cp:coreProperties>
</file>