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4" r:id="rId4"/>
    <p:sldId id="257" r:id="rId5"/>
    <p:sldId id="273" r:id="rId6"/>
    <p:sldId id="258" r:id="rId7"/>
    <p:sldId id="259" r:id="rId8"/>
    <p:sldId id="268" r:id="rId9"/>
    <p:sldId id="261" r:id="rId10"/>
    <p:sldId id="269" r:id="rId11"/>
    <p:sldId id="262" r:id="rId12"/>
    <p:sldId id="263" r:id="rId13"/>
    <p:sldId id="266" r:id="rId14"/>
    <p:sldId id="270" r:id="rId15"/>
    <p:sldId id="271" r:id="rId16"/>
    <p:sldId id="264" r:id="rId1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bener, Jeffrey M." userId="13f213a2-820a-4985-ae9f-f00fc6cb327e" providerId="ADAL" clId="{90556CA9-3B9D-4565-8FC7-EF9801CB5BC4}"/>
    <pc:docChg chg="custSel modSld">
      <pc:chgData name="Herbener, Jeffrey M." userId="13f213a2-820a-4985-ae9f-f00fc6cb327e" providerId="ADAL" clId="{90556CA9-3B9D-4565-8FC7-EF9801CB5BC4}" dt="2021-07-14T19:54:46.952" v="872" actId="20577"/>
      <pc:docMkLst>
        <pc:docMk/>
      </pc:docMkLst>
      <pc:sldChg chg="modSp mod">
        <pc:chgData name="Herbener, Jeffrey M." userId="13f213a2-820a-4985-ae9f-f00fc6cb327e" providerId="ADAL" clId="{90556CA9-3B9D-4565-8FC7-EF9801CB5BC4}" dt="2021-07-12T20:50:48.732" v="842" actId="20577"/>
        <pc:sldMkLst>
          <pc:docMk/>
          <pc:sldMk cId="1626326871" sldId="259"/>
        </pc:sldMkLst>
        <pc:spChg chg="mod">
          <ac:chgData name="Herbener, Jeffrey M." userId="13f213a2-820a-4985-ae9f-f00fc6cb327e" providerId="ADAL" clId="{90556CA9-3B9D-4565-8FC7-EF9801CB5BC4}" dt="2021-07-12T20:50:48.732" v="842" actId="20577"/>
          <ac:spMkLst>
            <pc:docMk/>
            <pc:sldMk cId="1626326871" sldId="259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90556CA9-3B9D-4565-8FC7-EF9801CB5BC4}" dt="2021-07-12T20:56:05.956" v="859" actId="1076"/>
        <pc:sldMkLst>
          <pc:docMk/>
          <pc:sldMk cId="2222721846" sldId="261"/>
        </pc:sldMkLst>
        <pc:spChg chg="mod">
          <ac:chgData name="Herbener, Jeffrey M." userId="13f213a2-820a-4985-ae9f-f00fc6cb327e" providerId="ADAL" clId="{90556CA9-3B9D-4565-8FC7-EF9801CB5BC4}" dt="2021-07-12T20:55:49.359" v="857" actId="20577"/>
          <ac:spMkLst>
            <pc:docMk/>
            <pc:sldMk cId="2222721846" sldId="261"/>
            <ac:spMk id="3" creationId="{00000000-0000-0000-0000-000000000000}"/>
          </ac:spMkLst>
        </pc:spChg>
        <pc:cxnChg chg="mod">
          <ac:chgData name="Herbener, Jeffrey M." userId="13f213a2-820a-4985-ae9f-f00fc6cb327e" providerId="ADAL" clId="{90556CA9-3B9D-4565-8FC7-EF9801CB5BC4}" dt="2021-07-12T20:54:54.980" v="845" actId="14100"/>
          <ac:cxnSpMkLst>
            <pc:docMk/>
            <pc:sldMk cId="2222721846" sldId="261"/>
            <ac:cxnSpMk id="5" creationId="{00000000-0000-0000-0000-000000000000}"/>
          </ac:cxnSpMkLst>
        </pc:cxnChg>
        <pc:cxnChg chg="mod">
          <ac:chgData name="Herbener, Jeffrey M." userId="13f213a2-820a-4985-ae9f-f00fc6cb327e" providerId="ADAL" clId="{90556CA9-3B9D-4565-8FC7-EF9801CB5BC4}" dt="2021-07-12T20:54:44.590" v="844" actId="1076"/>
          <ac:cxnSpMkLst>
            <pc:docMk/>
            <pc:sldMk cId="2222721846" sldId="261"/>
            <ac:cxnSpMk id="8" creationId="{00000000-0000-0000-0000-000000000000}"/>
          </ac:cxnSpMkLst>
        </pc:cxnChg>
        <pc:cxnChg chg="mod">
          <ac:chgData name="Herbener, Jeffrey M." userId="13f213a2-820a-4985-ae9f-f00fc6cb327e" providerId="ADAL" clId="{90556CA9-3B9D-4565-8FC7-EF9801CB5BC4}" dt="2021-07-12T20:56:00.675" v="858" actId="1076"/>
          <ac:cxnSpMkLst>
            <pc:docMk/>
            <pc:sldMk cId="2222721846" sldId="261"/>
            <ac:cxnSpMk id="11" creationId="{00000000-0000-0000-0000-000000000000}"/>
          </ac:cxnSpMkLst>
        </pc:cxnChg>
        <pc:cxnChg chg="mod">
          <ac:chgData name="Herbener, Jeffrey M." userId="13f213a2-820a-4985-ae9f-f00fc6cb327e" providerId="ADAL" clId="{90556CA9-3B9D-4565-8FC7-EF9801CB5BC4}" dt="2021-07-12T20:56:05.956" v="859" actId="1076"/>
          <ac:cxnSpMkLst>
            <pc:docMk/>
            <pc:sldMk cId="2222721846" sldId="261"/>
            <ac:cxnSpMk id="14" creationId="{00000000-0000-0000-0000-000000000000}"/>
          </ac:cxnSpMkLst>
        </pc:cxnChg>
      </pc:sldChg>
      <pc:sldChg chg="modSp mod">
        <pc:chgData name="Herbener, Jeffrey M." userId="13f213a2-820a-4985-ae9f-f00fc6cb327e" providerId="ADAL" clId="{90556CA9-3B9D-4565-8FC7-EF9801CB5BC4}" dt="2021-07-11T20:29:23.489" v="743" actId="20577"/>
        <pc:sldMkLst>
          <pc:docMk/>
          <pc:sldMk cId="3189428489" sldId="262"/>
        </pc:sldMkLst>
        <pc:spChg chg="mod">
          <ac:chgData name="Herbener, Jeffrey M." userId="13f213a2-820a-4985-ae9f-f00fc6cb327e" providerId="ADAL" clId="{90556CA9-3B9D-4565-8FC7-EF9801CB5BC4}" dt="2021-07-11T20:29:23.489" v="743" actId="20577"/>
          <ac:spMkLst>
            <pc:docMk/>
            <pc:sldMk cId="3189428489" sldId="262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90556CA9-3B9D-4565-8FC7-EF9801CB5BC4}" dt="2021-07-14T19:54:46.952" v="872" actId="20577"/>
        <pc:sldMkLst>
          <pc:docMk/>
          <pc:sldMk cId="3272026885" sldId="264"/>
        </pc:sldMkLst>
        <pc:spChg chg="mod">
          <ac:chgData name="Herbener, Jeffrey M." userId="13f213a2-820a-4985-ae9f-f00fc6cb327e" providerId="ADAL" clId="{90556CA9-3B9D-4565-8FC7-EF9801CB5BC4}" dt="2021-07-14T19:54:46.952" v="872" actId="20577"/>
          <ac:spMkLst>
            <pc:docMk/>
            <pc:sldMk cId="3272026885" sldId="264"/>
            <ac:spMk id="2" creationId="{00000000-0000-0000-0000-000000000000}"/>
          </ac:spMkLst>
        </pc:spChg>
      </pc:sldChg>
      <pc:sldChg chg="modSp mod">
        <pc:chgData name="Herbener, Jeffrey M." userId="13f213a2-820a-4985-ae9f-f00fc6cb327e" providerId="ADAL" clId="{90556CA9-3B9D-4565-8FC7-EF9801CB5BC4}" dt="2021-07-11T20:28:18.628" v="727" actId="20577"/>
        <pc:sldMkLst>
          <pc:docMk/>
          <pc:sldMk cId="2263915398" sldId="269"/>
        </pc:sldMkLst>
        <pc:spChg chg="mod">
          <ac:chgData name="Herbener, Jeffrey M." userId="13f213a2-820a-4985-ae9f-f00fc6cb327e" providerId="ADAL" clId="{90556CA9-3B9D-4565-8FC7-EF9801CB5BC4}" dt="2021-07-11T20:28:18.628" v="727" actId="20577"/>
          <ac:spMkLst>
            <pc:docMk/>
            <pc:sldMk cId="2263915398" sldId="269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90556CA9-3B9D-4565-8FC7-EF9801CB5BC4}" dt="2021-07-11T20:33:41.556" v="747" actId="20577"/>
        <pc:sldMkLst>
          <pc:docMk/>
          <pc:sldMk cId="549158104" sldId="270"/>
        </pc:sldMkLst>
        <pc:spChg chg="mod">
          <ac:chgData name="Herbener, Jeffrey M." userId="13f213a2-820a-4985-ae9f-f00fc6cb327e" providerId="ADAL" clId="{90556CA9-3B9D-4565-8FC7-EF9801CB5BC4}" dt="2021-07-11T20:33:41.556" v="747" actId="20577"/>
          <ac:spMkLst>
            <pc:docMk/>
            <pc:sldMk cId="549158104" sldId="270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90556CA9-3B9D-4565-8FC7-EF9801CB5BC4}" dt="2021-07-11T20:26:45.520" v="721" actId="20577"/>
        <pc:sldMkLst>
          <pc:docMk/>
          <pc:sldMk cId="3843523761" sldId="273"/>
        </pc:sldMkLst>
        <pc:spChg chg="mod">
          <ac:chgData name="Herbener, Jeffrey M." userId="13f213a2-820a-4985-ae9f-f00fc6cb327e" providerId="ADAL" clId="{90556CA9-3B9D-4565-8FC7-EF9801CB5BC4}" dt="2021-07-11T20:26:45.520" v="721" actId="20577"/>
          <ac:spMkLst>
            <pc:docMk/>
            <pc:sldMk cId="3843523761" sldId="273"/>
            <ac:spMk id="3" creationId="{F86AB77F-EA49-46C7-B15C-0D1D3A87CDC3}"/>
          </ac:spMkLst>
        </pc:spChg>
      </pc:sldChg>
    </pc:docChg>
  </pc:docChgLst>
  <pc:docChgLst>
    <pc:chgData name="Herbener, Jeffrey M." userId="13f213a2-820a-4985-ae9f-f00fc6cb327e" providerId="ADAL" clId="{D82CA4C6-238F-4A91-9D25-BE971ED8FA94}"/>
    <pc:docChg chg="custSel addSld delSld modSld sldOrd">
      <pc:chgData name="Herbener, Jeffrey M." userId="13f213a2-820a-4985-ae9f-f00fc6cb327e" providerId="ADAL" clId="{D82CA4C6-238F-4A91-9D25-BE971ED8FA94}" dt="2021-07-03T15:15:51.682" v="1029" actId="20577"/>
      <pc:docMkLst>
        <pc:docMk/>
      </pc:docMkLst>
      <pc:sldChg chg="ord">
        <pc:chgData name="Herbener, Jeffrey M." userId="13f213a2-820a-4985-ae9f-f00fc6cb327e" providerId="ADAL" clId="{D82CA4C6-238F-4A91-9D25-BE971ED8FA94}" dt="2021-06-29T14:12:22.584" v="480"/>
        <pc:sldMkLst>
          <pc:docMk/>
          <pc:sldMk cId="265148845" sldId="257"/>
        </pc:sldMkLst>
      </pc:sldChg>
      <pc:sldChg chg="modSp mod">
        <pc:chgData name="Herbener, Jeffrey M." userId="13f213a2-820a-4985-ae9f-f00fc6cb327e" providerId="ADAL" clId="{D82CA4C6-238F-4A91-9D25-BE971ED8FA94}" dt="2021-07-03T15:06:10.141" v="915"/>
        <pc:sldMkLst>
          <pc:docMk/>
          <pc:sldMk cId="1166346059" sldId="258"/>
        </pc:sldMkLst>
        <pc:spChg chg="mod">
          <ac:chgData name="Herbener, Jeffrey M." userId="13f213a2-820a-4985-ae9f-f00fc6cb327e" providerId="ADAL" clId="{D82CA4C6-238F-4A91-9D25-BE971ED8FA94}" dt="2021-07-03T15:06:10.141" v="915"/>
          <ac:spMkLst>
            <pc:docMk/>
            <pc:sldMk cId="1166346059" sldId="258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D82CA4C6-238F-4A91-9D25-BE971ED8FA94}" dt="2021-07-03T15:15:51.682" v="1029" actId="20577"/>
        <pc:sldMkLst>
          <pc:docMk/>
          <pc:sldMk cId="2281981178" sldId="266"/>
        </pc:sldMkLst>
        <pc:spChg chg="mod">
          <ac:chgData name="Herbener, Jeffrey M." userId="13f213a2-820a-4985-ae9f-f00fc6cb327e" providerId="ADAL" clId="{D82CA4C6-238F-4A91-9D25-BE971ED8FA94}" dt="2021-07-03T15:15:51.682" v="1029" actId="20577"/>
          <ac:spMkLst>
            <pc:docMk/>
            <pc:sldMk cId="2281981178" sldId="266"/>
            <ac:spMk id="3" creationId="{00000000-0000-0000-0000-000000000000}"/>
          </ac:spMkLst>
        </pc:spChg>
      </pc:sldChg>
      <pc:sldChg chg="addSp delSp modSp mod">
        <pc:chgData name="Herbener, Jeffrey M." userId="13f213a2-820a-4985-ae9f-f00fc6cb327e" providerId="ADAL" clId="{D82CA4C6-238F-4A91-9D25-BE971ED8FA94}" dt="2021-07-03T14:58:59.125" v="835" actId="27636"/>
        <pc:sldMkLst>
          <pc:docMk/>
          <pc:sldMk cId="2275013914" sldId="267"/>
        </pc:sldMkLst>
        <pc:spChg chg="mod">
          <ac:chgData name="Herbener, Jeffrey M." userId="13f213a2-820a-4985-ae9f-f00fc6cb327e" providerId="ADAL" clId="{D82CA4C6-238F-4A91-9D25-BE971ED8FA94}" dt="2021-07-03T14:58:59.125" v="835" actId="27636"/>
          <ac:spMkLst>
            <pc:docMk/>
            <pc:sldMk cId="2275013914" sldId="267"/>
            <ac:spMk id="3" creationId="{00000000-0000-0000-0000-000000000000}"/>
          </ac:spMkLst>
        </pc:spChg>
        <pc:spChg chg="add del mod">
          <ac:chgData name="Herbener, Jeffrey M." userId="13f213a2-820a-4985-ae9f-f00fc6cb327e" providerId="ADAL" clId="{D82CA4C6-238F-4A91-9D25-BE971ED8FA94}" dt="2021-06-26T18:41:31.191" v="35" actId="478"/>
          <ac:spMkLst>
            <pc:docMk/>
            <pc:sldMk cId="2275013914" sldId="267"/>
            <ac:spMk id="4" creationId="{BA014378-80DE-4C5F-9FD4-03624BF24772}"/>
          </ac:spMkLst>
        </pc:spChg>
      </pc:sldChg>
      <pc:sldChg chg="modSp mod">
        <pc:chgData name="Herbener, Jeffrey M." userId="13f213a2-820a-4985-ae9f-f00fc6cb327e" providerId="ADAL" clId="{D82CA4C6-238F-4A91-9D25-BE971ED8FA94}" dt="2021-07-03T15:12:14.216" v="1024" actId="20577"/>
        <pc:sldMkLst>
          <pc:docMk/>
          <pc:sldMk cId="1220806294" sldId="268"/>
        </pc:sldMkLst>
        <pc:spChg chg="mod">
          <ac:chgData name="Herbener, Jeffrey M." userId="13f213a2-820a-4985-ae9f-f00fc6cb327e" providerId="ADAL" clId="{D82CA4C6-238F-4A91-9D25-BE971ED8FA94}" dt="2021-07-03T15:12:14.216" v="1024" actId="20577"/>
          <ac:spMkLst>
            <pc:docMk/>
            <pc:sldMk cId="1220806294" sldId="268"/>
            <ac:spMk id="3" creationId="{00000000-0000-0000-0000-000000000000}"/>
          </ac:spMkLst>
        </pc:spChg>
      </pc:sldChg>
      <pc:sldChg chg="del">
        <pc:chgData name="Herbener, Jeffrey M." userId="13f213a2-820a-4985-ae9f-f00fc6cb327e" providerId="ADAL" clId="{D82CA4C6-238F-4A91-9D25-BE971ED8FA94}" dt="2021-07-03T15:06:32.114" v="916" actId="47"/>
        <pc:sldMkLst>
          <pc:docMk/>
          <pc:sldMk cId="686606308" sldId="272"/>
        </pc:sldMkLst>
      </pc:sldChg>
      <pc:sldChg chg="addSp modSp mod">
        <pc:chgData name="Herbener, Jeffrey M." userId="13f213a2-820a-4985-ae9f-f00fc6cb327e" providerId="ADAL" clId="{D82CA4C6-238F-4A91-9D25-BE971ED8FA94}" dt="2021-07-03T15:03:36.582" v="912" actId="20577"/>
        <pc:sldMkLst>
          <pc:docMk/>
          <pc:sldMk cId="3843523761" sldId="273"/>
        </pc:sldMkLst>
        <pc:spChg chg="mod">
          <ac:chgData name="Herbener, Jeffrey M." userId="13f213a2-820a-4985-ae9f-f00fc6cb327e" providerId="ADAL" clId="{D82CA4C6-238F-4A91-9D25-BE971ED8FA94}" dt="2021-07-03T15:03:36.582" v="912" actId="20577"/>
          <ac:spMkLst>
            <pc:docMk/>
            <pc:sldMk cId="3843523761" sldId="273"/>
            <ac:spMk id="3" creationId="{F86AB77F-EA49-46C7-B15C-0D1D3A87CDC3}"/>
          </ac:spMkLst>
        </pc:spChg>
        <pc:cxnChg chg="add mod">
          <ac:chgData name="Herbener, Jeffrey M." userId="13f213a2-820a-4985-ae9f-f00fc6cb327e" providerId="ADAL" clId="{D82CA4C6-238F-4A91-9D25-BE971ED8FA94}" dt="2021-06-29T14:26:11.798" v="679" actId="14100"/>
          <ac:cxnSpMkLst>
            <pc:docMk/>
            <pc:sldMk cId="3843523761" sldId="273"/>
            <ac:cxnSpMk id="5" creationId="{58BDACE1-9D66-42B9-B951-AE557DAA0E32}"/>
          </ac:cxnSpMkLst>
        </pc:cxnChg>
        <pc:cxnChg chg="add mod">
          <ac:chgData name="Herbener, Jeffrey M." userId="13f213a2-820a-4985-ae9f-f00fc6cb327e" providerId="ADAL" clId="{D82CA4C6-238F-4A91-9D25-BE971ED8FA94}" dt="2021-06-29T14:29:58.953" v="801" actId="14100"/>
          <ac:cxnSpMkLst>
            <pc:docMk/>
            <pc:sldMk cId="3843523761" sldId="273"/>
            <ac:cxnSpMk id="8" creationId="{470A46D6-10C4-46A3-8CF0-5F4E64655F66}"/>
          </ac:cxnSpMkLst>
        </pc:cxnChg>
        <pc:cxnChg chg="add mod">
          <ac:chgData name="Herbener, Jeffrey M." userId="13f213a2-820a-4985-ae9f-f00fc6cb327e" providerId="ADAL" clId="{D82CA4C6-238F-4A91-9D25-BE971ED8FA94}" dt="2021-06-29T14:30:49.075" v="821" actId="14100"/>
          <ac:cxnSpMkLst>
            <pc:docMk/>
            <pc:sldMk cId="3843523761" sldId="273"/>
            <ac:cxnSpMk id="11" creationId="{67D7F96B-1D71-4721-A7BB-7D9902B7F55D}"/>
          </ac:cxnSpMkLst>
        </pc:cxnChg>
        <pc:cxnChg chg="add mod">
          <ac:chgData name="Herbener, Jeffrey M." userId="13f213a2-820a-4985-ae9f-f00fc6cb327e" providerId="ADAL" clId="{D82CA4C6-238F-4A91-9D25-BE971ED8FA94}" dt="2021-06-29T14:31:22.787" v="823" actId="14100"/>
          <ac:cxnSpMkLst>
            <pc:docMk/>
            <pc:sldMk cId="3843523761" sldId="273"/>
            <ac:cxnSpMk id="17" creationId="{0CBC4F8F-4CA2-44CB-AC2C-0FDA1280730A}"/>
          </ac:cxnSpMkLst>
        </pc:cxnChg>
      </pc:sldChg>
      <pc:sldChg chg="addSp delSp modSp new mod">
        <pc:chgData name="Herbener, Jeffrey M." userId="13f213a2-820a-4985-ae9f-f00fc6cb327e" providerId="ADAL" clId="{D82CA4C6-238F-4A91-9D25-BE971ED8FA94}" dt="2021-07-03T15:00:22.739" v="845" actId="20577"/>
        <pc:sldMkLst>
          <pc:docMk/>
          <pc:sldMk cId="3923928692" sldId="274"/>
        </pc:sldMkLst>
        <pc:spChg chg="mod">
          <ac:chgData name="Herbener, Jeffrey M." userId="13f213a2-820a-4985-ae9f-f00fc6cb327e" providerId="ADAL" clId="{D82CA4C6-238F-4A91-9D25-BE971ED8FA94}" dt="2021-06-29T13:53:29.106" v="83" actId="122"/>
          <ac:spMkLst>
            <pc:docMk/>
            <pc:sldMk cId="3923928692" sldId="274"/>
            <ac:spMk id="2" creationId="{3EFF1E42-EF8B-46EF-BAA6-E4FF3D5FFEF0}"/>
          </ac:spMkLst>
        </pc:spChg>
        <pc:spChg chg="mod">
          <ac:chgData name="Herbener, Jeffrey M." userId="13f213a2-820a-4985-ae9f-f00fc6cb327e" providerId="ADAL" clId="{D82CA4C6-238F-4A91-9D25-BE971ED8FA94}" dt="2021-07-03T15:00:22.739" v="845" actId="20577"/>
          <ac:spMkLst>
            <pc:docMk/>
            <pc:sldMk cId="3923928692" sldId="274"/>
            <ac:spMk id="3" creationId="{E3FB2107-A632-49D0-919F-747236897827}"/>
          </ac:spMkLst>
        </pc:spChg>
        <pc:cxnChg chg="add mod">
          <ac:chgData name="Herbener, Jeffrey M." userId="13f213a2-820a-4985-ae9f-f00fc6cb327e" providerId="ADAL" clId="{D82CA4C6-238F-4A91-9D25-BE971ED8FA94}" dt="2021-06-29T13:55:56.155" v="98" actId="1076"/>
          <ac:cxnSpMkLst>
            <pc:docMk/>
            <pc:sldMk cId="3923928692" sldId="274"/>
            <ac:cxnSpMk id="5" creationId="{86886544-DA58-4DA9-B395-75BB9E5E3A87}"/>
          </ac:cxnSpMkLst>
        </pc:cxnChg>
        <pc:cxnChg chg="add del mod">
          <ac:chgData name="Herbener, Jeffrey M." userId="13f213a2-820a-4985-ae9f-f00fc6cb327e" providerId="ADAL" clId="{D82CA4C6-238F-4A91-9D25-BE971ED8FA94}" dt="2021-06-29T14:08:33.516" v="343" actId="478"/>
          <ac:cxnSpMkLst>
            <pc:docMk/>
            <pc:sldMk cId="3923928692" sldId="274"/>
            <ac:cxnSpMk id="8" creationId="{F8A25386-7048-47B6-A7CA-A6B018E71138}"/>
          </ac:cxnSpMkLst>
        </pc:cxnChg>
        <pc:cxnChg chg="add del mod">
          <ac:chgData name="Herbener, Jeffrey M." userId="13f213a2-820a-4985-ae9f-f00fc6cb327e" providerId="ADAL" clId="{D82CA4C6-238F-4A91-9D25-BE971ED8FA94}" dt="2021-06-29T14:08:37.111" v="344" actId="478"/>
          <ac:cxnSpMkLst>
            <pc:docMk/>
            <pc:sldMk cId="3923928692" sldId="274"/>
            <ac:cxnSpMk id="11" creationId="{AEB8491E-B087-4BC9-B352-0E0210E7F673}"/>
          </ac:cxnSpMkLst>
        </pc:cxnChg>
        <pc:cxnChg chg="add del mod">
          <ac:chgData name="Herbener, Jeffrey M." userId="13f213a2-820a-4985-ae9f-f00fc6cb327e" providerId="ADAL" clId="{D82CA4C6-238F-4A91-9D25-BE971ED8FA94}" dt="2021-06-29T13:59:01.930" v="164" actId="478"/>
          <ac:cxnSpMkLst>
            <pc:docMk/>
            <pc:sldMk cId="3923928692" sldId="274"/>
            <ac:cxnSpMk id="15" creationId="{9B158B87-B4E8-4D2C-A699-C9F3B70909D7}"/>
          </ac:cxnSpMkLst>
        </pc:cxnChg>
        <pc:cxnChg chg="add del mod">
          <ac:chgData name="Herbener, Jeffrey M." userId="13f213a2-820a-4985-ae9f-f00fc6cb327e" providerId="ADAL" clId="{D82CA4C6-238F-4A91-9D25-BE971ED8FA94}" dt="2021-06-29T14:08:18.064" v="286" actId="478"/>
          <ac:cxnSpMkLst>
            <pc:docMk/>
            <pc:sldMk cId="3923928692" sldId="274"/>
            <ac:cxnSpMk id="20" creationId="{3793A8D9-A15B-43E8-A0F3-B468436704BE}"/>
          </ac:cxnSpMkLst>
        </pc:cxnChg>
        <pc:cxnChg chg="add del mod">
          <ac:chgData name="Herbener, Jeffrey M." userId="13f213a2-820a-4985-ae9f-f00fc6cb327e" providerId="ADAL" clId="{D82CA4C6-238F-4A91-9D25-BE971ED8FA94}" dt="2021-06-29T14:19:03.841" v="504" actId="478"/>
          <ac:cxnSpMkLst>
            <pc:docMk/>
            <pc:sldMk cId="3923928692" sldId="274"/>
            <ac:cxnSpMk id="23" creationId="{0D2B8941-B0BD-4999-BB5E-700E12753976}"/>
          </ac:cxnSpMkLst>
        </pc:cxnChg>
        <pc:cxnChg chg="add del mod">
          <ac:chgData name="Herbener, Jeffrey M." userId="13f213a2-820a-4985-ae9f-f00fc6cb327e" providerId="ADAL" clId="{D82CA4C6-238F-4A91-9D25-BE971ED8FA94}" dt="2021-06-29T14:19:00.386" v="503" actId="478"/>
          <ac:cxnSpMkLst>
            <pc:docMk/>
            <pc:sldMk cId="3923928692" sldId="274"/>
            <ac:cxnSpMk id="26" creationId="{4FC0F7B4-C6FB-4F85-A138-4BC3A79B6CAB}"/>
          </ac:cxnSpMkLst>
        </pc:cxnChg>
        <pc:cxnChg chg="add del mod">
          <ac:chgData name="Herbener, Jeffrey M." userId="13f213a2-820a-4985-ae9f-f00fc6cb327e" providerId="ADAL" clId="{D82CA4C6-238F-4A91-9D25-BE971ED8FA94}" dt="2021-06-29T14:18:57.952" v="502" actId="478"/>
          <ac:cxnSpMkLst>
            <pc:docMk/>
            <pc:sldMk cId="3923928692" sldId="274"/>
            <ac:cxnSpMk id="29" creationId="{A4F3433F-E1C5-46B6-8A2A-52D0BB72AE07}"/>
          </ac:cxnSpMkLst>
        </pc:cxnChg>
        <pc:cxnChg chg="add del mod">
          <ac:chgData name="Herbener, Jeffrey M." userId="13f213a2-820a-4985-ae9f-f00fc6cb327e" providerId="ADAL" clId="{D82CA4C6-238F-4A91-9D25-BE971ED8FA94}" dt="2021-06-29T14:18:54.027" v="501" actId="478"/>
          <ac:cxnSpMkLst>
            <pc:docMk/>
            <pc:sldMk cId="3923928692" sldId="274"/>
            <ac:cxnSpMk id="32" creationId="{744E3EDE-C165-4994-BEBD-DA1102C03DFC}"/>
          </ac:cxnSpMkLst>
        </pc:cxnChg>
        <pc:cxnChg chg="add mod">
          <ac:chgData name="Herbener, Jeffrey M." userId="13f213a2-820a-4985-ae9f-f00fc6cb327e" providerId="ADAL" clId="{D82CA4C6-238F-4A91-9D25-BE971ED8FA94}" dt="2021-06-29T14:19:51.553" v="567" actId="14100"/>
          <ac:cxnSpMkLst>
            <pc:docMk/>
            <pc:sldMk cId="3923928692" sldId="274"/>
            <ac:cxnSpMk id="35" creationId="{7469B7AC-46E7-4C59-ABEC-0EE6A5910658}"/>
          </ac:cxnSpMkLst>
        </pc:cxnChg>
        <pc:cxnChg chg="add mod">
          <ac:chgData name="Herbener, Jeffrey M." userId="13f213a2-820a-4985-ae9f-f00fc6cb327e" providerId="ADAL" clId="{D82CA4C6-238F-4A91-9D25-BE971ED8FA94}" dt="2021-06-29T14:20:03.265" v="569" actId="14100"/>
          <ac:cxnSpMkLst>
            <pc:docMk/>
            <pc:sldMk cId="3923928692" sldId="274"/>
            <ac:cxnSpMk id="38" creationId="{D1FC5E46-1CAC-4718-9C00-EADC0DADB45B}"/>
          </ac:cxnSpMkLst>
        </pc:cxnChg>
        <pc:cxnChg chg="add mod">
          <ac:chgData name="Herbener, Jeffrey M." userId="13f213a2-820a-4985-ae9f-f00fc6cb327e" providerId="ADAL" clId="{D82CA4C6-238F-4A91-9D25-BE971ED8FA94}" dt="2021-06-29T14:20:15.769" v="571" actId="14100"/>
          <ac:cxnSpMkLst>
            <pc:docMk/>
            <pc:sldMk cId="3923928692" sldId="274"/>
            <ac:cxnSpMk id="41" creationId="{892CCA9C-C737-4491-9A61-2F9323AC5493}"/>
          </ac:cxnSpMkLst>
        </pc:cxnChg>
        <pc:cxnChg chg="add mod">
          <ac:chgData name="Herbener, Jeffrey M." userId="13f213a2-820a-4985-ae9f-f00fc6cb327e" providerId="ADAL" clId="{D82CA4C6-238F-4A91-9D25-BE971ED8FA94}" dt="2021-06-29T14:20:23.569" v="573" actId="14100"/>
          <ac:cxnSpMkLst>
            <pc:docMk/>
            <pc:sldMk cId="3923928692" sldId="274"/>
            <ac:cxnSpMk id="44" creationId="{3F88FB08-C69A-4C03-BADC-C7A35DA5156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6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3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6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2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3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3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7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8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39C1C-6A97-47AA-BF66-07B76EF171B7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6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Theory of Interest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Mises University</a:t>
            </a:r>
          </a:p>
          <a:p>
            <a:r>
              <a:rPr lang="en-US"/>
              <a:t>July 18-24, 2021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17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Time preferences determine</a:t>
            </a:r>
          </a:p>
          <a:p>
            <a:pPr marL="0" indent="0">
              <a:buNone/>
            </a:pPr>
            <a:r>
              <a:rPr lang="en-US" dirty="0"/>
              <a:t>	• Pure rate of interest</a:t>
            </a:r>
          </a:p>
          <a:p>
            <a:pPr marL="0" indent="0">
              <a:buNone/>
            </a:pPr>
            <a:r>
              <a:rPr lang="en-US" dirty="0"/>
              <a:t>	• Amount of present money lent and borrowed</a:t>
            </a:r>
          </a:p>
          <a:p>
            <a:pPr marL="0" indent="0">
              <a:buNone/>
            </a:pPr>
            <a:r>
              <a:rPr lang="en-US" dirty="0"/>
              <a:t>All circumstances affecting r do so through time preferences</a:t>
            </a:r>
          </a:p>
          <a:p>
            <a:pPr marL="0" indent="0">
              <a:buNone/>
            </a:pPr>
            <a:r>
              <a:rPr lang="en-US" dirty="0"/>
              <a:t>Pure rate of interest equates future value and present value of money</a:t>
            </a:r>
          </a:p>
          <a:p>
            <a:pPr marL="0" indent="0">
              <a:buNone/>
            </a:pPr>
            <a:r>
              <a:rPr lang="en-US" dirty="0"/>
              <a:t>	FV = PV(1+r)	   FV = $1,000(1.25) = $1,250	Compounding</a:t>
            </a:r>
          </a:p>
          <a:p>
            <a:pPr marL="0" indent="0">
              <a:buNone/>
            </a:pPr>
            <a:r>
              <a:rPr lang="en-US" dirty="0"/>
              <a:t>	PV = FV/(1+r)  PV = $1,250/1.25 = $1,000	Discounting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15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Components of the 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Time Market: exchange of present money for future money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●</a:t>
            </a:r>
            <a:r>
              <a:rPr lang="en-US" dirty="0"/>
              <a:t> Credit Markets</a:t>
            </a:r>
          </a:p>
          <a:p>
            <a:pPr marL="0" indent="0">
              <a:buNone/>
            </a:pPr>
            <a:r>
              <a:rPr lang="en-US" dirty="0"/>
              <a:t>	• Consumer Loans</a:t>
            </a:r>
          </a:p>
          <a:p>
            <a:pPr marL="0" indent="0">
              <a:buNone/>
            </a:pPr>
            <a:r>
              <a:rPr lang="en-US" dirty="0"/>
              <a:t>	• Producer Loans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●</a:t>
            </a:r>
            <a:r>
              <a:rPr lang="en-US" dirty="0"/>
              <a:t> Capital Structure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Uniform pure rate of interest for all inter-temporal exchange of money</a:t>
            </a:r>
          </a:p>
          <a:p>
            <a:pPr marL="0" indent="0">
              <a:buNone/>
            </a:pPr>
            <a:r>
              <a:rPr lang="en-US" dirty="0"/>
              <a:t>   of the same time structure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28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Pure Rate of Interest </a:t>
            </a:r>
            <a:br>
              <a:rPr lang="en-US" dirty="0"/>
            </a:br>
            <a:r>
              <a:rPr lang="en-US" dirty="0"/>
              <a:t>Across Components of the 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Interest Rate				Interest Rate</a:t>
            </a:r>
          </a:p>
          <a:p>
            <a:pPr marL="0" indent="0">
              <a:buNone/>
            </a:pPr>
            <a:r>
              <a:rPr lang="en-US" dirty="0"/>
              <a:t>							       S</a:t>
            </a:r>
            <a:r>
              <a:rPr lang="en-US" baseline="-25000" dirty="0"/>
              <a:t>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S</a:t>
            </a:r>
            <a:r>
              <a:rPr lang="en-US" baseline="-25000" dirty="0"/>
              <a:t>1</a:t>
            </a:r>
            <a:r>
              <a:rPr lang="en-US" dirty="0"/>
              <a:t>			r</a:t>
            </a:r>
            <a:r>
              <a:rPr lang="en-US" baseline="-25000" dirty="0"/>
              <a:t>0</a:t>
            </a:r>
            <a:r>
              <a:rPr lang="en-US" dirty="0"/>
              <a:t> 	• A	         S</a:t>
            </a:r>
            <a:r>
              <a:rPr lang="en-US" baseline="-25000" dirty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		• B		S</a:t>
            </a:r>
            <a:r>
              <a:rPr lang="en-US" baseline="-25000" dirty="0"/>
              <a:t>0</a:t>
            </a:r>
            <a:r>
              <a:rPr lang="en-US" dirty="0"/>
              <a:t>	</a:t>
            </a:r>
            <a:r>
              <a:rPr lang="en-US"/>
              <a:t>	r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 dirty="0"/>
              <a:t>		• B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baseline="-25000" dirty="0"/>
              <a:t>0</a:t>
            </a:r>
            <a:r>
              <a:rPr lang="en-US" dirty="0"/>
              <a:t> 			• A						D</a:t>
            </a:r>
          </a:p>
          <a:p>
            <a:pPr marL="0" indent="0">
              <a:buNone/>
            </a:pPr>
            <a:r>
              <a:rPr lang="en-US" dirty="0"/>
              <a:t>				D</a:t>
            </a:r>
          </a:p>
          <a:p>
            <a:pPr marL="0" indent="0">
              <a:buNone/>
            </a:pPr>
            <a:r>
              <a:rPr lang="en-US" dirty="0"/>
              <a:t>			Present Money			          Present Money</a:t>
            </a:r>
          </a:p>
          <a:p>
            <a:pPr marL="0" indent="0">
              <a:buNone/>
            </a:pPr>
            <a:r>
              <a:rPr lang="en-US" dirty="0"/>
              <a:t>	Consumer Loans				Capital Structure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390918" y="2356834"/>
            <a:ext cx="12879" cy="2408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03797" y="4765183"/>
            <a:ext cx="32325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890197" y="2356834"/>
            <a:ext cx="12879" cy="2408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890197" y="4765183"/>
            <a:ext cx="30136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96225" y="3103808"/>
            <a:ext cx="2472744" cy="1378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20095" y="3561008"/>
            <a:ext cx="1448874" cy="1049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996225" y="2968871"/>
            <a:ext cx="1571223" cy="1281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84106" y="2829596"/>
            <a:ext cx="2125014" cy="1202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083380" y="2694659"/>
            <a:ext cx="708338" cy="736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703444" y="3023172"/>
            <a:ext cx="1210614" cy="1128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901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Pure Rate of Interest </a:t>
            </a:r>
            <a:br>
              <a:rPr lang="en-US" dirty="0"/>
            </a:br>
            <a:r>
              <a:rPr lang="en-US" dirty="0"/>
              <a:t>Across Different Lines of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Interest return in smart phone investments = 0.075</a:t>
            </a:r>
          </a:p>
          <a:p>
            <a:pPr marL="0" indent="0">
              <a:buNone/>
            </a:pPr>
            <a:r>
              <a:rPr lang="en-US" dirty="0"/>
              <a:t>Interest return in tablet investments = 0.025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Capitalists will sell assets in tablet production, reducing their prices</a:t>
            </a:r>
          </a:p>
          <a:p>
            <a:pPr marL="0" indent="0">
              <a:buNone/>
            </a:pPr>
            <a:r>
              <a:rPr lang="en-US" dirty="0"/>
              <a:t>Capitalists will buy assets in smart phone production, raising their prices</a:t>
            </a:r>
          </a:p>
          <a:p>
            <a:pPr marL="0" indent="0">
              <a:buNone/>
            </a:pPr>
            <a:r>
              <a:rPr lang="en-US" dirty="0"/>
              <a:t>Interest rate in tablets will rise and that in smart phones will fall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Neither physical productivity nor value productivity of assets affects</a:t>
            </a:r>
          </a:p>
          <a:p>
            <a:pPr marL="0" indent="0">
              <a:buNone/>
            </a:pPr>
            <a:r>
              <a:rPr lang="en-US" dirty="0"/>
              <a:t>    the pure rate of interest</a:t>
            </a:r>
          </a:p>
        </p:txBody>
      </p:sp>
    </p:spTree>
    <p:extLst>
      <p:ext uri="{BB962C8B-B14F-4D97-AF65-F5344CB8AC3E}">
        <p14:creationId xmlns:p14="http://schemas.microsoft.com/office/powerpoint/2010/main" val="2281981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Prices of Factors of Production </a:t>
            </a:r>
            <a:br>
              <a:rPr lang="en-US" dirty="0"/>
            </a:br>
            <a:r>
              <a:rPr lang="en-US" dirty="0"/>
              <a:t>Discounted by Pure Rate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MRP from factors to be received in one year</a:t>
            </a:r>
          </a:p>
          <a:p>
            <a:pPr marL="0" indent="0" algn="ctr">
              <a:buNone/>
            </a:pPr>
            <a:r>
              <a:rPr lang="en-US" dirty="0"/>
              <a:t>r = 0.25 </a:t>
            </a:r>
          </a:p>
          <a:p>
            <a:pPr marL="0" indent="0">
              <a:buNone/>
            </a:pPr>
            <a:r>
              <a:rPr lang="en-US" dirty="0"/>
              <a:t>MRP</a:t>
            </a:r>
            <a:r>
              <a:rPr lang="en-US" baseline="-25000" dirty="0"/>
              <a:t>C</a:t>
            </a:r>
            <a:r>
              <a:rPr lang="en-US" dirty="0"/>
              <a:t> = $10,000						DMRP</a:t>
            </a:r>
            <a:r>
              <a:rPr lang="en-US" baseline="-25000" dirty="0"/>
              <a:t>C</a:t>
            </a:r>
            <a:r>
              <a:rPr lang="en-US" dirty="0"/>
              <a:t> = $8,000</a:t>
            </a:r>
          </a:p>
          <a:p>
            <a:pPr marL="0" indent="0">
              <a:buNone/>
            </a:pPr>
            <a:r>
              <a:rPr lang="en-US" dirty="0"/>
              <a:t>MRP</a:t>
            </a:r>
            <a:r>
              <a:rPr lang="en-US" baseline="-25000" dirty="0"/>
              <a:t>N</a:t>
            </a:r>
            <a:r>
              <a:rPr lang="en-US" dirty="0"/>
              <a:t> = $5,000						DMRP</a:t>
            </a:r>
            <a:r>
              <a:rPr lang="en-US" baseline="-25000" dirty="0"/>
              <a:t>N</a:t>
            </a:r>
            <a:r>
              <a:rPr lang="en-US" dirty="0"/>
              <a:t> = $4,000</a:t>
            </a:r>
          </a:p>
          <a:p>
            <a:pPr marL="0" indent="0">
              <a:buNone/>
            </a:pPr>
            <a:r>
              <a:rPr lang="en-US" dirty="0"/>
              <a:t>MRP</a:t>
            </a:r>
            <a:r>
              <a:rPr lang="en-US" baseline="-25000" dirty="0"/>
              <a:t>L</a:t>
            </a:r>
            <a:r>
              <a:rPr lang="en-US" dirty="0"/>
              <a:t> = $2,500						DMRP</a:t>
            </a:r>
            <a:r>
              <a:rPr lang="en-US" baseline="-25000" dirty="0"/>
              <a:t>L</a:t>
            </a:r>
            <a:r>
              <a:rPr lang="en-US" dirty="0"/>
              <a:t> = $2,000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Net Income = $17,500 – $14,000  = $3,500</a:t>
            </a:r>
          </a:p>
        </p:txBody>
      </p:sp>
    </p:spTree>
    <p:extLst>
      <p:ext uri="{BB962C8B-B14F-4D97-AF65-F5344CB8AC3E}">
        <p14:creationId xmlns:p14="http://schemas.microsoft.com/office/powerpoint/2010/main" val="549158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Sources of Net Income </a:t>
            </a:r>
            <a:br>
              <a:rPr lang="en-US" dirty="0"/>
            </a:br>
            <a:r>
              <a:rPr lang="en-US" dirty="0"/>
              <a:t>Earned by Capitalist-Entrepreneur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• Interest from satisfying time preferences</a:t>
            </a:r>
          </a:p>
          <a:p>
            <a:pPr marL="0" indent="0">
              <a:buNone/>
            </a:pPr>
            <a:r>
              <a:rPr lang="en-US" dirty="0"/>
              <a:t>	Capitalist-Entrepreneur lends to suppliers of factors of production</a:t>
            </a:r>
          </a:p>
          <a:p>
            <a:pPr marL="0" indent="0">
              <a:buNone/>
            </a:pPr>
            <a:r>
              <a:rPr lang="en-US" dirty="0"/>
              <a:t>• Wages from supplying labor</a:t>
            </a:r>
          </a:p>
          <a:p>
            <a:pPr marL="0" indent="0">
              <a:buNone/>
            </a:pPr>
            <a:r>
              <a:rPr lang="en-US" dirty="0"/>
              <a:t>	Capitalist-Entrepreneur works instead of hiring someone</a:t>
            </a:r>
          </a:p>
          <a:p>
            <a:pPr marL="0" indent="0">
              <a:buNone/>
            </a:pPr>
            <a:r>
              <a:rPr lang="en-US" dirty="0"/>
              <a:t>• Quasi-wages from supplying leadership</a:t>
            </a:r>
          </a:p>
          <a:p>
            <a:pPr marL="0" indent="0">
              <a:buNone/>
            </a:pPr>
            <a:r>
              <a:rPr lang="en-US" dirty="0"/>
              <a:t>	Capitalist-Entrepreneur raises the productivity of other workers</a:t>
            </a:r>
          </a:p>
          <a:p>
            <a:pPr marL="0" indent="0">
              <a:buNone/>
            </a:pPr>
            <a:r>
              <a:rPr lang="en-US" dirty="0"/>
              <a:t>• Profit for superior foresight</a:t>
            </a:r>
          </a:p>
          <a:p>
            <a:pPr marL="0" indent="0">
              <a:buNone/>
            </a:pPr>
            <a:r>
              <a:rPr lang="en-US" dirty="0"/>
              <a:t>	Capitalist-Entrepreneur anticipates future conditions better than</a:t>
            </a:r>
          </a:p>
          <a:p>
            <a:pPr marL="0" indent="0">
              <a:buNone/>
            </a:pPr>
            <a:r>
              <a:rPr lang="en-US" dirty="0"/>
              <a:t>	  other capitalist-entrepreneurs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32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Sources of the Market Rate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Pure rate of interest</a:t>
            </a:r>
          </a:p>
          <a:p>
            <a:pPr marL="0" indent="0">
              <a:buNone/>
            </a:pPr>
            <a:r>
              <a:rPr lang="en-US" dirty="0"/>
              <a:t>	Longer duration, higher interest rate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Entrepreneurial uncertainty</a:t>
            </a:r>
          </a:p>
          <a:p>
            <a:pPr marL="0" indent="0">
              <a:buNone/>
            </a:pPr>
            <a:r>
              <a:rPr lang="en-US" dirty="0"/>
              <a:t>	Greater uncertainty, higher interest rate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Price premium</a:t>
            </a:r>
          </a:p>
          <a:p>
            <a:pPr marL="0" indent="0">
              <a:buNone/>
            </a:pPr>
            <a:r>
              <a:rPr lang="en-US" dirty="0"/>
              <a:t>	Larger price premium, higher interest rate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Unanticipated changes in PPM</a:t>
            </a:r>
          </a:p>
          <a:p>
            <a:pPr marL="0" indent="0">
              <a:buNone/>
            </a:pPr>
            <a:r>
              <a:rPr lang="en-US" dirty="0"/>
              <a:t>	Decrease in PPM, higher interest rate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2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in Human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Duration of an action</a:t>
            </a:r>
          </a:p>
          <a:p>
            <a:pPr marL="0" indent="0">
              <a:buNone/>
            </a:pPr>
            <a:r>
              <a:rPr lang="en-US" dirty="0"/>
              <a:t>    ● Time before action – time during action – time after action</a:t>
            </a:r>
          </a:p>
          <a:p>
            <a:pPr marL="0" indent="0">
              <a:buNone/>
            </a:pPr>
            <a:r>
              <a:rPr lang="en-US" dirty="0"/>
              <a:t>    ● Two parts to the duration of action</a:t>
            </a:r>
          </a:p>
          <a:p>
            <a:pPr marL="0" indent="0">
              <a:buNone/>
            </a:pPr>
            <a:r>
              <a:rPr lang="en-US" dirty="0"/>
              <a:t>	1. Period of production: time from start of action to the beginning</a:t>
            </a:r>
          </a:p>
          <a:p>
            <a:pPr marL="0" indent="0">
              <a:buNone/>
            </a:pPr>
            <a:r>
              <a:rPr lang="en-US" dirty="0"/>
              <a:t>	     of the attainment of end</a:t>
            </a:r>
          </a:p>
          <a:p>
            <a:pPr marL="0" indent="0">
              <a:buNone/>
            </a:pPr>
            <a:r>
              <a:rPr lang="en-US" dirty="0"/>
              <a:t>	       • Working time: stages of production</a:t>
            </a:r>
          </a:p>
          <a:p>
            <a:pPr marL="0" indent="0">
              <a:buNone/>
            </a:pPr>
            <a:r>
              <a:rPr lang="en-US" dirty="0"/>
              <a:t>	       • Maturing time: time between taking an action and its effects</a:t>
            </a:r>
          </a:p>
          <a:p>
            <a:pPr marL="0" indent="0">
              <a:buNone/>
            </a:pPr>
            <a:r>
              <a:rPr lang="en-US" dirty="0"/>
              <a:t>	2. Duration of serviceableness: time over which a good generates its</a:t>
            </a:r>
          </a:p>
          <a:p>
            <a:pPr marL="0" indent="0">
              <a:buNone/>
            </a:pPr>
            <a:r>
              <a:rPr lang="en-US" dirty="0"/>
              <a:t>	     consumption services</a:t>
            </a:r>
          </a:p>
        </p:txBody>
      </p:sp>
    </p:spTree>
    <p:extLst>
      <p:ext uri="{BB962C8B-B14F-4D97-AF65-F5344CB8AC3E}">
        <p14:creationId xmlns:p14="http://schemas.microsoft.com/office/powerpoint/2010/main" val="227501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F1E42-EF8B-46EF-BAA6-E4FF3D5FF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in Human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B2107-A632-49D0-919F-747236897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Time Line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Start		Stop			Start		Stop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● Time is an irreversible flux: each moment has a unique place in the</a:t>
            </a:r>
          </a:p>
          <a:p>
            <a:pPr marL="0" indent="0">
              <a:buNone/>
            </a:pPr>
            <a:r>
              <a:rPr lang="en-US" dirty="0"/>
              <a:t>    sequence of moments of time with respect to action </a:t>
            </a:r>
          </a:p>
          <a:p>
            <a:pPr marL="0" indent="0">
              <a:buNone/>
            </a:pPr>
            <a:r>
              <a:rPr lang="en-US" dirty="0"/>
              <a:t>● Economize action with respect to time: choose when to begin</a:t>
            </a:r>
          </a:p>
          <a:p>
            <a:pPr marL="0" indent="0">
              <a:buNone/>
            </a:pPr>
            <a:r>
              <a:rPr lang="en-US" dirty="0"/>
              <a:t>    and end an action to obtain its greatest value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886544-DA58-4DA9-B395-75BB9E5E3A87}"/>
              </a:ext>
            </a:extLst>
          </p:cNvPr>
          <p:cNvCxnSpPr>
            <a:cxnSpLocks/>
          </p:cNvCxnSpPr>
          <p:nvPr/>
        </p:nvCxnSpPr>
        <p:spPr>
          <a:xfrm>
            <a:off x="1238250" y="2505075"/>
            <a:ext cx="9715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469B7AC-46E7-4C59-ABEC-0EE6A5910658}"/>
              </a:ext>
            </a:extLst>
          </p:cNvPr>
          <p:cNvCxnSpPr>
            <a:cxnSpLocks/>
          </p:cNvCxnSpPr>
          <p:nvPr/>
        </p:nvCxnSpPr>
        <p:spPr>
          <a:xfrm flipV="1">
            <a:off x="2209800" y="2590800"/>
            <a:ext cx="0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1FC5E46-1CAC-4718-9C00-EADC0DADB45B}"/>
              </a:ext>
            </a:extLst>
          </p:cNvPr>
          <p:cNvCxnSpPr>
            <a:cxnSpLocks/>
          </p:cNvCxnSpPr>
          <p:nvPr/>
        </p:nvCxnSpPr>
        <p:spPr>
          <a:xfrm flipV="1">
            <a:off x="4038600" y="2590800"/>
            <a:ext cx="0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92CCA9C-C737-4491-9A61-2F9323AC5493}"/>
              </a:ext>
            </a:extLst>
          </p:cNvPr>
          <p:cNvCxnSpPr>
            <a:cxnSpLocks/>
          </p:cNvCxnSpPr>
          <p:nvPr/>
        </p:nvCxnSpPr>
        <p:spPr>
          <a:xfrm flipV="1">
            <a:off x="6762750" y="2590800"/>
            <a:ext cx="0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F88FB08-C69A-4C03-BADC-C7A35DA51562}"/>
              </a:ext>
            </a:extLst>
          </p:cNvPr>
          <p:cNvCxnSpPr>
            <a:cxnSpLocks/>
          </p:cNvCxnSpPr>
          <p:nvPr/>
        </p:nvCxnSpPr>
        <p:spPr>
          <a:xfrm flipV="1">
            <a:off x="8591550" y="2590800"/>
            <a:ext cx="0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928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Temporal Aspect of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Timing of an action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•</a:t>
            </a:r>
            <a:r>
              <a:rPr lang="en-US" dirty="0"/>
              <a:t> Value of a good can vary at different moments in time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•</a:t>
            </a:r>
            <a:r>
              <a:rPr lang="en-US" dirty="0"/>
              <a:t> Allocate a good to obtain the greatest value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•</a:t>
            </a:r>
            <a:r>
              <a:rPr lang="en-US" dirty="0"/>
              <a:t> Allocation eliminates further value differences</a:t>
            </a:r>
          </a:p>
          <a:p>
            <a:pPr marL="0" indent="0">
              <a:buNone/>
            </a:pPr>
            <a:r>
              <a:rPr lang="en-US" dirty="0"/>
              <a:t>Forward price of a good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Agree today to trade at a date in the future at the forward price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002060"/>
                </a:solidFill>
              </a:rPr>
              <a:t>• </a:t>
            </a:r>
            <a:r>
              <a:rPr lang="en-US" dirty="0"/>
              <a:t>Higher, lower, or the same as current price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•</a:t>
            </a:r>
            <a:r>
              <a:rPr lang="en-US" dirty="0"/>
              <a:t> Efficient temporal allocation of goods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8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40D95-0429-4AE7-B988-547B313E4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in Human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AB77F-EA49-46C7-B15C-0D1D3A87C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Time Line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         Period of Production       Duration of Serviceableness</a:t>
            </a:r>
          </a:p>
          <a:p>
            <a:pPr marL="0" indent="0">
              <a:buNone/>
            </a:pPr>
            <a:r>
              <a:rPr lang="en-US" dirty="0"/>
              <a:t>	Start									Stop	</a:t>
            </a:r>
          </a:p>
          <a:p>
            <a:pPr marL="0" indent="0">
              <a:buNone/>
            </a:pPr>
            <a:r>
              <a:rPr lang="en-US" dirty="0"/>
              <a:t>For any action economized with respect to its timing </a:t>
            </a:r>
          </a:p>
          <a:p>
            <a:pPr marL="0" indent="0">
              <a:buNone/>
            </a:pPr>
            <a:r>
              <a:rPr lang="en-US" dirty="0"/>
              <a:t>	• Time before its satisfaction (period of production)</a:t>
            </a:r>
          </a:p>
          <a:p>
            <a:pPr marL="0" indent="0">
              <a:buNone/>
            </a:pPr>
            <a:r>
              <a:rPr lang="en-US" dirty="0"/>
              <a:t>	• Time during its satisfaction (duration of serviceableness)</a:t>
            </a:r>
          </a:p>
          <a:p>
            <a:pPr marL="0" indent="0">
              <a:buNone/>
            </a:pPr>
            <a:r>
              <a:rPr lang="en-US" dirty="0"/>
              <a:t>Prefer to begin its satisfaction sooner: disutility of waiting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8BDACE1-9D66-42B9-B951-AE557DAA0E32}"/>
              </a:ext>
            </a:extLst>
          </p:cNvPr>
          <p:cNvCxnSpPr>
            <a:cxnSpLocks/>
          </p:cNvCxnSpPr>
          <p:nvPr/>
        </p:nvCxnSpPr>
        <p:spPr>
          <a:xfrm>
            <a:off x="1143000" y="2457450"/>
            <a:ext cx="10210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70A46D6-10C4-46A3-8CF0-5F4E64655F66}"/>
              </a:ext>
            </a:extLst>
          </p:cNvPr>
          <p:cNvCxnSpPr>
            <a:cxnSpLocks/>
          </p:cNvCxnSpPr>
          <p:nvPr/>
        </p:nvCxnSpPr>
        <p:spPr>
          <a:xfrm flipV="1">
            <a:off x="2219325" y="2571750"/>
            <a:ext cx="0" cy="857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7D7F96B-1D71-4721-A7BB-7D9902B7F55D}"/>
              </a:ext>
            </a:extLst>
          </p:cNvPr>
          <p:cNvCxnSpPr>
            <a:cxnSpLocks/>
          </p:cNvCxnSpPr>
          <p:nvPr/>
        </p:nvCxnSpPr>
        <p:spPr>
          <a:xfrm flipV="1">
            <a:off x="10420350" y="2571750"/>
            <a:ext cx="0" cy="923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CBC4F8F-4CA2-44CB-AC2C-0FDA1280730A}"/>
              </a:ext>
            </a:extLst>
          </p:cNvPr>
          <p:cNvCxnSpPr>
            <a:cxnSpLocks/>
          </p:cNvCxnSpPr>
          <p:nvPr/>
        </p:nvCxnSpPr>
        <p:spPr>
          <a:xfrm>
            <a:off x="5810250" y="2676525"/>
            <a:ext cx="0" cy="904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52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Inter-temporal Aspect of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Time Preference – Definition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•</a:t>
            </a:r>
            <a:r>
              <a:rPr lang="en-US" dirty="0"/>
              <a:t> Satisfaction sooner is preferred to the same satisfaction later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•</a:t>
            </a:r>
            <a:r>
              <a:rPr lang="en-US" dirty="0"/>
              <a:t> Logical aspect of action, not physiological or psychological</a:t>
            </a:r>
          </a:p>
          <a:p>
            <a:pPr marL="0" indent="0">
              <a:buNone/>
            </a:pPr>
            <a:r>
              <a:rPr lang="en-US" dirty="0"/>
              <a:t>Time Preference – Implications</a:t>
            </a:r>
          </a:p>
          <a:p>
            <a:pPr marL="0" indent="0">
              <a:buNone/>
            </a:pPr>
            <a:r>
              <a:rPr lang="en-US" dirty="0"/>
              <a:t>     • Inter-temporal production choices regulated by TP </a:t>
            </a:r>
          </a:p>
          <a:p>
            <a:pPr marL="0" indent="0">
              <a:buNone/>
            </a:pPr>
            <a:r>
              <a:rPr lang="en-US" dirty="0"/>
              <a:t>     • Pure Rate of Interest </a:t>
            </a:r>
          </a:p>
          <a:p>
            <a:pPr marL="0" indent="0">
              <a:buNone/>
            </a:pPr>
            <a:r>
              <a:rPr lang="en-US" dirty="0"/>
              <a:t>	TP premium of present money over future money </a:t>
            </a:r>
          </a:p>
          <a:p>
            <a:pPr marL="0" indent="0">
              <a:buNone/>
            </a:pPr>
            <a:r>
              <a:rPr lang="en-US" dirty="0"/>
              <a:t>	Efficient inter-temporal allocation of goods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4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Preference Theory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Preferences → D&amp;S: Consumer Good → Price of Consumer Good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Time Preference → D&amp;S: Present Money → Pure Rate of Interest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Pure rate of interest: premium on the present or discount of the future</a:t>
            </a:r>
          </a:p>
          <a:p>
            <a:pPr marL="0" indent="0">
              <a:buNone/>
            </a:pPr>
            <a:r>
              <a:rPr lang="en-US" dirty="0"/>
              <a:t>Inter-temporal trade in money, not goods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Inter-temporal trade of goods, would mix the temporal and inter-</a:t>
            </a:r>
          </a:p>
          <a:p>
            <a:pPr marL="0" indent="0">
              <a:buNone/>
            </a:pPr>
            <a:r>
              <a:rPr lang="en-US" dirty="0"/>
              <a:t>   temporal aspects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Inter-temporal trade of money can isolate the inter-temporal aspects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2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Preference and Pure Rate of Interest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Preference Rank – Person A		Preference Rank – Person B</a:t>
            </a:r>
          </a:p>
          <a:p>
            <a:pPr marL="0" indent="0">
              <a:buNone/>
            </a:pPr>
            <a:r>
              <a:rPr lang="en-US" dirty="0"/>
              <a:t>	$1,100 in one year				$1,300 in one year</a:t>
            </a:r>
          </a:p>
          <a:p>
            <a:pPr marL="0" indent="0">
              <a:buNone/>
            </a:pPr>
            <a:r>
              <a:rPr lang="en-US" dirty="0"/>
              <a:t>	$1,000 today				$1,000 today</a:t>
            </a:r>
          </a:p>
          <a:p>
            <a:pPr marL="0" indent="0">
              <a:buNone/>
            </a:pPr>
            <a:r>
              <a:rPr lang="en-US" dirty="0"/>
              <a:t>	$1,090 in one year				$1,290 today</a:t>
            </a:r>
          </a:p>
          <a:p>
            <a:pPr marL="0" indent="0">
              <a:buNone/>
            </a:pPr>
            <a:r>
              <a:rPr lang="en-US" dirty="0"/>
              <a:t>	$1,000 in one year				$1,000 in one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Person A lends $1,000 to person B at 0.10 ≤ r ≤ 0.29</a:t>
            </a:r>
          </a:p>
        </p:txBody>
      </p:sp>
    </p:spTree>
    <p:extLst>
      <p:ext uri="{BB962C8B-B14F-4D97-AF65-F5344CB8AC3E}">
        <p14:creationId xmlns:p14="http://schemas.microsoft.com/office/powerpoint/2010/main" val="122080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Interest 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      S – Lower TP </a:t>
            </a:r>
          </a:p>
          <a:p>
            <a:pPr marL="0" indent="0">
              <a:buNone/>
            </a:pPr>
            <a:r>
              <a:rPr lang="en-US" dirty="0"/>
              <a:t>      r</a:t>
            </a:r>
            <a:r>
              <a:rPr lang="en-US" baseline="-25000" dirty="0"/>
              <a:t>0</a:t>
            </a:r>
            <a:r>
              <a:rPr lang="en-US" dirty="0"/>
              <a:t>		     • A</a:t>
            </a:r>
          </a:p>
          <a:p>
            <a:pPr marL="0" indent="0">
              <a:buNone/>
            </a:pPr>
            <a:r>
              <a:rPr lang="en-US" dirty="0"/>
              <a:t>			      D – Higher TP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    PM</a:t>
            </a:r>
            <a:r>
              <a:rPr lang="en-US" baseline="-25000" dirty="0"/>
              <a:t>0</a:t>
            </a:r>
            <a:r>
              <a:rPr lang="en-US" dirty="0"/>
              <a:t>	Present Money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H="1" flipV="1">
            <a:off x="1828800" y="2356835"/>
            <a:ext cx="25758" cy="2505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854558" y="4837056"/>
            <a:ext cx="3477296" cy="25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69335" y="3112674"/>
            <a:ext cx="1332964" cy="96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569335" y="3112674"/>
            <a:ext cx="1345843" cy="96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72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5295</TotalTime>
  <Words>1069</Words>
  <Application>Microsoft Office PowerPoint</Application>
  <PresentationFormat>Widescreen</PresentationFormat>
  <Paragraphs>138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The Theory of Interest</vt:lpstr>
      <vt:lpstr>Time in Human Action</vt:lpstr>
      <vt:lpstr>Time in Human Action</vt:lpstr>
      <vt:lpstr>Temporal Aspect of Action</vt:lpstr>
      <vt:lpstr>Time in Human Action</vt:lpstr>
      <vt:lpstr>Inter-temporal Aspect of Action</vt:lpstr>
      <vt:lpstr>Time Preference Theory of Interest</vt:lpstr>
      <vt:lpstr>Time Preference and Pure Rate of Interest </vt:lpstr>
      <vt:lpstr>Time Market</vt:lpstr>
      <vt:lpstr>Time Market</vt:lpstr>
      <vt:lpstr>Components of the Time Market</vt:lpstr>
      <vt:lpstr>Pure Rate of Interest  Across Components of the Time Market</vt:lpstr>
      <vt:lpstr>Pure Rate of Interest  Across Different Lines of Production</vt:lpstr>
      <vt:lpstr>Prices of Factors of Production  Discounted by Pure Rate of Interest</vt:lpstr>
      <vt:lpstr>Sources of Net Income  Earned by Capitalist-Entrepreneur </vt:lpstr>
      <vt:lpstr>Sources of the Market Rate of Interest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Interest</dc:title>
  <dc:creator>Herbener, Jeffrey M.</dc:creator>
  <cp:lastModifiedBy>Herbener, Jeffrey M.</cp:lastModifiedBy>
  <cp:revision>46</cp:revision>
  <cp:lastPrinted>2018-07-07T14:00:05Z</cp:lastPrinted>
  <dcterms:created xsi:type="dcterms:W3CDTF">2018-06-25T22:24:18Z</dcterms:created>
  <dcterms:modified xsi:type="dcterms:W3CDTF">2021-07-14T19:55:29Z</dcterms:modified>
</cp:coreProperties>
</file>