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75" r:id="rId4"/>
    <p:sldId id="264" r:id="rId5"/>
    <p:sldId id="259" r:id="rId6"/>
    <p:sldId id="278" r:id="rId7"/>
    <p:sldId id="261" r:id="rId8"/>
    <p:sldId id="266" r:id="rId9"/>
    <p:sldId id="268" r:id="rId10"/>
    <p:sldId id="267" r:id="rId11"/>
    <p:sldId id="269" r:id="rId12"/>
    <p:sldId id="270" r:id="rId13"/>
    <p:sldId id="271" r:id="rId14"/>
    <p:sldId id="272" r:id="rId15"/>
    <p:sldId id="273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26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0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659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953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83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398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28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29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90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18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F4E22-B2D1-4331-8DED-8C14461A1AF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98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F4E22-B2D1-4331-8DED-8C14461A1AF5}" type="datetimeFigureOut">
              <a:rPr lang="en-US" smtClean="0"/>
              <a:t>7/19/2021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01C85-DF3C-43A5-8086-87B7F49C12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483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017060"/>
            <a:ext cx="6858000" cy="1422236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The Division of Labor and Social Order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99119"/>
            <a:ext cx="6858000" cy="1241822"/>
          </a:xfrm>
        </p:spPr>
        <p:txBody>
          <a:bodyPr/>
          <a:lstStyle/>
          <a:p>
            <a:r>
              <a:rPr lang="en-US"/>
              <a:t>Mises University</a:t>
            </a:r>
            <a:endParaRPr lang="en-US" dirty="0"/>
          </a:p>
          <a:p>
            <a:r>
              <a:rPr lang="en-US" dirty="0"/>
              <a:t>Auburn, Alabama</a:t>
            </a:r>
          </a:p>
        </p:txBody>
      </p:sp>
    </p:spTree>
    <p:extLst>
      <p:ext uri="{BB962C8B-B14F-4D97-AF65-F5344CB8AC3E}">
        <p14:creationId xmlns:p14="http://schemas.microsoft.com/office/powerpoint/2010/main" val="25075825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66507" y="2125267"/>
            <a:ext cx="721098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Law of Association</a:t>
            </a:r>
          </a:p>
          <a:p>
            <a:endParaRPr lang="en-US" sz="2800" dirty="0"/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800" dirty="0"/>
              <a:t>Each factor of production is efficient in some line of production</a:t>
            </a:r>
          </a:p>
          <a:p>
            <a:pPr lvl="1"/>
            <a:endParaRPr lang="en-US" sz="2800" dirty="0"/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800" dirty="0"/>
              <a:t>Applies not only to labor, but also to land and capital goods.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800" dirty="0"/>
              <a:t>Implication: Employment can expand indefinitely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38795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Social Effects of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2094999"/>
            <a:ext cx="892965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Initial differences become even more pronounced.</a:t>
            </a:r>
          </a:p>
          <a:p>
            <a:endParaRPr lang="en-US" sz="2800" dirty="0"/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800" dirty="0"/>
              <a:t>Alters the economic geography. 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800" dirty="0"/>
              <a:t>Increases the inequality in labor skills over time. </a:t>
            </a:r>
          </a:p>
          <a:p>
            <a:pPr lvl="1"/>
            <a:endParaRPr lang="en-US" sz="2800" dirty="0"/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800" dirty="0"/>
              <a:t>Population Growth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800" dirty="0"/>
              <a:t>Harmonizes Social Interests</a:t>
            </a:r>
          </a:p>
        </p:txBody>
      </p:sp>
    </p:spTree>
    <p:extLst>
      <p:ext uri="{BB962C8B-B14F-4D97-AF65-F5344CB8AC3E}">
        <p14:creationId xmlns:p14="http://schemas.microsoft.com/office/powerpoint/2010/main" val="22092581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Limits to the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0832" y="1994331"/>
            <a:ext cx="88718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Extent of the Market</a:t>
            </a:r>
          </a:p>
          <a:p>
            <a:endParaRPr lang="en-US" sz="2800" dirty="0"/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Only beneficial to specialize if product can be traded.</a:t>
            </a:r>
          </a:p>
          <a:p>
            <a:pPr lvl="1"/>
            <a:endParaRPr lang="en-US" sz="2800" dirty="0"/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To extend division of labor, bring others into market.</a:t>
            </a:r>
          </a:p>
          <a:p>
            <a:pPr lvl="1"/>
            <a:endParaRPr lang="en-US" sz="2800" dirty="0"/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Seeds of Theory of Economic Progress</a:t>
            </a:r>
          </a:p>
        </p:txBody>
      </p:sp>
    </p:spTree>
    <p:extLst>
      <p:ext uri="{BB962C8B-B14F-4D97-AF65-F5344CB8AC3E}">
        <p14:creationId xmlns:p14="http://schemas.microsoft.com/office/powerpoint/2010/main" val="462248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Limits to the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124" y="1792995"/>
            <a:ext cx="82082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Must be able to exchange what we produce.</a:t>
            </a:r>
          </a:p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Without trade, must produce everything we consume.</a:t>
            </a:r>
          </a:p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Exchange requires private property.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Hence, in order to take advantage of the division of labor, society must have private property.</a:t>
            </a:r>
          </a:p>
        </p:txBody>
      </p:sp>
    </p:spTree>
    <p:extLst>
      <p:ext uri="{BB962C8B-B14F-4D97-AF65-F5344CB8AC3E}">
        <p14:creationId xmlns:p14="http://schemas.microsoft.com/office/powerpoint/2010/main" val="20270690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Social Order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26514" y="2042122"/>
            <a:ext cx="679336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Division of labor integrates world into an economic order.</a:t>
            </a:r>
          </a:p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Global division of labor is not artificial.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Natural result of human action.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6276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Economic Calculation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5580" y="2333670"/>
            <a:ext cx="861284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Challenge of Production for the Market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Producers do not know exactly what other people want.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Must make objective production decisions about future subjective preferences of other people.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Specialized production of higher order capital goods require a corresponding quantity of other complementary producer goods.</a:t>
            </a:r>
          </a:p>
        </p:txBody>
      </p:sp>
    </p:spTree>
    <p:extLst>
      <p:ext uri="{BB962C8B-B14F-4D97-AF65-F5344CB8AC3E}">
        <p14:creationId xmlns:p14="http://schemas.microsoft.com/office/powerpoint/2010/main" val="2550127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Economic Calculation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830" y="1998180"/>
            <a:ext cx="890834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Coordination of economic order requires economic calculation.</a:t>
            </a:r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00" dirty="0"/>
              <a:t>Requires market monetary prices.</a:t>
            </a:r>
          </a:p>
          <a:p>
            <a:endParaRPr lang="en-US" sz="2100" dirty="0"/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100" dirty="0"/>
              <a:t>Economic Calculation requires medium of exchange.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100" dirty="0"/>
              <a:t>Requires prices be determined by process of voluntary exchange.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100" dirty="0"/>
              <a:t>Requires private property</a:t>
            </a:r>
          </a:p>
          <a:p>
            <a:pPr marL="685800" lvl="1" indent="-342900">
              <a:buFont typeface="Arial" panose="020B0604020202020204" pitchFamily="34" charset="0"/>
              <a:buChar char="•"/>
            </a:pPr>
            <a:endParaRPr lang="en-US" sz="2100" dirty="0"/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100" dirty="0"/>
              <a:t>Requires sound money</a:t>
            </a:r>
          </a:p>
        </p:txBody>
      </p:sp>
    </p:spTree>
    <p:extLst>
      <p:ext uri="{BB962C8B-B14F-4D97-AF65-F5344CB8AC3E}">
        <p14:creationId xmlns:p14="http://schemas.microsoft.com/office/powerpoint/2010/main" val="47753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Contrasting Views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9137" y="1543068"/>
            <a:ext cx="8388163" cy="1549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750"/>
              </a:spcBef>
            </a:pPr>
            <a:r>
              <a:rPr lang="en-US" sz="2200" dirty="0">
                <a:solidFill>
                  <a:prstClr val="black"/>
                </a:solidFill>
              </a:rPr>
              <a:t>Rather than seeing conflict as an anomaly, it is concluded that conflict is an essential and inherent component of the social relations found in capitalism. </a:t>
            </a:r>
          </a:p>
          <a:p>
            <a:pPr algn="r">
              <a:spcBef>
                <a:spcPts val="750"/>
              </a:spcBef>
            </a:pPr>
            <a:r>
              <a:rPr lang="en-US" sz="2200" dirty="0">
                <a:solidFill>
                  <a:prstClr val="black"/>
                </a:solidFill>
              </a:rPr>
              <a:t>	– Herb </a:t>
            </a:r>
            <a:r>
              <a:rPr lang="en-US" sz="2200" dirty="0" err="1">
                <a:solidFill>
                  <a:prstClr val="black"/>
                </a:solidFill>
              </a:rPr>
              <a:t>Thompsom</a:t>
            </a:r>
            <a:r>
              <a:rPr lang="en-US" sz="2200" dirty="0">
                <a:solidFill>
                  <a:prstClr val="black"/>
                </a:solidFill>
              </a:rPr>
              <a:t>, “Conflict and the Social Relations of Capitalism”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355786" y="3429000"/>
            <a:ext cx="8654863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50"/>
              </a:spcBef>
            </a:pPr>
            <a:r>
              <a:rPr lang="en-US" sz="2200" dirty="0"/>
              <a:t>The greater productivity of work under the division of labor is a unifying influence. It leads men to regard each other as comrades in a joint struggle for welfare, rather than as competitors in a struggle for existence. It makes friends out of enemies, peace out of war, society out of individuals.” </a:t>
            </a:r>
          </a:p>
          <a:p>
            <a:pPr algn="r">
              <a:spcBef>
                <a:spcPts val="750"/>
              </a:spcBef>
            </a:pPr>
            <a:r>
              <a:rPr lang="en-US" sz="2200" dirty="0"/>
              <a:t>	–Ludwig von Mises, </a:t>
            </a:r>
            <a:r>
              <a:rPr lang="en-US" sz="2200" i="1" dirty="0"/>
              <a:t>Socialism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5395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Modes of Production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1690688"/>
            <a:ext cx="80962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Direct Use Production:</a:t>
            </a:r>
          </a:p>
          <a:p>
            <a:endParaRPr lang="en-US" sz="2200" dirty="0"/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200" dirty="0"/>
              <a:t>Self-sufficiency.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200" dirty="0"/>
              <a:t>Direct correspondence between what people want and what they produce.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2200" dirty="0"/>
          </a:p>
          <a:p>
            <a:r>
              <a:rPr lang="en-US" sz="2200" dirty="0"/>
              <a:t>Production for Exchange</a:t>
            </a:r>
          </a:p>
          <a:p>
            <a:endParaRPr lang="en-US" sz="2200" dirty="0"/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200" dirty="0"/>
              <a:t>Oriented to what can be sold in a market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200" dirty="0"/>
              <a:t>Market division of labor</a:t>
            </a:r>
          </a:p>
        </p:txBody>
      </p:sp>
    </p:spTree>
    <p:extLst>
      <p:ext uri="{BB962C8B-B14F-4D97-AF65-F5344CB8AC3E}">
        <p14:creationId xmlns:p14="http://schemas.microsoft.com/office/powerpoint/2010/main" val="4034424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8650" y="1690688"/>
            <a:ext cx="82994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Specialization of Production According to Efficiency</a:t>
            </a:r>
          </a:p>
          <a:p>
            <a:endParaRPr lang="en-US" sz="2200" dirty="0"/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200" dirty="0"/>
              <a:t>Each person produces particular good in excess of  personal consumption. 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200" dirty="0"/>
              <a:t>His consumptive ends are met by others.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US" sz="2200" dirty="0"/>
          </a:p>
          <a:p>
            <a:r>
              <a:rPr lang="en-US" sz="2200" dirty="0"/>
              <a:t>Mises: Fundamental Social Phenomenon</a:t>
            </a:r>
          </a:p>
          <a:p>
            <a:endParaRPr lang="en-US" sz="2200" dirty="0"/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200" dirty="0"/>
              <a:t>Been with us since the beginning of human history</a:t>
            </a:r>
          </a:p>
          <a:p>
            <a:pPr marL="600075" lvl="1" indent="-257175">
              <a:buFont typeface="Arial" panose="020B0604020202020204" pitchFamily="34" charset="0"/>
              <a:buChar char="•"/>
            </a:pPr>
            <a:r>
              <a:rPr lang="en-US" sz="2200" dirty="0"/>
              <a:t>Great impetus for the formation of society</a:t>
            </a:r>
          </a:p>
        </p:txBody>
      </p:sp>
    </p:spTree>
    <p:extLst>
      <p:ext uri="{BB962C8B-B14F-4D97-AF65-F5344CB8AC3E}">
        <p14:creationId xmlns:p14="http://schemas.microsoft.com/office/powerpoint/2010/main" val="337240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45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602961"/>
              </p:ext>
            </p:extLst>
          </p:nvPr>
        </p:nvGraphicFramePr>
        <p:xfrm>
          <a:off x="114300" y="1690688"/>
          <a:ext cx="8940800" cy="2323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2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7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13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Production Possibilities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Opportunity</a:t>
                      </a:r>
                      <a:r>
                        <a:rPr lang="en-US" sz="2000" baseline="0" dirty="0"/>
                        <a:t> Cost</a:t>
                      </a:r>
                      <a:endParaRPr lang="en-US" sz="20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Proficiency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Efficiency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524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Mangoes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Beef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Mangoes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Beef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52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Groucho:</a:t>
                      </a:r>
                    </a:p>
                  </a:txBody>
                  <a:tcPr marL="68580" marR="68580" marT="34290" marB="34290" anchor="ctr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    or 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B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½ M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 Goods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Mangoes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52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Harpo:</a:t>
                      </a:r>
                    </a:p>
                  </a:txBody>
                  <a:tcPr marL="68580" marR="68580" marT="34290" marB="34290" anchor="ctr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       or 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B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¼ M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Beef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2120" y="4154801"/>
            <a:ext cx="860298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2000" kern="0" dirty="0">
                <a:solidFill>
                  <a:prstClr val="black"/>
                </a:solidFill>
              </a:rPr>
              <a:t>Who has absolute advantage in what? </a:t>
            </a:r>
            <a:r>
              <a:rPr lang="en-US" sz="2000" b="1" kern="0" dirty="0">
                <a:solidFill>
                  <a:prstClr val="black"/>
                </a:solidFill>
              </a:rPr>
              <a:t>Groucho</a:t>
            </a:r>
            <a:r>
              <a:rPr lang="en-US" sz="2000" kern="0" dirty="0">
                <a:solidFill>
                  <a:prstClr val="black"/>
                </a:solidFill>
              </a:rPr>
              <a:t> is more proficient in producing both goods.</a:t>
            </a:r>
          </a:p>
          <a:p>
            <a:pPr defTabSz="685800">
              <a:defRPr/>
            </a:pPr>
            <a:r>
              <a:rPr lang="en-US" sz="2000" kern="0" dirty="0">
                <a:solidFill>
                  <a:prstClr val="black"/>
                </a:solidFill>
              </a:rPr>
              <a:t>Who has the comparative advantage in producing </a:t>
            </a:r>
            <a:r>
              <a:rPr lang="en-US" sz="2000" b="1" kern="0" dirty="0">
                <a:solidFill>
                  <a:prstClr val="black"/>
                </a:solidFill>
              </a:rPr>
              <a:t>mangoes</a:t>
            </a:r>
            <a:r>
              <a:rPr lang="en-US" sz="2000" kern="0" dirty="0">
                <a:solidFill>
                  <a:prstClr val="black"/>
                </a:solidFill>
              </a:rPr>
              <a:t>?  </a:t>
            </a:r>
          </a:p>
          <a:p>
            <a:pPr defTabSz="685800"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 marL="600075" lvl="1" indent="-257175">
              <a:buFont typeface="Arial" panose="020B0604020202020204" pitchFamily="34" charset="0"/>
              <a:buChar char="•"/>
              <a:defRPr/>
            </a:pPr>
            <a:r>
              <a:rPr lang="en-GB" sz="2000" kern="0" dirty="0">
                <a:solidFill>
                  <a:prstClr val="black"/>
                </a:solidFill>
              </a:rPr>
              <a:t>How much does it cost Groucho to produce 1 mango? </a:t>
            </a:r>
            <a:r>
              <a:rPr lang="en-GB" sz="2000" b="1" kern="0" dirty="0">
                <a:solidFill>
                  <a:prstClr val="black"/>
                </a:solidFill>
              </a:rPr>
              <a:t>2 lb. of beef</a:t>
            </a:r>
            <a:endParaRPr lang="en-US" sz="2000" b="1" kern="0" dirty="0">
              <a:solidFill>
                <a:prstClr val="black"/>
              </a:solidFill>
            </a:endParaRPr>
          </a:p>
          <a:p>
            <a:pPr marL="600075" lvl="1" indent="-257175"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prstClr val="black"/>
                </a:solidFill>
              </a:rPr>
              <a:t>How much does it cost Harpo to produce 1 mango? </a:t>
            </a:r>
            <a:r>
              <a:rPr lang="en-US" sz="2000" b="1" kern="0" dirty="0">
                <a:solidFill>
                  <a:prstClr val="black"/>
                </a:solidFill>
              </a:rPr>
              <a:t>4 lb. of beef</a:t>
            </a:r>
            <a:endParaRPr lang="en-US" sz="2000" kern="0" dirty="0">
              <a:solidFill>
                <a:prstClr val="black"/>
              </a:solidFill>
            </a:endParaRPr>
          </a:p>
          <a:p>
            <a:pPr defTabSz="685800">
              <a:defRPr/>
            </a:pPr>
            <a:endParaRPr lang="en-US" sz="2000" kern="0" dirty="0">
              <a:solidFill>
                <a:prstClr val="black"/>
              </a:solidFill>
            </a:endParaRPr>
          </a:p>
          <a:p>
            <a:pPr defTabSz="685800">
              <a:defRPr/>
            </a:pPr>
            <a:r>
              <a:rPr lang="en-US" sz="2000" kern="0" dirty="0">
                <a:solidFill>
                  <a:prstClr val="black"/>
                </a:solidFill>
              </a:rPr>
              <a:t>Who has a lower opportunity cost producing mangoes? </a:t>
            </a:r>
            <a:r>
              <a:rPr lang="en-US" sz="2000" b="1" kern="0" dirty="0">
                <a:solidFill>
                  <a:prstClr val="black"/>
                </a:solidFill>
              </a:rPr>
              <a:t>Groucho</a:t>
            </a:r>
            <a:endParaRPr lang="en-US" sz="20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484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US" sz="45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14300" y="1690688"/>
          <a:ext cx="8940800" cy="2323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7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72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72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57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013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68580" marR="68580" marT="34290" marB="34290" anchor="ctr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Production Possibilities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Opportunity</a:t>
                      </a:r>
                      <a:r>
                        <a:rPr lang="en-US" sz="2000" baseline="0" dirty="0"/>
                        <a:t> Cost</a:t>
                      </a:r>
                      <a:endParaRPr lang="en-US" sz="2000" dirty="0"/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Proficiency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Efficiency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524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Mangoes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Beef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Mangoes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Beef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52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Groucho:</a:t>
                      </a:r>
                    </a:p>
                  </a:txBody>
                  <a:tcPr marL="68580" marR="68580" marT="34290" marB="34290" anchor="ctr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300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    or 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B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½ M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Both Goods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Mangoes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6524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solidFill>
                            <a:schemeClr val="bg1"/>
                          </a:solidFill>
                        </a:rPr>
                        <a:t>Harpo:</a:t>
                      </a:r>
                    </a:p>
                  </a:txBody>
                  <a:tcPr marL="68580" marR="68580" marT="34290" marB="34290" anchor="ctr">
                    <a:solidFill>
                      <a:srgbClr val="5B9BD5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+mn-cs"/>
                        </a:rPr>
                        <a:t>        or    </a:t>
                      </a: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B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¼ M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None</a:t>
                      </a:r>
                      <a:endParaRPr lang="en-US" sz="200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Beef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52120" y="4154801"/>
            <a:ext cx="86029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2200" kern="0" dirty="0">
                <a:solidFill>
                  <a:prstClr val="black"/>
                </a:solidFill>
              </a:rPr>
              <a:t>Who has the comparative advantage in producing </a:t>
            </a:r>
            <a:r>
              <a:rPr lang="en-US" sz="2200" b="1" kern="0" dirty="0">
                <a:solidFill>
                  <a:prstClr val="black"/>
                </a:solidFill>
              </a:rPr>
              <a:t>beef</a:t>
            </a:r>
            <a:r>
              <a:rPr lang="en-US" sz="2200" kern="0" dirty="0">
                <a:solidFill>
                  <a:prstClr val="black"/>
                </a:solidFill>
              </a:rPr>
              <a:t>?  </a:t>
            </a:r>
          </a:p>
          <a:p>
            <a:pPr defTabSz="685800">
              <a:defRPr/>
            </a:pPr>
            <a:endParaRPr lang="en-US" sz="2200" kern="0" dirty="0">
              <a:solidFill>
                <a:prstClr val="black"/>
              </a:solidFill>
            </a:endParaRPr>
          </a:p>
          <a:p>
            <a:pPr marL="600075" lvl="1" indent="-257175">
              <a:buFont typeface="Arial" panose="020B0604020202020204" pitchFamily="34" charset="0"/>
              <a:buChar char="•"/>
              <a:defRPr/>
            </a:pPr>
            <a:r>
              <a:rPr lang="en-GB" sz="2200" kern="0" dirty="0">
                <a:solidFill>
                  <a:prstClr val="black"/>
                </a:solidFill>
              </a:rPr>
              <a:t>How much does it cost Groucho to produce 1 lb.  of beef? </a:t>
            </a:r>
            <a:r>
              <a:rPr lang="en-GB" sz="2200" b="1" kern="0" dirty="0">
                <a:solidFill>
                  <a:prstClr val="black"/>
                </a:solidFill>
              </a:rPr>
              <a:t>½ mango</a:t>
            </a:r>
            <a:endParaRPr lang="en-US" sz="2200" b="1" kern="0" dirty="0">
              <a:solidFill>
                <a:prstClr val="black"/>
              </a:solidFill>
            </a:endParaRPr>
          </a:p>
          <a:p>
            <a:pPr marL="600075" lvl="1" indent="-257175">
              <a:buFont typeface="Arial" panose="020B0604020202020204" pitchFamily="34" charset="0"/>
              <a:buChar char="•"/>
              <a:defRPr/>
            </a:pPr>
            <a:r>
              <a:rPr lang="en-US" sz="2200" kern="0" dirty="0">
                <a:solidFill>
                  <a:prstClr val="black"/>
                </a:solidFill>
              </a:rPr>
              <a:t>How much does it cost Harpo to produce 1 lb. of beef? </a:t>
            </a:r>
            <a:r>
              <a:rPr lang="en-US" sz="2200" b="1" kern="0" dirty="0">
                <a:solidFill>
                  <a:prstClr val="black"/>
                </a:solidFill>
              </a:rPr>
              <a:t>¼ mango</a:t>
            </a:r>
            <a:endParaRPr lang="en-US" sz="2200" kern="0" dirty="0">
              <a:solidFill>
                <a:prstClr val="black"/>
              </a:solidFill>
            </a:endParaRPr>
          </a:p>
          <a:p>
            <a:pPr defTabSz="685800">
              <a:defRPr/>
            </a:pPr>
            <a:endParaRPr lang="en-US" sz="2200" kern="0" dirty="0">
              <a:solidFill>
                <a:prstClr val="black"/>
              </a:solidFill>
            </a:endParaRPr>
          </a:p>
          <a:p>
            <a:pPr defTabSz="685800">
              <a:defRPr/>
            </a:pPr>
            <a:r>
              <a:rPr lang="en-US" sz="2200" kern="0" dirty="0">
                <a:solidFill>
                  <a:prstClr val="black"/>
                </a:solidFill>
              </a:rPr>
              <a:t>Who has a lower opportunity cost producing beef? </a:t>
            </a:r>
            <a:r>
              <a:rPr lang="en-US" sz="2200" b="1" kern="0" dirty="0">
                <a:solidFill>
                  <a:prstClr val="black"/>
                </a:solidFill>
              </a:rPr>
              <a:t>Harpo</a:t>
            </a:r>
            <a:endParaRPr lang="en-US" sz="22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101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112405"/>
              </p:ext>
            </p:extLst>
          </p:nvPr>
        </p:nvGraphicFramePr>
        <p:xfrm>
          <a:off x="205083" y="1621082"/>
          <a:ext cx="8460744" cy="3798207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2852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2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59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8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034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+mn-lt"/>
                        </a:rPr>
                        <a:t> 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+mn-lt"/>
                        </a:rPr>
                        <a:t>Production for Direct Use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+mn-lt"/>
                        </a:rPr>
                        <a:t> 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7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+mn-lt"/>
                        </a:rPr>
                        <a:t> 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  <a:latin typeface="+mn-lt"/>
                        </a:rPr>
                        <a:t>Groucho</a:t>
                      </a:r>
                      <a:endParaRPr lang="en-US" sz="2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  <a:ea typeface="Times New Roman"/>
                        </a:rPr>
                        <a:t>Harpo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  <a:ea typeface="Times New Roman"/>
                        </a:rPr>
                        <a:t>Total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+mn-lt"/>
                        </a:rPr>
                        <a:t> 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87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+mn-lt"/>
                        </a:rPr>
                        <a:t>Mangoes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dirty="0">
                          <a:effectLst/>
                          <a:latin typeface="+mn-lt"/>
                          <a:ea typeface="+mn-ea"/>
                        </a:rPr>
                        <a:t>150</a:t>
                      </a:r>
                      <a:endParaRPr lang="en-US" sz="2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  <a:latin typeface="+mn-lt"/>
                          <a:ea typeface="Times New Roman"/>
                        </a:rPr>
                        <a:t>50</a:t>
                      </a:r>
                      <a:endParaRPr lang="en-US" sz="2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Times New Roman"/>
                        </a:rPr>
                        <a:t>200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+mn-lt"/>
                        </a:rPr>
                        <a:t> 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87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+mn-lt"/>
                        </a:rPr>
                        <a:t>Beef (lbs.)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/>
                </a:tc>
                <a:tc gridSpan="2"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baseline="0" dirty="0">
                          <a:effectLst/>
                          <a:latin typeface="+mn-lt"/>
                          <a:ea typeface="+mn-ea"/>
                        </a:rPr>
                        <a:t>300</a:t>
                      </a:r>
                      <a:endParaRPr lang="en-US" sz="22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  <a:latin typeface="+mn-lt"/>
                          <a:ea typeface="Times New Roman"/>
                        </a:rPr>
                        <a:t>200</a:t>
                      </a:r>
                      <a:endParaRPr lang="en-US" sz="2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Times New Roman"/>
                        </a:rPr>
                        <a:t>500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+mn-lt"/>
                        </a:rPr>
                        <a:t> 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87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346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solidFill>
                            <a:schemeClr val="bg1"/>
                          </a:solidFill>
                          <a:effectLst/>
                        </a:rPr>
                        <a:t>Production According</a:t>
                      </a:r>
                      <a:r>
                        <a:rPr lang="en-GB" sz="2200" b="1" baseline="0" dirty="0">
                          <a:solidFill>
                            <a:schemeClr val="bg1"/>
                          </a:solidFill>
                          <a:effectLst/>
                        </a:rPr>
                        <a:t> to Efficiency</a:t>
                      </a:r>
                      <a:endParaRPr lang="en-US" sz="2200" b="1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87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</a:rPr>
                        <a:t> </a:t>
                      </a:r>
                      <a:endParaRPr lang="en-US" sz="2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1" dirty="0">
                          <a:effectLst/>
                          <a:latin typeface="+mn-lt"/>
                          <a:ea typeface="+mn-ea"/>
                        </a:rPr>
                        <a:t>Groucho</a:t>
                      </a:r>
                      <a:endParaRPr lang="en-US" sz="2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435" marR="51435" marT="0" marB="0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effectLst/>
                          <a:latin typeface="+mn-lt"/>
                          <a:ea typeface="Times New Roman"/>
                        </a:rPr>
                        <a:t>Harpo</a:t>
                      </a: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effectLst/>
                          <a:latin typeface="+mn-lt"/>
                          <a:ea typeface="Times New Roman"/>
                        </a:rPr>
                        <a:t>Total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1" dirty="0">
                          <a:effectLst/>
                          <a:latin typeface="+mn-lt"/>
                          <a:ea typeface="Times New Roman"/>
                        </a:rPr>
                        <a:t>Gain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87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+mn-lt"/>
                        </a:rPr>
                        <a:t>Mangoes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dirty="0">
                          <a:effectLst/>
                          <a:latin typeface="+mn-lt"/>
                          <a:ea typeface="+mn-ea"/>
                        </a:rPr>
                        <a:t>225</a:t>
                      </a:r>
                      <a:endParaRPr lang="en-US" sz="2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effectLst/>
                          <a:latin typeface="+mn-lt"/>
                          <a:ea typeface="Times New Roman"/>
                        </a:rPr>
                        <a:t>0</a:t>
                      </a: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Times New Roman"/>
                        </a:rPr>
                        <a:t>225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>
                          <a:effectLst/>
                          <a:latin typeface="+mn-lt"/>
                          <a:ea typeface="Times New Roman"/>
                        </a:rPr>
                        <a:t>25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8753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dirty="0">
                          <a:effectLst/>
                          <a:latin typeface="+mn-lt"/>
                        </a:rPr>
                        <a:t>Beef (lbs.)</a:t>
                      </a:r>
                      <a:endParaRPr lang="en-US" sz="2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dirty="0">
                          <a:effectLst/>
                          <a:latin typeface="+mn-lt"/>
                          <a:ea typeface="+mn-ea"/>
                        </a:rPr>
                        <a:t>150</a:t>
                      </a:r>
                      <a:endParaRPr lang="en-US" sz="2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200" b="0" dirty="0">
                          <a:effectLst/>
                          <a:latin typeface="+mn-lt"/>
                        </a:rPr>
                        <a:t>400</a:t>
                      </a:r>
                      <a:endParaRPr lang="en-US" sz="22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Times New Roman"/>
                        </a:rPr>
                        <a:t>550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  <a:latin typeface="+mn-lt"/>
                          <a:ea typeface="Times New Roman"/>
                        </a:rPr>
                        <a:t>50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3565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The Division of Labor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985584"/>
              </p:ext>
            </p:extLst>
          </p:nvPr>
        </p:nvGraphicFramePr>
        <p:xfrm>
          <a:off x="385892" y="3433875"/>
          <a:ext cx="7357145" cy="228082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26678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77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4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64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75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+mn-lt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Consumption After Specialization and Trade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80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latin typeface="+mn-lt"/>
                        </a:rPr>
                        <a:t> </a:t>
                      </a:r>
                      <a:endParaRPr lang="en-US" sz="15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000" b="1" dirty="0">
                          <a:effectLst/>
                          <a:latin typeface="+mn-lt"/>
                          <a:ea typeface="+mn-ea"/>
                        </a:rPr>
                        <a:t>Groucho</a:t>
                      </a:r>
                      <a:endParaRPr lang="en-US" sz="2000" b="1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Harpo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effectLst/>
                          <a:latin typeface="+mn-lt"/>
                          <a:ea typeface="Times New Roman"/>
                        </a:rPr>
                        <a:t>Total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80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Mangoes (bu.)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225 – 60 = 165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 + 60 = 60</a:t>
                      </a:r>
                      <a:endParaRPr lang="en-US" sz="18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1000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80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+mn-lt"/>
                        </a:rPr>
                        <a:t>Beef (lbs.)</a:t>
                      </a: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 + 180= 330</a:t>
                      </a:r>
                      <a:endParaRPr lang="en-US" sz="1800" b="1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400 − 180 = 220</a:t>
                      </a:r>
                      <a:endParaRPr lang="en-US" sz="1800" b="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580</a:t>
                      </a: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80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Gain</a:t>
                      </a: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15M</a:t>
                      </a:r>
                      <a:r>
                        <a:rPr lang="en-US" sz="1800" baseline="0" dirty="0">
                          <a:effectLst/>
                          <a:latin typeface="+mn-lt"/>
                          <a:ea typeface="Calibri" panose="020F0502020204030204" pitchFamily="34" charset="0"/>
                        </a:rPr>
                        <a:t> &amp; 30B</a:t>
                      </a:r>
                      <a:endParaRPr lang="en-US" sz="1800" dirty="0">
                        <a:effectLst/>
                        <a:latin typeface="+mn-lt"/>
                        <a:ea typeface="Calibri" panose="020F050202020403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+mn-lt"/>
                          <a:ea typeface="Times New Roman"/>
                        </a:rPr>
                        <a:t>10 M &amp; 20B</a:t>
                      </a: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63403" y="1690689"/>
            <a:ext cx="469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Both Parties Benefit in Consumption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8471" y="2284676"/>
            <a:ext cx="8847056" cy="924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900" dirty="0"/>
              <a:t>Groucho and Harpo can exchange mangoes for beef at ratio of 1 mango for 3 lbs. beef.</a:t>
            </a:r>
          </a:p>
          <a:p>
            <a:pPr>
              <a:lnSpc>
                <a:spcPct val="150000"/>
              </a:lnSpc>
            </a:pPr>
            <a:r>
              <a:rPr lang="en-US" sz="1900" dirty="0"/>
              <a:t>Harpo trades 180 lbs. of beef to Groucho for 60 mangoes.</a:t>
            </a:r>
          </a:p>
        </p:txBody>
      </p:sp>
    </p:spTree>
    <p:extLst>
      <p:ext uri="{BB962C8B-B14F-4D97-AF65-F5344CB8AC3E}">
        <p14:creationId xmlns:p14="http://schemas.microsoft.com/office/powerpoint/2010/main" val="189413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5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Differences in Efficiency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6015" y="1866858"/>
            <a:ext cx="7451969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accounts for the differences in relative costs of production for different people? </a:t>
            </a:r>
          </a:p>
          <a:p>
            <a:endParaRPr lang="en-US" sz="2800" dirty="0"/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Differences in suitability of natural resources.</a:t>
            </a:r>
          </a:p>
          <a:p>
            <a:pPr lvl="1"/>
            <a:endParaRPr lang="en-US" sz="2800" dirty="0"/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Differences in given capital.</a:t>
            </a:r>
          </a:p>
          <a:p>
            <a:pPr lvl="1"/>
            <a:endParaRPr lang="en-US" sz="2800" dirty="0"/>
          </a:p>
          <a:p>
            <a:pPr marL="685800" lvl="1" indent="-342900">
              <a:buFont typeface="Arial" panose="020B0604020202020204" pitchFamily="34" charset="0"/>
              <a:buChar char="•"/>
            </a:pPr>
            <a:r>
              <a:rPr lang="en-US" sz="2800" dirty="0"/>
              <a:t>Differences in skill or desirability of labor.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343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2208</TotalTime>
  <Words>849</Words>
  <Application>Microsoft Office PowerPoint</Application>
  <PresentationFormat>On-screen Show (4:3)</PresentationFormat>
  <Paragraphs>214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The Division of Labor and Social Order</vt:lpstr>
      <vt:lpstr>Contrasting Views</vt:lpstr>
      <vt:lpstr>Modes of Production</vt:lpstr>
      <vt:lpstr>The Division of Labor</vt:lpstr>
      <vt:lpstr>The Division of Labor</vt:lpstr>
      <vt:lpstr>The Division of Labor</vt:lpstr>
      <vt:lpstr>The Division of Labor</vt:lpstr>
      <vt:lpstr>The Division of Labor</vt:lpstr>
      <vt:lpstr>Differences in Efficiency</vt:lpstr>
      <vt:lpstr>The Division of Labor</vt:lpstr>
      <vt:lpstr>Social Effects of Division of Labor</vt:lpstr>
      <vt:lpstr>Limits to the Division of Labor</vt:lpstr>
      <vt:lpstr>Limits to the Division of Labor</vt:lpstr>
      <vt:lpstr>Social Order</vt:lpstr>
      <vt:lpstr>Economic Calculation</vt:lpstr>
      <vt:lpstr>Economic Calculation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Ritenour, Shawn R</dc:creator>
  <cp:lastModifiedBy>Mises Institute</cp:lastModifiedBy>
  <cp:revision>53</cp:revision>
  <dcterms:created xsi:type="dcterms:W3CDTF">2019-07-09T17:43:25Z</dcterms:created>
  <dcterms:modified xsi:type="dcterms:W3CDTF">2021-07-19T17:20:10Z</dcterms:modified>
</cp:coreProperties>
</file>