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60"/>
  </p:notesMasterIdLst>
  <p:handoutMasterIdLst>
    <p:handoutMasterId r:id="rId61"/>
  </p:handoutMasterIdLst>
  <p:sldIdLst>
    <p:sldId id="256" r:id="rId2"/>
    <p:sldId id="390" r:id="rId3"/>
    <p:sldId id="357" r:id="rId4"/>
    <p:sldId id="366" r:id="rId5"/>
    <p:sldId id="284" r:id="rId6"/>
    <p:sldId id="394" r:id="rId7"/>
    <p:sldId id="285" r:id="rId8"/>
    <p:sldId id="395" r:id="rId9"/>
    <p:sldId id="396" r:id="rId10"/>
    <p:sldId id="397" r:id="rId11"/>
    <p:sldId id="367" r:id="rId12"/>
    <p:sldId id="368" r:id="rId13"/>
    <p:sldId id="370" r:id="rId14"/>
    <p:sldId id="371" r:id="rId15"/>
    <p:sldId id="358" r:id="rId16"/>
    <p:sldId id="359" r:id="rId17"/>
    <p:sldId id="369" r:id="rId18"/>
    <p:sldId id="392" r:id="rId19"/>
    <p:sldId id="393" r:id="rId20"/>
    <p:sldId id="333" r:id="rId21"/>
    <p:sldId id="361" r:id="rId22"/>
    <p:sldId id="365" r:id="rId23"/>
    <p:sldId id="373" r:id="rId24"/>
    <p:sldId id="362" r:id="rId25"/>
    <p:sldId id="364" r:id="rId26"/>
    <p:sldId id="351" r:id="rId27"/>
    <p:sldId id="343" r:id="rId28"/>
    <p:sldId id="350" r:id="rId29"/>
    <p:sldId id="352" r:id="rId30"/>
    <p:sldId id="363" r:id="rId31"/>
    <p:sldId id="353" r:id="rId32"/>
    <p:sldId id="354" r:id="rId33"/>
    <p:sldId id="356" r:id="rId34"/>
    <p:sldId id="375" r:id="rId35"/>
    <p:sldId id="374" r:id="rId36"/>
    <p:sldId id="342" r:id="rId37"/>
    <p:sldId id="376" r:id="rId38"/>
    <p:sldId id="377" r:id="rId39"/>
    <p:sldId id="378" r:id="rId40"/>
    <p:sldId id="355" r:id="rId41"/>
    <p:sldId id="372" r:id="rId42"/>
    <p:sldId id="341" r:id="rId43"/>
    <p:sldId id="399" r:id="rId44"/>
    <p:sldId id="400" r:id="rId45"/>
    <p:sldId id="398" r:id="rId46"/>
    <p:sldId id="360" r:id="rId47"/>
    <p:sldId id="383" r:id="rId48"/>
    <p:sldId id="384" r:id="rId49"/>
    <p:sldId id="381" r:id="rId50"/>
    <p:sldId id="391" r:id="rId51"/>
    <p:sldId id="379" r:id="rId52"/>
    <p:sldId id="380" r:id="rId53"/>
    <p:sldId id="385" r:id="rId54"/>
    <p:sldId id="386" r:id="rId55"/>
    <p:sldId id="387" r:id="rId56"/>
    <p:sldId id="388" r:id="rId57"/>
    <p:sldId id="389" r:id="rId58"/>
    <p:sldId id="287"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1" autoAdjust="0"/>
    <p:restoredTop sz="90444" autoAdjust="0"/>
  </p:normalViewPr>
  <p:slideViewPr>
    <p:cSldViewPr snapToGrid="0" snapToObjects="1">
      <p:cViewPr varScale="1">
        <p:scale>
          <a:sx n="105" d="100"/>
          <a:sy n="105" d="100"/>
        </p:scale>
        <p:origin x="42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775A1A-E9DC-294E-A563-FC9DE3710F0B}" type="datetimeFigureOut">
              <a:rPr lang="en-US" smtClean="0"/>
              <a:t>7/15/20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CA9496-BFCE-834A-93D7-3F111F79E6BD}" type="slidenum">
              <a:rPr lang="en-US" smtClean="0"/>
              <a:t>‹#›</a:t>
            </a:fld>
            <a:endParaRPr lang="en-US"/>
          </a:p>
        </p:txBody>
      </p:sp>
    </p:spTree>
    <p:extLst>
      <p:ext uri="{BB962C8B-B14F-4D97-AF65-F5344CB8AC3E}">
        <p14:creationId xmlns:p14="http://schemas.microsoft.com/office/powerpoint/2010/main" val="3424193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1031674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5E3ED1-570C-B540-9A76-91DE3033CC94}" type="datetime1">
              <a:rPr lang="en-US" smtClean="0"/>
              <a:t>7/15/20</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4019B451-98D0-2C41-80B2-1199E4492BFF}"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0FF41-5C15-9A46-AE7A-0C8FB130C276}"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53373-B5ED-4F43-965A-0CC65FFEDF7E}"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1F40B8-E5A2-B14F-8033-4CFB10F3ED7F}" type="datetime1">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A284EE89-A647-3C46-9FA1-D972E2A4E55B}" type="datetime1">
              <a:rPr lang="en-US" smtClean="0"/>
              <a:t>7/15/20</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kumimoji="0"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96652B35-718D-4E28-AFEB-B694A3B357E8}" type="slidenum">
              <a:rPr kumimoji="0" lang="en-US" smtClean="0"/>
              <a:pPr/>
              <a:t>‹#›</a:t>
            </a:fld>
            <a:endParaRPr kumimoji="0"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381C3-7F60-1D4C-A50F-AF49D6B9DAA2}" type="datetime1">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BC4624-B17B-C940-ACFD-4C6E8889D586}" type="datetime1">
              <a:rPr lang="en-US" smtClean="0"/>
              <a:t>7/15/20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AD4645-622B-A149-8B80-7966C2D00BD3}" type="datetime1">
              <a:rPr lang="en-US" smtClean="0"/>
              <a:t>7/15/20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44CAA-9CD9-544F-B294-0D9FB4A5B8DC}" type="datetime1">
              <a:rPr lang="en-US" smtClean="0"/>
              <a:t>7/15/20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48EF5654-055B-6F46-BABA-A6481D152944}" type="datetime1">
              <a:rPr lang="en-US" smtClean="0"/>
              <a:t>7/15/20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16A29FEC-3574-274F-8D62-3F934446FE4B}" type="datetime1">
              <a:rPr lang="en-US" smtClean="0"/>
              <a:t>7/15/20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83F8381A-6D0A-214C-9EA5-1872F3E83231}" type="datetime1">
              <a:rPr lang="en-US" smtClean="0"/>
              <a:t>7/15/20</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293926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blog.press.princeton.edu/2018/01/23/bryan-caplan-on-the-case-against-educatio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bostonglobe.com/metro/2013/12/05/with-its-most-common-grade-harvard-earns-disapproval-but-has-company/kCeheDYfuDjSRcM1sVljfK/story.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mises.org/library/no-end-sight-higher-education-malinvestment" TargetMode="External"/><Relationship Id="rId2" Type="http://schemas.openxmlformats.org/officeDocument/2006/relationships/hyperlink" Target="https://mises.org/wire/four-reasons-why-college-degrees-are-becoming-useless"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finaid.org/loans/studentloandebtclock.p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mises.org/wire/busting-free-college-myth"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ric.ed.gov/?id=EJ76274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ber.org/papers/w17827" TargetMode="External"/><Relationship Id="rId2" Type="http://schemas.openxmlformats.org/officeDocument/2006/relationships/hyperlink" Target="https://www.sciencedirect.com/science/article/pii/S027277571100196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newyorkfed.org/research/staff_reports/sr733.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www.nber.org/chapters/c13711.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ffordableschools.net/for-profit-universities/" TargetMode="External"/><Relationship Id="rId1" Type="http://schemas.openxmlformats.org/officeDocument/2006/relationships/slideLayout" Target="../slideLayouts/slideLayout4.xml"/><Relationship Id="rId4" Type="http://schemas.openxmlformats.org/officeDocument/2006/relationships/image" Target="../media/image15.tiff"/></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fortune.com/2016/09/29/student-loan-defaults-2/" TargetMode="External"/><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36.xml.rels><?xml version="1.0" encoding="UTF-8" standalone="yes"?>
<Relationships xmlns="http://schemas.openxmlformats.org/package/2006/relationships"><Relationship Id="rId3" Type="http://schemas.openxmlformats.org/officeDocument/2006/relationships/hyperlink" Target="https://seekingalpha.com/article/178223-for-profit-education-stocks-face-default-risk" TargetMode="External"/><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mises.org/library/bubble-profit-schooling" TargetMode="External"/><Relationship Id="rId1" Type="http://schemas.openxmlformats.org/officeDocument/2006/relationships/slideLayout" Target="../slideLayouts/slideLayout4.xml"/><Relationship Id="rId4" Type="http://schemas.openxmlformats.org/officeDocument/2006/relationships/hyperlink" Target="https://seekingalpha.com/article/178223-for-profit-education-stocks-face-default-ris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mises.org/library/bubble-profit-school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medium.com/informed-and-engaged/8-ways-college-student-views-on-free-speech-are-evolving-963334babe40" TargetMode="External"/><Relationship Id="rId2" Type="http://schemas.openxmlformats.org/officeDocument/2006/relationships/hyperlink" Target="https://www.knightfoundation.org/reports/free-expression-on-campus-what-college-students-think-about-first-amendment-issu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t>Higher Education In Crisis</a:t>
            </a:r>
          </a:p>
        </p:txBody>
      </p:sp>
      <p:sp>
        <p:nvSpPr>
          <p:cNvPr id="6" name="Footer Placeholder 5"/>
          <p:cNvSpPr>
            <a:spLocks noGrp="1"/>
          </p:cNvSpPr>
          <p:nvPr>
            <p:ph type="ftr" sz="quarter" idx="11"/>
          </p:nvPr>
        </p:nvSpPr>
        <p:spPr/>
        <p:txBody>
          <a:bodyPr/>
          <a:lstStyle/>
          <a:p>
            <a:endParaRPr lang="en-US" dirty="0"/>
          </a:p>
        </p:txBody>
      </p:sp>
      <p:sp>
        <p:nvSpPr>
          <p:cNvPr id="5" name="Subtitle 4"/>
          <p:cNvSpPr>
            <a:spLocks noGrp="1"/>
          </p:cNvSpPr>
          <p:nvPr>
            <p:ph type="subTitle" idx="1"/>
          </p:nvPr>
        </p:nvSpPr>
        <p:spPr/>
        <p:txBody>
          <a:bodyPr/>
          <a:lstStyle/>
          <a:p>
            <a:r>
              <a:rPr lang="en-US" dirty="0"/>
              <a:t>Timothy D. Terrell</a:t>
            </a:r>
          </a:p>
          <a:p>
            <a:r>
              <a:rPr lang="en-US" dirty="0"/>
              <a:t>Mises University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76.</a:t>
            </a:r>
          </a:p>
        </p:txBody>
      </p:sp>
      <p:pic>
        <p:nvPicPr>
          <p:cNvPr id="6" name="Picture 5">
            <a:extLst>
              <a:ext uri="{FF2B5EF4-FFF2-40B4-BE49-F238E27FC236}">
                <a16:creationId xmlns:a16="http://schemas.microsoft.com/office/drawing/2014/main" id="{5D682AEB-A4DD-EB4A-A5DC-77422A1AB8D5}"/>
              </a:ext>
            </a:extLst>
          </p:cNvPr>
          <p:cNvPicPr>
            <a:picLocks noChangeAspect="1"/>
          </p:cNvPicPr>
          <p:nvPr/>
        </p:nvPicPr>
        <p:blipFill>
          <a:blip r:embed="rId2"/>
          <a:stretch>
            <a:fillRect/>
          </a:stretch>
        </p:blipFill>
        <p:spPr>
          <a:xfrm>
            <a:off x="793405" y="0"/>
            <a:ext cx="7557189" cy="6858000"/>
          </a:xfrm>
          <a:prstGeom prst="rect">
            <a:avLst/>
          </a:prstGeom>
        </p:spPr>
      </p:pic>
    </p:spTree>
    <p:extLst>
      <p:ext uri="{BB962C8B-B14F-4D97-AF65-F5344CB8AC3E}">
        <p14:creationId xmlns:p14="http://schemas.microsoft.com/office/powerpoint/2010/main" val="175245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835596"/>
            <a:ext cx="1088625"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136792"/>
            <a:ext cx="1588168" cy="1200329"/>
          </a:xfrm>
          <a:prstGeom prst="rect">
            <a:avLst/>
          </a:prstGeom>
          <a:noFill/>
        </p:spPr>
        <p:txBody>
          <a:bodyPr wrap="square" rtlCol="0">
            <a:spAutoFit/>
          </a:bodyPr>
          <a:lstStyle/>
          <a:p>
            <a:pPr algn="ctr"/>
            <a:r>
              <a:rPr lang="en-US" dirty="0"/>
              <a:t>Filter for motivation, perseverance, intelligence</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3826223"/>
            <a:ext cx="1874444" cy="278976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83306" y="2106594"/>
            <a:ext cx="1588168" cy="1077218"/>
          </a:xfrm>
          <a:prstGeom prst="rect">
            <a:avLst/>
          </a:prstGeom>
          <a:noFill/>
        </p:spPr>
        <p:txBody>
          <a:bodyPr wrap="square" rtlCol="0">
            <a:spAutoFit/>
          </a:bodyPr>
          <a:lstStyle/>
          <a:p>
            <a:pPr algn="ctr"/>
            <a:r>
              <a:rPr lang="en-US" sz="1600" dirty="0"/>
              <a:t>Certified motivated, persevering, intelligent</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25724" y="4066945"/>
            <a:ext cx="1588168" cy="2062103"/>
          </a:xfrm>
          <a:prstGeom prst="rect">
            <a:avLst/>
          </a:prstGeom>
          <a:noFill/>
        </p:spPr>
        <p:txBody>
          <a:bodyPr wrap="square" rtlCol="0">
            <a:spAutoFit/>
          </a:bodyPr>
          <a:lstStyle/>
          <a:p>
            <a:pPr algn="ctr"/>
            <a:r>
              <a:rPr lang="en-US" sz="1600" dirty="0"/>
              <a:t>Uncertified motivated, persevering, intelligent</a:t>
            </a:r>
          </a:p>
          <a:p>
            <a:pPr algn="ctr"/>
            <a:r>
              <a:rPr lang="en-US" sz="1600" dirty="0"/>
              <a:t>+</a:t>
            </a:r>
          </a:p>
          <a:p>
            <a:pPr algn="ctr"/>
            <a:r>
              <a:rPr lang="en-US" sz="1600" dirty="0"/>
              <a:t>Unmotivated, undisciplined, unintelligent</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330884"/>
            <a:ext cx="978408" cy="693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780183" y="2483541"/>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23106"/>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22" name="TextBox 21">
            <a:extLst>
              <a:ext uri="{FF2B5EF4-FFF2-40B4-BE49-F238E27FC236}">
                <a16:creationId xmlns:a16="http://schemas.microsoft.com/office/drawing/2014/main" id="{80D97679-CCDF-7741-A61B-75C36645ED73}"/>
              </a:ext>
            </a:extLst>
          </p:cNvPr>
          <p:cNvSpPr txBox="1"/>
          <p:nvPr/>
        </p:nvSpPr>
        <p:spPr>
          <a:xfrm>
            <a:off x="2815304" y="2989120"/>
            <a:ext cx="973116" cy="369332"/>
          </a:xfrm>
          <a:prstGeom prst="rect">
            <a:avLst/>
          </a:prstGeom>
          <a:noFill/>
        </p:spPr>
        <p:txBody>
          <a:bodyPr wrap="square" rtlCol="0">
            <a:spAutoFit/>
          </a:bodyPr>
          <a:lstStyle/>
          <a:p>
            <a:r>
              <a:rPr lang="en-US" dirty="0">
                <a:solidFill>
                  <a:schemeClr val="bg1"/>
                </a:solidFill>
              </a:rPr>
              <a:t>To filter</a:t>
            </a:r>
          </a:p>
        </p:txBody>
      </p:sp>
      <p:sp>
        <p:nvSpPr>
          <p:cNvPr id="26" name="Oval 25">
            <a:extLst>
              <a:ext uri="{FF2B5EF4-FFF2-40B4-BE49-F238E27FC236}">
                <a16:creationId xmlns:a16="http://schemas.microsoft.com/office/drawing/2014/main" id="{7975F0C1-9E7F-E145-AAA0-81C829BE1002}"/>
              </a:ext>
            </a:extLst>
          </p:cNvPr>
          <p:cNvSpPr/>
          <p:nvPr/>
        </p:nvSpPr>
        <p:spPr>
          <a:xfrm>
            <a:off x="2356677" y="2835173"/>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CD7732C-EAC5-6448-AF49-B87FBAFAE0AF}"/>
              </a:ext>
            </a:extLst>
          </p:cNvPr>
          <p:cNvSpPr/>
          <p:nvPr/>
        </p:nvSpPr>
        <p:spPr>
          <a:xfrm>
            <a:off x="997639" y="2910189"/>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0B0B112-0BAB-C24D-8EBC-9A76E677DC18}"/>
              </a:ext>
            </a:extLst>
          </p:cNvPr>
          <p:cNvSpPr/>
          <p:nvPr/>
        </p:nvSpPr>
        <p:spPr>
          <a:xfrm>
            <a:off x="1028001" y="3739086"/>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CC970DA-8836-C44D-8F88-BD7DD6FA8BD9}"/>
              </a:ext>
            </a:extLst>
          </p:cNvPr>
          <p:cNvSpPr/>
          <p:nvPr/>
        </p:nvSpPr>
        <p:spPr>
          <a:xfrm>
            <a:off x="6884729" y="3020505"/>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0D13154-ACED-6E4D-94EE-DC2583DF90F9}"/>
              </a:ext>
            </a:extLst>
          </p:cNvPr>
          <p:cNvSpPr/>
          <p:nvPr/>
        </p:nvSpPr>
        <p:spPr>
          <a:xfrm>
            <a:off x="2236032" y="3552436"/>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B7E5DA2-AAC3-554E-A9D6-665C17451772}"/>
              </a:ext>
            </a:extLst>
          </p:cNvPr>
          <p:cNvSpPr/>
          <p:nvPr/>
        </p:nvSpPr>
        <p:spPr>
          <a:xfrm>
            <a:off x="8179439" y="2090215"/>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41AC5F4-BFB3-4B4D-9D41-2D25A6C499E8}"/>
              </a:ext>
            </a:extLst>
          </p:cNvPr>
          <p:cNvSpPr/>
          <p:nvPr/>
        </p:nvSpPr>
        <p:spPr>
          <a:xfrm>
            <a:off x="8191952" y="2721350"/>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05C526D-BACC-A542-9CDF-22E0DF5444EA}"/>
              </a:ext>
            </a:extLst>
          </p:cNvPr>
          <p:cNvSpPr/>
          <p:nvPr/>
        </p:nvSpPr>
        <p:spPr>
          <a:xfrm>
            <a:off x="6961577" y="2147117"/>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7AF9A65-8404-1F46-AEFB-71E67A4A8A2B}"/>
              </a:ext>
            </a:extLst>
          </p:cNvPr>
          <p:cNvSpPr/>
          <p:nvPr/>
        </p:nvSpPr>
        <p:spPr>
          <a:xfrm>
            <a:off x="6628304" y="5014645"/>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8FE286E-716E-9643-89C0-7A4B54B375D6}"/>
              </a:ext>
            </a:extLst>
          </p:cNvPr>
          <p:cNvSpPr/>
          <p:nvPr/>
        </p:nvSpPr>
        <p:spPr>
          <a:xfrm>
            <a:off x="1676703" y="5041567"/>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28AB408-CDFB-7A4F-9CBA-858C1AFCED1A}"/>
              </a:ext>
            </a:extLst>
          </p:cNvPr>
          <p:cNvSpPr/>
          <p:nvPr/>
        </p:nvSpPr>
        <p:spPr>
          <a:xfrm>
            <a:off x="5078657" y="5828567"/>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2665716-E27F-FF41-8425-D279BCFC44A6}"/>
              </a:ext>
            </a:extLst>
          </p:cNvPr>
          <p:cNvSpPr/>
          <p:nvPr/>
        </p:nvSpPr>
        <p:spPr>
          <a:xfrm>
            <a:off x="5411087" y="3103673"/>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1CE9AB3-9CE9-8949-A2E9-2910E2F44955}"/>
              </a:ext>
            </a:extLst>
          </p:cNvPr>
          <p:cNvSpPr/>
          <p:nvPr/>
        </p:nvSpPr>
        <p:spPr>
          <a:xfrm>
            <a:off x="7966422" y="4111311"/>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45B28EE-11E8-364A-BDF8-75F8C74B7A47}"/>
              </a:ext>
            </a:extLst>
          </p:cNvPr>
          <p:cNvSpPr/>
          <p:nvPr/>
        </p:nvSpPr>
        <p:spPr>
          <a:xfrm>
            <a:off x="1883562" y="2762453"/>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151B1D1-816A-BF4A-ACB6-0E064DBA860A}"/>
              </a:ext>
            </a:extLst>
          </p:cNvPr>
          <p:cNvSpPr/>
          <p:nvPr/>
        </p:nvSpPr>
        <p:spPr>
          <a:xfrm>
            <a:off x="1431658" y="3608123"/>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FBCE3E6-8CB0-644E-822F-0B46DE97553D}"/>
              </a:ext>
            </a:extLst>
          </p:cNvPr>
          <p:cNvSpPr/>
          <p:nvPr/>
        </p:nvSpPr>
        <p:spPr>
          <a:xfrm>
            <a:off x="1363594" y="2962542"/>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3C55500-2778-4942-B92C-F33166EEB11A}"/>
              </a:ext>
            </a:extLst>
          </p:cNvPr>
          <p:cNvSpPr/>
          <p:nvPr/>
        </p:nvSpPr>
        <p:spPr>
          <a:xfrm>
            <a:off x="1900327" y="3864943"/>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6C5E136-39BF-EA4F-99CD-D929D91A0D5F}"/>
              </a:ext>
            </a:extLst>
          </p:cNvPr>
          <p:cNvSpPr/>
          <p:nvPr/>
        </p:nvSpPr>
        <p:spPr>
          <a:xfrm>
            <a:off x="1862057" y="5743185"/>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D583164-841B-6744-8BAB-709443BF5540}"/>
              </a:ext>
            </a:extLst>
          </p:cNvPr>
          <p:cNvSpPr/>
          <p:nvPr/>
        </p:nvSpPr>
        <p:spPr>
          <a:xfrm>
            <a:off x="5626166" y="5828566"/>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BFDBBD-7622-0640-A60B-9803F4D78867}"/>
              </a:ext>
            </a:extLst>
          </p:cNvPr>
          <p:cNvSpPr/>
          <p:nvPr/>
        </p:nvSpPr>
        <p:spPr>
          <a:xfrm>
            <a:off x="4770541" y="3783384"/>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9AA93CA-2638-E542-B5C9-8E60824B64F9}"/>
              </a:ext>
            </a:extLst>
          </p:cNvPr>
          <p:cNvSpPr/>
          <p:nvPr/>
        </p:nvSpPr>
        <p:spPr>
          <a:xfrm>
            <a:off x="4074695" y="2234079"/>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BFD18EF-1FCA-E24A-9AA3-746BEBFAFB78}"/>
              </a:ext>
            </a:extLst>
          </p:cNvPr>
          <p:cNvSpPr/>
          <p:nvPr/>
        </p:nvSpPr>
        <p:spPr>
          <a:xfrm>
            <a:off x="7828200" y="5057177"/>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AA86A63-ABB9-7F46-B23B-32277DDA7DF0}"/>
              </a:ext>
            </a:extLst>
          </p:cNvPr>
          <p:cNvSpPr/>
          <p:nvPr/>
        </p:nvSpPr>
        <p:spPr>
          <a:xfrm>
            <a:off x="6827055" y="6158584"/>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7CB676A-AE88-614B-AD03-165882154189}"/>
              </a:ext>
            </a:extLst>
          </p:cNvPr>
          <p:cNvSpPr/>
          <p:nvPr/>
        </p:nvSpPr>
        <p:spPr>
          <a:xfrm>
            <a:off x="7960387" y="5904082"/>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82E9524-40AC-5A41-9D99-9D361C5A5E0D}"/>
              </a:ext>
            </a:extLst>
          </p:cNvPr>
          <p:cNvSpPr/>
          <p:nvPr/>
        </p:nvSpPr>
        <p:spPr>
          <a:xfrm>
            <a:off x="6628304" y="4392289"/>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3AE3D6F-A699-294A-8ACF-230F67A988FB}"/>
              </a:ext>
            </a:extLst>
          </p:cNvPr>
          <p:cNvSpPr/>
          <p:nvPr/>
        </p:nvSpPr>
        <p:spPr>
          <a:xfrm>
            <a:off x="7509449" y="6134182"/>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094B4A8-77E2-D94B-A308-DCC541C15E7D}"/>
              </a:ext>
            </a:extLst>
          </p:cNvPr>
          <p:cNvSpPr/>
          <p:nvPr/>
        </p:nvSpPr>
        <p:spPr>
          <a:xfrm>
            <a:off x="8024832" y="3057081"/>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35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8E0D23A2-CC78-AD4D-B6CC-E5623B6FBA03}"/>
              </a:ext>
            </a:extLst>
          </p:cNvPr>
          <p:cNvSpPr/>
          <p:nvPr/>
        </p:nvSpPr>
        <p:spPr>
          <a:xfrm>
            <a:off x="2868750" y="2530468"/>
            <a:ext cx="1088625" cy="1219317"/>
          </a:xfrm>
          <a:prstGeom prst="rightArrow">
            <a:avLst>
              <a:gd name="adj1" fmla="val 50000"/>
              <a:gd name="adj2" fmla="val 42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FAB59-84ED-9B4B-8BA6-F2E4320E0727}"/>
              </a:ext>
            </a:extLst>
          </p:cNvPr>
          <p:cNvSpPr>
            <a:spLocks noGrp="1"/>
          </p:cNvSpPr>
          <p:nvPr>
            <p:ph type="title"/>
          </p:nvPr>
        </p:nvSpPr>
        <p:spPr>
          <a:xfrm>
            <a:off x="1028700" y="685800"/>
            <a:ext cx="7370584" cy="1485900"/>
          </a:xfrm>
        </p:spPr>
        <p:txBody>
          <a:bodyPr/>
          <a:lstStyle/>
          <a:p>
            <a:r>
              <a:rPr lang="en-US" dirty="0"/>
              <a:t>Higher Education as Signaling</a:t>
            </a:r>
          </a:p>
        </p:txBody>
      </p:sp>
      <p:sp>
        <p:nvSpPr>
          <p:cNvPr id="4" name="Footer Placeholder 3">
            <a:extLst>
              <a:ext uri="{FF2B5EF4-FFF2-40B4-BE49-F238E27FC236}">
                <a16:creationId xmlns:a16="http://schemas.microsoft.com/office/drawing/2014/main" id="{56518B09-FC4F-3E44-9D47-B32D4CEB3C49}"/>
              </a:ext>
            </a:extLst>
          </p:cNvPr>
          <p:cNvSpPr>
            <a:spLocks noGrp="1"/>
          </p:cNvSpPr>
          <p:nvPr>
            <p:ph type="ftr" sz="quarter" idx="11"/>
          </p:nvPr>
        </p:nvSpPr>
        <p:spPr/>
        <p:txBody>
          <a:bodyPr/>
          <a:lstStyle/>
          <a:p>
            <a:pPr algn="ctr"/>
            <a:endParaRPr lang="en-US" dirty="0"/>
          </a:p>
        </p:txBody>
      </p:sp>
      <p:sp>
        <p:nvSpPr>
          <p:cNvPr id="7" name="Frame 6">
            <a:extLst>
              <a:ext uri="{FF2B5EF4-FFF2-40B4-BE49-F238E27FC236}">
                <a16:creationId xmlns:a16="http://schemas.microsoft.com/office/drawing/2014/main" id="{45D6FDC5-2E9A-5744-9C25-F5615ABAE226}"/>
              </a:ext>
            </a:extLst>
          </p:cNvPr>
          <p:cNvSpPr/>
          <p:nvPr/>
        </p:nvSpPr>
        <p:spPr>
          <a:xfrm>
            <a:off x="785282" y="2574575"/>
            <a:ext cx="2083468" cy="1764631"/>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39A914B6-5379-9D44-BD49-4A02244CD4D6}"/>
              </a:ext>
            </a:extLst>
          </p:cNvPr>
          <p:cNvSpPr txBox="1"/>
          <p:nvPr/>
        </p:nvSpPr>
        <p:spPr>
          <a:xfrm>
            <a:off x="682250" y="3238048"/>
            <a:ext cx="2289533" cy="369332"/>
          </a:xfrm>
          <a:prstGeom prst="rect">
            <a:avLst/>
          </a:prstGeom>
          <a:noFill/>
        </p:spPr>
        <p:txBody>
          <a:bodyPr wrap="square" rtlCol="0">
            <a:spAutoFit/>
          </a:bodyPr>
          <a:lstStyle/>
          <a:p>
            <a:pPr algn="ctr"/>
            <a:r>
              <a:rPr lang="en-US" dirty="0"/>
              <a:t>Population</a:t>
            </a:r>
          </a:p>
        </p:txBody>
      </p:sp>
      <p:sp>
        <p:nvSpPr>
          <p:cNvPr id="9" name="Frame 8">
            <a:extLst>
              <a:ext uri="{FF2B5EF4-FFF2-40B4-BE49-F238E27FC236}">
                <a16:creationId xmlns:a16="http://schemas.microsoft.com/office/drawing/2014/main" id="{9F78F7D3-9CC2-9042-88F4-94FAFF202D66}"/>
              </a:ext>
            </a:extLst>
          </p:cNvPr>
          <p:cNvSpPr/>
          <p:nvPr/>
        </p:nvSpPr>
        <p:spPr>
          <a:xfrm>
            <a:off x="3932798" y="1995644"/>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028EA-7F65-7043-8CA5-E526D0BB375E}"/>
              </a:ext>
            </a:extLst>
          </p:cNvPr>
          <p:cNvSpPr txBox="1"/>
          <p:nvPr/>
        </p:nvSpPr>
        <p:spPr>
          <a:xfrm>
            <a:off x="4074695" y="2072624"/>
            <a:ext cx="1588168" cy="1415772"/>
          </a:xfrm>
          <a:prstGeom prst="rect">
            <a:avLst/>
          </a:prstGeom>
          <a:noFill/>
        </p:spPr>
        <p:txBody>
          <a:bodyPr wrap="square" rtlCol="0">
            <a:spAutoFit/>
          </a:bodyPr>
          <a:lstStyle/>
          <a:p>
            <a:pPr algn="ctr"/>
            <a:r>
              <a:rPr lang="en-US" dirty="0"/>
              <a:t>Filter for motivation, perseverance, intelligence</a:t>
            </a:r>
          </a:p>
          <a:p>
            <a:pPr algn="ctr"/>
            <a:r>
              <a:rPr lang="en-US" sz="1400" dirty="0"/>
              <a:t>(less effective)</a:t>
            </a:r>
          </a:p>
        </p:txBody>
      </p:sp>
      <p:sp>
        <p:nvSpPr>
          <p:cNvPr id="11" name="Frame 10">
            <a:extLst>
              <a:ext uri="{FF2B5EF4-FFF2-40B4-BE49-F238E27FC236}">
                <a16:creationId xmlns:a16="http://schemas.microsoft.com/office/drawing/2014/main" id="{07F2E8B1-ABB8-BC42-9B2D-4A15207B15E8}"/>
              </a:ext>
            </a:extLst>
          </p:cNvPr>
          <p:cNvSpPr/>
          <p:nvPr/>
        </p:nvSpPr>
        <p:spPr>
          <a:xfrm>
            <a:off x="6758591" y="1939950"/>
            <a:ext cx="1874444" cy="153361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9FD916F3-FC1A-384F-A311-89C6A5CC83F6}"/>
              </a:ext>
            </a:extLst>
          </p:cNvPr>
          <p:cNvSpPr/>
          <p:nvPr/>
        </p:nvSpPr>
        <p:spPr>
          <a:xfrm>
            <a:off x="6524840" y="3826223"/>
            <a:ext cx="1874444" cy="2789769"/>
          </a:xfrm>
          <a:prstGeom prst="frame">
            <a:avLst>
              <a:gd name="adj1" fmla="val 5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A83183-352E-A84B-8F0B-EC89819F5B68}"/>
              </a:ext>
            </a:extLst>
          </p:cNvPr>
          <p:cNvSpPr txBox="1"/>
          <p:nvPr/>
        </p:nvSpPr>
        <p:spPr>
          <a:xfrm>
            <a:off x="6883306" y="2106594"/>
            <a:ext cx="1588168" cy="1077218"/>
          </a:xfrm>
          <a:prstGeom prst="rect">
            <a:avLst/>
          </a:prstGeom>
          <a:noFill/>
        </p:spPr>
        <p:txBody>
          <a:bodyPr wrap="square" rtlCol="0">
            <a:spAutoFit/>
          </a:bodyPr>
          <a:lstStyle/>
          <a:p>
            <a:pPr algn="ctr"/>
            <a:r>
              <a:rPr lang="en-US" sz="1600" dirty="0"/>
              <a:t>Certified motivated, persevering, intelligent</a:t>
            </a:r>
          </a:p>
        </p:txBody>
      </p:sp>
      <p:sp>
        <p:nvSpPr>
          <p:cNvPr id="15" name="Bent Arrow 14">
            <a:extLst>
              <a:ext uri="{FF2B5EF4-FFF2-40B4-BE49-F238E27FC236}">
                <a16:creationId xmlns:a16="http://schemas.microsoft.com/office/drawing/2014/main" id="{CD095936-74B0-844D-8FC4-1DD20C261798}"/>
              </a:ext>
            </a:extLst>
          </p:cNvPr>
          <p:cNvSpPr/>
          <p:nvPr/>
        </p:nvSpPr>
        <p:spPr>
          <a:xfrm rot="10800000" flipH="1">
            <a:off x="4713992" y="3521058"/>
            <a:ext cx="1810848" cy="1745575"/>
          </a:xfrm>
          <a:prstGeom prst="bentArrow">
            <a:avLst>
              <a:gd name="adj1" fmla="val 23106"/>
              <a:gd name="adj2" fmla="val 23454"/>
              <a:gd name="adj3" fmla="val 2878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6EC1976-1E37-5649-B437-6A91A38ABC52}"/>
              </a:ext>
            </a:extLst>
          </p:cNvPr>
          <p:cNvSpPr txBox="1"/>
          <p:nvPr/>
        </p:nvSpPr>
        <p:spPr>
          <a:xfrm>
            <a:off x="4970590" y="4621992"/>
            <a:ext cx="1384546" cy="369332"/>
          </a:xfrm>
          <a:prstGeom prst="rect">
            <a:avLst/>
          </a:prstGeom>
          <a:noFill/>
        </p:spPr>
        <p:txBody>
          <a:bodyPr wrap="none" rtlCol="0">
            <a:spAutoFit/>
          </a:bodyPr>
          <a:lstStyle/>
          <a:p>
            <a:r>
              <a:rPr lang="en-US" dirty="0">
                <a:solidFill>
                  <a:schemeClr val="bg1"/>
                </a:solidFill>
              </a:rPr>
              <a:t>Fail/dropout</a:t>
            </a:r>
          </a:p>
        </p:txBody>
      </p:sp>
      <p:sp>
        <p:nvSpPr>
          <p:cNvPr id="17" name="TextBox 16">
            <a:extLst>
              <a:ext uri="{FF2B5EF4-FFF2-40B4-BE49-F238E27FC236}">
                <a16:creationId xmlns:a16="http://schemas.microsoft.com/office/drawing/2014/main" id="{8D90614A-B47F-C948-A9D3-54C71EE28F17}"/>
              </a:ext>
            </a:extLst>
          </p:cNvPr>
          <p:cNvSpPr txBox="1"/>
          <p:nvPr/>
        </p:nvSpPr>
        <p:spPr>
          <a:xfrm>
            <a:off x="6625724" y="4066945"/>
            <a:ext cx="1588168" cy="2062103"/>
          </a:xfrm>
          <a:prstGeom prst="rect">
            <a:avLst/>
          </a:prstGeom>
          <a:noFill/>
        </p:spPr>
        <p:txBody>
          <a:bodyPr wrap="square" rtlCol="0">
            <a:spAutoFit/>
          </a:bodyPr>
          <a:lstStyle/>
          <a:p>
            <a:pPr algn="ctr"/>
            <a:r>
              <a:rPr lang="en-US" sz="1600" dirty="0"/>
              <a:t>Uncertified motivated, persevering, intelligent</a:t>
            </a:r>
          </a:p>
          <a:p>
            <a:pPr algn="ctr"/>
            <a:r>
              <a:rPr lang="en-US" sz="1600" dirty="0"/>
              <a:t>+</a:t>
            </a:r>
          </a:p>
          <a:p>
            <a:pPr algn="ctr"/>
            <a:r>
              <a:rPr lang="en-US" sz="1600" dirty="0"/>
              <a:t>Unmotivated, undisciplined, unintelligent</a:t>
            </a:r>
          </a:p>
        </p:txBody>
      </p:sp>
      <p:sp>
        <p:nvSpPr>
          <p:cNvPr id="18" name="Right Arrow 17">
            <a:extLst>
              <a:ext uri="{FF2B5EF4-FFF2-40B4-BE49-F238E27FC236}">
                <a16:creationId xmlns:a16="http://schemas.microsoft.com/office/drawing/2014/main" id="{E0A6F834-7170-4E4A-BB38-A583B719F049}"/>
              </a:ext>
            </a:extLst>
          </p:cNvPr>
          <p:cNvSpPr/>
          <p:nvPr/>
        </p:nvSpPr>
        <p:spPr>
          <a:xfrm>
            <a:off x="5780183" y="2106594"/>
            <a:ext cx="978408" cy="91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C868A-6452-D442-AC1A-392DCDC3AAB1}"/>
              </a:ext>
            </a:extLst>
          </p:cNvPr>
          <p:cNvSpPr txBox="1"/>
          <p:nvPr/>
        </p:nvSpPr>
        <p:spPr>
          <a:xfrm>
            <a:off x="5862540" y="2387870"/>
            <a:ext cx="649986" cy="369332"/>
          </a:xfrm>
          <a:prstGeom prst="rect">
            <a:avLst/>
          </a:prstGeom>
          <a:noFill/>
        </p:spPr>
        <p:txBody>
          <a:bodyPr wrap="none" rtlCol="0">
            <a:spAutoFit/>
          </a:bodyPr>
          <a:lstStyle/>
          <a:p>
            <a:r>
              <a:rPr lang="en-US" dirty="0">
                <a:solidFill>
                  <a:schemeClr val="bg1"/>
                </a:solidFill>
              </a:rPr>
              <a:t>Pass</a:t>
            </a:r>
          </a:p>
        </p:txBody>
      </p:sp>
      <p:sp>
        <p:nvSpPr>
          <p:cNvPr id="20" name="Bent Arrow 19">
            <a:extLst>
              <a:ext uri="{FF2B5EF4-FFF2-40B4-BE49-F238E27FC236}">
                <a16:creationId xmlns:a16="http://schemas.microsoft.com/office/drawing/2014/main" id="{082FD83E-C2DD-ED41-AAB9-94D0BD73A99A}"/>
              </a:ext>
            </a:extLst>
          </p:cNvPr>
          <p:cNvSpPr/>
          <p:nvPr/>
        </p:nvSpPr>
        <p:spPr>
          <a:xfrm rot="10800000" flipH="1">
            <a:off x="1572126" y="4309741"/>
            <a:ext cx="4952713" cy="2065525"/>
          </a:xfrm>
          <a:prstGeom prst="bentArrow">
            <a:avLst>
              <a:gd name="adj1" fmla="val 15339"/>
              <a:gd name="adj2" fmla="val 18794"/>
              <a:gd name="adj3" fmla="val 24128"/>
              <a:gd name="adj4" fmla="val 35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D2D0D577-6171-5E42-9FDD-A8C4A42F8113}"/>
              </a:ext>
            </a:extLst>
          </p:cNvPr>
          <p:cNvSpPr txBox="1"/>
          <p:nvPr/>
        </p:nvSpPr>
        <p:spPr>
          <a:xfrm>
            <a:off x="3360345" y="5787094"/>
            <a:ext cx="1376274" cy="369332"/>
          </a:xfrm>
          <a:prstGeom prst="rect">
            <a:avLst/>
          </a:prstGeom>
          <a:noFill/>
        </p:spPr>
        <p:txBody>
          <a:bodyPr wrap="none" rtlCol="0">
            <a:spAutoFit/>
          </a:bodyPr>
          <a:lstStyle/>
          <a:p>
            <a:r>
              <a:rPr lang="en-US" dirty="0">
                <a:solidFill>
                  <a:schemeClr val="bg1"/>
                </a:solidFill>
              </a:rPr>
              <a:t>Bypass filter</a:t>
            </a:r>
          </a:p>
        </p:txBody>
      </p:sp>
      <p:sp>
        <p:nvSpPr>
          <p:cNvPr id="3" name="TextBox 2">
            <a:extLst>
              <a:ext uri="{FF2B5EF4-FFF2-40B4-BE49-F238E27FC236}">
                <a16:creationId xmlns:a16="http://schemas.microsoft.com/office/drawing/2014/main" id="{9727434E-4D6E-514F-9D0A-3B4A9B68A672}"/>
              </a:ext>
            </a:extLst>
          </p:cNvPr>
          <p:cNvSpPr txBox="1"/>
          <p:nvPr/>
        </p:nvSpPr>
        <p:spPr>
          <a:xfrm>
            <a:off x="3146820" y="1870716"/>
            <a:ext cx="394660" cy="523220"/>
          </a:xfrm>
          <a:prstGeom prst="rect">
            <a:avLst/>
          </a:prstGeom>
          <a:noFill/>
        </p:spPr>
        <p:txBody>
          <a:bodyPr wrap="none" rtlCol="0">
            <a:spAutoFit/>
          </a:bodyPr>
          <a:lstStyle/>
          <a:p>
            <a:r>
              <a:rPr lang="en-US" sz="2800" b="1" dirty="0">
                <a:solidFill>
                  <a:schemeClr val="accent4">
                    <a:lumMod val="50000"/>
                  </a:schemeClr>
                </a:solidFill>
              </a:rPr>
              <a:t>$</a:t>
            </a:r>
          </a:p>
        </p:txBody>
      </p:sp>
      <p:sp>
        <p:nvSpPr>
          <p:cNvPr id="5" name="Bent Arrow 4">
            <a:extLst>
              <a:ext uri="{FF2B5EF4-FFF2-40B4-BE49-F238E27FC236}">
                <a16:creationId xmlns:a16="http://schemas.microsoft.com/office/drawing/2014/main" id="{2B5ECCEA-62BD-004E-A9EB-0F325BB906D5}"/>
              </a:ext>
            </a:extLst>
          </p:cNvPr>
          <p:cNvSpPr/>
          <p:nvPr/>
        </p:nvSpPr>
        <p:spPr>
          <a:xfrm>
            <a:off x="2088972" y="2007248"/>
            <a:ext cx="1093431" cy="607824"/>
          </a:xfrm>
          <a:prstGeom prst="bentArrow">
            <a:avLst>
              <a:gd name="adj1" fmla="val 32918"/>
              <a:gd name="adj2" fmla="val 25000"/>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Bent Arrow 23">
            <a:extLst>
              <a:ext uri="{FF2B5EF4-FFF2-40B4-BE49-F238E27FC236}">
                <a16:creationId xmlns:a16="http://schemas.microsoft.com/office/drawing/2014/main" id="{6870F358-E5D2-CA49-82BC-C8E198F57769}"/>
              </a:ext>
            </a:extLst>
          </p:cNvPr>
          <p:cNvSpPr/>
          <p:nvPr/>
        </p:nvSpPr>
        <p:spPr>
          <a:xfrm flipV="1">
            <a:off x="3227514" y="2296657"/>
            <a:ext cx="751272" cy="1061794"/>
          </a:xfrm>
          <a:prstGeom prst="bentArrow">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80D97679-CCDF-7741-A61B-75C36645ED73}"/>
              </a:ext>
            </a:extLst>
          </p:cNvPr>
          <p:cNvSpPr txBox="1"/>
          <p:nvPr/>
        </p:nvSpPr>
        <p:spPr>
          <a:xfrm>
            <a:off x="2887359" y="3101068"/>
            <a:ext cx="898259" cy="369332"/>
          </a:xfrm>
          <a:prstGeom prst="rect">
            <a:avLst/>
          </a:prstGeom>
          <a:noFill/>
        </p:spPr>
        <p:txBody>
          <a:bodyPr wrap="none" rtlCol="0">
            <a:spAutoFit/>
          </a:bodyPr>
          <a:lstStyle/>
          <a:p>
            <a:r>
              <a:rPr lang="en-US" dirty="0">
                <a:solidFill>
                  <a:schemeClr val="bg1"/>
                </a:solidFill>
              </a:rPr>
              <a:t>To filter</a:t>
            </a:r>
          </a:p>
        </p:txBody>
      </p:sp>
      <p:sp>
        <p:nvSpPr>
          <p:cNvPr id="34" name="Oval 33">
            <a:extLst>
              <a:ext uri="{FF2B5EF4-FFF2-40B4-BE49-F238E27FC236}">
                <a16:creationId xmlns:a16="http://schemas.microsoft.com/office/drawing/2014/main" id="{468BB80F-F6E5-634F-B01E-E16C2880459C}"/>
              </a:ext>
            </a:extLst>
          </p:cNvPr>
          <p:cNvSpPr/>
          <p:nvPr/>
        </p:nvSpPr>
        <p:spPr>
          <a:xfrm>
            <a:off x="1883562" y="2762453"/>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3C2001F-8730-F245-BBD9-3B97C6492792}"/>
              </a:ext>
            </a:extLst>
          </p:cNvPr>
          <p:cNvSpPr/>
          <p:nvPr/>
        </p:nvSpPr>
        <p:spPr>
          <a:xfrm>
            <a:off x="2356677" y="2835173"/>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7C22D76-A42D-144F-A9A8-90FCCECC6D63}"/>
              </a:ext>
            </a:extLst>
          </p:cNvPr>
          <p:cNvSpPr/>
          <p:nvPr/>
        </p:nvSpPr>
        <p:spPr>
          <a:xfrm>
            <a:off x="2236032" y="3552436"/>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5781C7B-785D-A943-A35C-8FDF46B352F0}"/>
              </a:ext>
            </a:extLst>
          </p:cNvPr>
          <p:cNvSpPr/>
          <p:nvPr/>
        </p:nvSpPr>
        <p:spPr>
          <a:xfrm>
            <a:off x="997639" y="2910189"/>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4F53193-742D-4A4F-87AF-6969331C28D3}"/>
              </a:ext>
            </a:extLst>
          </p:cNvPr>
          <p:cNvSpPr/>
          <p:nvPr/>
        </p:nvSpPr>
        <p:spPr>
          <a:xfrm>
            <a:off x="1028001" y="3739086"/>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5699B7C-55E3-4D46-94C2-6BFE4C18C012}"/>
              </a:ext>
            </a:extLst>
          </p:cNvPr>
          <p:cNvSpPr/>
          <p:nvPr/>
        </p:nvSpPr>
        <p:spPr>
          <a:xfrm>
            <a:off x="6884729" y="3020505"/>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1D26B50-3A67-EB40-AE01-83F269DD2DBE}"/>
              </a:ext>
            </a:extLst>
          </p:cNvPr>
          <p:cNvSpPr/>
          <p:nvPr/>
        </p:nvSpPr>
        <p:spPr>
          <a:xfrm>
            <a:off x="8179439" y="2090215"/>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143354F-802F-4445-9B29-13CDE57B7739}"/>
              </a:ext>
            </a:extLst>
          </p:cNvPr>
          <p:cNvSpPr/>
          <p:nvPr/>
        </p:nvSpPr>
        <p:spPr>
          <a:xfrm>
            <a:off x="8191952" y="2721350"/>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6D5DE45-393A-3845-A8FE-D44C8ED2D63C}"/>
              </a:ext>
            </a:extLst>
          </p:cNvPr>
          <p:cNvSpPr/>
          <p:nvPr/>
        </p:nvSpPr>
        <p:spPr>
          <a:xfrm>
            <a:off x="6961577" y="2147117"/>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DA32432-0595-834F-B7A2-E017548A8B3E}"/>
              </a:ext>
            </a:extLst>
          </p:cNvPr>
          <p:cNvSpPr/>
          <p:nvPr/>
        </p:nvSpPr>
        <p:spPr>
          <a:xfrm>
            <a:off x="6628304" y="5014645"/>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D184905-BE87-2049-AAD5-4DA30C048A19}"/>
              </a:ext>
            </a:extLst>
          </p:cNvPr>
          <p:cNvSpPr/>
          <p:nvPr/>
        </p:nvSpPr>
        <p:spPr>
          <a:xfrm>
            <a:off x="2304608" y="5828566"/>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8E022C4-41CA-834B-A833-4C67F0607640}"/>
              </a:ext>
            </a:extLst>
          </p:cNvPr>
          <p:cNvSpPr/>
          <p:nvPr/>
        </p:nvSpPr>
        <p:spPr>
          <a:xfrm>
            <a:off x="5078657" y="5828567"/>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DE3AA13-D825-D948-B490-677F60A09916}"/>
              </a:ext>
            </a:extLst>
          </p:cNvPr>
          <p:cNvSpPr/>
          <p:nvPr/>
        </p:nvSpPr>
        <p:spPr>
          <a:xfrm>
            <a:off x="5411087" y="3103673"/>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032323B-6183-524D-9E63-3BF2099D1EF3}"/>
              </a:ext>
            </a:extLst>
          </p:cNvPr>
          <p:cNvSpPr/>
          <p:nvPr/>
        </p:nvSpPr>
        <p:spPr>
          <a:xfrm>
            <a:off x="7966422" y="4111311"/>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E4A8D14-619C-294C-94DB-9BDAF0FE6031}"/>
              </a:ext>
            </a:extLst>
          </p:cNvPr>
          <p:cNvSpPr/>
          <p:nvPr/>
        </p:nvSpPr>
        <p:spPr>
          <a:xfrm>
            <a:off x="1431658" y="3608123"/>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17179A6-28D8-4F43-A6FE-A190B15B1488}"/>
              </a:ext>
            </a:extLst>
          </p:cNvPr>
          <p:cNvSpPr/>
          <p:nvPr/>
        </p:nvSpPr>
        <p:spPr>
          <a:xfrm>
            <a:off x="1363594" y="2962542"/>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9CFCDB6-22F0-634A-83A9-B32A42BBE0A8}"/>
              </a:ext>
            </a:extLst>
          </p:cNvPr>
          <p:cNvSpPr/>
          <p:nvPr/>
        </p:nvSpPr>
        <p:spPr>
          <a:xfrm>
            <a:off x="1900327" y="3864943"/>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0DF9330-C515-EE45-88BA-6D3B896A0AEC}"/>
              </a:ext>
            </a:extLst>
          </p:cNvPr>
          <p:cNvSpPr/>
          <p:nvPr/>
        </p:nvSpPr>
        <p:spPr>
          <a:xfrm>
            <a:off x="8024832" y="3057081"/>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CDB23-7ADA-C549-AD04-F08736B31CB8}"/>
              </a:ext>
            </a:extLst>
          </p:cNvPr>
          <p:cNvSpPr/>
          <p:nvPr/>
        </p:nvSpPr>
        <p:spPr>
          <a:xfrm>
            <a:off x="5626166" y="5828566"/>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365F387-17B3-6B40-A4C2-362D27D493D7}"/>
              </a:ext>
            </a:extLst>
          </p:cNvPr>
          <p:cNvSpPr/>
          <p:nvPr/>
        </p:nvSpPr>
        <p:spPr>
          <a:xfrm>
            <a:off x="4770541" y="3783384"/>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CC2467F-5FB2-144E-AB7C-1D8FC95E35DC}"/>
              </a:ext>
            </a:extLst>
          </p:cNvPr>
          <p:cNvSpPr/>
          <p:nvPr/>
        </p:nvSpPr>
        <p:spPr>
          <a:xfrm>
            <a:off x="4074695" y="2210929"/>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9CDD3B4-2F6B-FF45-8627-48C12B0DC1D9}"/>
              </a:ext>
            </a:extLst>
          </p:cNvPr>
          <p:cNvSpPr/>
          <p:nvPr/>
        </p:nvSpPr>
        <p:spPr>
          <a:xfrm>
            <a:off x="6827055" y="6158584"/>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FAAD113-3E0A-2B49-A01E-D480E256695B}"/>
              </a:ext>
            </a:extLst>
          </p:cNvPr>
          <p:cNvSpPr/>
          <p:nvPr/>
        </p:nvSpPr>
        <p:spPr>
          <a:xfrm>
            <a:off x="7960387" y="5904082"/>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244C836-70D1-D24B-BD40-0A383DC55D31}"/>
              </a:ext>
            </a:extLst>
          </p:cNvPr>
          <p:cNvSpPr/>
          <p:nvPr/>
        </p:nvSpPr>
        <p:spPr>
          <a:xfrm>
            <a:off x="6628304" y="4392289"/>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7B7567C-764A-9246-824D-1ADF41256BFE}"/>
              </a:ext>
            </a:extLst>
          </p:cNvPr>
          <p:cNvSpPr/>
          <p:nvPr/>
        </p:nvSpPr>
        <p:spPr>
          <a:xfrm>
            <a:off x="7509449" y="6134182"/>
            <a:ext cx="300625" cy="327859"/>
          </a:xfrm>
          <a:prstGeom prst="ellipse">
            <a:avLst/>
          </a:prstGeom>
          <a:solidFill>
            <a:schemeClr val="accent5">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BF2E7C4-CA44-D74A-BE91-C2C81F47D27A}"/>
              </a:ext>
            </a:extLst>
          </p:cNvPr>
          <p:cNvSpPr/>
          <p:nvPr/>
        </p:nvSpPr>
        <p:spPr>
          <a:xfrm>
            <a:off x="6862203" y="2498151"/>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B22F92B-7187-B342-8767-A65F90125023}"/>
              </a:ext>
            </a:extLst>
          </p:cNvPr>
          <p:cNvSpPr/>
          <p:nvPr/>
        </p:nvSpPr>
        <p:spPr>
          <a:xfrm>
            <a:off x="5373409" y="2177215"/>
            <a:ext cx="300625" cy="327859"/>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A443B3-728A-9542-B4BD-9E28EB4A89A2}"/>
              </a:ext>
            </a:extLst>
          </p:cNvPr>
          <p:cNvSpPr txBox="1"/>
          <p:nvPr/>
        </p:nvSpPr>
        <p:spPr>
          <a:xfrm>
            <a:off x="2315416" y="2012338"/>
            <a:ext cx="547009" cy="276999"/>
          </a:xfrm>
          <a:prstGeom prst="rect">
            <a:avLst/>
          </a:prstGeom>
          <a:noFill/>
        </p:spPr>
        <p:txBody>
          <a:bodyPr wrap="none" rtlCol="0">
            <a:spAutoFit/>
          </a:bodyPr>
          <a:lstStyle/>
          <a:p>
            <a:r>
              <a:rPr lang="en-US" sz="1200" dirty="0"/>
              <a:t>Taxes</a:t>
            </a:r>
          </a:p>
        </p:txBody>
      </p:sp>
      <p:sp>
        <p:nvSpPr>
          <p:cNvPr id="62" name="TextBox 61">
            <a:extLst>
              <a:ext uri="{FF2B5EF4-FFF2-40B4-BE49-F238E27FC236}">
                <a16:creationId xmlns:a16="http://schemas.microsoft.com/office/drawing/2014/main" id="{27E36D57-8D1E-7B4B-96C9-08E4D0AE2890}"/>
              </a:ext>
            </a:extLst>
          </p:cNvPr>
          <p:cNvSpPr txBox="1"/>
          <p:nvPr/>
        </p:nvSpPr>
        <p:spPr>
          <a:xfrm rot="5400000">
            <a:off x="2939843" y="2561140"/>
            <a:ext cx="817853" cy="276999"/>
          </a:xfrm>
          <a:prstGeom prst="rect">
            <a:avLst/>
          </a:prstGeom>
          <a:noFill/>
        </p:spPr>
        <p:txBody>
          <a:bodyPr wrap="none" rtlCol="0">
            <a:spAutoFit/>
          </a:bodyPr>
          <a:lstStyle/>
          <a:p>
            <a:r>
              <a:rPr lang="en-US" sz="1200" dirty="0"/>
              <a:t>Subsidies</a:t>
            </a:r>
          </a:p>
        </p:txBody>
      </p:sp>
    </p:spTree>
    <p:extLst>
      <p:ext uri="{BB962C8B-B14F-4D97-AF65-F5344CB8AC3E}">
        <p14:creationId xmlns:p14="http://schemas.microsoft.com/office/powerpoint/2010/main" val="210387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1"/>
            <a:ext cx="7200900" cy="4120587"/>
          </a:xfrm>
        </p:spPr>
        <p:txBody>
          <a:bodyPr>
            <a:normAutofit fontScale="92500"/>
          </a:bodyPr>
          <a:lstStyle/>
          <a:p>
            <a:r>
              <a:rPr lang="en-US" dirty="0"/>
              <a:t>“[O]</a:t>
            </a:r>
            <a:r>
              <a:rPr lang="en-US" dirty="0" err="1"/>
              <a:t>nce</a:t>
            </a:r>
            <a:r>
              <a:rPr lang="en-US" dirty="0"/>
              <a:t> workers have been ranked, giving everyone </a:t>
            </a:r>
            <a:r>
              <a:rPr lang="en-US" i="1" dirty="0"/>
              <a:t>extra</a:t>
            </a:r>
            <a:r>
              <a:rPr lang="en-US" dirty="0"/>
              <a:t> years of education is socially wasteful. Furthermore, since the status quo is supported by hundreds of billions of dollars of subsidies, we’re probably underusing alternative certification methods like apprenticeships, testing, boot camps, and so on.”</a:t>
            </a:r>
          </a:p>
          <a:p>
            <a:r>
              <a:rPr lang="en-US" dirty="0"/>
              <a:t>“Signaling… explains why students are far more concerned about grades than actual learning. They want ‘easy A’s’—not professors who teach lots of job skills. Signaling explains why cheating pays—a successful cheater profits by </a:t>
            </a:r>
            <a:r>
              <a:rPr lang="en-US" i="1" dirty="0"/>
              <a:t>impersonating</a:t>
            </a:r>
            <a:r>
              <a:rPr lang="en-US" dirty="0"/>
              <a:t> a good student. And signaling explains why students readily forget course material the day after the final exam. Once you’ve got the good signal on your transcript, you can usually safely forget whatever you learned.”</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297151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7F5E-48A7-8143-B392-F0B80EBA2FFF}"/>
              </a:ext>
            </a:extLst>
          </p:cNvPr>
          <p:cNvSpPr>
            <a:spLocks noGrp="1"/>
          </p:cNvSpPr>
          <p:nvPr>
            <p:ph type="title"/>
          </p:nvPr>
        </p:nvSpPr>
        <p:spPr>
          <a:xfrm>
            <a:off x="1028700" y="685800"/>
            <a:ext cx="7305072" cy="1485900"/>
          </a:xfrm>
        </p:spPr>
        <p:txBody>
          <a:bodyPr/>
          <a:lstStyle/>
          <a:p>
            <a:r>
              <a:rPr lang="en-US" dirty="0"/>
              <a:t>Higher Education as Signaling</a:t>
            </a:r>
          </a:p>
        </p:txBody>
      </p:sp>
      <p:sp>
        <p:nvSpPr>
          <p:cNvPr id="3" name="Content Placeholder 2">
            <a:extLst>
              <a:ext uri="{FF2B5EF4-FFF2-40B4-BE49-F238E27FC236}">
                <a16:creationId xmlns:a16="http://schemas.microsoft.com/office/drawing/2014/main" id="{78128B25-3C7E-374C-8FDC-AEC001848E24}"/>
              </a:ext>
            </a:extLst>
          </p:cNvPr>
          <p:cNvSpPr>
            <a:spLocks noGrp="1"/>
          </p:cNvSpPr>
          <p:nvPr>
            <p:ph idx="1"/>
          </p:nvPr>
        </p:nvSpPr>
        <p:spPr>
          <a:xfrm>
            <a:off x="1028700" y="1956122"/>
            <a:ext cx="7200900" cy="3911278"/>
          </a:xfrm>
        </p:spPr>
        <p:txBody>
          <a:bodyPr>
            <a:normAutofit/>
          </a:bodyPr>
          <a:lstStyle/>
          <a:p>
            <a:r>
              <a:rPr lang="en-US" dirty="0"/>
              <a:t>“Above all, we need far less education. And the cleanest way to get far less education is to sharply cut government education spending. …[E]</a:t>
            </a:r>
            <a:r>
              <a:rPr lang="en-US" dirty="0" err="1"/>
              <a:t>mployers</a:t>
            </a:r>
            <a:r>
              <a:rPr lang="en-US" dirty="0"/>
              <a:t> will no longer expect you to have the education you can no longer afford. In other words, spending cuts will cause credential </a:t>
            </a:r>
            <a:r>
              <a:rPr lang="en-US" i="1" dirty="0"/>
              <a:t>deflation</a:t>
            </a:r>
            <a:r>
              <a:rPr lang="en-US" dirty="0"/>
              <a:t>. You’ll once again be able to get low- and middle-skill jobs with a high school degree—or less.”</a:t>
            </a:r>
          </a:p>
          <a:p>
            <a:r>
              <a:rPr lang="en-US" dirty="0"/>
              <a:t>“[T]here’s little sign that education causes much enlightenment or civic understanding. Even at top schools, most students are intellectually and culturally apathetic, and most professors are uninspiring.”</a:t>
            </a:r>
          </a:p>
          <a:p>
            <a:pPr marL="0" lvl="2" indent="0">
              <a:buNone/>
            </a:pPr>
            <a:r>
              <a:rPr lang="en-US" dirty="0"/>
              <a:t>						-- Bryan Caplan</a:t>
            </a:r>
          </a:p>
        </p:txBody>
      </p:sp>
      <p:sp>
        <p:nvSpPr>
          <p:cNvPr id="4" name="Footer Placeholder 3">
            <a:extLst>
              <a:ext uri="{FF2B5EF4-FFF2-40B4-BE49-F238E27FC236}">
                <a16:creationId xmlns:a16="http://schemas.microsoft.com/office/drawing/2014/main" id="{144FB530-619A-C246-BB98-2952256A0B16}"/>
              </a:ext>
            </a:extLst>
          </p:cNvPr>
          <p:cNvSpPr>
            <a:spLocks noGrp="1"/>
          </p:cNvSpPr>
          <p:nvPr>
            <p:ph type="ftr" sz="quarter" idx="11"/>
          </p:nvPr>
        </p:nvSpPr>
        <p:spPr/>
        <p:txBody>
          <a:bodyPr/>
          <a:lstStyle/>
          <a:p>
            <a:pPr algn="ctr"/>
            <a:endParaRPr lang="en-US" dirty="0"/>
          </a:p>
        </p:txBody>
      </p:sp>
      <p:sp>
        <p:nvSpPr>
          <p:cNvPr id="5" name="Rectangle 4">
            <a:extLst>
              <a:ext uri="{FF2B5EF4-FFF2-40B4-BE49-F238E27FC236}">
                <a16:creationId xmlns:a16="http://schemas.microsoft.com/office/drawing/2014/main" id="{39CD53FA-193A-0B4A-8BA4-E006E4C0E005}"/>
              </a:ext>
            </a:extLst>
          </p:cNvPr>
          <p:cNvSpPr/>
          <p:nvPr/>
        </p:nvSpPr>
        <p:spPr>
          <a:xfrm>
            <a:off x="642395" y="6176387"/>
            <a:ext cx="8339560" cy="276999"/>
          </a:xfrm>
          <a:prstGeom prst="rect">
            <a:avLst/>
          </a:prstGeom>
        </p:spPr>
        <p:txBody>
          <a:bodyPr wrap="square">
            <a:spAutoFit/>
          </a:bodyPr>
          <a:lstStyle/>
          <a:p>
            <a:r>
              <a:rPr lang="en-US" sz="1200" dirty="0">
                <a:hlinkClick r:id="rId2"/>
              </a:rPr>
              <a:t>http://blog.press.princeton.edu/2018/01/23/bryan-caplan-on-the-case-against-education/</a:t>
            </a:r>
            <a:endParaRPr lang="en-US" sz="1200" dirty="0"/>
          </a:p>
        </p:txBody>
      </p:sp>
    </p:spTree>
    <p:extLst>
      <p:ext uri="{BB962C8B-B14F-4D97-AF65-F5344CB8AC3E}">
        <p14:creationId xmlns:p14="http://schemas.microsoft.com/office/powerpoint/2010/main" val="1190597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361D6A-7269-314C-AC28-3E4232EEBE09}"/>
              </a:ext>
            </a:extLst>
          </p:cNvPr>
          <p:cNvSpPr>
            <a:spLocks noGrp="1"/>
          </p:cNvSpPr>
          <p:nvPr>
            <p:ph type="ftr" sz="quarter" idx="11"/>
          </p:nvPr>
        </p:nvSpPr>
        <p:spPr/>
        <p:txBody>
          <a:bodyPr/>
          <a:lstStyle/>
          <a:p>
            <a:pPr algn="ctr"/>
            <a:endParaRPr lang="en-US" dirty="0"/>
          </a:p>
        </p:txBody>
      </p:sp>
      <p:pic>
        <p:nvPicPr>
          <p:cNvPr id="6" name="Picture 5">
            <a:extLst>
              <a:ext uri="{FF2B5EF4-FFF2-40B4-BE49-F238E27FC236}">
                <a16:creationId xmlns:a16="http://schemas.microsoft.com/office/drawing/2014/main" id="{B759D179-4F7A-164E-8DD1-11ED9586E9CA}"/>
              </a:ext>
            </a:extLst>
          </p:cNvPr>
          <p:cNvPicPr>
            <a:picLocks noChangeAspect="1"/>
          </p:cNvPicPr>
          <p:nvPr/>
        </p:nvPicPr>
        <p:blipFill>
          <a:blip r:embed="rId2"/>
          <a:stretch>
            <a:fillRect/>
          </a:stretch>
        </p:blipFill>
        <p:spPr>
          <a:xfrm>
            <a:off x="0" y="1106905"/>
            <a:ext cx="9144000" cy="4506087"/>
          </a:xfrm>
          <a:prstGeom prst="rect">
            <a:avLst/>
          </a:prstGeom>
        </p:spPr>
      </p:pic>
    </p:spTree>
    <p:extLst>
      <p:ext uri="{BB962C8B-B14F-4D97-AF65-F5344CB8AC3E}">
        <p14:creationId xmlns:p14="http://schemas.microsoft.com/office/powerpoint/2010/main" val="201754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Does College Deliver?</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lstStyle/>
          <a:p>
            <a:r>
              <a:rPr lang="en-US" dirty="0"/>
              <a:t>“Graduates have little to no improvement in critical thinking skills”</a:t>
            </a:r>
          </a:p>
          <a:p>
            <a:pPr lvl="1"/>
            <a:r>
              <a:rPr lang="en-US" dirty="0"/>
              <a:t>“At some of the most prestigious flagship universities, test results indicate the average graduate shows little or no improvement in critical thinking over four years.”</a:t>
            </a:r>
          </a:p>
          <a:p>
            <a:pPr lvl="1"/>
            <a:r>
              <a:rPr lang="en-US" dirty="0"/>
              <a:t>“[E]</a:t>
            </a:r>
            <a:r>
              <a:rPr lang="en-US" dirty="0" err="1"/>
              <a:t>mployers</a:t>
            </a:r>
            <a:r>
              <a:rPr lang="en-US" dirty="0"/>
              <a:t> are beginning to discount the degree signal as well. Google, for example, doesn’t care if potential hires have a college degree. They look past academic credentials for other characteristics that predict job performance.”</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84775"/>
          </a:xfrm>
          <a:prstGeom prst="rect">
            <a:avLst/>
          </a:prstGeom>
          <a:noFill/>
        </p:spPr>
        <p:txBody>
          <a:bodyPr wrap="square" rtlCol="0">
            <a:spAutoFit/>
          </a:bodyPr>
          <a:lstStyle/>
          <a:p>
            <a:r>
              <a:rPr lang="en-US" sz="1600" dirty="0"/>
              <a:t>Jonathan Newman, “Four Reasons Why College Degrees are Becoming Useless,” https://</a:t>
            </a:r>
            <a:r>
              <a:rPr lang="en-US" sz="1600" dirty="0" err="1"/>
              <a:t>mises.org</a:t>
            </a:r>
            <a:r>
              <a:rPr lang="en-US" sz="1600" dirty="0"/>
              <a:t>/wire/four-reasons-why-college-degrees-are-becoming-useless</a:t>
            </a:r>
          </a:p>
        </p:txBody>
      </p:sp>
    </p:spTree>
    <p:extLst>
      <p:ext uri="{BB962C8B-B14F-4D97-AF65-F5344CB8AC3E}">
        <p14:creationId xmlns:p14="http://schemas.microsoft.com/office/powerpoint/2010/main" val="108910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Does College Deliver?</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lstStyle/>
          <a:p>
            <a:r>
              <a:rPr lang="en-US" dirty="0"/>
              <a:t>Grade Inflation</a:t>
            </a:r>
          </a:p>
          <a:p>
            <a:pPr lvl="1"/>
            <a:r>
              <a:rPr lang="en-US" dirty="0"/>
              <a:t>“At Yale College, where 62 percent of grades are in the A range, proposals to curb grade inflation are in doubt following student protests and faculty concern.”</a:t>
            </a:r>
          </a:p>
          <a:p>
            <a:pPr lvl="1"/>
            <a:r>
              <a:rPr lang="en-US" dirty="0"/>
              <a:t>“[Arthur Levine] found in a national survey that 41 percent of students had grade point averages of A-minus or higher in 2009, compared to just 7 percent in 1969.”</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830997"/>
          </a:xfrm>
          <a:prstGeom prst="rect">
            <a:avLst/>
          </a:prstGeom>
          <a:noFill/>
        </p:spPr>
        <p:txBody>
          <a:bodyPr wrap="square" rtlCol="0">
            <a:spAutoFit/>
          </a:bodyPr>
          <a:lstStyle/>
          <a:p>
            <a:r>
              <a:rPr lang="en-US" sz="1600" dirty="0"/>
              <a:t>Marcella </a:t>
            </a:r>
            <a:r>
              <a:rPr lang="en-US" sz="1600" dirty="0" err="1"/>
              <a:t>Bombardieri</a:t>
            </a:r>
            <a:r>
              <a:rPr lang="en-US" sz="1600" dirty="0"/>
              <a:t>, “Harvard, Other Schools Still Fighting Grade Inflation,” </a:t>
            </a:r>
            <a:r>
              <a:rPr lang="en-US" sz="1600" dirty="0">
                <a:hlinkClick r:id="rId2"/>
              </a:rPr>
              <a:t>https://www.bostonglobe.com/metro/2013/12/05/with-its-most-common-grade-harvard-earns-disapproval-but-has-company/kCeheDYfuDjSRcM1sVljfK/story.html</a:t>
            </a:r>
            <a:endParaRPr lang="en-US" sz="1600" dirty="0"/>
          </a:p>
        </p:txBody>
      </p:sp>
    </p:spTree>
    <p:extLst>
      <p:ext uri="{BB962C8B-B14F-4D97-AF65-F5344CB8AC3E}">
        <p14:creationId xmlns:p14="http://schemas.microsoft.com/office/powerpoint/2010/main" val="274845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91B077-2CFF-C749-8D3D-DCCB5C036897}"/>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2CB48989-CAE3-8848-A934-EAFF6C52128E}"/>
              </a:ext>
            </a:extLst>
          </p:cNvPr>
          <p:cNvPicPr>
            <a:picLocks noChangeAspect="1"/>
          </p:cNvPicPr>
          <p:nvPr/>
        </p:nvPicPr>
        <p:blipFill>
          <a:blip r:embed="rId2"/>
          <a:stretch>
            <a:fillRect/>
          </a:stretch>
        </p:blipFill>
        <p:spPr>
          <a:xfrm>
            <a:off x="0" y="0"/>
            <a:ext cx="9144000" cy="6326245"/>
          </a:xfrm>
          <a:prstGeom prst="rect">
            <a:avLst/>
          </a:prstGeom>
        </p:spPr>
      </p:pic>
      <p:sp>
        <p:nvSpPr>
          <p:cNvPr id="5" name="TextBox 4">
            <a:extLst>
              <a:ext uri="{FF2B5EF4-FFF2-40B4-BE49-F238E27FC236}">
                <a16:creationId xmlns:a16="http://schemas.microsoft.com/office/drawing/2014/main" id="{EBE402A7-C159-2E4B-AF0D-87C70C203468}"/>
              </a:ext>
            </a:extLst>
          </p:cNvPr>
          <p:cNvSpPr txBox="1"/>
          <p:nvPr/>
        </p:nvSpPr>
        <p:spPr>
          <a:xfrm>
            <a:off x="342900" y="6326245"/>
            <a:ext cx="4038600" cy="369332"/>
          </a:xfrm>
          <a:prstGeom prst="rect">
            <a:avLst/>
          </a:prstGeom>
          <a:noFill/>
        </p:spPr>
        <p:txBody>
          <a:bodyPr wrap="square" rtlCol="0">
            <a:spAutoFit/>
          </a:bodyPr>
          <a:lstStyle/>
          <a:p>
            <a:r>
              <a:rPr lang="en-US" dirty="0"/>
              <a:t>Source: </a:t>
            </a:r>
            <a:r>
              <a:rPr lang="en-US" dirty="0" err="1"/>
              <a:t>gradeinflation.com</a:t>
            </a:r>
            <a:endParaRPr lang="en-US" dirty="0"/>
          </a:p>
        </p:txBody>
      </p:sp>
    </p:spTree>
    <p:extLst>
      <p:ext uri="{BB962C8B-B14F-4D97-AF65-F5344CB8AC3E}">
        <p14:creationId xmlns:p14="http://schemas.microsoft.com/office/powerpoint/2010/main" val="3102289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4F4363-0A86-124E-9C95-EE69F8E51940}"/>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4C3E83D-6A1A-6240-9B9E-0F2189BB9FBE}"/>
              </a:ext>
            </a:extLst>
          </p:cNvPr>
          <p:cNvPicPr>
            <a:picLocks noChangeAspect="1"/>
          </p:cNvPicPr>
          <p:nvPr/>
        </p:nvPicPr>
        <p:blipFill>
          <a:blip r:embed="rId2"/>
          <a:stretch>
            <a:fillRect/>
          </a:stretch>
        </p:blipFill>
        <p:spPr>
          <a:xfrm>
            <a:off x="243786" y="0"/>
            <a:ext cx="8656427" cy="6858000"/>
          </a:xfrm>
          <a:prstGeom prst="rect">
            <a:avLst/>
          </a:prstGeom>
        </p:spPr>
      </p:pic>
      <p:sp>
        <p:nvSpPr>
          <p:cNvPr id="5" name="TextBox 4">
            <a:extLst>
              <a:ext uri="{FF2B5EF4-FFF2-40B4-BE49-F238E27FC236}">
                <a16:creationId xmlns:a16="http://schemas.microsoft.com/office/drawing/2014/main" id="{ADC5C329-D10D-A24C-B902-08782F12F6B1}"/>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57.</a:t>
            </a:r>
          </a:p>
        </p:txBody>
      </p:sp>
    </p:spTree>
    <p:extLst>
      <p:ext uri="{BB962C8B-B14F-4D97-AF65-F5344CB8AC3E}">
        <p14:creationId xmlns:p14="http://schemas.microsoft.com/office/powerpoint/2010/main" val="159258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8E06-AC19-B84D-AC98-868273A447D8}"/>
              </a:ext>
            </a:extLst>
          </p:cNvPr>
          <p:cNvSpPr>
            <a:spLocks noGrp="1"/>
          </p:cNvSpPr>
          <p:nvPr>
            <p:ph type="title"/>
          </p:nvPr>
        </p:nvSpPr>
        <p:spPr>
          <a:xfrm>
            <a:off x="573769" y="1015601"/>
            <a:ext cx="7209728" cy="4156464"/>
          </a:xfrm>
        </p:spPr>
        <p:txBody>
          <a:bodyPr>
            <a:noAutofit/>
          </a:bodyPr>
          <a:lstStyle/>
          <a:p>
            <a:r>
              <a:rPr lang="en-US" sz="2800" b="1" dirty="0"/>
              <a:t>Crisis 1: </a:t>
            </a:r>
            <a:r>
              <a:rPr lang="en-US" sz="2800" dirty="0"/>
              <a:t>College Doesn’t Do What It Advertises</a:t>
            </a:r>
            <a:br>
              <a:rPr lang="en-US" sz="2800" dirty="0"/>
            </a:br>
            <a:br>
              <a:rPr lang="en-US" sz="2800" dirty="0"/>
            </a:br>
            <a:r>
              <a:rPr lang="en-US" sz="2800" b="1" dirty="0"/>
              <a:t>Crisis 2: </a:t>
            </a:r>
            <a:r>
              <a:rPr lang="en-US" sz="2800" dirty="0"/>
              <a:t>Government Subsidies are Backfiring</a:t>
            </a:r>
            <a:br>
              <a:rPr lang="en-US" sz="2800" dirty="0"/>
            </a:br>
            <a:br>
              <a:rPr lang="en-US" sz="2800" dirty="0"/>
            </a:br>
            <a:r>
              <a:rPr lang="en-US" sz="2800" dirty="0"/>
              <a:t>Crisis 3: COVID-19 and Remote Learning </a:t>
            </a:r>
            <a:br>
              <a:rPr lang="en-US" sz="2800" dirty="0"/>
            </a:br>
            <a:br>
              <a:rPr lang="en-US" sz="2800" dirty="0"/>
            </a:br>
            <a:r>
              <a:rPr lang="en-US" sz="2800" b="1" dirty="0"/>
              <a:t>Crisis 4: </a:t>
            </a:r>
            <a:r>
              <a:rPr lang="en-US" sz="2800" dirty="0"/>
              <a:t>Academic Discourse is Becoming Politicized</a:t>
            </a:r>
          </a:p>
        </p:txBody>
      </p:sp>
      <p:sp>
        <p:nvSpPr>
          <p:cNvPr id="4" name="Footer Placeholder 3">
            <a:extLst>
              <a:ext uri="{FF2B5EF4-FFF2-40B4-BE49-F238E27FC236}">
                <a16:creationId xmlns:a16="http://schemas.microsoft.com/office/drawing/2014/main" id="{2B72EE9F-F3FD-8145-9108-47D19217B5B0}"/>
              </a:ext>
            </a:extLst>
          </p:cNvPr>
          <p:cNvSpPr>
            <a:spLocks noGrp="1"/>
          </p:cNvSpPr>
          <p:nvPr>
            <p:ph type="ftr" sz="quarter" idx="11"/>
          </p:nvPr>
        </p:nvSpPr>
        <p:spPr/>
        <p:txBody>
          <a:bodyPr/>
          <a:lstStyle/>
          <a:p>
            <a:endParaRPr kumimoji="0" lang="en-US"/>
          </a:p>
        </p:txBody>
      </p:sp>
    </p:spTree>
    <p:extLst>
      <p:ext uri="{BB962C8B-B14F-4D97-AF65-F5344CB8AC3E}">
        <p14:creationId xmlns:p14="http://schemas.microsoft.com/office/powerpoint/2010/main" val="748261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2: Government Subsidies Are Backfiring</a:t>
            </a:r>
          </a:p>
        </p:txBody>
      </p:sp>
      <p:sp>
        <p:nvSpPr>
          <p:cNvPr id="5" name="Content Placeholder 4"/>
          <p:cNvSpPr>
            <a:spLocks noGrp="1"/>
          </p:cNvSpPr>
          <p:nvPr>
            <p:ph type="body" idx="1"/>
          </p:nvPr>
        </p:nvSpPr>
        <p:spPr/>
        <p:txBody>
          <a:bodyPr/>
          <a:lstStyle/>
          <a:p>
            <a:endParaRPr lang="en-US" dirty="0"/>
          </a:p>
        </p:txBody>
      </p:sp>
      <p:sp>
        <p:nvSpPr>
          <p:cNvPr id="8" name="Footer Placeholder 5"/>
          <p:cNvSpPr>
            <a:spLocks noGrp="1"/>
          </p:cNvSpPr>
          <p:nvPr>
            <p:ph type="ftr" sz="quarter" idx="11"/>
          </p:nvPr>
        </p:nvSpPr>
        <p:spPr/>
        <p:txBody>
          <a:bodyPr/>
          <a:lstStyle/>
          <a:p>
            <a:pPr algn="ct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Tuition and Costs</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688489"/>
            <a:ext cx="7200900" cy="3581400"/>
          </a:xfrm>
        </p:spPr>
        <p:txBody>
          <a:bodyPr>
            <a:normAutofit/>
          </a:bodyPr>
          <a:lstStyle/>
          <a:p>
            <a:r>
              <a:rPr lang="en-US" dirty="0"/>
              <a:t>“Tuition is increasing, but future earnings are decreasing”</a:t>
            </a:r>
          </a:p>
          <a:p>
            <a:pPr lvl="1"/>
            <a:r>
              <a:rPr lang="en-US" dirty="0"/>
              <a:t>“According to Bloomberg, college tuition and fees have increased 1,120 percent since records began in 1978, and the rate of increase in college costs has been ‘four times faster than the increase in the consumer price index.’” – Doug French</a:t>
            </a:r>
          </a:p>
          <a:p>
            <a:pPr lvl="1"/>
            <a:r>
              <a:rPr lang="en-US" dirty="0"/>
              <a:t>Total student loans are at $1.6 trillion and climbing. </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578475"/>
            <a:ext cx="7617995" cy="1169551"/>
          </a:xfrm>
          <a:prstGeom prst="rect">
            <a:avLst/>
          </a:prstGeom>
          <a:noFill/>
        </p:spPr>
        <p:txBody>
          <a:bodyPr wrap="square" rtlCol="0">
            <a:spAutoFit/>
          </a:bodyPr>
          <a:lstStyle/>
          <a:p>
            <a:r>
              <a:rPr lang="en-US" sz="1400" dirty="0"/>
              <a:t>Jonathan Newman, “Four Reasons Why College Degrees are Becoming Useless,” </a:t>
            </a:r>
            <a:r>
              <a:rPr lang="en-US" sz="1400" dirty="0">
                <a:hlinkClick r:id="rId2"/>
              </a:rPr>
              <a:t>https://mises.org/wire/four-reasons-why-college-degrees-are-becoming-useless</a:t>
            </a:r>
            <a:endParaRPr lang="en-US" sz="1400" dirty="0"/>
          </a:p>
          <a:p>
            <a:r>
              <a:rPr lang="en-US" sz="1400" dirty="0"/>
              <a:t>Doug French, “No End in Sight for Higher-Education Malinvestment,” </a:t>
            </a:r>
            <a:r>
              <a:rPr lang="en-US" sz="1400" dirty="0">
                <a:hlinkClick r:id="rId3"/>
              </a:rPr>
              <a:t>https://mises.org/library/no-end-sight-higher-education-malinvestment</a:t>
            </a:r>
            <a:r>
              <a:rPr lang="en-US" sz="1400" dirty="0"/>
              <a:t> </a:t>
            </a:r>
            <a:br>
              <a:rPr lang="en-US" sz="1400" dirty="0"/>
            </a:br>
            <a:r>
              <a:rPr lang="en-US" sz="1400" dirty="0"/>
              <a:t>Debt clock: </a:t>
            </a:r>
            <a:r>
              <a:rPr lang="en-US" sz="1400" dirty="0">
                <a:hlinkClick r:id="rId4"/>
              </a:rPr>
              <a:t>http://finaid.org/loans/studentloandebtclock.phtml</a:t>
            </a:r>
            <a:r>
              <a:rPr lang="en-US" sz="1400" dirty="0"/>
              <a:t> </a:t>
            </a:r>
          </a:p>
        </p:txBody>
      </p:sp>
      <p:pic>
        <p:nvPicPr>
          <p:cNvPr id="7" name="Picture 6">
            <a:extLst>
              <a:ext uri="{FF2B5EF4-FFF2-40B4-BE49-F238E27FC236}">
                <a16:creationId xmlns:a16="http://schemas.microsoft.com/office/drawing/2014/main" id="{72CBA76A-73CC-D04D-A1F4-47E1CF56D27C}"/>
              </a:ext>
            </a:extLst>
          </p:cNvPr>
          <p:cNvPicPr>
            <a:picLocks noChangeAspect="1"/>
          </p:cNvPicPr>
          <p:nvPr/>
        </p:nvPicPr>
        <p:blipFill>
          <a:blip r:embed="rId5"/>
          <a:stretch>
            <a:fillRect/>
          </a:stretch>
        </p:blipFill>
        <p:spPr>
          <a:xfrm>
            <a:off x="1534634" y="4192282"/>
            <a:ext cx="5981700" cy="1231900"/>
          </a:xfrm>
          <a:prstGeom prst="rect">
            <a:avLst/>
          </a:prstGeom>
        </p:spPr>
      </p:pic>
    </p:spTree>
    <p:extLst>
      <p:ext uri="{BB962C8B-B14F-4D97-AF65-F5344CB8AC3E}">
        <p14:creationId xmlns:p14="http://schemas.microsoft.com/office/powerpoint/2010/main" val="1975320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Tuition and Costs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578475"/>
            <a:ext cx="7617995" cy="584775"/>
          </a:xfrm>
          <a:prstGeom prst="rect">
            <a:avLst/>
          </a:prstGeom>
          <a:noFill/>
        </p:spPr>
        <p:txBody>
          <a:bodyPr wrap="square" rtlCol="0">
            <a:spAutoFit/>
          </a:bodyPr>
          <a:lstStyle/>
          <a:p>
            <a:r>
              <a:rPr lang="en-US" sz="1600" dirty="0"/>
              <a:t>Jonathan Newman, “Busting the ‘Free College’ Myth,” </a:t>
            </a:r>
            <a:r>
              <a:rPr lang="en-US" sz="1600" dirty="0">
                <a:hlinkClick r:id="rId2"/>
              </a:rPr>
              <a:t>https://mises.org/wire/busting-free-college-myth</a:t>
            </a:r>
            <a:endParaRPr lang="en-US" sz="1600" dirty="0"/>
          </a:p>
        </p:txBody>
      </p:sp>
      <p:pic>
        <p:nvPicPr>
          <p:cNvPr id="8" name="Picture 7">
            <a:extLst>
              <a:ext uri="{FF2B5EF4-FFF2-40B4-BE49-F238E27FC236}">
                <a16:creationId xmlns:a16="http://schemas.microsoft.com/office/drawing/2014/main" id="{53451B21-C3D6-4848-899B-DA77DEA19D33}"/>
              </a:ext>
            </a:extLst>
          </p:cNvPr>
          <p:cNvPicPr>
            <a:picLocks noChangeAspect="1"/>
          </p:cNvPicPr>
          <p:nvPr/>
        </p:nvPicPr>
        <p:blipFill>
          <a:blip r:embed="rId3"/>
          <a:stretch>
            <a:fillRect/>
          </a:stretch>
        </p:blipFill>
        <p:spPr>
          <a:xfrm>
            <a:off x="1244601" y="1292425"/>
            <a:ext cx="7186191" cy="4286050"/>
          </a:xfrm>
          <a:prstGeom prst="rect">
            <a:avLst/>
          </a:prstGeom>
        </p:spPr>
      </p:pic>
    </p:spTree>
    <p:extLst>
      <p:ext uri="{BB962C8B-B14F-4D97-AF65-F5344CB8AC3E}">
        <p14:creationId xmlns:p14="http://schemas.microsoft.com/office/powerpoint/2010/main" val="2605273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9F7058-798C-834F-9E20-A3F65C0BA07C}"/>
              </a:ext>
            </a:extLst>
          </p:cNvPr>
          <p:cNvSpPr>
            <a:spLocks noGrp="1"/>
          </p:cNvSpPr>
          <p:nvPr>
            <p:ph type="ftr" sz="quarter" idx="11"/>
          </p:nvPr>
        </p:nvSpPr>
        <p:spPr/>
        <p:txBody>
          <a:bodyPr/>
          <a:lstStyle/>
          <a:p>
            <a:pPr algn="ctr"/>
            <a:endParaRPr lang="en-US" dirty="0"/>
          </a:p>
        </p:txBody>
      </p:sp>
      <p:pic>
        <p:nvPicPr>
          <p:cNvPr id="3" name="Picture 2">
            <a:extLst>
              <a:ext uri="{FF2B5EF4-FFF2-40B4-BE49-F238E27FC236}">
                <a16:creationId xmlns:a16="http://schemas.microsoft.com/office/drawing/2014/main" id="{0063E696-3E54-BD4C-855E-9AB157C66E72}"/>
              </a:ext>
            </a:extLst>
          </p:cNvPr>
          <p:cNvPicPr>
            <a:picLocks noChangeAspect="1"/>
          </p:cNvPicPr>
          <p:nvPr/>
        </p:nvPicPr>
        <p:blipFill>
          <a:blip r:embed="rId2"/>
          <a:stretch>
            <a:fillRect/>
          </a:stretch>
        </p:blipFill>
        <p:spPr>
          <a:xfrm>
            <a:off x="724332" y="685800"/>
            <a:ext cx="7952278" cy="5767586"/>
          </a:xfrm>
          <a:prstGeom prst="rect">
            <a:avLst/>
          </a:prstGeom>
        </p:spPr>
      </p:pic>
      <p:sp>
        <p:nvSpPr>
          <p:cNvPr id="4" name="TextBox 3">
            <a:extLst>
              <a:ext uri="{FF2B5EF4-FFF2-40B4-BE49-F238E27FC236}">
                <a16:creationId xmlns:a16="http://schemas.microsoft.com/office/drawing/2014/main" id="{4F6D13A4-4424-534B-BC0A-68D3746A5EF3}"/>
              </a:ext>
            </a:extLst>
          </p:cNvPr>
          <p:cNvSpPr txBox="1"/>
          <p:nvPr/>
        </p:nvSpPr>
        <p:spPr>
          <a:xfrm rot="5400000">
            <a:off x="5888706" y="3352092"/>
            <a:ext cx="6059929" cy="276999"/>
          </a:xfrm>
          <a:prstGeom prst="rect">
            <a:avLst/>
          </a:prstGeom>
          <a:noFill/>
        </p:spPr>
        <p:txBody>
          <a:bodyPr wrap="none" rtlCol="0">
            <a:spAutoFit/>
          </a:bodyPr>
          <a:lstStyle/>
          <a:p>
            <a:r>
              <a:rPr lang="en-US" sz="1200" dirty="0"/>
              <a:t>https://</a:t>
            </a:r>
            <a:r>
              <a:rPr lang="en-US" sz="1200" dirty="0" err="1"/>
              <a:t>www.zerohedge.com</a:t>
            </a:r>
            <a:r>
              <a:rPr lang="en-US" sz="1200" dirty="0"/>
              <a:t>/news/2014-04-06/ongoing-inflation-higher-education-bubble</a:t>
            </a:r>
          </a:p>
        </p:txBody>
      </p:sp>
    </p:spTree>
    <p:extLst>
      <p:ext uri="{BB962C8B-B14F-4D97-AF65-F5344CB8AC3E}">
        <p14:creationId xmlns:p14="http://schemas.microsoft.com/office/powerpoint/2010/main" val="2596291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509CFA-3568-FD49-BCA5-38F247E1E543}"/>
              </a:ext>
            </a:extLst>
          </p:cNvPr>
          <p:cNvSpPr>
            <a:spLocks noGrp="1"/>
          </p:cNvSpPr>
          <p:nvPr>
            <p:ph type="ftr" sz="quarter" idx="11"/>
          </p:nvPr>
        </p:nvSpPr>
        <p:spPr/>
        <p:txBody>
          <a:bodyPr/>
          <a:lstStyle/>
          <a:p>
            <a:pPr algn="ctr"/>
            <a:endParaRPr lang="en-US" dirty="0"/>
          </a:p>
        </p:txBody>
      </p:sp>
      <p:pic>
        <p:nvPicPr>
          <p:cNvPr id="5" name="Picture 4">
            <a:extLst>
              <a:ext uri="{FF2B5EF4-FFF2-40B4-BE49-F238E27FC236}">
                <a16:creationId xmlns:a16="http://schemas.microsoft.com/office/drawing/2014/main" id="{7F8E1E6B-25C7-BB4F-88F3-CA3D041146FD}"/>
              </a:ext>
            </a:extLst>
          </p:cNvPr>
          <p:cNvPicPr>
            <a:picLocks noChangeAspect="1"/>
          </p:cNvPicPr>
          <p:nvPr/>
        </p:nvPicPr>
        <p:blipFill>
          <a:blip r:embed="rId2"/>
          <a:stretch>
            <a:fillRect/>
          </a:stretch>
        </p:blipFill>
        <p:spPr>
          <a:xfrm>
            <a:off x="166006" y="593558"/>
            <a:ext cx="8840720" cy="5646819"/>
          </a:xfrm>
          <a:prstGeom prst="rect">
            <a:avLst/>
          </a:prstGeom>
        </p:spPr>
      </p:pic>
    </p:spTree>
    <p:extLst>
      <p:ext uri="{BB962C8B-B14F-4D97-AF65-F5344CB8AC3E}">
        <p14:creationId xmlns:p14="http://schemas.microsoft.com/office/powerpoint/2010/main" val="2582348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marL="0" indent="0">
              <a:lnSpc>
                <a:spcPct val="120000"/>
              </a:lnSpc>
              <a:buNone/>
            </a:pPr>
            <a:r>
              <a:rPr lang="en-US" dirty="0"/>
              <a:t>“[I]</a:t>
            </a:r>
            <a:r>
              <a:rPr lang="en-US" dirty="0" err="1"/>
              <a:t>ncreases</a:t>
            </a:r>
            <a:r>
              <a:rPr lang="en-US" dirty="0"/>
              <a:t> in financial aid in recent years have enabled colleges and universities blithely to raise their tuitions.”</a:t>
            </a:r>
          </a:p>
          <a:p>
            <a:pPr marL="0" indent="0">
              <a:lnSpc>
                <a:spcPct val="120000"/>
              </a:lnSpc>
              <a:buNone/>
            </a:pPr>
            <a:r>
              <a:rPr lang="en-US" dirty="0"/>
              <a:t>		-- William Bennett, former secretary of education, 1987</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29934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Larry </a:t>
            </a:r>
            <a:r>
              <a:rPr lang="en-US" dirty="0" err="1"/>
              <a:t>Singell</a:t>
            </a:r>
            <a:r>
              <a:rPr lang="en-US" dirty="0"/>
              <a:t>, Joe Stone, 2007. “For Whom the Pell Tolls: The Response of University Tuition to Federal Grants-in-Aid,” </a:t>
            </a:r>
            <a:r>
              <a:rPr lang="en-US" i="1" dirty="0"/>
              <a:t>Economics of Education Review </a:t>
            </a:r>
            <a:r>
              <a:rPr lang="en-US" dirty="0"/>
              <a:t>26, no. 3: 285–295.</a:t>
            </a:r>
            <a:r>
              <a:rPr lang="en-US" i="1" dirty="0"/>
              <a:t> </a:t>
            </a:r>
          </a:p>
          <a:p>
            <a:pPr lvl="1">
              <a:lnSpc>
                <a:spcPct val="100000"/>
              </a:lnSpc>
            </a:pPr>
            <a:r>
              <a:rPr lang="en-US" dirty="0"/>
              <a:t>“A prominent question in public debate is whether Pell grants tend to be appropriated by universities through increases in tuition—consistent with what is known as the Bennett hypothesis. Based on a panel of 1554 colleges and universities from 1989 to 1996, we find little evidence of the Bennett hypothesis for in-state tuition for public universities. For private universities, though, increases in Pell grants appear to be matched nearly one for one by increases in list (and net) tuition. Results for out-of-state tuition for public universities are similar to those for private universities, suggesting that they behave more like private ones in setting out-of-state tuition.”</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https://eric.ed.gov/?id=EJ762744</a:t>
            </a:r>
            <a:endParaRPr lang="en-US" sz="1200" dirty="0"/>
          </a:p>
        </p:txBody>
      </p:sp>
    </p:spTree>
    <p:extLst>
      <p:ext uri="{BB962C8B-B14F-4D97-AF65-F5344CB8AC3E}">
        <p14:creationId xmlns:p14="http://schemas.microsoft.com/office/powerpoint/2010/main" val="344492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a:lnSpc>
                <a:spcPct val="120000"/>
              </a:lnSpc>
            </a:pPr>
            <a:r>
              <a:rPr lang="en-US" dirty="0"/>
              <a:t>Nicholas Turner, 2012. “Who Benefits from Student Aid? The Economic Incidence of Tax-Based Federal Student Aid,” </a:t>
            </a:r>
            <a:r>
              <a:rPr lang="en-US" i="1" dirty="0"/>
              <a:t>Economics of Education Review </a:t>
            </a:r>
            <a:r>
              <a:rPr lang="en-US" dirty="0"/>
              <a:t>31, no. 4: 463–481.</a:t>
            </a:r>
          </a:p>
          <a:p>
            <a:pPr lvl="1">
              <a:lnSpc>
                <a:spcPct val="110000"/>
              </a:lnSpc>
            </a:pPr>
            <a:r>
              <a:rPr lang="en-US" dirty="0"/>
              <a:t>“…intended cost reductions of tax-based federal student aid are substantially offset by institutional price increases for a sample of 4-year colleges and universities. Contrary to the goal of policymakers, I find that tax-based aid crowds out institutional aid roughly dollar-for-dollar.”</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703717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and Student 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516920"/>
          </a:xfrm>
        </p:spPr>
        <p:txBody>
          <a:bodyPr>
            <a:normAutofit/>
          </a:bodyPr>
          <a:lstStyle/>
          <a:p>
            <a:pPr>
              <a:lnSpc>
                <a:spcPct val="120000"/>
              </a:lnSpc>
            </a:pPr>
            <a:r>
              <a:rPr lang="en-US" dirty="0"/>
              <a:t>Stephanie </a:t>
            </a:r>
            <a:r>
              <a:rPr lang="en-US" dirty="0" err="1"/>
              <a:t>Riegg</a:t>
            </a:r>
            <a:r>
              <a:rPr lang="en-US" dirty="0"/>
              <a:t> Cellini, Claudia Goldin, 2013. “Does Federal Student Aid Raise Tuition? New Evidence on For-Profit Colleges,” </a:t>
            </a:r>
            <a:r>
              <a:rPr lang="en-US" i="1" dirty="0"/>
              <a:t>NBER Working Paper No. 17827</a:t>
            </a:r>
          </a:p>
          <a:p>
            <a:pPr lvl="1">
              <a:lnSpc>
                <a:spcPct val="100000"/>
              </a:lnSpc>
            </a:pPr>
            <a:r>
              <a:rPr lang="en-US" dirty="0"/>
              <a:t>“We find that the Title IV institutions [eligible to participate in federal student aid programs] charge tuition that is about 78 percent higher than that charged by comparable institutions whose students cannot apply for federal financial aid.”</a:t>
            </a:r>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68927" y="6167920"/>
            <a:ext cx="7758546" cy="461665"/>
          </a:xfrm>
          <a:prstGeom prst="rect">
            <a:avLst/>
          </a:prstGeom>
          <a:noFill/>
        </p:spPr>
        <p:txBody>
          <a:bodyPr wrap="square" rtlCol="0">
            <a:spAutoFit/>
          </a:bodyPr>
          <a:lstStyle/>
          <a:p>
            <a:r>
              <a:rPr lang="en-US" sz="1200" dirty="0">
                <a:hlinkClick r:id="rId2"/>
              </a:rPr>
              <a:t>https://www.sciencedirect.com/science/article/pii/S0272775711001968</a:t>
            </a:r>
            <a:endParaRPr lang="en-US" sz="1200" dirty="0"/>
          </a:p>
          <a:p>
            <a:r>
              <a:rPr lang="en-US" sz="1200" dirty="0">
                <a:hlinkClick r:id="rId3"/>
              </a:rPr>
              <a:t>http://www.nber.org/papers/w17827</a:t>
            </a:r>
            <a:endParaRPr lang="en-US" sz="1200" dirty="0"/>
          </a:p>
        </p:txBody>
      </p:sp>
    </p:spTree>
    <p:extLst>
      <p:ext uri="{BB962C8B-B14F-4D97-AF65-F5344CB8AC3E}">
        <p14:creationId xmlns:p14="http://schemas.microsoft.com/office/powerpoint/2010/main" val="2044725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David O. Lucca, Taylor </a:t>
            </a:r>
            <a:r>
              <a:rPr lang="en-US" dirty="0" err="1"/>
              <a:t>Nadauld</a:t>
            </a:r>
            <a:r>
              <a:rPr lang="en-US" dirty="0"/>
              <a:t>, and Karen Shen, 2017. “Credit Supply and the Rise in College Tuition: Evidence from the Expansion in Federal Student Aid Programs,” </a:t>
            </a:r>
            <a:r>
              <a:rPr lang="en-US" i="1" dirty="0"/>
              <a:t>FRBNY </a:t>
            </a:r>
            <a:r>
              <a:rPr lang="en-US" dirty="0"/>
              <a:t>Staff Report.</a:t>
            </a:r>
            <a:r>
              <a:rPr lang="en-US" i="1" dirty="0"/>
              <a:t> </a:t>
            </a:r>
          </a:p>
          <a:p>
            <a:pPr lvl="1">
              <a:lnSpc>
                <a:spcPct val="100000"/>
              </a:lnSpc>
            </a:pPr>
            <a:r>
              <a:rPr lang="en-US" dirty="0"/>
              <a:t>“We study the link between the student credit expansion of the past fifteen years and the contemporaneous rise in college tuition. …We find a pass-through effect on tuition of changes in subsidized loan maximums of about 60 cents on the dollar, and smaller but positive effects for unsubsidized federal loans. The subsidized loan effect is most pronounced for more expensive degrees, those offered by private institutions, and for two-year or vocational programs.”</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https://www.newyorkfed.org/research/staff_reports/sr733.html</a:t>
            </a:r>
            <a:endParaRPr lang="en-US" sz="1200" dirty="0"/>
          </a:p>
        </p:txBody>
      </p:sp>
    </p:spTree>
    <p:extLst>
      <p:ext uri="{BB962C8B-B14F-4D97-AF65-F5344CB8AC3E}">
        <p14:creationId xmlns:p14="http://schemas.microsoft.com/office/powerpoint/2010/main" val="173490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A96F-2B03-E645-B6BD-A4157428A07B}"/>
              </a:ext>
            </a:extLst>
          </p:cNvPr>
          <p:cNvSpPr>
            <a:spLocks noGrp="1"/>
          </p:cNvSpPr>
          <p:nvPr>
            <p:ph type="title"/>
          </p:nvPr>
        </p:nvSpPr>
        <p:spPr/>
        <p:txBody>
          <a:bodyPr>
            <a:normAutofit/>
          </a:bodyPr>
          <a:lstStyle/>
          <a:p>
            <a:r>
              <a:rPr lang="en-US" sz="4000" dirty="0"/>
              <a:t>Crisis 1: College Doesn’t Do What It Advertises</a:t>
            </a:r>
          </a:p>
        </p:txBody>
      </p:sp>
      <p:sp>
        <p:nvSpPr>
          <p:cNvPr id="5" name="Text Placeholder 4">
            <a:extLst>
              <a:ext uri="{FF2B5EF4-FFF2-40B4-BE49-F238E27FC236}">
                <a16:creationId xmlns:a16="http://schemas.microsoft.com/office/drawing/2014/main" id="{B45C7958-BE16-284A-9405-C222E608B917}"/>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338E401-B2A2-F64F-BDAB-033C379FDF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9027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Federal Aid </a:t>
            </a:r>
            <a:r>
              <a:rPr lang="en-US" sz="4000"/>
              <a:t>and Student </a:t>
            </a:r>
            <a:r>
              <a:rPr lang="en-US" sz="4000" dirty="0"/>
              <a:t>Costs</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Grey Gordon and Aaron Hedlund, 2017. “Accounting for the Rise in College Tuition,” Chapter forthcoming in Charles R. </a:t>
            </a:r>
            <a:r>
              <a:rPr lang="en-US" dirty="0" err="1"/>
              <a:t>Hulten</a:t>
            </a:r>
            <a:r>
              <a:rPr lang="en-US" dirty="0"/>
              <a:t> and Valerie A. Ramey, eds., </a:t>
            </a:r>
            <a:r>
              <a:rPr lang="en-US" i="1" dirty="0"/>
              <a:t>Education, Skills, and Technical Change: Implications for Future US GDP Growth, </a:t>
            </a:r>
            <a:r>
              <a:rPr lang="en-US" dirty="0"/>
              <a:t>University of Chicago Press</a:t>
            </a:r>
            <a:r>
              <a:rPr lang="en-US" i="1" dirty="0"/>
              <a:t>, NBER Book Series Studies in Income and Wealth</a:t>
            </a:r>
            <a:r>
              <a:rPr lang="en-US" dirty="0"/>
              <a:t>.</a:t>
            </a:r>
            <a:r>
              <a:rPr lang="en-US" i="1" dirty="0"/>
              <a:t> </a:t>
            </a:r>
          </a:p>
          <a:p>
            <a:pPr lvl="1">
              <a:lnSpc>
                <a:spcPct val="100000"/>
              </a:lnSpc>
            </a:pPr>
            <a:r>
              <a:rPr lang="en-US" dirty="0"/>
              <a:t>“The demand-side shocks [e.g., expanded subsidized student loan availability] cause tuition to jump by 91%. With all other changes except the demand-side shocks, tuition only increases by 14%.”</a:t>
            </a:r>
          </a:p>
          <a:p>
            <a:pPr lvl="1">
              <a:lnSpc>
                <a:spcPct val="100000"/>
              </a:lnSpc>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hlinkClick r:id="rId2"/>
              </a:rPr>
              <a:t>http://www.nber.org/chapters/c13711.pdf</a:t>
            </a:r>
            <a:endParaRPr lang="en-US" sz="1200" dirty="0"/>
          </a:p>
        </p:txBody>
      </p:sp>
    </p:spTree>
    <p:extLst>
      <p:ext uri="{BB962C8B-B14F-4D97-AF65-F5344CB8AC3E}">
        <p14:creationId xmlns:p14="http://schemas.microsoft.com/office/powerpoint/2010/main" val="898225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a:lnSpc>
                <a:spcPct val="120000"/>
              </a:lnSpc>
            </a:pPr>
            <a:r>
              <a:rPr lang="en-US" dirty="0"/>
              <a:t>Dormitory improvements, campus amenities, and administration, for the most part.</a:t>
            </a:r>
            <a:r>
              <a:rPr lang="en-US" i="1" dirty="0"/>
              <a:t> </a:t>
            </a:r>
          </a:p>
          <a:p>
            <a:pPr lvl="1">
              <a:lnSpc>
                <a:spcPct val="100000"/>
              </a:lnSpc>
            </a:pPr>
            <a:r>
              <a:rPr lang="en-US" dirty="0"/>
              <a:t>Princeton spent $136 million on a student dormitory ”with leaded glass windows and a cavernous oak dining hall…. The dorm’s cost approached $300,000 per bed.”</a:t>
            </a:r>
          </a:p>
          <a:p>
            <a:pPr lvl="1">
              <a:lnSpc>
                <a:spcPct val="100000"/>
              </a:lnSpc>
            </a:pPr>
            <a:r>
              <a:rPr lang="en-US" dirty="0"/>
              <a:t>Since 2000, NYU ”has provided $90 million in loans, many of them zero-interest and forgivable, to administrators and faculty to buy houses and summer homes on Fire Island and the Hamptons.”</a:t>
            </a:r>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4210474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a:t>“Former Ohio State President Gordon Gee… earned nearly $2 million in compensation last year while living in a 9,630 square-foot Tudor mansion on a 1.3 acre estate. The Columbus Camelot includes $673,000 in art décor and a $532 shower curtain in a guest bathroom. Ohio State also paid roughly $23,000 per month for Mr. Gee’s soirees and half a million for him to travel the country on a private jet.”</a:t>
            </a:r>
          </a:p>
          <a:p>
            <a:pPr lvl="1">
              <a:lnSpc>
                <a:spcPct val="100000"/>
              </a:lnSpc>
            </a:pPr>
            <a:r>
              <a:rPr lang="en-US" dirty="0"/>
              <a:t>”Colleges have also used the gusher of taxpayer dollars to hire more administrators to manage their bloated bureaucracies…. The University of California system employs 2,358 administrative staff in just its president’s office.”</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964356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Where Does the Money Go?</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err="1"/>
              <a:t>Vedder</a:t>
            </a:r>
            <a:r>
              <a:rPr lang="en-US" dirty="0"/>
              <a:t>: “Thirty percent of the adult population has college degrees…. The Department of Labor tells us that only 20% or so of jobs require college degrees. We have 115,520 janitors in the United States with bachelor’s degrees or more. Why are we encouraging more kids to go to college?”</a:t>
            </a:r>
          </a:p>
          <a:p>
            <a:pPr lvl="1">
              <a:lnSpc>
                <a:spcPct val="100000"/>
              </a:lnSpc>
            </a:pPr>
            <a:r>
              <a:rPr lang="en-US" dirty="0"/>
              <a:t>”’In housing, we had artificially low interest rates. The government encouraged people with low qualifications to buy a house. Today, we have low interest rates on student loans. The government is encouraging kids to go to school who are unqualified just as it encouraged people to buy a home who are unqualified.’”</a:t>
            </a:r>
          </a:p>
          <a:p>
            <a:pPr lvl="1">
              <a:lnSpc>
                <a:spcPct val="100000"/>
              </a:lnSpc>
            </a:pPr>
            <a:r>
              <a:rPr lang="en-US" dirty="0"/>
              <a:t>“…ultimately, the way to improve college affordability is for the government to disinvest in higher </a:t>
            </a:r>
            <a:r>
              <a:rPr lang="en-US" dirty="0" err="1"/>
              <a:t>ed</a:t>
            </a:r>
            <a:r>
              <a:rPr lang="en-US" dirty="0"/>
              <a:t> and wean students from subsidies.”</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2867270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229D-CA58-4E40-9E11-DE1618DB8E68}"/>
              </a:ext>
            </a:extLst>
          </p:cNvPr>
          <p:cNvSpPr>
            <a:spLocks noGrp="1"/>
          </p:cNvSpPr>
          <p:nvPr>
            <p:ph type="title"/>
          </p:nvPr>
        </p:nvSpPr>
        <p:spPr/>
        <p:txBody>
          <a:bodyPr/>
          <a:lstStyle/>
          <a:p>
            <a:r>
              <a:rPr lang="en-US" dirty="0"/>
              <a:t>For-Profit Education</a:t>
            </a:r>
          </a:p>
        </p:txBody>
      </p:sp>
      <p:sp>
        <p:nvSpPr>
          <p:cNvPr id="3" name="Content Placeholder 2">
            <a:extLst>
              <a:ext uri="{FF2B5EF4-FFF2-40B4-BE49-F238E27FC236}">
                <a16:creationId xmlns:a16="http://schemas.microsoft.com/office/drawing/2014/main" id="{F7A1CDBB-7D44-7149-A5D9-1A35552A64B4}"/>
              </a:ext>
            </a:extLst>
          </p:cNvPr>
          <p:cNvSpPr>
            <a:spLocks noGrp="1"/>
          </p:cNvSpPr>
          <p:nvPr>
            <p:ph sz="half" idx="1"/>
          </p:nvPr>
        </p:nvSpPr>
        <p:spPr>
          <a:xfrm>
            <a:off x="1028700" y="2286000"/>
            <a:ext cx="3335840" cy="4167386"/>
          </a:xfrm>
        </p:spPr>
        <p:txBody>
          <a:bodyPr>
            <a:normAutofit/>
          </a:bodyPr>
          <a:lstStyle/>
          <a:p>
            <a:r>
              <a:rPr lang="en-US" dirty="0"/>
              <a:t>In 1897, more than 92% of college students were enrolled at for-profit institutions. </a:t>
            </a:r>
            <a:r>
              <a:rPr lang="en-US" sz="1600" dirty="0"/>
              <a:t>(</a:t>
            </a:r>
            <a:r>
              <a:rPr lang="en-US" sz="1600" dirty="0">
                <a:hlinkClick r:id="rId2"/>
              </a:rPr>
              <a:t>https://affordableschools.net/for-profit-universities/</a:t>
            </a:r>
            <a:r>
              <a:rPr lang="en-US" sz="1600" dirty="0"/>
              <a:t>)</a:t>
            </a:r>
          </a:p>
        </p:txBody>
      </p:sp>
      <p:pic>
        <p:nvPicPr>
          <p:cNvPr id="7" name="Content Placeholder 6">
            <a:extLst>
              <a:ext uri="{FF2B5EF4-FFF2-40B4-BE49-F238E27FC236}">
                <a16:creationId xmlns:a16="http://schemas.microsoft.com/office/drawing/2014/main" id="{EBC9A63C-AEB9-134B-9961-5E59F81954BC}"/>
              </a:ext>
            </a:extLst>
          </p:cNvPr>
          <p:cNvPicPr>
            <a:picLocks noGrp="1" noChangeAspect="1"/>
          </p:cNvPicPr>
          <p:nvPr>
            <p:ph sz="half" idx="2"/>
          </p:nvPr>
        </p:nvPicPr>
        <p:blipFill>
          <a:blip r:embed="rId3"/>
          <a:stretch>
            <a:fillRect/>
          </a:stretch>
        </p:blipFill>
        <p:spPr>
          <a:xfrm>
            <a:off x="1028700" y="1586260"/>
            <a:ext cx="7200928" cy="585440"/>
          </a:xfrm>
        </p:spPr>
      </p:pic>
      <p:sp>
        <p:nvSpPr>
          <p:cNvPr id="5" name="Footer Placeholder 4">
            <a:extLst>
              <a:ext uri="{FF2B5EF4-FFF2-40B4-BE49-F238E27FC236}">
                <a16:creationId xmlns:a16="http://schemas.microsoft.com/office/drawing/2014/main" id="{2A0CE44E-AB08-C848-A8F9-4FD02D6C1105}"/>
              </a:ext>
            </a:extLst>
          </p:cNvPr>
          <p:cNvSpPr>
            <a:spLocks noGrp="1"/>
          </p:cNvSpPr>
          <p:nvPr>
            <p:ph type="ftr" sz="quarter" idx="11"/>
          </p:nvPr>
        </p:nvSpPr>
        <p:spPr/>
        <p:txBody>
          <a:bodyPr/>
          <a:lstStyle/>
          <a:p>
            <a:pPr algn="ctr"/>
            <a:endParaRPr lang="en-US" dirty="0"/>
          </a:p>
        </p:txBody>
      </p:sp>
      <p:pic>
        <p:nvPicPr>
          <p:cNvPr id="4" name="Picture 3">
            <a:extLst>
              <a:ext uri="{FF2B5EF4-FFF2-40B4-BE49-F238E27FC236}">
                <a16:creationId xmlns:a16="http://schemas.microsoft.com/office/drawing/2014/main" id="{383E98F4-9BDC-4747-959F-BA328E23BE5C}"/>
              </a:ext>
            </a:extLst>
          </p:cNvPr>
          <p:cNvPicPr>
            <a:picLocks noChangeAspect="1"/>
          </p:cNvPicPr>
          <p:nvPr/>
        </p:nvPicPr>
        <p:blipFill>
          <a:blip r:embed="rId4"/>
          <a:stretch>
            <a:fillRect/>
          </a:stretch>
        </p:blipFill>
        <p:spPr>
          <a:xfrm>
            <a:off x="3586162" y="3872134"/>
            <a:ext cx="5154355" cy="2466952"/>
          </a:xfrm>
          <a:prstGeom prst="rect">
            <a:avLst/>
          </a:prstGeom>
        </p:spPr>
      </p:pic>
      <p:sp>
        <p:nvSpPr>
          <p:cNvPr id="6" name="TextBox 5">
            <a:extLst>
              <a:ext uri="{FF2B5EF4-FFF2-40B4-BE49-F238E27FC236}">
                <a16:creationId xmlns:a16="http://schemas.microsoft.com/office/drawing/2014/main" id="{2F54EA04-EDF0-354F-802F-28CC333FD352}"/>
              </a:ext>
            </a:extLst>
          </p:cNvPr>
          <p:cNvSpPr txBox="1"/>
          <p:nvPr/>
        </p:nvSpPr>
        <p:spPr>
          <a:xfrm rot="5400000">
            <a:off x="6374870" y="4215805"/>
            <a:ext cx="5039072" cy="307777"/>
          </a:xfrm>
          <a:prstGeom prst="rect">
            <a:avLst/>
          </a:prstGeom>
          <a:noFill/>
        </p:spPr>
        <p:txBody>
          <a:bodyPr wrap="none" rtlCol="0">
            <a:spAutoFit/>
          </a:bodyPr>
          <a:lstStyle/>
          <a:p>
            <a:r>
              <a:rPr lang="en-US" sz="1400" dirty="0"/>
              <a:t>Image: http://</a:t>
            </a:r>
            <a:r>
              <a:rPr lang="en-US" sz="1400" dirty="0" err="1"/>
              <a:t>www.processhistory.org</a:t>
            </a:r>
            <a:r>
              <a:rPr lang="en-US" sz="1400" dirty="0"/>
              <a:t>/</a:t>
            </a:r>
            <a:r>
              <a:rPr lang="en-US" sz="1400" dirty="0" err="1"/>
              <a:t>angulo</a:t>
            </a:r>
            <a:r>
              <a:rPr lang="en-US" sz="1400" dirty="0"/>
              <a:t>-for-profit-colleges/</a:t>
            </a:r>
          </a:p>
        </p:txBody>
      </p:sp>
    </p:spTree>
    <p:extLst>
      <p:ext uri="{BB962C8B-B14F-4D97-AF65-F5344CB8AC3E}">
        <p14:creationId xmlns:p14="http://schemas.microsoft.com/office/powerpoint/2010/main" val="2076523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229D-CA58-4E40-9E11-DE1618DB8E68}"/>
              </a:ext>
            </a:extLst>
          </p:cNvPr>
          <p:cNvSpPr>
            <a:spLocks noGrp="1"/>
          </p:cNvSpPr>
          <p:nvPr>
            <p:ph type="title"/>
          </p:nvPr>
        </p:nvSpPr>
        <p:spPr/>
        <p:txBody>
          <a:bodyPr/>
          <a:lstStyle/>
          <a:p>
            <a:r>
              <a:rPr lang="en-US" dirty="0"/>
              <a:t>For-Profit Education</a:t>
            </a:r>
          </a:p>
        </p:txBody>
      </p:sp>
      <p:sp>
        <p:nvSpPr>
          <p:cNvPr id="3" name="Content Placeholder 2">
            <a:extLst>
              <a:ext uri="{FF2B5EF4-FFF2-40B4-BE49-F238E27FC236}">
                <a16:creationId xmlns:a16="http://schemas.microsoft.com/office/drawing/2014/main" id="{F7A1CDBB-7D44-7149-A5D9-1A35552A64B4}"/>
              </a:ext>
            </a:extLst>
          </p:cNvPr>
          <p:cNvSpPr>
            <a:spLocks noGrp="1"/>
          </p:cNvSpPr>
          <p:nvPr>
            <p:ph sz="half" idx="1"/>
          </p:nvPr>
        </p:nvSpPr>
        <p:spPr>
          <a:xfrm>
            <a:off x="1028700" y="2286000"/>
            <a:ext cx="3335840" cy="4167386"/>
          </a:xfrm>
        </p:spPr>
        <p:txBody>
          <a:bodyPr>
            <a:normAutofit/>
          </a:bodyPr>
          <a:lstStyle/>
          <a:p>
            <a:r>
              <a:rPr lang="en-US" dirty="0"/>
              <a:t>2016: While 15% of for-profit student borrowers on a federal loan have defaulted since 2013, 7% of students at private schools and 11.3% of borrowers at public universities defaulted in the same period. (</a:t>
            </a:r>
            <a:r>
              <a:rPr lang="en-US" sz="1700" dirty="0">
                <a:hlinkClick r:id="rId2"/>
              </a:rPr>
              <a:t>http://fortune.com/2016/09/29/student-loan-defaults-2/</a:t>
            </a:r>
            <a:r>
              <a:rPr lang="en-US" sz="1700" dirty="0"/>
              <a:t>)</a:t>
            </a:r>
            <a:endParaRPr lang="en-US" dirty="0"/>
          </a:p>
        </p:txBody>
      </p:sp>
      <p:pic>
        <p:nvPicPr>
          <p:cNvPr id="7" name="Content Placeholder 6">
            <a:extLst>
              <a:ext uri="{FF2B5EF4-FFF2-40B4-BE49-F238E27FC236}">
                <a16:creationId xmlns:a16="http://schemas.microsoft.com/office/drawing/2014/main" id="{EBC9A63C-AEB9-134B-9961-5E59F81954BC}"/>
              </a:ext>
            </a:extLst>
          </p:cNvPr>
          <p:cNvPicPr>
            <a:picLocks noGrp="1" noChangeAspect="1"/>
          </p:cNvPicPr>
          <p:nvPr>
            <p:ph sz="half" idx="2"/>
          </p:nvPr>
        </p:nvPicPr>
        <p:blipFill>
          <a:blip r:embed="rId3"/>
          <a:stretch>
            <a:fillRect/>
          </a:stretch>
        </p:blipFill>
        <p:spPr>
          <a:xfrm>
            <a:off x="1028700" y="1586260"/>
            <a:ext cx="7200928" cy="585440"/>
          </a:xfrm>
        </p:spPr>
      </p:pic>
      <p:sp>
        <p:nvSpPr>
          <p:cNvPr id="5" name="Footer Placeholder 4">
            <a:extLst>
              <a:ext uri="{FF2B5EF4-FFF2-40B4-BE49-F238E27FC236}">
                <a16:creationId xmlns:a16="http://schemas.microsoft.com/office/drawing/2014/main" id="{2A0CE44E-AB08-C848-A8F9-4FD02D6C1105}"/>
              </a:ext>
            </a:extLst>
          </p:cNvPr>
          <p:cNvSpPr>
            <a:spLocks noGrp="1"/>
          </p:cNvSpPr>
          <p:nvPr>
            <p:ph type="ftr" sz="quarter" idx="11"/>
          </p:nvPr>
        </p:nvSpPr>
        <p:spPr/>
        <p:txBody>
          <a:bodyPr/>
          <a:lstStyle/>
          <a:p>
            <a:pPr algn="ctr"/>
            <a:endParaRPr lang="en-US" dirty="0"/>
          </a:p>
        </p:txBody>
      </p:sp>
      <p:pic>
        <p:nvPicPr>
          <p:cNvPr id="8" name="Picture 7">
            <a:extLst>
              <a:ext uri="{FF2B5EF4-FFF2-40B4-BE49-F238E27FC236}">
                <a16:creationId xmlns:a16="http://schemas.microsoft.com/office/drawing/2014/main" id="{2952DAB3-F835-A442-875E-DB2557A948A7}"/>
              </a:ext>
            </a:extLst>
          </p:cNvPr>
          <p:cNvPicPr>
            <a:picLocks noChangeAspect="1"/>
          </p:cNvPicPr>
          <p:nvPr/>
        </p:nvPicPr>
        <p:blipFill>
          <a:blip r:embed="rId4"/>
          <a:stretch>
            <a:fillRect/>
          </a:stretch>
        </p:blipFill>
        <p:spPr>
          <a:xfrm>
            <a:off x="4538728" y="2586038"/>
            <a:ext cx="4259197" cy="3143250"/>
          </a:xfrm>
          <a:prstGeom prst="rect">
            <a:avLst/>
          </a:prstGeom>
        </p:spPr>
      </p:pic>
      <p:sp>
        <p:nvSpPr>
          <p:cNvPr id="9" name="Rectangle 8">
            <a:extLst>
              <a:ext uri="{FF2B5EF4-FFF2-40B4-BE49-F238E27FC236}">
                <a16:creationId xmlns:a16="http://schemas.microsoft.com/office/drawing/2014/main" id="{14717529-4051-9E4C-9BA5-A0CF15D0DCA8}"/>
              </a:ext>
            </a:extLst>
          </p:cNvPr>
          <p:cNvSpPr/>
          <p:nvPr/>
        </p:nvSpPr>
        <p:spPr>
          <a:xfrm>
            <a:off x="4525484" y="5681961"/>
            <a:ext cx="4572000" cy="523220"/>
          </a:xfrm>
          <a:prstGeom prst="rect">
            <a:avLst/>
          </a:prstGeom>
        </p:spPr>
        <p:txBody>
          <a:bodyPr>
            <a:spAutoFit/>
          </a:bodyPr>
          <a:lstStyle/>
          <a:p>
            <a:r>
              <a:rPr lang="en-US" sz="1400" dirty="0"/>
              <a:t>https://</a:t>
            </a:r>
            <a:r>
              <a:rPr lang="en-US" sz="1400" dirty="0" err="1"/>
              <a:t>www.huffingtonpost.com</a:t>
            </a:r>
            <a:r>
              <a:rPr lang="en-US" sz="1400" dirty="0"/>
              <a:t>/2011/02/03/for-profit-students-default-loans-new-data_n_818507.html</a:t>
            </a:r>
          </a:p>
        </p:txBody>
      </p:sp>
    </p:spTree>
    <p:extLst>
      <p:ext uri="{BB962C8B-B14F-4D97-AF65-F5344CB8AC3E}">
        <p14:creationId xmlns:p14="http://schemas.microsoft.com/office/powerpoint/2010/main" val="449422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For-Profit Education</a:t>
            </a:r>
          </a:p>
        </p:txBody>
      </p:sp>
      <p:sp>
        <p:nvSpPr>
          <p:cNvPr id="5" name="Content Placeholder 4"/>
          <p:cNvSpPr>
            <a:spLocks noGrp="1"/>
          </p:cNvSpPr>
          <p:nvPr>
            <p:ph sz="half" idx="1"/>
          </p:nvPr>
        </p:nvSpPr>
        <p:spPr>
          <a:xfrm>
            <a:off x="1028700" y="1714500"/>
            <a:ext cx="3335840" cy="3581401"/>
          </a:xfrm>
        </p:spPr>
        <p:txBody>
          <a:bodyPr>
            <a:normAutofit/>
          </a:bodyPr>
          <a:lstStyle/>
          <a:p>
            <a:r>
              <a:rPr lang="en-US" dirty="0"/>
              <a:t>“The giants of for-profit education have grown fat on a steady diet of government credit by cleverly maneuvering their way through a vast field of regulatory landmines to take advantage of federal-aid programs aimed at helping those they ultimately hurt—students.</a:t>
            </a:r>
          </a:p>
        </p:txBody>
      </p:sp>
      <p:sp>
        <p:nvSpPr>
          <p:cNvPr id="7" name="Footer Placeholder 5"/>
          <p:cNvSpPr>
            <a:spLocks noGrp="1"/>
          </p:cNvSpPr>
          <p:nvPr>
            <p:ph type="ftr" sz="quarter" idx="11"/>
          </p:nvPr>
        </p:nvSpPr>
        <p:spPr/>
        <p:txBody>
          <a:bodyPr/>
          <a:lstStyle/>
          <a:p>
            <a:pPr algn="ctr"/>
            <a:endParaRPr lang="en-US" dirty="0"/>
          </a:p>
        </p:txBody>
      </p:sp>
      <p:pic>
        <p:nvPicPr>
          <p:cNvPr id="2" name="Picture 1">
            <a:extLst>
              <a:ext uri="{FF2B5EF4-FFF2-40B4-BE49-F238E27FC236}">
                <a16:creationId xmlns:a16="http://schemas.microsoft.com/office/drawing/2014/main" id="{2288379E-9930-7644-9769-31EC46FD249B}"/>
              </a:ext>
            </a:extLst>
          </p:cNvPr>
          <p:cNvPicPr>
            <a:picLocks noChangeAspect="1"/>
          </p:cNvPicPr>
          <p:nvPr/>
        </p:nvPicPr>
        <p:blipFill>
          <a:blip r:embed="rId2"/>
          <a:stretch>
            <a:fillRect/>
          </a:stretch>
        </p:blipFill>
        <p:spPr>
          <a:xfrm>
            <a:off x="4435980" y="1714500"/>
            <a:ext cx="4453083" cy="3867151"/>
          </a:xfrm>
          <a:prstGeom prst="rect">
            <a:avLst/>
          </a:prstGeom>
          <a:ln>
            <a:solidFill>
              <a:srgbClr val="002060"/>
            </a:solidFill>
          </a:ln>
        </p:spPr>
      </p:pic>
      <p:sp>
        <p:nvSpPr>
          <p:cNvPr id="3" name="TextBox 2">
            <a:extLst>
              <a:ext uri="{FF2B5EF4-FFF2-40B4-BE49-F238E27FC236}">
                <a16:creationId xmlns:a16="http://schemas.microsoft.com/office/drawing/2014/main" id="{8116CEE7-F744-C14C-B989-94210413699E}"/>
              </a:ext>
            </a:extLst>
          </p:cNvPr>
          <p:cNvSpPr txBox="1"/>
          <p:nvPr/>
        </p:nvSpPr>
        <p:spPr>
          <a:xfrm>
            <a:off x="2200116" y="5655072"/>
            <a:ext cx="6688947" cy="523220"/>
          </a:xfrm>
          <a:prstGeom prst="rect">
            <a:avLst/>
          </a:prstGeom>
          <a:noFill/>
        </p:spPr>
        <p:txBody>
          <a:bodyPr wrap="none" rtlCol="0">
            <a:spAutoFit/>
          </a:bodyPr>
          <a:lstStyle/>
          <a:p>
            <a:r>
              <a:rPr lang="en-US" sz="1400" dirty="0">
                <a:hlinkClick r:id="rId3"/>
              </a:rPr>
              <a:t>https://seekingalpha.com/article/178223-for-profit-education-stocks-face-default-risk</a:t>
            </a:r>
            <a:endParaRPr lang="en-US" sz="1400" dirty="0"/>
          </a:p>
          <a:p>
            <a:r>
              <a:rPr lang="en-US" sz="1400" dirty="0"/>
              <a:t>Image: </a:t>
            </a:r>
            <a:r>
              <a:rPr lang="en-US" sz="1400" i="1" dirty="0"/>
              <a:t>Wall Street Journal</a:t>
            </a:r>
            <a:r>
              <a:rPr lang="en-US" sz="1400" dirty="0"/>
              <a:t>, 12/14/2009, p. A7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For-Profit Education</a:t>
            </a:r>
          </a:p>
        </p:txBody>
      </p:sp>
      <p:sp>
        <p:nvSpPr>
          <p:cNvPr id="5" name="Content Placeholder 4"/>
          <p:cNvSpPr>
            <a:spLocks noGrp="1"/>
          </p:cNvSpPr>
          <p:nvPr>
            <p:ph sz="half" idx="1"/>
          </p:nvPr>
        </p:nvSpPr>
        <p:spPr>
          <a:xfrm>
            <a:off x="1028700" y="1714500"/>
            <a:ext cx="3335840" cy="3581401"/>
          </a:xfrm>
        </p:spPr>
        <p:txBody>
          <a:bodyPr>
            <a:normAutofit/>
          </a:bodyPr>
          <a:lstStyle/>
          <a:p>
            <a:r>
              <a:rPr lang="en-US" dirty="0"/>
              <a:t>“As expected, many have ignorantly aimed their weaponry at the profit motive, instead of unleashing their fury on the root cause: government interference in the market.”</a:t>
            </a:r>
          </a:p>
          <a:p>
            <a:pPr marL="698500" lvl="2" indent="0">
              <a:buNone/>
            </a:pPr>
            <a:r>
              <a:rPr lang="en-US" sz="1400" dirty="0"/>
              <a:t>-- A.G. Smith, “The Bubble in For-Profit Schooling,” </a:t>
            </a:r>
            <a:r>
              <a:rPr lang="en-US" sz="1400" dirty="0">
                <a:hlinkClick r:id="rId2"/>
              </a:rPr>
              <a:t>https://mises.org/library/bubble-profit-schooling</a:t>
            </a:r>
            <a:r>
              <a:rPr lang="en-US" sz="1400" dirty="0"/>
              <a:t> </a:t>
            </a:r>
            <a:endParaRPr lang="en-US" dirty="0"/>
          </a:p>
        </p:txBody>
      </p:sp>
      <p:sp>
        <p:nvSpPr>
          <p:cNvPr id="7" name="Footer Placeholder 5"/>
          <p:cNvSpPr>
            <a:spLocks noGrp="1"/>
          </p:cNvSpPr>
          <p:nvPr>
            <p:ph type="ftr" sz="quarter" idx="11"/>
          </p:nvPr>
        </p:nvSpPr>
        <p:spPr/>
        <p:txBody>
          <a:bodyPr/>
          <a:lstStyle/>
          <a:p>
            <a:pPr algn="ctr"/>
            <a:endParaRPr lang="en-US" dirty="0"/>
          </a:p>
        </p:txBody>
      </p:sp>
      <p:pic>
        <p:nvPicPr>
          <p:cNvPr id="2" name="Picture 1">
            <a:extLst>
              <a:ext uri="{FF2B5EF4-FFF2-40B4-BE49-F238E27FC236}">
                <a16:creationId xmlns:a16="http://schemas.microsoft.com/office/drawing/2014/main" id="{2288379E-9930-7644-9769-31EC46FD249B}"/>
              </a:ext>
            </a:extLst>
          </p:cNvPr>
          <p:cNvPicPr>
            <a:picLocks noChangeAspect="1"/>
          </p:cNvPicPr>
          <p:nvPr/>
        </p:nvPicPr>
        <p:blipFill>
          <a:blip r:embed="rId3"/>
          <a:stretch>
            <a:fillRect/>
          </a:stretch>
        </p:blipFill>
        <p:spPr>
          <a:xfrm>
            <a:off x="4435980" y="1714500"/>
            <a:ext cx="4453083" cy="3867151"/>
          </a:xfrm>
          <a:prstGeom prst="rect">
            <a:avLst/>
          </a:prstGeom>
          <a:ln>
            <a:solidFill>
              <a:srgbClr val="002060"/>
            </a:solidFill>
          </a:ln>
        </p:spPr>
      </p:pic>
      <p:sp>
        <p:nvSpPr>
          <p:cNvPr id="3" name="TextBox 2">
            <a:extLst>
              <a:ext uri="{FF2B5EF4-FFF2-40B4-BE49-F238E27FC236}">
                <a16:creationId xmlns:a16="http://schemas.microsoft.com/office/drawing/2014/main" id="{8116CEE7-F744-C14C-B989-94210413699E}"/>
              </a:ext>
            </a:extLst>
          </p:cNvPr>
          <p:cNvSpPr txBox="1"/>
          <p:nvPr/>
        </p:nvSpPr>
        <p:spPr>
          <a:xfrm>
            <a:off x="2200116" y="5655072"/>
            <a:ext cx="6688947" cy="523220"/>
          </a:xfrm>
          <a:prstGeom prst="rect">
            <a:avLst/>
          </a:prstGeom>
          <a:noFill/>
        </p:spPr>
        <p:txBody>
          <a:bodyPr wrap="none" rtlCol="0">
            <a:spAutoFit/>
          </a:bodyPr>
          <a:lstStyle/>
          <a:p>
            <a:r>
              <a:rPr lang="en-US" sz="1400" dirty="0">
                <a:hlinkClick r:id="rId4"/>
              </a:rPr>
              <a:t>https://seekingalpha.com/article/178223-for-profit-education-stocks-face-default-risk</a:t>
            </a:r>
            <a:endParaRPr lang="en-US" sz="1400" dirty="0"/>
          </a:p>
          <a:p>
            <a:r>
              <a:rPr lang="en-US" sz="1400" dirty="0"/>
              <a:t>Image: </a:t>
            </a:r>
            <a:r>
              <a:rPr lang="en-US" sz="1400" i="1" dirty="0"/>
              <a:t>Wall Street Journal</a:t>
            </a:r>
            <a:r>
              <a:rPr lang="en-US" sz="1400" dirty="0"/>
              <a:t>, 12/14/2009, p. A7</a:t>
            </a:r>
          </a:p>
        </p:txBody>
      </p:sp>
    </p:spTree>
    <p:extLst>
      <p:ext uri="{BB962C8B-B14F-4D97-AF65-F5344CB8AC3E}">
        <p14:creationId xmlns:p14="http://schemas.microsoft.com/office/powerpoint/2010/main" val="1418664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“[A] market has natural mechanisms for punishing credit abusers, mechanisms that decrease the likelihood that these individuals will be the beneficiaries of credit in future transactions. Unfortunately, much to the dismay of the American taxpayer, such mechanisms are not intrinsic in FFA, where everyone enjoys equal status regardless of their ability to satisfy debt-related obligations. </a:t>
            </a:r>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1277515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13347-FDE5-4147-BDB7-62AF9783D0A4}"/>
              </a:ext>
            </a:extLst>
          </p:cNvPr>
          <p:cNvSpPr>
            <a:spLocks noGrp="1"/>
          </p:cNvSpPr>
          <p:nvPr>
            <p:ph type="title"/>
          </p:nvPr>
        </p:nvSpPr>
        <p:spPr/>
        <p:txBody>
          <a:bodyPr>
            <a:normAutofit/>
          </a:bodyPr>
          <a:lstStyle/>
          <a:p>
            <a:r>
              <a:rPr lang="en-US" sz="4000" dirty="0"/>
              <a:t>For-Profit Education</a:t>
            </a:r>
          </a:p>
        </p:txBody>
      </p:sp>
      <p:sp>
        <p:nvSpPr>
          <p:cNvPr id="7" name="Content Placeholder 6">
            <a:extLst>
              <a:ext uri="{FF2B5EF4-FFF2-40B4-BE49-F238E27FC236}">
                <a16:creationId xmlns:a16="http://schemas.microsoft.com/office/drawing/2014/main" id="{368E9FD1-D3C2-0B4A-AEF3-7B0DDCDB4D40}"/>
              </a:ext>
            </a:extLst>
          </p:cNvPr>
          <p:cNvSpPr>
            <a:spLocks noGrp="1"/>
          </p:cNvSpPr>
          <p:nvPr>
            <p:ph idx="1"/>
          </p:nvPr>
        </p:nvSpPr>
        <p:spPr/>
        <p:txBody>
          <a:bodyPr>
            <a:normAutofit/>
          </a:bodyPr>
          <a:lstStyle/>
          <a:p>
            <a:r>
              <a:rPr lang="en-US" dirty="0"/>
              <a:t>“Only in rare instances, such as prior default on student loans, will government restrict access to this ubiquitous program. While some may champion FFA by arguing the merits of readily accessible education, they fail to heed the lessons taught to us by Henry Hazlitt in his masterpiece </a:t>
            </a:r>
            <a:r>
              <a:rPr lang="en-US" i="1" dirty="0"/>
              <a:t>Economics in One Lesson</a:t>
            </a:r>
            <a:r>
              <a:rPr lang="en-US" dirty="0"/>
              <a:t>. In particular, advocates conveniently overlook the unintended consequences of systematically extending credit to undeserving debtors: higher prices and default.”</a:t>
            </a:r>
          </a:p>
          <a:p>
            <a:pPr marL="1382713" indent="0">
              <a:buNone/>
              <a:tabLst>
                <a:tab pos="1368425" algn="l"/>
              </a:tabLst>
            </a:pPr>
            <a:r>
              <a:rPr lang="en-US" dirty="0"/>
              <a:t>-- A.G. Smith, “The Bubble in For-Profit Schooling,” </a:t>
            </a:r>
            <a:r>
              <a:rPr lang="en-US" dirty="0">
                <a:hlinkClick r:id="rId2"/>
              </a:rPr>
              <a:t>https://mises.org/library/bubble-profit-schooling</a:t>
            </a:r>
            <a:r>
              <a:rPr lang="en-US" dirty="0"/>
              <a:t> </a:t>
            </a:r>
          </a:p>
          <a:p>
            <a:endParaRPr lang="en-US" dirty="0"/>
          </a:p>
          <a:p>
            <a:endParaRPr lang="en-US" dirty="0"/>
          </a:p>
        </p:txBody>
      </p:sp>
      <p:sp>
        <p:nvSpPr>
          <p:cNvPr id="5" name="Footer Placeholder 4">
            <a:extLst>
              <a:ext uri="{FF2B5EF4-FFF2-40B4-BE49-F238E27FC236}">
                <a16:creationId xmlns:a16="http://schemas.microsoft.com/office/drawing/2014/main" id="{55F71B9E-2773-2C40-91B6-8D81484E11A3}"/>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316685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FEE-6EEE-E64B-9CBA-22DDB95D3D46}"/>
              </a:ext>
            </a:extLst>
          </p:cNvPr>
          <p:cNvSpPr>
            <a:spLocks noGrp="1"/>
          </p:cNvSpPr>
          <p:nvPr>
            <p:ph type="title"/>
          </p:nvPr>
        </p:nvSpPr>
        <p:spPr/>
        <p:txBody>
          <a:bodyPr/>
          <a:lstStyle/>
          <a:p>
            <a:r>
              <a:rPr lang="en-US" dirty="0"/>
              <a:t>What Does College Do?</a:t>
            </a:r>
          </a:p>
        </p:txBody>
      </p:sp>
      <p:sp>
        <p:nvSpPr>
          <p:cNvPr id="3" name="Content Placeholder 2">
            <a:extLst>
              <a:ext uri="{FF2B5EF4-FFF2-40B4-BE49-F238E27FC236}">
                <a16:creationId xmlns:a16="http://schemas.microsoft.com/office/drawing/2014/main" id="{3BD3A7BD-2A09-D24D-A620-CAE3AF8191AE}"/>
              </a:ext>
            </a:extLst>
          </p:cNvPr>
          <p:cNvSpPr>
            <a:spLocks noGrp="1"/>
          </p:cNvSpPr>
          <p:nvPr>
            <p:ph idx="1"/>
          </p:nvPr>
        </p:nvSpPr>
        <p:spPr/>
        <p:txBody>
          <a:bodyPr/>
          <a:lstStyle/>
          <a:p>
            <a:r>
              <a:rPr lang="en-US" dirty="0"/>
              <a:t>Transfer skills (“human capital”)?</a:t>
            </a:r>
          </a:p>
          <a:p>
            <a:r>
              <a:rPr lang="en-US" dirty="0"/>
              <a:t>Signal work ethic or disposition toward higher-order thinking?</a:t>
            </a:r>
          </a:p>
          <a:p>
            <a:r>
              <a:rPr lang="en-US" dirty="0"/>
              <a:t>Provide a consumption good for higher-income individuals?</a:t>
            </a:r>
          </a:p>
        </p:txBody>
      </p:sp>
      <p:sp>
        <p:nvSpPr>
          <p:cNvPr id="4" name="Footer Placeholder 3">
            <a:extLst>
              <a:ext uri="{FF2B5EF4-FFF2-40B4-BE49-F238E27FC236}">
                <a16:creationId xmlns:a16="http://schemas.microsoft.com/office/drawing/2014/main" id="{B398BDB3-9852-D04B-BFA0-AE8A5C21E64E}"/>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2145995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F3B-2224-B44D-93A6-A43216847DAA}"/>
              </a:ext>
            </a:extLst>
          </p:cNvPr>
          <p:cNvSpPr>
            <a:spLocks noGrp="1"/>
          </p:cNvSpPr>
          <p:nvPr>
            <p:ph type="title"/>
          </p:nvPr>
        </p:nvSpPr>
        <p:spPr/>
        <p:txBody>
          <a:bodyPr>
            <a:normAutofit/>
          </a:bodyPr>
          <a:lstStyle/>
          <a:p>
            <a:r>
              <a:rPr lang="en-US" sz="4000" dirty="0"/>
              <a:t>For-Profit Education</a:t>
            </a:r>
          </a:p>
        </p:txBody>
      </p:sp>
      <p:sp>
        <p:nvSpPr>
          <p:cNvPr id="3" name="Content Placeholder 2">
            <a:extLst>
              <a:ext uri="{FF2B5EF4-FFF2-40B4-BE49-F238E27FC236}">
                <a16:creationId xmlns:a16="http://schemas.microsoft.com/office/drawing/2014/main" id="{085ED629-1411-8340-9090-776993CD7BE2}"/>
              </a:ext>
            </a:extLst>
          </p:cNvPr>
          <p:cNvSpPr>
            <a:spLocks noGrp="1"/>
          </p:cNvSpPr>
          <p:nvPr>
            <p:ph idx="1"/>
          </p:nvPr>
        </p:nvSpPr>
        <p:spPr>
          <a:xfrm>
            <a:off x="1028699" y="1642533"/>
            <a:ext cx="7691967" cy="4802386"/>
          </a:xfrm>
        </p:spPr>
        <p:txBody>
          <a:bodyPr>
            <a:normAutofit/>
          </a:bodyPr>
          <a:lstStyle/>
          <a:p>
            <a:pPr lvl="1">
              <a:lnSpc>
                <a:spcPct val="100000"/>
              </a:lnSpc>
            </a:pPr>
            <a:r>
              <a:rPr lang="en-US" dirty="0"/>
              <a:t>“’One thing about the for-profits is that they are laser-like devoted to instruction.’”</a:t>
            </a:r>
          </a:p>
          <a:p>
            <a:pPr lvl="1">
              <a:lnSpc>
                <a:spcPct val="100000"/>
              </a:lnSpc>
            </a:pPr>
            <a:r>
              <a:rPr lang="en-US" dirty="0"/>
              <a:t>“’The Obama administration has been beating up on [for-profits] pretty hard for the past two to three years,’ Mr. </a:t>
            </a:r>
            <a:r>
              <a:rPr lang="en-US" dirty="0" err="1"/>
              <a:t>Vedder</a:t>
            </a:r>
            <a:r>
              <a:rPr lang="en-US" dirty="0"/>
              <a:t> says. ‘It’s true that drop-out rates are disproportionately higher at the for-profits, but it’s also true that the for-profits are reaching the exact audience that Obama wants to reach’—low-income minorities, many of whom are the first in their family to attend college.</a:t>
            </a:r>
          </a:p>
          <a:p>
            <a:pPr lvl="1">
              <a:lnSpc>
                <a:spcPct val="100000"/>
              </a:lnSpc>
            </a:pPr>
            <a:r>
              <a:rPr lang="en-US" dirty="0"/>
              <a:t>”Today, only about 7% of recent college grads come from the bottom-income quartile compared with 12% in 1970 when federal aid was scarce.”</a:t>
            </a:r>
          </a:p>
          <a:p>
            <a:pPr lvl="1">
              <a:lnSpc>
                <a:spcPct val="100000"/>
              </a:lnSpc>
            </a:pPr>
            <a:endParaRPr lang="en-US" dirty="0"/>
          </a:p>
        </p:txBody>
      </p:sp>
      <p:sp>
        <p:nvSpPr>
          <p:cNvPr id="4" name="Footer Placeholder 3">
            <a:extLst>
              <a:ext uri="{FF2B5EF4-FFF2-40B4-BE49-F238E27FC236}">
                <a16:creationId xmlns:a16="http://schemas.microsoft.com/office/drawing/2014/main" id="{5A04FBEB-31FA-1E48-9C99-CC169C39694F}"/>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D348E903-DB08-C542-A445-028D985177E6}"/>
              </a:ext>
            </a:extLst>
          </p:cNvPr>
          <p:cNvSpPr txBox="1"/>
          <p:nvPr/>
        </p:nvSpPr>
        <p:spPr>
          <a:xfrm>
            <a:off x="749877" y="6306419"/>
            <a:ext cx="7758546" cy="276999"/>
          </a:xfrm>
          <a:prstGeom prst="rect">
            <a:avLst/>
          </a:prstGeom>
          <a:noFill/>
        </p:spPr>
        <p:txBody>
          <a:bodyPr wrap="square" rtlCol="0">
            <a:spAutoFit/>
          </a:bodyPr>
          <a:lstStyle/>
          <a:p>
            <a:r>
              <a:rPr lang="en-US" sz="1200" dirty="0"/>
              <a:t>Richard </a:t>
            </a:r>
            <a:r>
              <a:rPr lang="en-US" sz="1200" dirty="0" err="1"/>
              <a:t>Vedder</a:t>
            </a:r>
            <a:r>
              <a:rPr lang="en-US" sz="1200" dirty="0"/>
              <a:t>, 2013, http://</a:t>
            </a:r>
            <a:r>
              <a:rPr lang="en-US" sz="1200" dirty="0" err="1"/>
              <a:t>www.wsj.com</a:t>
            </a:r>
            <a:r>
              <a:rPr lang="en-US" sz="1200" dirty="0"/>
              <a:t>/articles/SB10001424127887324619504579029282438522674 </a:t>
            </a:r>
          </a:p>
        </p:txBody>
      </p:sp>
    </p:spTree>
    <p:extLst>
      <p:ext uri="{BB962C8B-B14F-4D97-AF65-F5344CB8AC3E}">
        <p14:creationId xmlns:p14="http://schemas.microsoft.com/office/powerpoint/2010/main" val="2528309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7FB90E-48C4-C34C-B206-0062144CFF0C}"/>
              </a:ext>
            </a:extLst>
          </p:cNvPr>
          <p:cNvSpPr>
            <a:spLocks noGrp="1"/>
          </p:cNvSpPr>
          <p:nvPr>
            <p:ph type="ftr" sz="quarter" idx="11"/>
          </p:nvPr>
        </p:nvSpPr>
        <p:spPr/>
        <p:txBody>
          <a:bodyPr/>
          <a:lstStyle/>
          <a:p>
            <a:pPr algn="ctr"/>
            <a:endParaRPr lang="en-US" dirty="0"/>
          </a:p>
        </p:txBody>
      </p:sp>
      <p:pic>
        <p:nvPicPr>
          <p:cNvPr id="3" name="Picture 2">
            <a:extLst>
              <a:ext uri="{FF2B5EF4-FFF2-40B4-BE49-F238E27FC236}">
                <a16:creationId xmlns:a16="http://schemas.microsoft.com/office/drawing/2014/main" id="{C2C67BBA-7C61-7E45-8E04-52D92755385F}"/>
              </a:ext>
            </a:extLst>
          </p:cNvPr>
          <p:cNvPicPr>
            <a:picLocks noChangeAspect="1"/>
          </p:cNvPicPr>
          <p:nvPr/>
        </p:nvPicPr>
        <p:blipFill>
          <a:blip r:embed="rId2"/>
          <a:stretch>
            <a:fillRect/>
          </a:stretch>
        </p:blipFill>
        <p:spPr>
          <a:xfrm>
            <a:off x="789792" y="451378"/>
            <a:ext cx="7736891" cy="5855557"/>
          </a:xfrm>
          <a:prstGeom prst="rect">
            <a:avLst/>
          </a:prstGeom>
        </p:spPr>
      </p:pic>
    </p:spTree>
    <p:extLst>
      <p:ext uri="{BB962C8B-B14F-4D97-AF65-F5344CB8AC3E}">
        <p14:creationId xmlns:p14="http://schemas.microsoft.com/office/powerpoint/2010/main" val="1936052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3: COVID-19 and REMOTE LEARNING</a:t>
            </a:r>
          </a:p>
        </p:txBody>
      </p:sp>
      <p:sp>
        <p:nvSpPr>
          <p:cNvPr id="5" name="Content Placeholder 4"/>
          <p:cNvSpPr>
            <a:spLocks noGrp="1"/>
          </p:cNvSpPr>
          <p:nvPr>
            <p:ph type="body" idx="1"/>
          </p:nvPr>
        </p:nvSpPr>
        <p:spPr/>
        <p:txBody>
          <a:bodyPr/>
          <a:lstStyle/>
          <a:p>
            <a:endParaRPr lang="en-US" dirty="0"/>
          </a:p>
        </p:txBody>
      </p:sp>
      <p:sp>
        <p:nvSpPr>
          <p:cNvPr id="7" name="Footer Placeholder 5"/>
          <p:cNvSpPr>
            <a:spLocks noGrp="1"/>
          </p:cNvSpPr>
          <p:nvPr>
            <p:ph type="ftr" sz="quarter" idx="11"/>
          </p:nvPr>
        </p:nvSpPr>
        <p:spPr/>
        <p:txBody>
          <a:bodyPr/>
          <a:lstStyle/>
          <a:p>
            <a:pPr algn="ct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CF67-7F7A-084B-A3A6-EA8107DFF7AF}"/>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D5F5B56F-EB2D-B145-8869-A326937B8C1C}"/>
              </a:ext>
            </a:extLst>
          </p:cNvPr>
          <p:cNvSpPr>
            <a:spLocks noGrp="1"/>
          </p:cNvSpPr>
          <p:nvPr>
            <p:ph idx="1"/>
          </p:nvPr>
        </p:nvSpPr>
        <p:spPr/>
        <p:txBody>
          <a:bodyPr/>
          <a:lstStyle/>
          <a:p>
            <a:pPr marL="0" indent="0">
              <a:buNone/>
            </a:pPr>
            <a:r>
              <a:rPr lang="en-US" dirty="0"/>
              <a:t>“Before COVID-19, universities were already beginning to experience an enrollment decline, mostly fueled by demographic changes. The current crisis will raise existential questions for small and mid-tier institutions. Only universities with massive endowments and highly competitive admissions will escape the effects of the coming enrollment cliff.”</a:t>
            </a:r>
          </a:p>
          <a:p>
            <a:pPr marL="0" indent="0">
              <a:buNone/>
            </a:pPr>
            <a:r>
              <a:rPr lang="en-US" dirty="0"/>
              <a:t>			</a:t>
            </a:r>
            <a:r>
              <a:rPr lang="en-US" sz="1600" dirty="0"/>
              <a:t>-- Jenna Robinson, “Higher Education After 					COVID-19,” May 17, 2020. </a:t>
            </a:r>
          </a:p>
          <a:p>
            <a:pPr marL="0" indent="0">
              <a:buNone/>
            </a:pPr>
            <a:r>
              <a:rPr lang="en-US" sz="1600" dirty="0"/>
              <a:t>https://</a:t>
            </a:r>
            <a:r>
              <a:rPr lang="en-US" sz="1600" dirty="0" err="1"/>
              <a:t>www.jamesgmartin.center</a:t>
            </a:r>
            <a:r>
              <a:rPr lang="en-US" sz="1600" dirty="0"/>
              <a:t>/2020/05/higher-education-after-covid-19/</a:t>
            </a:r>
          </a:p>
        </p:txBody>
      </p:sp>
      <p:sp>
        <p:nvSpPr>
          <p:cNvPr id="4" name="Footer Placeholder 3">
            <a:extLst>
              <a:ext uri="{FF2B5EF4-FFF2-40B4-BE49-F238E27FC236}">
                <a16:creationId xmlns:a16="http://schemas.microsoft.com/office/drawing/2014/main" id="{78E8F743-0ED5-9A4F-A2FC-FFBB59D74F4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519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CF67-7F7A-084B-A3A6-EA8107DFF7AF}"/>
              </a:ext>
            </a:extLst>
          </p:cNvPr>
          <p:cNvSpPr>
            <a:spLocks noGrp="1"/>
          </p:cNvSpPr>
          <p:nvPr>
            <p:ph type="title"/>
          </p:nvPr>
        </p:nvSpPr>
        <p:spPr/>
        <p:txBody>
          <a:bodyPr/>
          <a:lstStyle/>
          <a:p>
            <a:r>
              <a:rPr lang="en-US" dirty="0"/>
              <a:t>Challenges</a:t>
            </a:r>
          </a:p>
        </p:txBody>
      </p:sp>
      <p:sp>
        <p:nvSpPr>
          <p:cNvPr id="5" name="Content Placeholder 4">
            <a:extLst>
              <a:ext uri="{FF2B5EF4-FFF2-40B4-BE49-F238E27FC236}">
                <a16:creationId xmlns:a16="http://schemas.microsoft.com/office/drawing/2014/main" id="{975E1F9E-6297-2C4F-94F2-B81AEEB3D79E}"/>
              </a:ext>
            </a:extLst>
          </p:cNvPr>
          <p:cNvSpPr>
            <a:spLocks noGrp="1"/>
          </p:cNvSpPr>
          <p:nvPr>
            <p:ph idx="1"/>
          </p:nvPr>
        </p:nvSpPr>
        <p:spPr/>
        <p:txBody>
          <a:bodyPr/>
          <a:lstStyle/>
          <a:p>
            <a:r>
              <a:rPr lang="en-US" dirty="0"/>
              <a:t>Content delivery has to fundamentally change. Some faculty have to learn fast.</a:t>
            </a:r>
          </a:p>
          <a:p>
            <a:r>
              <a:rPr lang="en-US" dirty="0"/>
              <a:t>Some fields of study suffer more going online than others.</a:t>
            </a:r>
          </a:p>
          <a:p>
            <a:r>
              <a:rPr lang="en-US" dirty="0"/>
              <a:t>Post-pandemic, residential colleges and universities are facing constraints on some of the activities that make students want to attend on campus—sports, Greek and other social life, recreational facilities and activities, living independently of parents….</a:t>
            </a:r>
          </a:p>
          <a:p>
            <a:r>
              <a:rPr lang="en-US" dirty="0"/>
              <a:t>Underlying demand for higher education may not have changed much. </a:t>
            </a:r>
          </a:p>
          <a:p>
            <a:endParaRPr lang="en-US" dirty="0"/>
          </a:p>
        </p:txBody>
      </p:sp>
      <p:sp>
        <p:nvSpPr>
          <p:cNvPr id="4" name="Footer Placeholder 3">
            <a:extLst>
              <a:ext uri="{FF2B5EF4-FFF2-40B4-BE49-F238E27FC236}">
                <a16:creationId xmlns:a16="http://schemas.microsoft.com/office/drawing/2014/main" id="{78E8F743-0ED5-9A4F-A2FC-FFBB59D74F4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4820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Crisis 4: Academic Discourse is Becoming Politicized</a:t>
            </a:r>
          </a:p>
        </p:txBody>
      </p:sp>
      <p:sp>
        <p:nvSpPr>
          <p:cNvPr id="5" name="Content Placeholder 4"/>
          <p:cNvSpPr>
            <a:spLocks noGrp="1"/>
          </p:cNvSpPr>
          <p:nvPr>
            <p:ph type="body" idx="1"/>
          </p:nvPr>
        </p:nvSpPr>
        <p:spPr/>
        <p:txBody>
          <a:bodyPr/>
          <a:lstStyle/>
          <a:p>
            <a:endParaRPr lang="en-US" dirty="0"/>
          </a:p>
        </p:txBody>
      </p:sp>
      <p:sp>
        <p:nvSpPr>
          <p:cNvPr id="7" name="Footer Placeholder 5"/>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129276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Declining Quality of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p:txBody>
          <a:bodyPr>
            <a:normAutofit/>
          </a:bodyPr>
          <a:lstStyle/>
          <a:p>
            <a:r>
              <a:rPr lang="en-US" dirty="0"/>
              <a:t>“Shouting matches have invaded campuses across the country”</a:t>
            </a:r>
          </a:p>
          <a:p>
            <a:pPr lvl="1"/>
            <a:r>
              <a:rPr lang="en-US" dirty="0"/>
              <a:t>“At Evergreen State College in Washington, student protests have hijacked classrooms and administration Protestors took over the administration offices last month, and have disrupted classes as well. It has come to the point where enrollment has fallen so dramatically that government funding is now on the line.”</a:t>
            </a:r>
          </a:p>
          <a:p>
            <a:pPr lvl="1"/>
            <a:r>
              <a:rPr lang="en-US" dirty="0"/>
              <a:t>“The chaos at Evergreen resulted in ‘anonymous threats of mass murder, resulting in the campus being closed for three days.’”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1028700" y="5867400"/>
            <a:ext cx="7617995" cy="584775"/>
          </a:xfrm>
          <a:prstGeom prst="rect">
            <a:avLst/>
          </a:prstGeom>
          <a:noFill/>
        </p:spPr>
        <p:txBody>
          <a:bodyPr wrap="square" rtlCol="0">
            <a:spAutoFit/>
          </a:bodyPr>
          <a:lstStyle/>
          <a:p>
            <a:r>
              <a:rPr lang="en-US" sz="1600" dirty="0"/>
              <a:t>Jonathan Newman, “Four Reasons Why College Degrees are Becoming Useless,” https://</a:t>
            </a:r>
            <a:r>
              <a:rPr lang="en-US" sz="1600" dirty="0" err="1"/>
              <a:t>mises.org</a:t>
            </a:r>
            <a:r>
              <a:rPr lang="en-US" sz="1600" dirty="0"/>
              <a:t>/wire/four-reasons-why-college-degrees-are-becoming-useless</a:t>
            </a:r>
          </a:p>
        </p:txBody>
      </p:sp>
    </p:spTree>
    <p:extLst>
      <p:ext uri="{BB962C8B-B14F-4D97-AF65-F5344CB8AC3E}">
        <p14:creationId xmlns:p14="http://schemas.microsoft.com/office/powerpoint/2010/main" val="3649896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6C6FFC-762C-ED48-9564-8600CB5C12CE}"/>
              </a:ext>
            </a:extLst>
          </p:cNvPr>
          <p:cNvSpPr>
            <a:spLocks noGrp="1"/>
          </p:cNvSpPr>
          <p:nvPr>
            <p:ph type="ftr" sz="quarter" idx="11"/>
          </p:nvPr>
        </p:nvSpPr>
        <p:spPr/>
        <p:txBody>
          <a:bodyPr/>
          <a:lstStyle/>
          <a:p>
            <a:pPr algn="ctr"/>
            <a:endParaRPr lang="en-US" dirty="0"/>
          </a:p>
        </p:txBody>
      </p:sp>
      <p:pic>
        <p:nvPicPr>
          <p:cNvPr id="4" name="Picture 3">
            <a:extLst>
              <a:ext uri="{FF2B5EF4-FFF2-40B4-BE49-F238E27FC236}">
                <a16:creationId xmlns:a16="http://schemas.microsoft.com/office/drawing/2014/main" id="{335BFEAF-DCA7-574A-963B-5FA8750492F3}"/>
              </a:ext>
            </a:extLst>
          </p:cNvPr>
          <p:cNvPicPr>
            <a:picLocks noChangeAspect="1"/>
          </p:cNvPicPr>
          <p:nvPr/>
        </p:nvPicPr>
        <p:blipFill>
          <a:blip r:embed="rId2"/>
          <a:stretch>
            <a:fillRect/>
          </a:stretch>
        </p:blipFill>
        <p:spPr>
          <a:xfrm>
            <a:off x="177800" y="895350"/>
            <a:ext cx="8788400" cy="5067300"/>
          </a:xfrm>
          <a:prstGeom prst="rect">
            <a:avLst/>
          </a:prstGeom>
        </p:spPr>
      </p:pic>
      <p:sp>
        <p:nvSpPr>
          <p:cNvPr id="5" name="TextBox 4">
            <a:extLst>
              <a:ext uri="{FF2B5EF4-FFF2-40B4-BE49-F238E27FC236}">
                <a16:creationId xmlns:a16="http://schemas.microsoft.com/office/drawing/2014/main" id="{0CD7950A-7B5E-7E49-825E-9B89B5145A01}"/>
              </a:ext>
            </a:extLst>
          </p:cNvPr>
          <p:cNvSpPr txBox="1"/>
          <p:nvPr/>
        </p:nvSpPr>
        <p:spPr>
          <a:xfrm>
            <a:off x="1718639" y="5962650"/>
            <a:ext cx="7247561" cy="307777"/>
          </a:xfrm>
          <a:prstGeom prst="rect">
            <a:avLst/>
          </a:prstGeom>
          <a:noFill/>
        </p:spPr>
        <p:txBody>
          <a:bodyPr wrap="none" rtlCol="0">
            <a:spAutoFit/>
          </a:bodyPr>
          <a:lstStyle/>
          <a:p>
            <a:r>
              <a:rPr lang="en-US" sz="1400" dirty="0"/>
              <a:t>https://</a:t>
            </a:r>
            <a:r>
              <a:rPr lang="en-US" sz="1400" dirty="0" err="1"/>
              <a:t>www.newyorker.com</a:t>
            </a:r>
            <a:r>
              <a:rPr lang="en-US" sz="1400" dirty="0"/>
              <a:t>/magazine/2016/05/30/the-new-activism-of-liberal-arts-colleges</a:t>
            </a:r>
          </a:p>
        </p:txBody>
      </p:sp>
    </p:spTree>
    <p:extLst>
      <p:ext uri="{BB962C8B-B14F-4D97-AF65-F5344CB8AC3E}">
        <p14:creationId xmlns:p14="http://schemas.microsoft.com/office/powerpoint/2010/main" val="3640826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E38C75-CA89-AF4B-B17B-CDE02CE04E43}"/>
              </a:ext>
            </a:extLst>
          </p:cNvPr>
          <p:cNvSpPr>
            <a:spLocks noGrp="1"/>
          </p:cNvSpPr>
          <p:nvPr>
            <p:ph type="ftr" sz="quarter" idx="11"/>
          </p:nvPr>
        </p:nvSpPr>
        <p:spPr/>
        <p:txBody>
          <a:bodyPr/>
          <a:lstStyle/>
          <a:p>
            <a:pPr algn="ctr"/>
            <a:endParaRPr lang="en-US" dirty="0"/>
          </a:p>
        </p:txBody>
      </p:sp>
      <p:pic>
        <p:nvPicPr>
          <p:cNvPr id="4" name="Picture 3">
            <a:extLst>
              <a:ext uri="{FF2B5EF4-FFF2-40B4-BE49-F238E27FC236}">
                <a16:creationId xmlns:a16="http://schemas.microsoft.com/office/drawing/2014/main" id="{967CFBEB-6ED0-FA48-9193-EFD5F7AEA20F}"/>
              </a:ext>
            </a:extLst>
          </p:cNvPr>
          <p:cNvPicPr>
            <a:picLocks noChangeAspect="1"/>
          </p:cNvPicPr>
          <p:nvPr/>
        </p:nvPicPr>
        <p:blipFill>
          <a:blip r:embed="rId2"/>
          <a:stretch>
            <a:fillRect/>
          </a:stretch>
        </p:blipFill>
        <p:spPr>
          <a:xfrm>
            <a:off x="152400" y="355600"/>
            <a:ext cx="8839200" cy="6146800"/>
          </a:xfrm>
          <a:prstGeom prst="rect">
            <a:avLst/>
          </a:prstGeom>
        </p:spPr>
      </p:pic>
      <p:sp>
        <p:nvSpPr>
          <p:cNvPr id="5" name="TextBox 4">
            <a:extLst>
              <a:ext uri="{FF2B5EF4-FFF2-40B4-BE49-F238E27FC236}">
                <a16:creationId xmlns:a16="http://schemas.microsoft.com/office/drawing/2014/main" id="{DF53C2E0-0F94-4C48-893D-520AC7C2E4C0}"/>
              </a:ext>
            </a:extLst>
          </p:cNvPr>
          <p:cNvSpPr txBox="1"/>
          <p:nvPr/>
        </p:nvSpPr>
        <p:spPr>
          <a:xfrm>
            <a:off x="1744039" y="6194623"/>
            <a:ext cx="7247561" cy="307777"/>
          </a:xfrm>
          <a:prstGeom prst="rect">
            <a:avLst/>
          </a:prstGeom>
          <a:noFill/>
        </p:spPr>
        <p:txBody>
          <a:bodyPr wrap="none" rtlCol="0">
            <a:spAutoFit/>
          </a:bodyPr>
          <a:lstStyle/>
          <a:p>
            <a:r>
              <a:rPr lang="en-US" sz="1400" dirty="0"/>
              <a:t>https://</a:t>
            </a:r>
            <a:r>
              <a:rPr lang="en-US" sz="1400" dirty="0" err="1"/>
              <a:t>www.newyorker.com</a:t>
            </a:r>
            <a:r>
              <a:rPr lang="en-US" sz="1400" dirty="0"/>
              <a:t>/magazine/2016/05/30/the-new-activism-of-liberal-arts-colleges</a:t>
            </a:r>
          </a:p>
        </p:txBody>
      </p:sp>
    </p:spTree>
    <p:extLst>
      <p:ext uri="{BB962C8B-B14F-4D97-AF65-F5344CB8AC3E}">
        <p14:creationId xmlns:p14="http://schemas.microsoft.com/office/powerpoint/2010/main" val="1155269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Declining Quality of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928813"/>
            <a:ext cx="7200900" cy="3938587"/>
          </a:xfrm>
        </p:spPr>
        <p:txBody>
          <a:bodyPr>
            <a:normAutofit/>
          </a:bodyPr>
          <a:lstStyle/>
          <a:p>
            <a:r>
              <a:rPr lang="en-US" dirty="0"/>
              <a:t>2017 study of college students: “Some students say shouting down speakers and using violence is sometimes acceptable”</a:t>
            </a:r>
          </a:p>
          <a:p>
            <a:pPr lvl="1"/>
            <a:r>
              <a:rPr lang="en-US" dirty="0"/>
              <a:t>“Many colleges struggle when inviting controversial figures to speak on campus. Ninety percent of college students say it is never acceptable to use violence to prevent someone from speaking, but 10 percent say it is sometimes acceptable. A majority (62 percent) also say shouting down speakers is never acceptable, although 37 percent believe it is sometimes acceptable.” (</a:t>
            </a:r>
            <a:r>
              <a:rPr lang="en-US" dirty="0" err="1"/>
              <a:t>medium.com</a:t>
            </a:r>
            <a:r>
              <a:rPr lang="en-US" dirty="0"/>
              <a:t>)</a:t>
            </a:r>
          </a:p>
          <a:p>
            <a:pPr lvl="1"/>
            <a:r>
              <a:rPr lang="en-US" dirty="0"/>
              <a:t>“Students have become more likely to think the climate on their campus prevents people from speaking their mind because others might take offense.” (</a:t>
            </a:r>
            <a:r>
              <a:rPr lang="en-US" dirty="0" err="1"/>
              <a:t>knightfoundation.org</a:t>
            </a:r>
            <a:r>
              <a:rPr lang="en-US" dirty="0"/>
              <a:t>)</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871538" y="5780782"/>
            <a:ext cx="7617995" cy="1077218"/>
          </a:xfrm>
          <a:prstGeom prst="rect">
            <a:avLst/>
          </a:prstGeom>
          <a:noFill/>
        </p:spPr>
        <p:txBody>
          <a:bodyPr wrap="square" rtlCol="0">
            <a:spAutoFit/>
          </a:bodyPr>
          <a:lstStyle/>
          <a:p>
            <a:r>
              <a:rPr lang="en-US" sz="1600" dirty="0"/>
              <a:t>Gallup-Knight Foundation survey of U.S. college students, </a:t>
            </a:r>
            <a:r>
              <a:rPr lang="en-US" sz="1600" dirty="0">
                <a:hlinkClick r:id="rId2"/>
              </a:rPr>
              <a:t>https://www.knightfoundation.org/reports/free-expression-on-campus-what-college-students-think-about-first-amendment-issues</a:t>
            </a:r>
            <a:r>
              <a:rPr lang="en-US" sz="1600" dirty="0"/>
              <a:t> and </a:t>
            </a:r>
            <a:r>
              <a:rPr lang="en-US" sz="1600" dirty="0">
                <a:hlinkClick r:id="rId3"/>
              </a:rPr>
              <a:t>https://medium.com/informed-and-engaged/8-ways-college-student-views-on-free-speech-are-evolving-963334babe40</a:t>
            </a:r>
            <a:r>
              <a:rPr lang="en-US" sz="1600" dirty="0"/>
              <a:t> </a:t>
            </a:r>
          </a:p>
        </p:txBody>
      </p:sp>
    </p:spTree>
    <p:extLst>
      <p:ext uri="{BB962C8B-B14F-4D97-AF65-F5344CB8AC3E}">
        <p14:creationId xmlns:p14="http://schemas.microsoft.com/office/powerpoint/2010/main" val="34348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dam Looney and Michael Greenstone, the Hamilton Project."/>
          <p:cNvPicPr/>
          <p:nvPr/>
        </p:nvPicPr>
        <p:blipFill>
          <a:blip r:embed="rId2">
            <a:extLst>
              <a:ext uri="{28A0092B-C50C-407E-A947-70E740481C1C}">
                <a14:useLocalDpi xmlns:a14="http://schemas.microsoft.com/office/drawing/2010/main" val="0"/>
              </a:ext>
            </a:extLst>
          </a:blip>
          <a:srcRect/>
          <a:stretch>
            <a:fillRect/>
          </a:stretch>
        </p:blipFill>
        <p:spPr bwMode="auto">
          <a:xfrm>
            <a:off x="1646963" y="381920"/>
            <a:ext cx="6023837" cy="6133465"/>
          </a:xfrm>
          <a:prstGeom prst="rect">
            <a:avLst/>
          </a:prstGeom>
          <a:noFill/>
          <a:ln>
            <a:noFill/>
          </a:ln>
        </p:spPr>
      </p:pic>
      <p:sp>
        <p:nvSpPr>
          <p:cNvPr id="2" name="Footer Placeholder 1">
            <a:extLst>
              <a:ext uri="{FF2B5EF4-FFF2-40B4-BE49-F238E27FC236}">
                <a16:creationId xmlns:a16="http://schemas.microsoft.com/office/drawing/2014/main" id="{476F5896-E5D7-B149-AAB8-1692691224B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7648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3157-A6BC-A148-B9FD-FC209CA2C3E4}"/>
              </a:ext>
            </a:extLst>
          </p:cNvPr>
          <p:cNvSpPr>
            <a:spLocks noGrp="1"/>
          </p:cNvSpPr>
          <p:nvPr>
            <p:ph type="title"/>
          </p:nvPr>
        </p:nvSpPr>
        <p:spPr/>
        <p:txBody>
          <a:bodyPr>
            <a:normAutofit/>
          </a:bodyPr>
          <a:lstStyle/>
          <a:p>
            <a:r>
              <a:rPr lang="en-US" sz="4000" dirty="0"/>
              <a:t>Declining Quality of Academic Discourse</a:t>
            </a:r>
          </a:p>
        </p:txBody>
      </p:sp>
      <p:sp>
        <p:nvSpPr>
          <p:cNvPr id="3" name="Content Placeholder 2">
            <a:extLst>
              <a:ext uri="{FF2B5EF4-FFF2-40B4-BE49-F238E27FC236}">
                <a16:creationId xmlns:a16="http://schemas.microsoft.com/office/drawing/2014/main" id="{2005FC35-5381-2D41-B8DB-16E71FEB9D4C}"/>
              </a:ext>
            </a:extLst>
          </p:cNvPr>
          <p:cNvSpPr>
            <a:spLocks noGrp="1"/>
          </p:cNvSpPr>
          <p:nvPr>
            <p:ph idx="1"/>
          </p:nvPr>
        </p:nvSpPr>
        <p:spPr>
          <a:xfrm>
            <a:off x="1028700" y="1928813"/>
            <a:ext cx="7200900" cy="3938587"/>
          </a:xfrm>
        </p:spPr>
        <p:txBody>
          <a:bodyPr>
            <a:normAutofit/>
          </a:bodyPr>
          <a:lstStyle/>
          <a:p>
            <a:r>
              <a:rPr lang="en-US" dirty="0"/>
              <a:t>2017 study of 1,500 U.S. citizen undergraduates at 4-year colleges and universities: </a:t>
            </a:r>
          </a:p>
          <a:p>
            <a:pPr lvl="1"/>
            <a:r>
              <a:rPr lang="en-US" dirty="0"/>
              <a:t>“fewer than half of the respondents believe that the First Amendment protects hate speech.”</a:t>
            </a:r>
          </a:p>
          <a:p>
            <a:pPr lvl="1"/>
            <a:r>
              <a:rPr lang="en-US" dirty="0"/>
              <a:t>“A public university invites a very controversial speaker to an on-campus event. The speaker is known for making offensive and hurtful statements. A student group opposed to the speaker uses violence to prevent the speaker from speaking. Do you agree or disagree that the student group’s actions are acceptable?”</a:t>
            </a:r>
            <a:br>
              <a:rPr lang="en-US" dirty="0"/>
            </a:br>
            <a:r>
              <a:rPr lang="en-US" dirty="0"/>
              <a:t>“19% of the respondents stated that they agreed with the student group’s actions….”</a:t>
            </a:r>
          </a:p>
        </p:txBody>
      </p:sp>
      <p:sp>
        <p:nvSpPr>
          <p:cNvPr id="4" name="Footer Placeholder 3">
            <a:extLst>
              <a:ext uri="{FF2B5EF4-FFF2-40B4-BE49-F238E27FC236}">
                <a16:creationId xmlns:a16="http://schemas.microsoft.com/office/drawing/2014/main" id="{3415FC63-95C7-B74E-8CF8-9B6DB92A51A3}"/>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493E2CE7-2F1B-DB4B-A2CE-8A5B624E92DB}"/>
              </a:ext>
            </a:extLst>
          </p:cNvPr>
          <p:cNvSpPr txBox="1"/>
          <p:nvPr/>
        </p:nvSpPr>
        <p:spPr>
          <a:xfrm>
            <a:off x="871538" y="5780782"/>
            <a:ext cx="7617995" cy="954107"/>
          </a:xfrm>
          <a:prstGeom prst="rect">
            <a:avLst/>
          </a:prstGeom>
          <a:noFill/>
        </p:spPr>
        <p:txBody>
          <a:bodyPr wrap="square" rtlCol="0">
            <a:spAutoFit/>
          </a:bodyPr>
          <a:lstStyle/>
          <a:p>
            <a:r>
              <a:rPr lang="en-US" sz="1600" dirty="0"/>
              <a:t>Eugene </a:t>
            </a:r>
            <a:r>
              <a:rPr lang="en-US" sz="1600" dirty="0" err="1"/>
              <a:t>Volokh</a:t>
            </a:r>
            <a:r>
              <a:rPr lang="en-US" sz="1600" dirty="0"/>
              <a:t>, “Freedom of Expression on Campus: An Overview of Some Recent Surveys,” </a:t>
            </a:r>
            <a:r>
              <a:rPr lang="en-US" sz="1600" i="1" dirty="0"/>
              <a:t>Washington Post</a:t>
            </a:r>
            <a:r>
              <a:rPr lang="en-US" sz="1600" dirty="0"/>
              <a:t>, Oct. 23, 2017. </a:t>
            </a:r>
            <a:r>
              <a:rPr lang="en-US" sz="1200" dirty="0"/>
              <a:t>https://</a:t>
            </a:r>
            <a:r>
              <a:rPr lang="en-US" sz="1200" dirty="0" err="1"/>
              <a:t>www.washingtonpost.com</a:t>
            </a:r>
            <a:r>
              <a:rPr lang="en-US" sz="1200" dirty="0"/>
              <a:t>/news/</a:t>
            </a:r>
            <a:r>
              <a:rPr lang="en-US" sz="1200" dirty="0" err="1"/>
              <a:t>volokh</a:t>
            </a:r>
            <a:r>
              <a:rPr lang="en-US" sz="1200" dirty="0"/>
              <a:t>-conspiracy/</a:t>
            </a:r>
            <a:r>
              <a:rPr lang="en-US" sz="1200" dirty="0" err="1"/>
              <a:t>wp</a:t>
            </a:r>
            <a:r>
              <a:rPr lang="en-US" sz="1200" dirty="0"/>
              <a:t>/2017/10/23/freedom-of-expression-on-campus-an-overview-of-some-recent-surveys/?</a:t>
            </a:r>
            <a:r>
              <a:rPr lang="en-US" sz="1200" dirty="0" err="1"/>
              <a:t>utm_term</a:t>
            </a:r>
            <a:r>
              <a:rPr lang="en-US" sz="1200" dirty="0"/>
              <a:t>=.baea637297f6</a:t>
            </a:r>
            <a:endParaRPr lang="en-US" sz="1600" dirty="0"/>
          </a:p>
        </p:txBody>
      </p:sp>
    </p:spTree>
    <p:extLst>
      <p:ext uri="{BB962C8B-B14F-4D97-AF65-F5344CB8AC3E}">
        <p14:creationId xmlns:p14="http://schemas.microsoft.com/office/powerpoint/2010/main" val="2542271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7D9186-B604-714A-A6D7-E2A29834BF69}"/>
              </a:ext>
            </a:extLst>
          </p:cNvPr>
          <p:cNvSpPr>
            <a:spLocks noGrp="1"/>
          </p:cNvSpPr>
          <p:nvPr>
            <p:ph type="ftr" sz="quarter" idx="11"/>
          </p:nvPr>
        </p:nvSpPr>
        <p:spPr/>
        <p:txBody>
          <a:bodyPr/>
          <a:lstStyle/>
          <a:p>
            <a:pPr algn="ctr"/>
            <a:endParaRPr lang="en-US" dirty="0"/>
          </a:p>
        </p:txBody>
      </p:sp>
      <p:sp>
        <p:nvSpPr>
          <p:cNvPr id="6" name="TextBox 5">
            <a:extLst>
              <a:ext uri="{FF2B5EF4-FFF2-40B4-BE49-F238E27FC236}">
                <a16:creationId xmlns:a16="http://schemas.microsoft.com/office/drawing/2014/main" id="{476B720B-8EFB-BC4B-8311-AD972C29DE67}"/>
              </a:ext>
            </a:extLst>
          </p:cNvPr>
          <p:cNvSpPr txBox="1"/>
          <p:nvPr/>
        </p:nvSpPr>
        <p:spPr>
          <a:xfrm>
            <a:off x="5153805" y="900114"/>
            <a:ext cx="3990195" cy="338554"/>
          </a:xfrm>
          <a:prstGeom prst="rect">
            <a:avLst/>
          </a:prstGeom>
          <a:noFill/>
        </p:spPr>
        <p:txBody>
          <a:bodyPr wrap="none" rtlCol="0">
            <a:spAutoFit/>
          </a:bodyPr>
          <a:lstStyle/>
          <a:p>
            <a:r>
              <a:rPr lang="en-US" sz="1600" dirty="0"/>
              <a:t>https://</a:t>
            </a:r>
            <a:r>
              <a:rPr lang="en-US" sz="1600" dirty="0" err="1"/>
              <a:t>www.campusreform.org</a:t>
            </a:r>
            <a:r>
              <a:rPr lang="en-US" sz="1600" dirty="0"/>
              <a:t>/?ID=11082</a:t>
            </a:r>
          </a:p>
        </p:txBody>
      </p:sp>
      <p:pic>
        <p:nvPicPr>
          <p:cNvPr id="11" name="Picture 10">
            <a:extLst>
              <a:ext uri="{FF2B5EF4-FFF2-40B4-BE49-F238E27FC236}">
                <a16:creationId xmlns:a16="http://schemas.microsoft.com/office/drawing/2014/main" id="{25D7F1DE-AAA4-1B4E-B85B-107C3E1CD154}"/>
              </a:ext>
            </a:extLst>
          </p:cNvPr>
          <p:cNvPicPr>
            <a:picLocks noChangeAspect="1"/>
          </p:cNvPicPr>
          <p:nvPr/>
        </p:nvPicPr>
        <p:blipFill>
          <a:blip r:embed="rId2"/>
          <a:stretch>
            <a:fillRect/>
          </a:stretch>
        </p:blipFill>
        <p:spPr>
          <a:xfrm>
            <a:off x="6428353" y="3605044"/>
            <a:ext cx="2563636" cy="2034632"/>
          </a:xfrm>
          <a:prstGeom prst="rect">
            <a:avLst/>
          </a:prstGeom>
        </p:spPr>
      </p:pic>
      <p:pic>
        <p:nvPicPr>
          <p:cNvPr id="12" name="Picture 11">
            <a:extLst>
              <a:ext uri="{FF2B5EF4-FFF2-40B4-BE49-F238E27FC236}">
                <a16:creationId xmlns:a16="http://schemas.microsoft.com/office/drawing/2014/main" id="{AD66E098-2125-D14A-9BD5-10C3ADBD2FB1}"/>
              </a:ext>
            </a:extLst>
          </p:cNvPr>
          <p:cNvPicPr>
            <a:picLocks noChangeAspect="1"/>
          </p:cNvPicPr>
          <p:nvPr/>
        </p:nvPicPr>
        <p:blipFill>
          <a:blip r:embed="rId3"/>
          <a:stretch>
            <a:fillRect/>
          </a:stretch>
        </p:blipFill>
        <p:spPr>
          <a:xfrm>
            <a:off x="124604" y="1902078"/>
            <a:ext cx="2655191" cy="3686175"/>
          </a:xfrm>
          <a:prstGeom prst="rect">
            <a:avLst/>
          </a:prstGeom>
        </p:spPr>
      </p:pic>
      <p:pic>
        <p:nvPicPr>
          <p:cNvPr id="4" name="Picture 3">
            <a:extLst>
              <a:ext uri="{FF2B5EF4-FFF2-40B4-BE49-F238E27FC236}">
                <a16:creationId xmlns:a16="http://schemas.microsoft.com/office/drawing/2014/main" id="{3E7CE70D-3F03-5F42-8F57-428F540210F3}"/>
              </a:ext>
            </a:extLst>
          </p:cNvPr>
          <p:cNvPicPr>
            <a:picLocks noChangeAspect="1"/>
          </p:cNvPicPr>
          <p:nvPr/>
        </p:nvPicPr>
        <p:blipFill>
          <a:blip r:embed="rId4"/>
          <a:stretch>
            <a:fillRect/>
          </a:stretch>
        </p:blipFill>
        <p:spPr>
          <a:xfrm>
            <a:off x="2300288" y="261418"/>
            <a:ext cx="6843712" cy="2816680"/>
          </a:xfrm>
          <a:prstGeom prst="rect">
            <a:avLst/>
          </a:prstGeom>
        </p:spPr>
      </p:pic>
      <p:sp>
        <p:nvSpPr>
          <p:cNvPr id="13" name="Rectangle 12">
            <a:extLst>
              <a:ext uri="{FF2B5EF4-FFF2-40B4-BE49-F238E27FC236}">
                <a16:creationId xmlns:a16="http://schemas.microsoft.com/office/drawing/2014/main" id="{E5E9A9DB-16A2-CF42-825D-ECCE680FAC74}"/>
              </a:ext>
            </a:extLst>
          </p:cNvPr>
          <p:cNvSpPr/>
          <p:nvPr/>
        </p:nvSpPr>
        <p:spPr>
          <a:xfrm>
            <a:off x="542925" y="1071081"/>
            <a:ext cx="1757363" cy="830997"/>
          </a:xfrm>
          <a:prstGeom prst="rect">
            <a:avLst/>
          </a:prstGeom>
        </p:spPr>
        <p:txBody>
          <a:bodyPr wrap="square">
            <a:spAutoFit/>
          </a:bodyPr>
          <a:lstStyle/>
          <a:p>
            <a:r>
              <a:rPr lang="en-US" sz="1200" dirty="0"/>
              <a:t>https://</a:t>
            </a:r>
            <a:r>
              <a:rPr lang="en-US" sz="1200" dirty="0" err="1"/>
              <a:t>www.newyorker.com</a:t>
            </a:r>
            <a:r>
              <a:rPr lang="en-US" sz="1200" dirty="0"/>
              <a:t>/magazine/2016/05/30/the-new-activism-of-liberal-arts-colleges</a:t>
            </a:r>
          </a:p>
        </p:txBody>
      </p:sp>
      <p:pic>
        <p:nvPicPr>
          <p:cNvPr id="14" name="Picture 13">
            <a:extLst>
              <a:ext uri="{FF2B5EF4-FFF2-40B4-BE49-F238E27FC236}">
                <a16:creationId xmlns:a16="http://schemas.microsoft.com/office/drawing/2014/main" id="{9DEC754B-8FAE-3449-867E-8CD31225DFCF}"/>
              </a:ext>
            </a:extLst>
          </p:cNvPr>
          <p:cNvPicPr>
            <a:picLocks noChangeAspect="1"/>
          </p:cNvPicPr>
          <p:nvPr/>
        </p:nvPicPr>
        <p:blipFill>
          <a:blip r:embed="rId5"/>
          <a:stretch>
            <a:fillRect/>
          </a:stretch>
        </p:blipFill>
        <p:spPr>
          <a:xfrm>
            <a:off x="2506184" y="3243514"/>
            <a:ext cx="3751742" cy="1864072"/>
          </a:xfrm>
          <a:prstGeom prst="rect">
            <a:avLst/>
          </a:prstGeom>
        </p:spPr>
      </p:pic>
      <p:pic>
        <p:nvPicPr>
          <p:cNvPr id="8" name="Picture 7">
            <a:extLst>
              <a:ext uri="{FF2B5EF4-FFF2-40B4-BE49-F238E27FC236}">
                <a16:creationId xmlns:a16="http://schemas.microsoft.com/office/drawing/2014/main" id="{85C9C478-DC79-9D48-8DC3-EE56E3755955}"/>
              </a:ext>
            </a:extLst>
          </p:cNvPr>
          <p:cNvPicPr>
            <a:picLocks noChangeAspect="1"/>
          </p:cNvPicPr>
          <p:nvPr/>
        </p:nvPicPr>
        <p:blipFill>
          <a:blip r:embed="rId6"/>
          <a:stretch>
            <a:fillRect/>
          </a:stretch>
        </p:blipFill>
        <p:spPr>
          <a:xfrm>
            <a:off x="771524" y="5556145"/>
            <a:ext cx="5857875" cy="831272"/>
          </a:xfrm>
          <a:prstGeom prst="rect">
            <a:avLst/>
          </a:prstGeom>
        </p:spPr>
      </p:pic>
    </p:spTree>
    <p:extLst>
      <p:ext uri="{BB962C8B-B14F-4D97-AF65-F5344CB8AC3E}">
        <p14:creationId xmlns:p14="http://schemas.microsoft.com/office/powerpoint/2010/main" val="2868671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DE9A97-734B-6340-8746-88DAC9025B34}"/>
              </a:ext>
            </a:extLst>
          </p:cNvPr>
          <p:cNvSpPr>
            <a:spLocks noGrp="1"/>
          </p:cNvSpPr>
          <p:nvPr>
            <p:ph type="ftr" sz="quarter" idx="11"/>
          </p:nvPr>
        </p:nvSpPr>
        <p:spPr/>
        <p:txBody>
          <a:bodyPr/>
          <a:lstStyle/>
          <a:p>
            <a:pPr algn="ctr"/>
            <a:endParaRPr lang="en-US" dirty="0"/>
          </a:p>
        </p:txBody>
      </p:sp>
      <p:pic>
        <p:nvPicPr>
          <p:cNvPr id="3" name="Picture 2">
            <a:extLst>
              <a:ext uri="{FF2B5EF4-FFF2-40B4-BE49-F238E27FC236}">
                <a16:creationId xmlns:a16="http://schemas.microsoft.com/office/drawing/2014/main" id="{D23A73D9-4F03-8942-988F-BFE465F00FC8}"/>
              </a:ext>
            </a:extLst>
          </p:cNvPr>
          <p:cNvPicPr>
            <a:picLocks noChangeAspect="1"/>
          </p:cNvPicPr>
          <p:nvPr/>
        </p:nvPicPr>
        <p:blipFill>
          <a:blip r:embed="rId2"/>
          <a:stretch>
            <a:fillRect/>
          </a:stretch>
        </p:blipFill>
        <p:spPr>
          <a:xfrm>
            <a:off x="842962" y="178398"/>
            <a:ext cx="8301037" cy="3593148"/>
          </a:xfrm>
          <a:prstGeom prst="rect">
            <a:avLst/>
          </a:prstGeom>
        </p:spPr>
      </p:pic>
      <p:pic>
        <p:nvPicPr>
          <p:cNvPr id="5" name="Picture 4">
            <a:extLst>
              <a:ext uri="{FF2B5EF4-FFF2-40B4-BE49-F238E27FC236}">
                <a16:creationId xmlns:a16="http://schemas.microsoft.com/office/drawing/2014/main" id="{0D4526AC-0167-E942-B5CC-6B8E3E6C60AA}"/>
              </a:ext>
            </a:extLst>
          </p:cNvPr>
          <p:cNvPicPr>
            <a:picLocks noChangeAspect="1"/>
          </p:cNvPicPr>
          <p:nvPr/>
        </p:nvPicPr>
        <p:blipFill>
          <a:blip r:embed="rId3"/>
          <a:stretch>
            <a:fillRect/>
          </a:stretch>
        </p:blipFill>
        <p:spPr>
          <a:xfrm>
            <a:off x="1069975" y="3913386"/>
            <a:ext cx="7759700" cy="2540000"/>
          </a:xfrm>
          <a:prstGeom prst="rect">
            <a:avLst/>
          </a:prstGeom>
        </p:spPr>
      </p:pic>
      <p:sp>
        <p:nvSpPr>
          <p:cNvPr id="6" name="Rectangle 5">
            <a:extLst>
              <a:ext uri="{FF2B5EF4-FFF2-40B4-BE49-F238E27FC236}">
                <a16:creationId xmlns:a16="http://schemas.microsoft.com/office/drawing/2014/main" id="{C496CE72-D71A-F341-A229-D4E4EB6469C8}"/>
              </a:ext>
            </a:extLst>
          </p:cNvPr>
          <p:cNvSpPr/>
          <p:nvPr/>
        </p:nvSpPr>
        <p:spPr>
          <a:xfrm>
            <a:off x="4949825" y="6222553"/>
            <a:ext cx="4572000" cy="461665"/>
          </a:xfrm>
          <a:prstGeom prst="rect">
            <a:avLst/>
          </a:prstGeom>
        </p:spPr>
        <p:txBody>
          <a:bodyPr>
            <a:spAutoFit/>
          </a:bodyPr>
          <a:lstStyle/>
          <a:p>
            <a:r>
              <a:rPr lang="en-US" sz="1200" dirty="0"/>
              <a:t>https://</a:t>
            </a:r>
            <a:r>
              <a:rPr lang="en-US" sz="1200" dirty="0" err="1"/>
              <a:t>legalinsurrection.com</a:t>
            </a:r>
            <a:r>
              <a:rPr lang="en-US" sz="1200" dirty="0"/>
              <a:t>/2017/09/radical-fallout-oberlin-college-enrollment-drops-causing-financial-problems/</a:t>
            </a:r>
          </a:p>
        </p:txBody>
      </p:sp>
    </p:spTree>
    <p:extLst>
      <p:ext uri="{BB962C8B-B14F-4D97-AF65-F5344CB8AC3E}">
        <p14:creationId xmlns:p14="http://schemas.microsoft.com/office/powerpoint/2010/main" val="4122383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94B97F-FF56-F049-BD73-AE9A290ACAD7}"/>
              </a:ext>
            </a:extLst>
          </p:cNvPr>
          <p:cNvSpPr>
            <a:spLocks noGrp="1"/>
          </p:cNvSpPr>
          <p:nvPr>
            <p:ph type="ftr" sz="quarter" idx="11"/>
          </p:nvPr>
        </p:nvSpPr>
        <p:spPr/>
        <p:txBody>
          <a:bodyPr/>
          <a:lstStyle/>
          <a:p>
            <a:endParaRPr lang="en-US"/>
          </a:p>
        </p:txBody>
      </p:sp>
      <p:pic>
        <p:nvPicPr>
          <p:cNvPr id="3" name="Picture 2">
            <a:extLst>
              <a:ext uri="{FF2B5EF4-FFF2-40B4-BE49-F238E27FC236}">
                <a16:creationId xmlns:a16="http://schemas.microsoft.com/office/drawing/2014/main" id="{9FB125D3-B1AF-A248-93F0-6FE18A1111A9}"/>
              </a:ext>
            </a:extLst>
          </p:cNvPr>
          <p:cNvPicPr>
            <a:picLocks noChangeAspect="1"/>
          </p:cNvPicPr>
          <p:nvPr/>
        </p:nvPicPr>
        <p:blipFill>
          <a:blip r:embed="rId2"/>
          <a:stretch>
            <a:fillRect/>
          </a:stretch>
        </p:blipFill>
        <p:spPr>
          <a:xfrm>
            <a:off x="1566333" y="0"/>
            <a:ext cx="6011333" cy="6858000"/>
          </a:xfrm>
          <a:prstGeom prst="rect">
            <a:avLst/>
          </a:prstGeom>
        </p:spPr>
      </p:pic>
    </p:spTree>
    <p:extLst>
      <p:ext uri="{BB962C8B-B14F-4D97-AF65-F5344CB8AC3E}">
        <p14:creationId xmlns:p14="http://schemas.microsoft.com/office/powerpoint/2010/main" val="2926247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p:txBody>
          <a:bodyPr/>
          <a:lstStyle/>
          <a:p>
            <a:r>
              <a:rPr lang="en-US" dirty="0"/>
              <a:t>“Take, for example, the ‘human right’ of free speech. Freedom of speech is supposed to mean the right of everyone to say whatever he likes. But the neglected question is: Where? Where does a man have this right? He certainly does not have it on property on which he is trespassing. In short, he has this right only either on his own property or on the property of someone who has agreed, as a gift or in a rental contract, to allow him on the premises. In fact, then, there is no such thing as a separate ‘right to free speech’; there is only a man's property right: the right to do as he wills with his own or to make voluntary agreements with other property owners.”</a:t>
            </a:r>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2934772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p:txBody>
          <a:bodyPr>
            <a:normAutofit/>
          </a:bodyPr>
          <a:lstStyle/>
          <a:p>
            <a:r>
              <a:rPr lang="en-US" dirty="0"/>
              <a:t>“In short, a person does not have a ‘right to freedom of speech’; what he </a:t>
            </a:r>
            <a:r>
              <a:rPr lang="en-US" i="1" dirty="0"/>
              <a:t>does</a:t>
            </a:r>
            <a:r>
              <a:rPr lang="en-US" dirty="0"/>
              <a:t> have is the right to hire a hall and address the people who enter the premises. He does not have a ‘right to freedom of the press’; what he </a:t>
            </a:r>
            <a:r>
              <a:rPr lang="en-US" i="1" dirty="0"/>
              <a:t>does </a:t>
            </a:r>
            <a:r>
              <a:rPr lang="en-US" dirty="0"/>
              <a:t>have is the right to write or publish a pamphlet, and to sell that pamphlet to those who are willing to buy it (or to give it away to those who are willing to accept it). Thus, what he has in each of these cases is property rights, including the right of free contract and transfer which form a part of such rights of ownership. There is no extra ‘right of free speech’ or free press beyond the property rights that a person may have in any given case.</a:t>
            </a:r>
          </a:p>
          <a:p>
            <a:pPr marL="0" indent="0">
              <a:buNone/>
            </a:pPr>
            <a:endParaRPr lang="en-US" dirty="0"/>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3772892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p:txBody>
          <a:bodyPr>
            <a:normAutofit/>
          </a:bodyPr>
          <a:lstStyle/>
          <a:p>
            <a:r>
              <a:rPr lang="en-US" dirty="0"/>
              <a:t>“Furthermore, couching the analysis in terms of a ‘right to free speech’ instead of property rights leads to confusion and the weakening of the very concept of rights. The most famous example is Justice Holmes's contention that no one has the right to shout "Fire" falsely in a crowded theater, and </a:t>
            </a:r>
            <a:r>
              <a:rPr lang="en-US" i="1" dirty="0"/>
              <a:t>therefore</a:t>
            </a:r>
            <a:r>
              <a:rPr lang="en-US" dirty="0"/>
              <a:t> that the right to freedom of speech cannot be absolute, but must be weakened and tempered by considerations of ‘public policy.’ And yet, if we analyze the problem in terms of </a:t>
            </a:r>
            <a:r>
              <a:rPr lang="en-US" i="1" dirty="0"/>
              <a:t>property</a:t>
            </a:r>
            <a:r>
              <a:rPr lang="en-US" dirty="0"/>
              <a:t> rights we will see that no weakening of the absoluteness of rights is necessary.</a:t>
            </a:r>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3340157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B9EA-601F-B447-8A4F-001ED5F76F22}"/>
              </a:ext>
            </a:extLst>
          </p:cNvPr>
          <p:cNvSpPr>
            <a:spLocks noGrp="1"/>
          </p:cNvSpPr>
          <p:nvPr>
            <p:ph type="title"/>
          </p:nvPr>
        </p:nvSpPr>
        <p:spPr/>
        <p:txBody>
          <a:bodyPr>
            <a:normAutofit/>
          </a:bodyPr>
          <a:lstStyle/>
          <a:p>
            <a:r>
              <a:rPr lang="en-US" sz="4000" dirty="0"/>
              <a:t>About Free Speech</a:t>
            </a:r>
          </a:p>
        </p:txBody>
      </p:sp>
      <p:sp>
        <p:nvSpPr>
          <p:cNvPr id="3" name="Content Placeholder 2">
            <a:extLst>
              <a:ext uri="{FF2B5EF4-FFF2-40B4-BE49-F238E27FC236}">
                <a16:creationId xmlns:a16="http://schemas.microsoft.com/office/drawing/2014/main" id="{049A2926-5B43-2B47-B60F-31FDB0FF838B}"/>
              </a:ext>
            </a:extLst>
          </p:cNvPr>
          <p:cNvSpPr>
            <a:spLocks noGrp="1"/>
          </p:cNvSpPr>
          <p:nvPr>
            <p:ph idx="1"/>
          </p:nvPr>
        </p:nvSpPr>
        <p:spPr>
          <a:xfrm>
            <a:off x="1028700" y="2286000"/>
            <a:ext cx="7200900" cy="4000500"/>
          </a:xfrm>
        </p:spPr>
        <p:txBody>
          <a:bodyPr>
            <a:normAutofit/>
          </a:bodyPr>
          <a:lstStyle/>
          <a:p>
            <a:r>
              <a:rPr lang="en-US" dirty="0"/>
              <a:t>“For, logically, the shouter is either a patron or the theater owner. If he is the theater owner, he is violating the property rights of the patrons in quiet enjoyment of the performance, for which he took their money in the first place. If he is another patron, then he is violating both the property right of the patrons to watching the performance </a:t>
            </a:r>
            <a:r>
              <a:rPr lang="en-US" i="1" dirty="0"/>
              <a:t>and</a:t>
            </a:r>
            <a:r>
              <a:rPr lang="en-US" dirty="0"/>
              <a:t> the property right of the owner, for he is violating the terms of his being there. For those terms surely include not violating the owner's property by disrupting the performance he is putting on. In either case, he may be prosecuted as a violator of property rights; therefore, when we concentrate on the </a:t>
            </a:r>
            <a:r>
              <a:rPr lang="en-US" i="1" dirty="0"/>
              <a:t>property</a:t>
            </a:r>
            <a:r>
              <a:rPr lang="en-US" dirty="0"/>
              <a:t> rights involved, we see that the Holmes case implies no need for the law to weaken the absolute nature of rights.”</a:t>
            </a:r>
          </a:p>
        </p:txBody>
      </p:sp>
      <p:sp>
        <p:nvSpPr>
          <p:cNvPr id="4" name="Footer Placeholder 3">
            <a:extLst>
              <a:ext uri="{FF2B5EF4-FFF2-40B4-BE49-F238E27FC236}">
                <a16:creationId xmlns:a16="http://schemas.microsoft.com/office/drawing/2014/main" id="{1E44F2FF-D211-074D-9ADF-5225404DABCF}"/>
              </a:ext>
            </a:extLst>
          </p:cNvPr>
          <p:cNvSpPr>
            <a:spLocks noGrp="1"/>
          </p:cNvSpPr>
          <p:nvPr>
            <p:ph type="ftr" sz="quarter" idx="11"/>
          </p:nvPr>
        </p:nvSpPr>
        <p:spPr/>
        <p:txBody>
          <a:bodyPr/>
          <a:lstStyle/>
          <a:p>
            <a:pPr algn="ctr"/>
            <a:endParaRPr lang="en-US" dirty="0"/>
          </a:p>
        </p:txBody>
      </p:sp>
      <p:sp>
        <p:nvSpPr>
          <p:cNvPr id="5" name="TextBox 4">
            <a:extLst>
              <a:ext uri="{FF2B5EF4-FFF2-40B4-BE49-F238E27FC236}">
                <a16:creationId xmlns:a16="http://schemas.microsoft.com/office/drawing/2014/main" id="{7A3F0F0E-E8F5-864E-883C-D6D22E72A562}"/>
              </a:ext>
            </a:extLst>
          </p:cNvPr>
          <p:cNvSpPr txBox="1"/>
          <p:nvPr/>
        </p:nvSpPr>
        <p:spPr>
          <a:xfrm>
            <a:off x="3857625" y="6057900"/>
            <a:ext cx="4267515" cy="369332"/>
          </a:xfrm>
          <a:prstGeom prst="rect">
            <a:avLst/>
          </a:prstGeom>
          <a:noFill/>
        </p:spPr>
        <p:txBody>
          <a:bodyPr wrap="none" rtlCol="0">
            <a:spAutoFit/>
          </a:bodyPr>
          <a:lstStyle/>
          <a:p>
            <a:r>
              <a:rPr lang="en-US" dirty="0"/>
              <a:t>Murray Rothbard, </a:t>
            </a:r>
            <a:r>
              <a:rPr lang="en-US" i="1" dirty="0"/>
              <a:t>Ethics of Liberty, </a:t>
            </a:r>
            <a:r>
              <a:rPr lang="en-US" dirty="0" err="1"/>
              <a:t>ch.</a:t>
            </a:r>
            <a:r>
              <a:rPr lang="en-US" dirty="0"/>
              <a:t> 15.</a:t>
            </a:r>
            <a:endParaRPr lang="en-US" i="1" dirty="0"/>
          </a:p>
        </p:txBody>
      </p:sp>
    </p:spTree>
    <p:extLst>
      <p:ext uri="{BB962C8B-B14F-4D97-AF65-F5344CB8AC3E}">
        <p14:creationId xmlns:p14="http://schemas.microsoft.com/office/powerpoint/2010/main" val="821992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itle 5"/>
          <p:cNvSpPr>
            <a:spLocks noGrp="1"/>
          </p:cNvSpPr>
          <p:nvPr>
            <p:ph type="title"/>
          </p:nvPr>
        </p:nvSpPr>
        <p:spPr/>
        <p:txBody>
          <a:bodyPr/>
          <a:lstStyle/>
          <a:p>
            <a:endParaRPr lang="en-US"/>
          </a:p>
        </p:txBody>
      </p:sp>
      <p:sp>
        <p:nvSpPr>
          <p:cNvPr id="9" name="Footer Placeholder 5"/>
          <p:cNvSpPr>
            <a:spLocks noGrp="1"/>
          </p:cNvSpPr>
          <p:nvPr>
            <p:ph type="ftr" sz="quarter" idx="11"/>
          </p:nvPr>
        </p:nvSpPr>
        <p:spPr/>
        <p:txBody>
          <a:bodyPr/>
          <a:lstStyle/>
          <a:p>
            <a:endParaRPr lang="en-US" dirty="0"/>
          </a:p>
        </p:txBody>
      </p:sp>
      <p:sp>
        <p:nvSpPr>
          <p:cNvPr id="7" name="TextBox 6"/>
          <p:cNvSpPr txBox="1"/>
          <p:nvPr/>
        </p:nvSpPr>
        <p:spPr>
          <a:xfrm>
            <a:off x="927108" y="5400262"/>
            <a:ext cx="7385378" cy="769441"/>
          </a:xfrm>
          <a:prstGeom prst="rect">
            <a:avLst/>
          </a:prstGeom>
          <a:solidFill>
            <a:srgbClr val="0D0D0D"/>
          </a:solidFill>
        </p:spPr>
        <p:txBody>
          <a:bodyPr wrap="square" rtlCol="0">
            <a:spAutoFit/>
          </a:bodyPr>
          <a:lstStyle/>
          <a:p>
            <a:pPr algn="ctr"/>
            <a:r>
              <a:rPr lang="en-US" sz="4400" dirty="0"/>
              <a:t>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4E0DB1-07D2-F146-A4D3-C9AA0FAB28DE}"/>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B39E3316-36B0-8645-BB2A-3E5E180B5078}"/>
              </a:ext>
            </a:extLst>
          </p:cNvPr>
          <p:cNvPicPr>
            <a:picLocks noChangeAspect="1"/>
          </p:cNvPicPr>
          <p:nvPr/>
        </p:nvPicPr>
        <p:blipFill>
          <a:blip r:embed="rId2"/>
          <a:stretch>
            <a:fillRect/>
          </a:stretch>
        </p:blipFill>
        <p:spPr>
          <a:xfrm>
            <a:off x="0" y="2836"/>
            <a:ext cx="9144000" cy="6852328"/>
          </a:xfrm>
          <a:prstGeom prst="rect">
            <a:avLst/>
          </a:prstGeom>
        </p:spPr>
      </p:pic>
      <p:sp>
        <p:nvSpPr>
          <p:cNvPr id="9" name="TextBox 8">
            <a:extLst>
              <a:ext uri="{FF2B5EF4-FFF2-40B4-BE49-F238E27FC236}">
                <a16:creationId xmlns:a16="http://schemas.microsoft.com/office/drawing/2014/main" id="{7703AAB4-2730-E14C-80A8-DB1164089527}"/>
              </a:ext>
            </a:extLst>
          </p:cNvPr>
          <p:cNvSpPr txBox="1"/>
          <p:nvPr/>
        </p:nvSpPr>
        <p:spPr>
          <a:xfrm rot="5400000">
            <a:off x="5914533" y="3316951"/>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70.</a:t>
            </a:r>
          </a:p>
        </p:txBody>
      </p:sp>
    </p:spTree>
    <p:extLst>
      <p:ext uri="{BB962C8B-B14F-4D97-AF65-F5344CB8AC3E}">
        <p14:creationId xmlns:p14="http://schemas.microsoft.com/office/powerpoint/2010/main" val="170175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dam Looney and Michael Greenstone, the Hamilton Project. Asset returns are geometric averages since 1950. Sources: Authors' calculations of internal rate of return, values adjusted for inflation using C.P.I.-U; March Current Population Survey 2007-2010 averages; National Mining Association; National Center for Education Statistics; Robert Shiller online data; Long Term Treasury Bills have 10-year maturities after 1953; Federal Reserve Bank of St. Louis."/>
          <p:cNvPicPr/>
          <p:nvPr/>
        </p:nvPicPr>
        <p:blipFill>
          <a:blip r:embed="rId2">
            <a:extLst>
              <a:ext uri="{28A0092B-C50C-407E-A947-70E740481C1C}">
                <a14:useLocalDpi xmlns:a14="http://schemas.microsoft.com/office/drawing/2010/main" val="0"/>
              </a:ext>
            </a:extLst>
          </a:blip>
          <a:srcRect/>
          <a:stretch>
            <a:fillRect/>
          </a:stretch>
        </p:blipFill>
        <p:spPr bwMode="auto">
          <a:xfrm>
            <a:off x="230096" y="834986"/>
            <a:ext cx="8725195" cy="5476801"/>
          </a:xfrm>
          <a:prstGeom prst="rect">
            <a:avLst/>
          </a:prstGeom>
          <a:noFill/>
          <a:ln>
            <a:noFill/>
          </a:ln>
        </p:spPr>
      </p:pic>
      <p:sp>
        <p:nvSpPr>
          <p:cNvPr id="5" name="Footer Placeholder 4">
            <a:extLst>
              <a:ext uri="{FF2B5EF4-FFF2-40B4-BE49-F238E27FC236}">
                <a16:creationId xmlns:a16="http://schemas.microsoft.com/office/drawing/2014/main" id="{847E69CB-DAD7-4C4B-91A8-8D054E7F5B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282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3D2272-62F9-B74D-B334-944C4D520A8C}"/>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F911B3BA-0BB2-6F43-8FA2-E440723F206C}"/>
              </a:ext>
            </a:extLst>
          </p:cNvPr>
          <p:cNvPicPr>
            <a:picLocks noChangeAspect="1"/>
          </p:cNvPicPr>
          <p:nvPr/>
        </p:nvPicPr>
        <p:blipFill>
          <a:blip r:embed="rId2"/>
          <a:stretch>
            <a:fillRect/>
          </a:stretch>
        </p:blipFill>
        <p:spPr>
          <a:xfrm>
            <a:off x="0" y="2836"/>
            <a:ext cx="9144000" cy="6852328"/>
          </a:xfrm>
          <a:prstGeom prst="rect">
            <a:avLst/>
          </a:prstGeom>
        </p:spPr>
      </p:pic>
      <p:sp>
        <p:nvSpPr>
          <p:cNvPr id="5" name="TextBox 4">
            <a:extLst>
              <a:ext uri="{FF2B5EF4-FFF2-40B4-BE49-F238E27FC236}">
                <a16:creationId xmlns:a16="http://schemas.microsoft.com/office/drawing/2014/main" id="{998126ED-EE57-5E41-9D10-F67C39234368}"/>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71.</a:t>
            </a:r>
          </a:p>
        </p:txBody>
      </p:sp>
    </p:spTree>
    <p:extLst>
      <p:ext uri="{BB962C8B-B14F-4D97-AF65-F5344CB8AC3E}">
        <p14:creationId xmlns:p14="http://schemas.microsoft.com/office/powerpoint/2010/main" val="342426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A4D1A6-576D-BD43-9C13-2A802F803522}"/>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443BA0B4-07CE-2F40-AB30-D521EEBDB7DC}"/>
              </a:ext>
            </a:extLst>
          </p:cNvPr>
          <p:cNvPicPr>
            <a:picLocks noChangeAspect="1"/>
          </p:cNvPicPr>
          <p:nvPr/>
        </p:nvPicPr>
        <p:blipFill>
          <a:blip r:embed="rId2"/>
          <a:stretch>
            <a:fillRect/>
          </a:stretch>
        </p:blipFill>
        <p:spPr>
          <a:xfrm>
            <a:off x="50925" y="0"/>
            <a:ext cx="9042149" cy="6858000"/>
          </a:xfrm>
          <a:prstGeom prst="rect">
            <a:avLst/>
          </a:prstGeom>
        </p:spPr>
      </p:pic>
      <p:sp>
        <p:nvSpPr>
          <p:cNvPr id="5" name="TextBox 4">
            <a:extLst>
              <a:ext uri="{FF2B5EF4-FFF2-40B4-BE49-F238E27FC236}">
                <a16:creationId xmlns:a16="http://schemas.microsoft.com/office/drawing/2014/main" id="{ABBFB986-3E31-4A4B-8254-CD9321DBC9C7}"/>
              </a:ext>
            </a:extLst>
          </p:cNvPr>
          <p:cNvSpPr txBox="1"/>
          <p:nvPr/>
        </p:nvSpPr>
        <p:spPr>
          <a:xfrm rot="5400000">
            <a:off x="5670747" y="3519258"/>
            <a:ext cx="5903539" cy="369332"/>
          </a:xfrm>
          <a:prstGeom prst="rect">
            <a:avLst/>
          </a:prstGeom>
          <a:noFill/>
        </p:spPr>
        <p:txBody>
          <a:bodyPr wrap="square" rtlCol="0">
            <a:spAutoFit/>
          </a:bodyPr>
          <a:lstStyle/>
          <a:p>
            <a:r>
              <a:rPr lang="en-US" dirty="0"/>
              <a:t>From Richard </a:t>
            </a:r>
            <a:r>
              <a:rPr lang="en-US" dirty="0" err="1"/>
              <a:t>Vedder</a:t>
            </a:r>
            <a:r>
              <a:rPr lang="en-US" dirty="0"/>
              <a:t>, </a:t>
            </a:r>
            <a:r>
              <a:rPr lang="en-US" i="1" dirty="0"/>
              <a:t>Restoring the Promise</a:t>
            </a:r>
            <a:r>
              <a:rPr lang="en-US" dirty="0"/>
              <a:t>, p. 72.</a:t>
            </a:r>
          </a:p>
        </p:txBody>
      </p:sp>
    </p:spTree>
    <p:extLst>
      <p:ext uri="{BB962C8B-B14F-4D97-AF65-F5344CB8AC3E}">
        <p14:creationId xmlns:p14="http://schemas.microsoft.com/office/powerpoint/2010/main" val="222315521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Crop</Template>
  <TotalTime>21637</TotalTime>
  <Words>3819</Words>
  <Application>Microsoft Macintosh PowerPoint</Application>
  <PresentationFormat>On-screen Show (4:3)</PresentationFormat>
  <Paragraphs>177</Paragraphs>
  <Slides>58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Calibri</vt:lpstr>
      <vt:lpstr>Franklin Gothic Book</vt:lpstr>
      <vt:lpstr>Crop</vt:lpstr>
      <vt:lpstr>Higher Education In Crisis</vt:lpstr>
      <vt:lpstr>Crisis 1: College Doesn’t Do What It Advertises  Crisis 2: Government Subsidies are Backfiring  Crisis 3: COVID-19 and Remote Learning   Crisis 4: Academic Discourse is Becoming Politicized</vt:lpstr>
      <vt:lpstr>Crisis 1: College Doesn’t Do What It Advertises</vt:lpstr>
      <vt:lpstr>What Does College Do?</vt:lpstr>
      <vt:lpstr>PowerPoint Presentation</vt:lpstr>
      <vt:lpstr>PowerPoint Presentation</vt:lpstr>
      <vt:lpstr>PowerPoint Presentation</vt:lpstr>
      <vt:lpstr>PowerPoint Presentation</vt:lpstr>
      <vt:lpstr>PowerPoint Presentation</vt:lpstr>
      <vt:lpstr>PowerPoint Presentation</vt:lpstr>
      <vt:lpstr>Higher Education as Signaling</vt:lpstr>
      <vt:lpstr>Higher Education as Signaling</vt:lpstr>
      <vt:lpstr>Higher Education as Signaling</vt:lpstr>
      <vt:lpstr>Higher Education as Signaling</vt:lpstr>
      <vt:lpstr>PowerPoint Presentation</vt:lpstr>
      <vt:lpstr>Does College Deliver?</vt:lpstr>
      <vt:lpstr>Does College Deliver?</vt:lpstr>
      <vt:lpstr>PowerPoint Presentation</vt:lpstr>
      <vt:lpstr>PowerPoint Presentation</vt:lpstr>
      <vt:lpstr>Crisis 2: Government Subsidies Are Backfiring</vt:lpstr>
      <vt:lpstr>Tuition and Costs</vt:lpstr>
      <vt:lpstr>Tuition and Costs</vt:lpstr>
      <vt:lpstr>PowerPoint Presentation</vt:lpstr>
      <vt:lpstr>PowerPoint Presentation</vt:lpstr>
      <vt:lpstr>Federal Aid and Student Costs</vt:lpstr>
      <vt:lpstr>Federal Aid and Student Costs</vt:lpstr>
      <vt:lpstr>Federal Aid and Student Costs</vt:lpstr>
      <vt:lpstr>Federal Aid and Student Costs</vt:lpstr>
      <vt:lpstr>Federal Aid and Student Costs</vt:lpstr>
      <vt:lpstr>Federal Aid and Student Costs</vt:lpstr>
      <vt:lpstr>Where Does the Money Go?</vt:lpstr>
      <vt:lpstr>Where Does the Money Go?</vt:lpstr>
      <vt:lpstr>Where Does the Money Go?</vt:lpstr>
      <vt:lpstr>For-Profit Education</vt:lpstr>
      <vt:lpstr>For-Profit Education</vt:lpstr>
      <vt:lpstr>For-Profit Education</vt:lpstr>
      <vt:lpstr>For-Profit Education</vt:lpstr>
      <vt:lpstr>For-Profit Education</vt:lpstr>
      <vt:lpstr>For-Profit Education</vt:lpstr>
      <vt:lpstr>For-Profit Education</vt:lpstr>
      <vt:lpstr>PowerPoint Presentation</vt:lpstr>
      <vt:lpstr>Crisis 3: COVID-19 and REMOTE LEARNING</vt:lpstr>
      <vt:lpstr>Challenges</vt:lpstr>
      <vt:lpstr>Challenges</vt:lpstr>
      <vt:lpstr>Crisis 4: Academic Discourse is Becoming Politicized</vt:lpstr>
      <vt:lpstr>Declining Quality of Academic Discourse</vt:lpstr>
      <vt:lpstr>PowerPoint Presentation</vt:lpstr>
      <vt:lpstr>PowerPoint Presentation</vt:lpstr>
      <vt:lpstr>Declining Quality of Academic Discourse</vt:lpstr>
      <vt:lpstr>Declining Quality of Academic Discourse</vt:lpstr>
      <vt:lpstr>PowerPoint Presentation</vt:lpstr>
      <vt:lpstr>PowerPoint Presentation</vt:lpstr>
      <vt:lpstr>PowerPoint Presentation</vt:lpstr>
      <vt:lpstr>About Free Speech</vt:lpstr>
      <vt:lpstr>About Free Speech</vt:lpstr>
      <vt:lpstr>About Free Speech</vt:lpstr>
      <vt:lpstr>About Free Speech</vt:lpstr>
      <vt:lpstr>PowerPoint Presentation</vt:lpstr>
    </vt:vector>
  </TitlesOfParts>
  <Company>Wofford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123</cp:revision>
  <dcterms:created xsi:type="dcterms:W3CDTF">2011-07-29T05:36:45Z</dcterms:created>
  <dcterms:modified xsi:type="dcterms:W3CDTF">2020-07-16T00:43:39Z</dcterms:modified>
</cp:coreProperties>
</file>