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84"/>
  </p:notesMasterIdLst>
  <p:handoutMasterIdLst>
    <p:handoutMasterId r:id="rId85"/>
  </p:handoutMasterIdLst>
  <p:sldIdLst>
    <p:sldId id="256" r:id="rId2"/>
    <p:sldId id="346" r:id="rId3"/>
    <p:sldId id="259" r:id="rId4"/>
    <p:sldId id="407" r:id="rId5"/>
    <p:sldId id="374" r:id="rId6"/>
    <p:sldId id="405" r:id="rId7"/>
    <p:sldId id="347" r:id="rId8"/>
    <p:sldId id="348" r:id="rId9"/>
    <p:sldId id="349" r:id="rId10"/>
    <p:sldId id="372" r:id="rId11"/>
    <p:sldId id="373" r:id="rId12"/>
    <p:sldId id="425" r:id="rId13"/>
    <p:sldId id="368" r:id="rId14"/>
    <p:sldId id="367" r:id="rId15"/>
    <p:sldId id="406" r:id="rId16"/>
    <p:sldId id="355" r:id="rId17"/>
    <p:sldId id="370" r:id="rId18"/>
    <p:sldId id="371" r:id="rId19"/>
    <p:sldId id="324" r:id="rId20"/>
    <p:sldId id="356" r:id="rId21"/>
    <p:sldId id="369" r:id="rId22"/>
    <p:sldId id="359" r:id="rId23"/>
    <p:sldId id="358" r:id="rId24"/>
    <p:sldId id="327" r:id="rId25"/>
    <p:sldId id="418" r:id="rId26"/>
    <p:sldId id="419" r:id="rId27"/>
    <p:sldId id="421" r:id="rId28"/>
    <p:sldId id="422" r:id="rId29"/>
    <p:sldId id="329" r:id="rId30"/>
    <p:sldId id="330" r:id="rId31"/>
    <p:sldId id="332" r:id="rId32"/>
    <p:sldId id="333" r:id="rId33"/>
    <p:sldId id="334" r:id="rId34"/>
    <p:sldId id="335" r:id="rId35"/>
    <p:sldId id="336" r:id="rId36"/>
    <p:sldId id="337" r:id="rId37"/>
    <p:sldId id="375" r:id="rId38"/>
    <p:sldId id="393" r:id="rId39"/>
    <p:sldId id="394" r:id="rId40"/>
    <p:sldId id="424" r:id="rId41"/>
    <p:sldId id="392" r:id="rId42"/>
    <p:sldId id="395" r:id="rId43"/>
    <p:sldId id="396" r:id="rId44"/>
    <p:sldId id="339" r:id="rId45"/>
    <p:sldId id="397" r:id="rId46"/>
    <p:sldId id="341" r:id="rId47"/>
    <p:sldId id="340" r:id="rId48"/>
    <p:sldId id="342" r:id="rId49"/>
    <p:sldId id="399" r:id="rId50"/>
    <p:sldId id="409" r:id="rId51"/>
    <p:sldId id="411" r:id="rId52"/>
    <p:sldId id="415" r:id="rId53"/>
    <p:sldId id="321" r:id="rId54"/>
    <p:sldId id="380" r:id="rId55"/>
    <p:sldId id="352" r:id="rId56"/>
    <p:sldId id="389" r:id="rId57"/>
    <p:sldId id="390" r:id="rId58"/>
    <p:sldId id="413" r:id="rId59"/>
    <p:sldId id="264" r:id="rId60"/>
    <p:sldId id="265" r:id="rId61"/>
    <p:sldId id="270" r:id="rId62"/>
    <p:sldId id="258" r:id="rId63"/>
    <p:sldId id="277" r:id="rId64"/>
    <p:sldId id="266" r:id="rId65"/>
    <p:sldId id="268" r:id="rId66"/>
    <p:sldId id="267" r:id="rId67"/>
    <p:sldId id="269" r:id="rId68"/>
    <p:sldId id="272" r:id="rId69"/>
    <p:sldId id="357" r:id="rId70"/>
    <p:sldId id="381" r:id="rId71"/>
    <p:sldId id="386" r:id="rId72"/>
    <p:sldId id="383" r:id="rId73"/>
    <p:sldId id="382" r:id="rId74"/>
    <p:sldId id="384" r:id="rId75"/>
    <p:sldId id="385" r:id="rId76"/>
    <p:sldId id="387" r:id="rId77"/>
    <p:sldId id="388" r:id="rId78"/>
    <p:sldId id="420" r:id="rId79"/>
    <p:sldId id="423" r:id="rId80"/>
    <p:sldId id="414" r:id="rId81"/>
    <p:sldId id="416" r:id="rId82"/>
    <p:sldId id="323"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8" autoAdjust="0"/>
    <p:restoredTop sz="79704" autoAdjust="0"/>
  </p:normalViewPr>
  <p:slideViewPr>
    <p:cSldViewPr snapToGrid="0" snapToObjects="1">
      <p:cViewPr varScale="1">
        <p:scale>
          <a:sx n="92" d="100"/>
          <a:sy n="92" d="100"/>
        </p:scale>
        <p:origin x="10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Users/terrelltd/Documents/Economics/Research%20&amp;%20Talks/Environment%20&amp;%20Standing/2019%20FDL%20Project/EKC/Data/EKC%20and%20Carbon%20Flux%201850_20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Net US Carbon Flux to the Atmosphere from Land-Use Changes, US, </a:t>
            </a:r>
          </a:p>
          <a:p>
            <a:pPr>
              <a:defRPr/>
            </a:pPr>
            <a:r>
              <a:rPr lang="en-US" sz="1800" b="1" i="0" baseline="0" dirty="0">
                <a:effectLst/>
              </a:rPr>
              <a:t>1850-2015 </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'net fluxes'!$E$8</c:f>
              <c:strCache>
                <c:ptCount val="1"/>
                <c:pt idx="0">
                  <c:v>USA_HN2017</c:v>
                </c:pt>
              </c:strCache>
            </c:strRef>
          </c:tx>
          <c:spPr>
            <a:ln w="25400" cap="rnd">
              <a:noFill/>
              <a:round/>
            </a:ln>
            <a:effectLst/>
          </c:spPr>
          <c:marker>
            <c:symbol val="circle"/>
            <c:size val="5"/>
            <c:spPr>
              <a:solidFill>
                <a:srgbClr val="0070C0"/>
              </a:solidFill>
              <a:ln w="9525">
                <a:solidFill>
                  <a:srgbClr val="0070C0"/>
                </a:solidFill>
              </a:ln>
              <a:effectLst/>
            </c:spPr>
          </c:marker>
          <c:trendline>
            <c:spPr>
              <a:ln w="19050" cap="rnd">
                <a:solidFill>
                  <a:srgbClr val="0070C0"/>
                </a:solidFill>
                <a:prstDash val="solid"/>
              </a:ln>
              <a:effectLst/>
            </c:spPr>
            <c:trendlineType val="poly"/>
            <c:order val="5"/>
            <c:dispRSqr val="1"/>
            <c:dispEq val="1"/>
            <c:trendlineLbl>
              <c:layout>
                <c:manualLayout>
                  <c:x val="0.1448570046429454"/>
                  <c:y val="0.10901833160656395"/>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200" baseline="0" dirty="0"/>
                      <a:t>y = 5E-20x</a:t>
                    </a:r>
                    <a:r>
                      <a:rPr lang="en-US" sz="1200" baseline="30000" dirty="0"/>
                      <a:t>5</a:t>
                    </a:r>
                    <a:r>
                      <a:rPr lang="en-US" sz="1200" baseline="0" dirty="0"/>
                      <a:t> - 8E-15x</a:t>
                    </a:r>
                    <a:r>
                      <a:rPr lang="en-US" sz="1200" baseline="30000" dirty="0"/>
                      <a:t>4</a:t>
                    </a:r>
                    <a:r>
                      <a:rPr lang="en-US" sz="1200" baseline="0" dirty="0"/>
                      <a:t> + 5E-10x</a:t>
                    </a:r>
                    <a:r>
                      <a:rPr lang="en-US" sz="1200" baseline="30000" dirty="0"/>
                      <a:t>3</a:t>
                    </a:r>
                    <a:r>
                      <a:rPr lang="en-US" sz="1200" baseline="0" dirty="0"/>
                      <a:t> - 1E-05x</a:t>
                    </a:r>
                    <a:r>
                      <a:rPr lang="en-US" sz="1200" baseline="30000" dirty="0"/>
                      <a:t>2</a:t>
                    </a:r>
                    <a:r>
                      <a:rPr lang="en-US" sz="1200" baseline="0" dirty="0"/>
                      <a:t> + 0.0814x + 121.44</a:t>
                    </a:r>
                    <a:br>
                      <a:rPr lang="en-US" sz="1200" baseline="0" dirty="0"/>
                    </a:br>
                    <a:r>
                      <a:rPr lang="en-US" sz="1200" baseline="0" dirty="0"/>
                      <a:t>R² = 0.9225</a:t>
                    </a:r>
                    <a:endParaRPr lang="en-US" sz="1200" dirty="0"/>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'net fluxes'!$D$9:$D$174</c:f>
              <c:numCache>
                <c:formatCode>General</c:formatCode>
                <c:ptCount val="166"/>
                <c:pt idx="0">
                  <c:v>2825</c:v>
                </c:pt>
                <c:pt idx="1">
                  <c:v>2940</c:v>
                </c:pt>
                <c:pt idx="2">
                  <c:v>3089</c:v>
                </c:pt>
                <c:pt idx="3">
                  <c:v>3300</c:v>
                </c:pt>
                <c:pt idx="4">
                  <c:v>3310</c:v>
                </c:pt>
                <c:pt idx="5">
                  <c:v>3237</c:v>
                </c:pt>
                <c:pt idx="6">
                  <c:v>3305</c:v>
                </c:pt>
                <c:pt idx="7">
                  <c:v>3233</c:v>
                </c:pt>
                <c:pt idx="8">
                  <c:v>3248</c:v>
                </c:pt>
                <c:pt idx="9">
                  <c:v>3336</c:v>
                </c:pt>
                <c:pt idx="10">
                  <c:v>3425</c:v>
                </c:pt>
                <c:pt idx="11">
                  <c:v>3354</c:v>
                </c:pt>
                <c:pt idx="12">
                  <c:v>3459</c:v>
                </c:pt>
                <c:pt idx="13">
                  <c:v>3683</c:v>
                </c:pt>
                <c:pt idx="14">
                  <c:v>3804</c:v>
                </c:pt>
                <c:pt idx="15">
                  <c:v>3607</c:v>
                </c:pt>
                <c:pt idx="16">
                  <c:v>3579</c:v>
                </c:pt>
                <c:pt idx="17">
                  <c:v>3697</c:v>
                </c:pt>
                <c:pt idx="18">
                  <c:v>3745</c:v>
                </c:pt>
                <c:pt idx="19">
                  <c:v>3845</c:v>
                </c:pt>
                <c:pt idx="20">
                  <c:v>3736</c:v>
                </c:pt>
                <c:pt idx="21">
                  <c:v>3825</c:v>
                </c:pt>
                <c:pt idx="22">
                  <c:v>3883</c:v>
                </c:pt>
                <c:pt idx="23">
                  <c:v>3980</c:v>
                </c:pt>
                <c:pt idx="24">
                  <c:v>3862</c:v>
                </c:pt>
                <c:pt idx="25">
                  <c:v>3971</c:v>
                </c:pt>
                <c:pt idx="26">
                  <c:v>3928</c:v>
                </c:pt>
                <c:pt idx="27">
                  <c:v>3966</c:v>
                </c:pt>
                <c:pt idx="28">
                  <c:v>4044</c:v>
                </c:pt>
                <c:pt idx="29">
                  <c:v>4446</c:v>
                </c:pt>
                <c:pt idx="30">
                  <c:v>4866</c:v>
                </c:pt>
                <c:pt idx="31">
                  <c:v>4914</c:v>
                </c:pt>
                <c:pt idx="32">
                  <c:v>5101</c:v>
                </c:pt>
                <c:pt idx="33">
                  <c:v>5102</c:v>
                </c:pt>
                <c:pt idx="34">
                  <c:v>5074</c:v>
                </c:pt>
                <c:pt idx="35">
                  <c:v>4997</c:v>
                </c:pt>
                <c:pt idx="36">
                  <c:v>5034</c:v>
                </c:pt>
                <c:pt idx="37">
                  <c:v>5147</c:v>
                </c:pt>
                <c:pt idx="38">
                  <c:v>5015</c:v>
                </c:pt>
                <c:pt idx="39">
                  <c:v>5216</c:v>
                </c:pt>
                <c:pt idx="40">
                  <c:v>5184</c:v>
                </c:pt>
                <c:pt idx="41">
                  <c:v>5299</c:v>
                </c:pt>
                <c:pt idx="42">
                  <c:v>5697</c:v>
                </c:pt>
                <c:pt idx="43">
                  <c:v>5316</c:v>
                </c:pt>
                <c:pt idx="44">
                  <c:v>5064</c:v>
                </c:pt>
                <c:pt idx="45">
                  <c:v>5569</c:v>
                </c:pt>
                <c:pt idx="46">
                  <c:v>5356</c:v>
                </c:pt>
                <c:pt idx="47">
                  <c:v>5761</c:v>
                </c:pt>
                <c:pt idx="48">
                  <c:v>5776</c:v>
                </c:pt>
                <c:pt idx="49">
                  <c:v>6191</c:v>
                </c:pt>
                <c:pt idx="50">
                  <c:v>6252</c:v>
                </c:pt>
                <c:pt idx="51">
                  <c:v>6822</c:v>
                </c:pt>
                <c:pt idx="52">
                  <c:v>6756</c:v>
                </c:pt>
                <c:pt idx="53">
                  <c:v>6955</c:v>
                </c:pt>
                <c:pt idx="54">
                  <c:v>6739</c:v>
                </c:pt>
                <c:pt idx="55">
                  <c:v>7094</c:v>
                </c:pt>
                <c:pt idx="56">
                  <c:v>7762</c:v>
                </c:pt>
                <c:pt idx="57">
                  <c:v>7740</c:v>
                </c:pt>
                <c:pt idx="58">
                  <c:v>6970</c:v>
                </c:pt>
                <c:pt idx="59">
                  <c:v>7668</c:v>
                </c:pt>
                <c:pt idx="60">
                  <c:v>7586</c:v>
                </c:pt>
                <c:pt idx="61">
                  <c:v>7711</c:v>
                </c:pt>
                <c:pt idx="62">
                  <c:v>7948</c:v>
                </c:pt>
                <c:pt idx="63">
                  <c:v>8101</c:v>
                </c:pt>
                <c:pt idx="64">
                  <c:v>7334</c:v>
                </c:pt>
                <c:pt idx="65">
                  <c:v>7434</c:v>
                </c:pt>
                <c:pt idx="66">
                  <c:v>8342</c:v>
                </c:pt>
                <c:pt idx="67">
                  <c:v>8020</c:v>
                </c:pt>
                <c:pt idx="68">
                  <c:v>8648</c:v>
                </c:pt>
                <c:pt idx="69">
                  <c:v>8681</c:v>
                </c:pt>
                <c:pt idx="70">
                  <c:v>8485</c:v>
                </c:pt>
                <c:pt idx="71">
                  <c:v>8134</c:v>
                </c:pt>
                <c:pt idx="72">
                  <c:v>8466</c:v>
                </c:pt>
                <c:pt idx="73">
                  <c:v>9420</c:v>
                </c:pt>
                <c:pt idx="74">
                  <c:v>9525</c:v>
                </c:pt>
                <c:pt idx="75">
                  <c:v>9601</c:v>
                </c:pt>
                <c:pt idx="76">
                  <c:v>10090</c:v>
                </c:pt>
                <c:pt idx="77">
                  <c:v>10050</c:v>
                </c:pt>
                <c:pt idx="78">
                  <c:v>10040</c:v>
                </c:pt>
                <c:pt idx="79">
                  <c:v>10543</c:v>
                </c:pt>
                <c:pt idx="80">
                  <c:v>9490</c:v>
                </c:pt>
                <c:pt idx="81">
                  <c:v>8864</c:v>
                </c:pt>
                <c:pt idx="82">
                  <c:v>7525</c:v>
                </c:pt>
                <c:pt idx="83">
                  <c:v>7270</c:v>
                </c:pt>
                <c:pt idx="84">
                  <c:v>7876</c:v>
                </c:pt>
                <c:pt idx="85">
                  <c:v>8850</c:v>
                </c:pt>
                <c:pt idx="86">
                  <c:v>9718</c:v>
                </c:pt>
                <c:pt idx="87">
                  <c:v>10450</c:v>
                </c:pt>
                <c:pt idx="88">
                  <c:v>9797</c:v>
                </c:pt>
                <c:pt idx="89">
                  <c:v>10459</c:v>
                </c:pt>
                <c:pt idx="90">
                  <c:v>11307</c:v>
                </c:pt>
                <c:pt idx="91">
                  <c:v>12844</c:v>
                </c:pt>
                <c:pt idx="92">
                  <c:v>14175</c:v>
                </c:pt>
                <c:pt idx="93">
                  <c:v>15392</c:v>
                </c:pt>
                <c:pt idx="94">
                  <c:v>16401</c:v>
                </c:pt>
                <c:pt idx="95">
                  <c:v>15992</c:v>
                </c:pt>
                <c:pt idx="96">
                  <c:v>14471</c:v>
                </c:pt>
                <c:pt idx="97">
                  <c:v>14057</c:v>
                </c:pt>
                <c:pt idx="98">
                  <c:v>14559</c:v>
                </c:pt>
                <c:pt idx="99">
                  <c:v>14112</c:v>
                </c:pt>
                <c:pt idx="100">
                  <c:v>15241</c:v>
                </c:pt>
                <c:pt idx="101">
                  <c:v>16126</c:v>
                </c:pt>
                <c:pt idx="102">
                  <c:v>16443</c:v>
                </c:pt>
                <c:pt idx="103">
                  <c:v>16917</c:v>
                </c:pt>
                <c:pt idx="104">
                  <c:v>16513</c:v>
                </c:pt>
                <c:pt idx="105">
                  <c:v>17370</c:v>
                </c:pt>
                <c:pt idx="106">
                  <c:v>17398</c:v>
                </c:pt>
                <c:pt idx="107">
                  <c:v>17407</c:v>
                </c:pt>
                <c:pt idx="108">
                  <c:v>16945</c:v>
                </c:pt>
                <c:pt idx="109">
                  <c:v>17901</c:v>
                </c:pt>
                <c:pt idx="110">
                  <c:v>18058</c:v>
                </c:pt>
                <c:pt idx="111">
                  <c:v>18175</c:v>
                </c:pt>
                <c:pt idx="112">
                  <c:v>18977</c:v>
                </c:pt>
                <c:pt idx="113">
                  <c:v>19515</c:v>
                </c:pt>
                <c:pt idx="114">
                  <c:v>20360</c:v>
                </c:pt>
                <c:pt idx="115">
                  <c:v>21390</c:v>
                </c:pt>
                <c:pt idx="116">
                  <c:v>22529</c:v>
                </c:pt>
                <c:pt idx="117">
                  <c:v>22842</c:v>
                </c:pt>
                <c:pt idx="118">
                  <c:v>23692</c:v>
                </c:pt>
                <c:pt idx="119">
                  <c:v>24196</c:v>
                </c:pt>
                <c:pt idx="120">
                  <c:v>23958</c:v>
                </c:pt>
                <c:pt idx="121">
                  <c:v>24395</c:v>
                </c:pt>
                <c:pt idx="122">
                  <c:v>25415</c:v>
                </c:pt>
                <c:pt idx="123">
                  <c:v>26603</c:v>
                </c:pt>
                <c:pt idx="124">
                  <c:v>26287</c:v>
                </c:pt>
                <c:pt idx="125">
                  <c:v>25956</c:v>
                </c:pt>
                <c:pt idx="126">
                  <c:v>27059</c:v>
                </c:pt>
                <c:pt idx="127">
                  <c:v>28001</c:v>
                </c:pt>
                <c:pt idx="128">
                  <c:v>29287</c:v>
                </c:pt>
                <c:pt idx="129">
                  <c:v>29951</c:v>
                </c:pt>
                <c:pt idx="130">
                  <c:v>29613</c:v>
                </c:pt>
                <c:pt idx="131">
                  <c:v>30056</c:v>
                </c:pt>
                <c:pt idx="132">
                  <c:v>29211</c:v>
                </c:pt>
                <c:pt idx="133">
                  <c:v>30159</c:v>
                </c:pt>
                <c:pt idx="134">
                  <c:v>32076</c:v>
                </c:pt>
                <c:pt idx="135">
                  <c:v>33024</c:v>
                </c:pt>
                <c:pt idx="136">
                  <c:v>33851</c:v>
                </c:pt>
                <c:pt idx="137">
                  <c:v>34730</c:v>
                </c:pt>
                <c:pt idx="138">
                  <c:v>35865</c:v>
                </c:pt>
                <c:pt idx="139">
                  <c:v>36757</c:v>
                </c:pt>
                <c:pt idx="140">
                  <c:v>36982</c:v>
                </c:pt>
                <c:pt idx="141">
                  <c:v>36464</c:v>
                </c:pt>
                <c:pt idx="142">
                  <c:v>37241</c:v>
                </c:pt>
                <c:pt idx="143">
                  <c:v>37762</c:v>
                </c:pt>
                <c:pt idx="144">
                  <c:v>38808</c:v>
                </c:pt>
                <c:pt idx="145">
                  <c:v>39391</c:v>
                </c:pt>
                <c:pt idx="146">
                  <c:v>40414</c:v>
                </c:pt>
                <c:pt idx="147">
                  <c:v>41723</c:v>
                </c:pt>
                <c:pt idx="148">
                  <c:v>43073</c:v>
                </c:pt>
                <c:pt idx="149">
                  <c:v>44576</c:v>
                </c:pt>
                <c:pt idx="150">
                  <c:v>45887</c:v>
                </c:pt>
                <c:pt idx="151">
                  <c:v>45878</c:v>
                </c:pt>
                <c:pt idx="152">
                  <c:v>46267</c:v>
                </c:pt>
                <c:pt idx="153">
                  <c:v>47158</c:v>
                </c:pt>
                <c:pt idx="154">
                  <c:v>48493</c:v>
                </c:pt>
                <c:pt idx="155">
                  <c:v>49655</c:v>
                </c:pt>
                <c:pt idx="156">
                  <c:v>50490</c:v>
                </c:pt>
                <c:pt idx="157">
                  <c:v>50902</c:v>
                </c:pt>
                <c:pt idx="158">
                  <c:v>50276</c:v>
                </c:pt>
                <c:pt idx="159">
                  <c:v>48453</c:v>
                </c:pt>
                <c:pt idx="160">
                  <c:v>49267</c:v>
                </c:pt>
                <c:pt idx="161">
                  <c:v>49675</c:v>
                </c:pt>
                <c:pt idx="162">
                  <c:v>50394</c:v>
                </c:pt>
                <c:pt idx="163">
                  <c:v>50863</c:v>
                </c:pt>
                <c:pt idx="164">
                  <c:v>51664</c:v>
                </c:pt>
                <c:pt idx="165">
                  <c:v>52591</c:v>
                </c:pt>
              </c:numCache>
            </c:numRef>
          </c:xVal>
          <c:yVal>
            <c:numRef>
              <c:f>'net fluxes'!$E$9:$E$174</c:f>
              <c:numCache>
                <c:formatCode>General</c:formatCode>
                <c:ptCount val="166"/>
                <c:pt idx="0">
                  <c:v>217.3990709</c:v>
                </c:pt>
                <c:pt idx="1">
                  <c:v>220.5454464</c:v>
                </c:pt>
                <c:pt idx="2">
                  <c:v>223.8583338</c:v>
                </c:pt>
                <c:pt idx="3">
                  <c:v>227.2952157</c:v>
                </c:pt>
                <c:pt idx="4">
                  <c:v>230.90126000000001</c:v>
                </c:pt>
                <c:pt idx="5">
                  <c:v>234.85220810000001</c:v>
                </c:pt>
                <c:pt idx="6">
                  <c:v>239.2393658</c:v>
                </c:pt>
                <c:pt idx="7">
                  <c:v>243.89900069999999</c:v>
                </c:pt>
                <c:pt idx="8">
                  <c:v>248.61232029999999</c:v>
                </c:pt>
                <c:pt idx="9">
                  <c:v>253.33523539999999</c:v>
                </c:pt>
                <c:pt idx="10">
                  <c:v>258.43217129999999</c:v>
                </c:pt>
                <c:pt idx="11">
                  <c:v>264.15718120000003</c:v>
                </c:pt>
                <c:pt idx="12">
                  <c:v>270.41496849999999</c:v>
                </c:pt>
                <c:pt idx="13">
                  <c:v>277.05028670000002</c:v>
                </c:pt>
                <c:pt idx="14">
                  <c:v>283.14744330000002</c:v>
                </c:pt>
                <c:pt idx="15">
                  <c:v>288.04356760000002</c:v>
                </c:pt>
                <c:pt idx="16">
                  <c:v>291.90516580000002</c:v>
                </c:pt>
                <c:pt idx="17">
                  <c:v>295.97555979999998</c:v>
                </c:pt>
                <c:pt idx="18">
                  <c:v>299.95083979999998</c:v>
                </c:pt>
                <c:pt idx="19">
                  <c:v>303.4579622</c:v>
                </c:pt>
                <c:pt idx="20">
                  <c:v>306.41803040000002</c:v>
                </c:pt>
                <c:pt idx="21">
                  <c:v>309.09034279999997</c:v>
                </c:pt>
                <c:pt idx="22">
                  <c:v>311.11188179999999</c:v>
                </c:pt>
                <c:pt idx="23">
                  <c:v>312.48415469999998</c:v>
                </c:pt>
                <c:pt idx="24">
                  <c:v>313.12024630000002</c:v>
                </c:pt>
                <c:pt idx="25">
                  <c:v>314.91756420000002</c:v>
                </c:pt>
                <c:pt idx="26">
                  <c:v>316.55234560000002</c:v>
                </c:pt>
                <c:pt idx="27">
                  <c:v>318.0089342</c:v>
                </c:pt>
                <c:pt idx="28">
                  <c:v>319.23429620000002</c:v>
                </c:pt>
                <c:pt idx="29">
                  <c:v>321.2208096</c:v>
                </c:pt>
                <c:pt idx="30">
                  <c:v>324.79877690000001</c:v>
                </c:pt>
                <c:pt idx="31">
                  <c:v>330.54564779999998</c:v>
                </c:pt>
                <c:pt idx="32">
                  <c:v>337.52711160000001</c:v>
                </c:pt>
                <c:pt idx="33">
                  <c:v>345.24011089999999</c:v>
                </c:pt>
                <c:pt idx="34">
                  <c:v>353.1376272</c:v>
                </c:pt>
                <c:pt idx="35">
                  <c:v>360.30051639999999</c:v>
                </c:pt>
                <c:pt idx="36">
                  <c:v>365.83099429999999</c:v>
                </c:pt>
                <c:pt idx="37">
                  <c:v>368.82495899999998</c:v>
                </c:pt>
                <c:pt idx="38">
                  <c:v>369.1287069</c:v>
                </c:pt>
                <c:pt idx="39">
                  <c:v>367.98279209999998</c:v>
                </c:pt>
                <c:pt idx="40">
                  <c:v>367.464675</c:v>
                </c:pt>
                <c:pt idx="41">
                  <c:v>367.9821374</c:v>
                </c:pt>
                <c:pt idx="42">
                  <c:v>369.0297248</c:v>
                </c:pt>
                <c:pt idx="43">
                  <c:v>370.76392929999997</c:v>
                </c:pt>
                <c:pt idx="44">
                  <c:v>372.24402029999999</c:v>
                </c:pt>
                <c:pt idx="45">
                  <c:v>372.23486359999998</c:v>
                </c:pt>
                <c:pt idx="46">
                  <c:v>370.35643199999998</c:v>
                </c:pt>
                <c:pt idx="47">
                  <c:v>366.32074469999998</c:v>
                </c:pt>
                <c:pt idx="48">
                  <c:v>359.74672870000001</c:v>
                </c:pt>
                <c:pt idx="49">
                  <c:v>351.12959489999997</c:v>
                </c:pt>
                <c:pt idx="50">
                  <c:v>341.13683079999998</c:v>
                </c:pt>
                <c:pt idx="51">
                  <c:v>332.39805180000002</c:v>
                </c:pt>
                <c:pt idx="52">
                  <c:v>321.90433410000003</c:v>
                </c:pt>
                <c:pt idx="53">
                  <c:v>312.0547641</c:v>
                </c:pt>
                <c:pt idx="54">
                  <c:v>302.1407476</c:v>
                </c:pt>
                <c:pt idx="55">
                  <c:v>293.03259709999998</c:v>
                </c:pt>
                <c:pt idx="56">
                  <c:v>283.82949239999999</c:v>
                </c:pt>
                <c:pt idx="57">
                  <c:v>274.03042260000001</c:v>
                </c:pt>
                <c:pt idx="58">
                  <c:v>264.91070200000001</c:v>
                </c:pt>
                <c:pt idx="59">
                  <c:v>258.82019639999999</c:v>
                </c:pt>
                <c:pt idx="60">
                  <c:v>248.86708920000001</c:v>
                </c:pt>
                <c:pt idx="61">
                  <c:v>233.96897870000001</c:v>
                </c:pt>
                <c:pt idx="62">
                  <c:v>217.0698246</c:v>
                </c:pt>
                <c:pt idx="63">
                  <c:v>196.4160693</c:v>
                </c:pt>
                <c:pt idx="64">
                  <c:v>169.98632549999999</c:v>
                </c:pt>
                <c:pt idx="65">
                  <c:v>149.5767161</c:v>
                </c:pt>
                <c:pt idx="66">
                  <c:v>135.1596456</c:v>
                </c:pt>
                <c:pt idx="67">
                  <c:v>126.9868476</c:v>
                </c:pt>
                <c:pt idx="68">
                  <c:v>129.59115739999999</c:v>
                </c:pt>
                <c:pt idx="69">
                  <c:v>135.76885809999999</c:v>
                </c:pt>
                <c:pt idx="70">
                  <c:v>143.7545106</c:v>
                </c:pt>
                <c:pt idx="71">
                  <c:v>151.59159220000001</c:v>
                </c:pt>
                <c:pt idx="72">
                  <c:v>162.22750869999999</c:v>
                </c:pt>
                <c:pt idx="73">
                  <c:v>165.62740880000001</c:v>
                </c:pt>
                <c:pt idx="74">
                  <c:v>164.33568790000001</c:v>
                </c:pt>
                <c:pt idx="75">
                  <c:v>165.7723019</c:v>
                </c:pt>
                <c:pt idx="76">
                  <c:v>165.80010759999999</c:v>
                </c:pt>
                <c:pt idx="77">
                  <c:v>164.98276390000001</c:v>
                </c:pt>
                <c:pt idx="78">
                  <c:v>164.73747839999999</c:v>
                </c:pt>
                <c:pt idx="79">
                  <c:v>168.40016439999999</c:v>
                </c:pt>
                <c:pt idx="80">
                  <c:v>182.2934127</c:v>
                </c:pt>
                <c:pt idx="81">
                  <c:v>198.62565660000001</c:v>
                </c:pt>
                <c:pt idx="82">
                  <c:v>214.69767540000001</c:v>
                </c:pt>
                <c:pt idx="83">
                  <c:v>229.944467</c:v>
                </c:pt>
                <c:pt idx="84">
                  <c:v>238.90690599999999</c:v>
                </c:pt>
                <c:pt idx="85">
                  <c:v>247.06288280000001</c:v>
                </c:pt>
                <c:pt idx="86">
                  <c:v>251.21267399999999</c:v>
                </c:pt>
                <c:pt idx="87">
                  <c:v>253.86728489999999</c:v>
                </c:pt>
                <c:pt idx="88">
                  <c:v>252.09869259999999</c:v>
                </c:pt>
                <c:pt idx="89">
                  <c:v>251.8655742</c:v>
                </c:pt>
                <c:pt idx="90">
                  <c:v>243.31344490000001</c:v>
                </c:pt>
                <c:pt idx="91">
                  <c:v>231.1560039</c:v>
                </c:pt>
                <c:pt idx="92">
                  <c:v>214.00342789999999</c:v>
                </c:pt>
                <c:pt idx="93">
                  <c:v>197.2663435</c:v>
                </c:pt>
                <c:pt idx="94">
                  <c:v>185.2628617</c:v>
                </c:pt>
                <c:pt idx="95">
                  <c:v>178.2214606</c:v>
                </c:pt>
                <c:pt idx="96">
                  <c:v>172.02366599999999</c:v>
                </c:pt>
                <c:pt idx="97">
                  <c:v>157.4440639</c:v>
                </c:pt>
                <c:pt idx="98">
                  <c:v>138.54382369999999</c:v>
                </c:pt>
                <c:pt idx="99">
                  <c:v>107.9668782</c:v>
                </c:pt>
                <c:pt idx="100">
                  <c:v>70.289005329999995</c:v>
                </c:pt>
                <c:pt idx="101">
                  <c:v>18.923149160000001</c:v>
                </c:pt>
                <c:pt idx="102">
                  <c:v>-21.622076920000001</c:v>
                </c:pt>
                <c:pt idx="103">
                  <c:v>-42.213488140000003</c:v>
                </c:pt>
                <c:pt idx="104">
                  <c:v>-59.805792080000003</c:v>
                </c:pt>
                <c:pt idx="105">
                  <c:v>-76.324447090000007</c:v>
                </c:pt>
                <c:pt idx="106">
                  <c:v>-92.276462550000005</c:v>
                </c:pt>
                <c:pt idx="107">
                  <c:v>-107.4177758</c:v>
                </c:pt>
                <c:pt idx="108">
                  <c:v>-121.5638094</c:v>
                </c:pt>
                <c:pt idx="109">
                  <c:v>-134.8787634</c:v>
                </c:pt>
                <c:pt idx="110">
                  <c:v>-147.72984719999999</c:v>
                </c:pt>
                <c:pt idx="111">
                  <c:v>-161.34201350000001</c:v>
                </c:pt>
                <c:pt idx="112">
                  <c:v>-171.77224380000001</c:v>
                </c:pt>
                <c:pt idx="113">
                  <c:v>-183.76835500000001</c:v>
                </c:pt>
                <c:pt idx="114">
                  <c:v>-192.91382340000001</c:v>
                </c:pt>
                <c:pt idx="115">
                  <c:v>-198.06834610000001</c:v>
                </c:pt>
                <c:pt idx="116">
                  <c:v>-200.08096520000001</c:v>
                </c:pt>
                <c:pt idx="117">
                  <c:v>-195.1105465</c:v>
                </c:pt>
                <c:pt idx="118">
                  <c:v>-188.39067940000001</c:v>
                </c:pt>
                <c:pt idx="119">
                  <c:v>-180.9273105</c:v>
                </c:pt>
                <c:pt idx="120">
                  <c:v>-174.0509797</c:v>
                </c:pt>
                <c:pt idx="121">
                  <c:v>-169.48322859999999</c:v>
                </c:pt>
                <c:pt idx="122">
                  <c:v>-171.26459059999999</c:v>
                </c:pt>
                <c:pt idx="123">
                  <c:v>-175.9165472</c:v>
                </c:pt>
                <c:pt idx="124">
                  <c:v>-182.0316206</c:v>
                </c:pt>
                <c:pt idx="125">
                  <c:v>-187.24568980000001</c:v>
                </c:pt>
                <c:pt idx="126">
                  <c:v>-190.5737408</c:v>
                </c:pt>
                <c:pt idx="127">
                  <c:v>-191.75440510000001</c:v>
                </c:pt>
                <c:pt idx="128">
                  <c:v>-187.64739990000001</c:v>
                </c:pt>
                <c:pt idx="129">
                  <c:v>-182.1973596</c:v>
                </c:pt>
                <c:pt idx="130">
                  <c:v>-170.2153739</c:v>
                </c:pt>
                <c:pt idx="131">
                  <c:v>-150.205297</c:v>
                </c:pt>
                <c:pt idx="132">
                  <c:v>-151.47122010000001</c:v>
                </c:pt>
                <c:pt idx="133">
                  <c:v>-145.54671740000001</c:v>
                </c:pt>
                <c:pt idx="134">
                  <c:v>-145.90480489999999</c:v>
                </c:pt>
                <c:pt idx="135">
                  <c:v>-171.19433570000001</c:v>
                </c:pt>
                <c:pt idx="136">
                  <c:v>-174.2634046</c:v>
                </c:pt>
                <c:pt idx="137">
                  <c:v>-170.58109440000001</c:v>
                </c:pt>
                <c:pt idx="138">
                  <c:v>-173.13391590000001</c:v>
                </c:pt>
                <c:pt idx="139">
                  <c:v>-170.63377349999999</c:v>
                </c:pt>
                <c:pt idx="140">
                  <c:v>-141.72951209999999</c:v>
                </c:pt>
                <c:pt idx="141">
                  <c:v>-132.2418126</c:v>
                </c:pt>
                <c:pt idx="142">
                  <c:v>-117.7229573</c:v>
                </c:pt>
                <c:pt idx="143">
                  <c:v>-116.8282731</c:v>
                </c:pt>
                <c:pt idx="144">
                  <c:v>-114.4058926</c:v>
                </c:pt>
                <c:pt idx="145">
                  <c:v>-113.5736923</c:v>
                </c:pt>
                <c:pt idx="146">
                  <c:v>-106.97915570000001</c:v>
                </c:pt>
                <c:pt idx="147">
                  <c:v>-101.3280876</c:v>
                </c:pt>
                <c:pt idx="148">
                  <c:v>-94.505167799999995</c:v>
                </c:pt>
                <c:pt idx="149">
                  <c:v>-82.933393069999994</c:v>
                </c:pt>
                <c:pt idx="150">
                  <c:v>-85.779970289999994</c:v>
                </c:pt>
                <c:pt idx="151">
                  <c:v>-93.850766539999995</c:v>
                </c:pt>
                <c:pt idx="152">
                  <c:v>-94.527491449999999</c:v>
                </c:pt>
                <c:pt idx="153">
                  <c:v>-97.628801030000005</c:v>
                </c:pt>
                <c:pt idx="154">
                  <c:v>-106.8267034</c:v>
                </c:pt>
                <c:pt idx="155">
                  <c:v>-109.0083187</c:v>
                </c:pt>
                <c:pt idx="156">
                  <c:v>-108.3214466</c:v>
                </c:pt>
                <c:pt idx="157">
                  <c:v>-108.8003485</c:v>
                </c:pt>
                <c:pt idx="158">
                  <c:v>-110.2599384</c:v>
                </c:pt>
                <c:pt idx="159">
                  <c:v>-113.49093240000001</c:v>
                </c:pt>
                <c:pt idx="160">
                  <c:v>-115.4160341</c:v>
                </c:pt>
                <c:pt idx="161">
                  <c:v>-117.45266789999999</c:v>
                </c:pt>
                <c:pt idx="162">
                  <c:v>-119.6886636</c:v>
                </c:pt>
                <c:pt idx="163">
                  <c:v>-121.8550614</c:v>
                </c:pt>
                <c:pt idx="164">
                  <c:v>-124.65279289999999</c:v>
                </c:pt>
                <c:pt idx="165">
                  <c:v>-127.99620229999999</c:v>
                </c:pt>
              </c:numCache>
            </c:numRef>
          </c:yVal>
          <c:smooth val="0"/>
          <c:extLst>
            <c:ext xmlns:c16="http://schemas.microsoft.com/office/drawing/2014/chart" uri="{C3380CC4-5D6E-409C-BE32-E72D297353CC}">
              <c16:uniqueId val="{00000001-EDD4-104C-89C9-9BC484AC96FE}"/>
            </c:ext>
          </c:extLst>
        </c:ser>
        <c:dLbls>
          <c:showLegendKey val="0"/>
          <c:showVal val="0"/>
          <c:showCatName val="0"/>
          <c:showSerName val="0"/>
          <c:showPercent val="0"/>
          <c:showBubbleSize val="0"/>
        </c:dLbls>
        <c:axId val="882994544"/>
        <c:axId val="882996224"/>
      </c:scatterChart>
      <c:valAx>
        <c:axId val="8829945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Real Per Capita GDP (2011</a:t>
                </a:r>
                <a:r>
                  <a:rPr lang="en-US" sz="1600" baseline="0"/>
                  <a:t> dollars)</a:t>
                </a:r>
                <a:endParaRPr lang="en-US" sz="16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2996224"/>
        <c:crosses val="autoZero"/>
        <c:crossBetween val="midCat"/>
      </c:valAx>
      <c:valAx>
        <c:axId val="882996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Annual Net Flux of Carbon to the Atmosphere</a:t>
                </a:r>
                <a:r>
                  <a:rPr lang="en-US" sz="1600" baseline="0"/>
                  <a:t> from LULCC,</a:t>
                </a:r>
              </a:p>
              <a:p>
                <a:pPr>
                  <a:defRPr/>
                </a:pPr>
                <a:r>
                  <a:rPr lang="en-US" sz="1600" baseline="0"/>
                  <a:t>1850–2015 (Tg C)</a:t>
                </a:r>
                <a:endParaRPr lang="en-US" sz="16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29945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BBC533-44FF-8B43-83DA-D6823760D592}" type="datetimeFigureOut">
              <a:rPr lang="en-US" smtClean="0"/>
              <a:pPr/>
              <a:t>7/15/20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74DC7-67E2-0B40-9833-A02614626369}" type="slidenum">
              <a:rPr lang="en-US" smtClean="0"/>
              <a:pPr/>
              <a:t>‹#›</a:t>
            </a:fld>
            <a:endParaRPr lang="en-US"/>
          </a:p>
        </p:txBody>
      </p:sp>
    </p:spTree>
    <p:extLst>
      <p:ext uri="{BB962C8B-B14F-4D97-AF65-F5344CB8AC3E}">
        <p14:creationId xmlns:p14="http://schemas.microsoft.com/office/powerpoint/2010/main" val="3720198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0874929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independent.org/newsroom/article.asp?id=283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urworldindata.org/indoor-air-pollu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Interest in environmental issues as one of the toughest set of issues for free market economists to deal with</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78897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[READ]</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would have people “homestead” unclaimed property, and this would include “homesteading” a certain level of environmental cleanliness. If another party alters that level without permission, the property owner can sue for cessation.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normative principle I am suggesting for the law is simply this: No action should be considered illicit or illegal unless it invades, or aggresses against, the person or just property of another. Only invasive actions should be declared illegal, and combated with the full power of the law.  The invasion must be concrete and physical. </a:t>
            </a:r>
          </a:p>
        </p:txBody>
      </p:sp>
      <p:sp>
        <p:nvSpPr>
          <p:cNvPr id="4" name="Slide Number Placeholder 3"/>
          <p:cNvSpPr>
            <a:spLocks noGrp="1"/>
          </p:cNvSpPr>
          <p:nvPr>
            <p:ph type="sldNum" sz="quarter" idx="10"/>
          </p:nvPr>
        </p:nvSpPr>
        <p:spPr/>
        <p:txBody>
          <a:bodyPr/>
          <a:lstStyle/>
          <a:p>
            <a:fld id="{3F0C6E20-911F-B443-B69A-4A21F36B4BF6}" type="slidenum">
              <a:rPr lang="en-US" smtClean="0"/>
              <a:pPr/>
              <a:t>29</a:t>
            </a:fld>
            <a:endParaRPr lang="en-US"/>
          </a:p>
        </p:txBody>
      </p:sp>
    </p:spTree>
    <p:extLst>
      <p:ext uri="{BB962C8B-B14F-4D97-AF65-F5344CB8AC3E}">
        <p14:creationId xmlns:p14="http://schemas.microsoft.com/office/powerpoint/2010/main" val="142080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says it has to be a physical invasion. What are called “pecuniary externalities” whereby the value of my property is affected by the presence or actions of another, are not something to be corrected by law.</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Everyone has the right to have the physical integrity of his property inviolate; no one has the right to protect the value of his property, for that value is purely the reflection of what people are willing to pay for it.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Wal-Mart: other firms have no right to their customers, and even if Wal-Mart’s entry into a market decreases the value of those other firms, Wal-Mart has committed no ethical wrong, in </a:t>
            </a:r>
            <a:r>
              <a:rPr lang="en-US" sz="1200" kern="1200" dirty="0" err="1">
                <a:solidFill>
                  <a:schemeClr val="tx1"/>
                </a:solidFill>
                <a:latin typeface="+mn-lt"/>
                <a:ea typeface="+mn-ea"/>
                <a:cs typeface="+mn-cs"/>
              </a:rPr>
              <a:t>Rothbard’s</a:t>
            </a:r>
            <a:r>
              <a:rPr lang="en-US" sz="1200" kern="1200" dirty="0">
                <a:solidFill>
                  <a:schemeClr val="tx1"/>
                </a:solidFill>
                <a:latin typeface="+mn-lt"/>
                <a:ea typeface="+mn-ea"/>
                <a:cs typeface="+mn-cs"/>
              </a:rPr>
              <a:t> system.</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What constitutes an “invasion” to a person’s property? How should one respond to imminent attack, in the libertarian view?</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“Reasonable man” standard: what would a judge or jury think was a reasonable apprehension of imminent attack?</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Libertarian theory adopts a “strict liability” approach.</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Jones assaults and attacks Smith; Smith, in self-defense, shoots. The shot goes wild and accidentally hits Brown, an innocent bystander.</a:t>
            </a:r>
            <a:r>
              <a:rPr lang="en-US" sz="1200" kern="1200" dirty="0">
                <a:solidFill>
                  <a:schemeClr val="tx1"/>
                </a:solidFill>
                <a:latin typeface="+mn-lt"/>
                <a:ea typeface="+mn-ea"/>
                <a:cs typeface="+mn-cs"/>
              </a:rPr>
              <a:t> Should Smith be liable? Unfortunately, the courts, sticking to the traditional “reasonable man” or “negligence” doctrine, have held that Smith is not liable if indeed he was reasonably intending self-defense against Jones. But, in libertarian and in strict liability theory, Smith has indeed aggressed against Brown, albeit unintentionally, and must pay for this tort. Thus, Brown has a proper legal action against Smith. Since Jones coerced or attacked Smith, Smith also has an independent and proper action for assault or battery against Jones. Presumably, the liability or punishment against Jones would be considerably more severe than against Smith. [Why]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One of the great flaws in the orthodox negligence approach has been to focus on one victim’s (Smith’s) right of self-defense in repelling an attack, or on his good-faith mistake. But orthodox doctrine unfortunately neglects the other victim—the man frowning across the street, the plainclothesman trying to save someone, the innocent bystander. </a:t>
            </a:r>
            <a:r>
              <a:rPr lang="en-US" sz="1200" b="1" kern="1200" dirty="0">
                <a:solidFill>
                  <a:schemeClr val="tx1"/>
                </a:solidFill>
                <a:latin typeface="+mn-lt"/>
                <a:ea typeface="+mn-ea"/>
                <a:cs typeface="+mn-cs"/>
              </a:rPr>
              <a:t>The </a:t>
            </a:r>
            <a:r>
              <a:rPr lang="en-US" sz="1200" b="1" i="1" kern="1200" dirty="0">
                <a:solidFill>
                  <a:schemeClr val="tx1"/>
                </a:solidFill>
                <a:latin typeface="+mn-lt"/>
                <a:ea typeface="+mn-ea"/>
                <a:cs typeface="+mn-cs"/>
              </a:rPr>
              <a:t>plaintiff’s</a:t>
            </a:r>
            <a:r>
              <a:rPr lang="en-US" sz="1200" b="1" kern="1200" dirty="0">
                <a:solidFill>
                  <a:schemeClr val="tx1"/>
                </a:solidFill>
                <a:latin typeface="+mn-lt"/>
                <a:ea typeface="+mn-ea"/>
                <a:cs typeface="+mn-cs"/>
              </a:rPr>
              <a:t> right of self-defense is being grievously neglected.</a:t>
            </a:r>
            <a:r>
              <a:rPr lang="en-US" sz="1200" kern="1200" dirty="0">
                <a:solidFill>
                  <a:schemeClr val="tx1"/>
                </a:solidFill>
                <a:latin typeface="+mn-lt"/>
                <a:ea typeface="+mn-ea"/>
                <a:cs typeface="+mn-cs"/>
              </a:rPr>
              <a:t> The proper point to focus on in all these cases is: </a:t>
            </a:r>
            <a:r>
              <a:rPr lang="en-US" sz="1200" b="1" kern="1200" dirty="0">
                <a:solidFill>
                  <a:schemeClr val="tx1"/>
                </a:solidFill>
                <a:latin typeface="+mn-lt"/>
                <a:ea typeface="+mn-ea"/>
                <a:cs typeface="+mn-cs"/>
              </a:rPr>
              <a:t>Would the plaintiff have had the right to plug the defendant in </a:t>
            </a:r>
            <a:r>
              <a:rPr lang="en-US" sz="1200" b="1" i="1" kern="1200" dirty="0">
                <a:solidFill>
                  <a:schemeClr val="tx1"/>
                </a:solidFill>
                <a:latin typeface="+mn-lt"/>
                <a:ea typeface="+mn-ea"/>
                <a:cs typeface="+mn-cs"/>
              </a:rPr>
              <a:t>his</a:t>
            </a:r>
            <a:r>
              <a:rPr lang="en-US" sz="1200" b="1" kern="1200" dirty="0">
                <a:solidFill>
                  <a:schemeClr val="tx1"/>
                </a:solidFill>
                <a:latin typeface="+mn-lt"/>
                <a:ea typeface="+mn-ea"/>
                <a:cs typeface="+mn-cs"/>
              </a:rPr>
              <a:t> self-defense?</a:t>
            </a:r>
            <a:r>
              <a:rPr lang="en-US" sz="1200" kern="1200" dirty="0">
                <a:solidFill>
                  <a:schemeClr val="tx1"/>
                </a:solidFill>
                <a:latin typeface="+mn-lt"/>
                <a:ea typeface="+mn-ea"/>
                <a:cs typeface="+mn-cs"/>
              </a:rPr>
              <a:t> Would the frowning man, the plainclothesman, the innocent bystander, if he could have done so in time, have had the right to shoot the sincere but erring defendants in self-defense? Surely, whatever our theory of liability, the answer must be “yes”; hence, the palm must go to the strict liability theory, which focuses on everyone’s right to self-defense and not just that of a particular defendant. For it is clear that since these plaintiffs had the right to plug the defendant in self-defense, then the defendant must have been the </a:t>
            </a:r>
            <a:r>
              <a:rPr lang="en-US" sz="1200" kern="1200" dirty="0" err="1">
                <a:solidFill>
                  <a:schemeClr val="tx1"/>
                </a:solidFill>
                <a:latin typeface="+mn-lt"/>
                <a:ea typeface="+mn-ea"/>
                <a:cs typeface="+mn-cs"/>
              </a:rPr>
              <a:t>tortious</a:t>
            </a:r>
            <a:r>
              <a:rPr lang="en-US" sz="1200" kern="1200" dirty="0">
                <a:solidFill>
                  <a:schemeClr val="tx1"/>
                </a:solidFill>
                <a:latin typeface="+mn-lt"/>
                <a:ea typeface="+mn-ea"/>
                <a:cs typeface="+mn-cs"/>
              </a:rPr>
              <a:t> aggressor, regardless of how sincere or “reasonable” his actions may have been.</a:t>
            </a:r>
          </a:p>
        </p:txBody>
      </p:sp>
      <p:sp>
        <p:nvSpPr>
          <p:cNvPr id="4" name="Slide Number Placeholder 3"/>
          <p:cNvSpPr>
            <a:spLocks noGrp="1"/>
          </p:cNvSpPr>
          <p:nvPr>
            <p:ph type="sldNum" sz="quarter" idx="10"/>
          </p:nvPr>
        </p:nvSpPr>
        <p:spPr/>
        <p:txBody>
          <a:bodyPr/>
          <a:lstStyle/>
          <a:p>
            <a:fld id="{3F0C6E20-911F-B443-B69A-4A21F36B4BF6}" type="slidenum">
              <a:rPr lang="en-US" smtClean="0"/>
              <a:pPr/>
              <a:t>30</a:t>
            </a:fld>
            <a:endParaRPr lang="en-US"/>
          </a:p>
        </p:txBody>
      </p:sp>
    </p:spTree>
    <p:extLst>
      <p:ext uri="{BB962C8B-B14F-4D97-AF65-F5344CB8AC3E}">
        <p14:creationId xmlns:p14="http://schemas.microsoft.com/office/powerpoint/2010/main" val="1652729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latin typeface="+mn-lt"/>
                <a:ea typeface="+mn-ea"/>
                <a:cs typeface="+mn-cs"/>
              </a:rPr>
              <a:t>Most of us think of homesteading unused resources in the old-fashioned sense of clearing a piece of </a:t>
            </a:r>
            <a:r>
              <a:rPr lang="en-US" sz="1200" kern="1200" dirty="0" err="1">
                <a:solidFill>
                  <a:schemeClr val="tx1"/>
                </a:solidFill>
                <a:latin typeface="+mn-lt"/>
                <a:ea typeface="+mn-ea"/>
                <a:cs typeface="+mn-cs"/>
              </a:rPr>
              <a:t>unowned</a:t>
            </a:r>
            <a:r>
              <a:rPr lang="en-US" sz="1200" kern="1200" dirty="0">
                <a:solidFill>
                  <a:schemeClr val="tx1"/>
                </a:solidFill>
                <a:latin typeface="+mn-lt"/>
                <a:ea typeface="+mn-ea"/>
                <a:cs typeface="+mn-cs"/>
              </a:rPr>
              <a:t> land and farming the soil. There are, however, more sophisticated and modern forms of homesteading, which should establish a property right. Suppose, for example, that an airport is established with a great deal of empty land around it. </a:t>
            </a:r>
            <a:r>
              <a:rPr lang="en-US" sz="1200" b="1" kern="1200" dirty="0">
                <a:solidFill>
                  <a:schemeClr val="tx1"/>
                </a:solidFill>
                <a:latin typeface="+mn-lt"/>
                <a:ea typeface="+mn-ea"/>
                <a:cs typeface="+mn-cs"/>
              </a:rPr>
              <a:t>The airport exudes a noise level of, say, X decibels,</a:t>
            </a:r>
            <a:r>
              <a:rPr lang="en-US" sz="1200" kern="1200" dirty="0">
                <a:solidFill>
                  <a:schemeClr val="tx1"/>
                </a:solidFill>
                <a:latin typeface="+mn-lt"/>
                <a:ea typeface="+mn-ea"/>
                <a:cs typeface="+mn-cs"/>
              </a:rPr>
              <a:t> with the sound waves traveling over the empty land. A housing development then buys land near the airport. Sometime later, the homeowners sue the airport for excessive noise interfering with the use and quiet enjoyment of the houses.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Excessive noise can be considered a form of aggression but in this case the airport has already homesteaded X decibels worth of noise. By prior claim, the airport now “owns the right” to emit X decibels of noise in the surrounding area. In legal terms, we can then say that the airport, through homesteading, has earned an </a:t>
            </a:r>
            <a:r>
              <a:rPr lang="en-US" sz="1200" i="1" kern="1200" dirty="0">
                <a:solidFill>
                  <a:schemeClr val="tx1"/>
                </a:solidFill>
                <a:latin typeface="+mn-lt"/>
                <a:ea typeface="+mn-ea"/>
                <a:cs typeface="+mn-cs"/>
              </a:rPr>
              <a:t>easement right</a:t>
            </a:r>
            <a:r>
              <a:rPr lang="en-US" sz="1200" kern="1200" dirty="0">
                <a:solidFill>
                  <a:schemeClr val="tx1"/>
                </a:solidFill>
                <a:latin typeface="+mn-lt"/>
                <a:ea typeface="+mn-ea"/>
                <a:cs typeface="+mn-cs"/>
              </a:rPr>
              <a:t> to creating X decibels of noise. This homesteaded easement is an example of the ancient legal concept of “prescription,” in which a certain activity earns a prescriptive property right to the person engaging in the action.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On the other hand, if the airport starts to </a:t>
            </a:r>
            <a:r>
              <a:rPr lang="en-US" sz="1200" i="1" kern="1200" dirty="0">
                <a:solidFill>
                  <a:schemeClr val="tx1"/>
                </a:solidFill>
                <a:latin typeface="+mn-lt"/>
                <a:ea typeface="+mn-ea"/>
                <a:cs typeface="+mn-cs"/>
              </a:rPr>
              <a:t>increase</a:t>
            </a:r>
            <a:r>
              <a:rPr lang="en-US" sz="1200" kern="1200" dirty="0">
                <a:solidFill>
                  <a:schemeClr val="tx1"/>
                </a:solidFill>
                <a:latin typeface="+mn-lt"/>
                <a:ea typeface="+mn-ea"/>
                <a:cs typeface="+mn-cs"/>
              </a:rPr>
              <a:t> noise levels, then the homeowners could sue or enjoin the airport from its noise aggression for the extra decibels, which had not been homesteaded. Of course if a new airport is built and begins to send out noise of X decibels onto the existing surrounding homes, the airport becomes fully liable for the noise invasion.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It should be clear that the same theory should apply to air pollution…. [</a:t>
            </a:r>
            <a:r>
              <a:rPr lang="en-US" sz="1200" kern="1200" dirty="0" err="1">
                <a:solidFill>
                  <a:schemeClr val="tx1"/>
                </a:solidFill>
                <a:latin typeface="+mn-lt"/>
                <a:ea typeface="+mn-ea"/>
                <a:cs typeface="+mn-cs"/>
              </a:rPr>
              <a:t>p</a:t>
            </a:r>
            <a:r>
              <a:rPr lang="en-US" sz="1200" kern="1200" dirty="0">
                <a:solidFill>
                  <a:schemeClr val="tx1"/>
                </a:solidFill>
                <a:latin typeface="+mn-lt"/>
                <a:ea typeface="+mn-ea"/>
                <a:cs typeface="+mn-cs"/>
              </a:rPr>
              <a:t>. 146]</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“Coming to the nuisance”</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Bove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a:t>
            </a:r>
            <a:r>
              <a:rPr lang="en-US" sz="1200" kern="1200" dirty="0">
                <a:solidFill>
                  <a:schemeClr val="tx1"/>
                </a:solidFill>
                <a:latin typeface="+mn-lt"/>
                <a:ea typeface="+mn-ea"/>
                <a:cs typeface="+mn-cs"/>
              </a:rPr>
              <a:t>. Donner-Hanna Coke Co. (1932). Plaintiff had moved into an industrial region, where the defendant was operating a coke oven on the opposite side of the street. When plaintiff tried to enjoin the coke oven out of existence, the court rejected the plea with these exemplary words: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With all the dirt, smoke, and gas  which necessarily come from factory chimneys, trains, and boats, and with full knowledge that this region was especially adapted for industrial rather than residential purposes, and that factories would increase in the future, plaintiff selected this locality as the site of her future home. She voluntarily moved into this district, fully aware of the fact that the atmosphere would constantly be contaminated by dirt, gas, and foul odors; and that she could not hope to find in this locality the pure air of a strictly residential zone. She evidently saw certain advantages in living in this congested center. This is not the case of an industry, with its attendant noise and dirt, invading a quiet, residential district. This is just the opposite. Here a residence is built in an area naturally adapted for industrial purposes and already dedicated to that use. Plaintiff can hardly be heard to complain at this late date that her peace and comfort have been disturbed by a situation which existed, to some extent at least, at the very time she bought her property.</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31</a:t>
            </a:fld>
            <a:endParaRPr lang="en-US"/>
          </a:p>
        </p:txBody>
      </p:sp>
    </p:spTree>
    <p:extLst>
      <p:ext uri="{BB962C8B-B14F-4D97-AF65-F5344CB8AC3E}">
        <p14:creationId xmlns:p14="http://schemas.microsoft.com/office/powerpoint/2010/main" val="211041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0C6E20-911F-B443-B69A-4A21F36B4BF6}" type="slidenum">
              <a:rPr lang="en-US" smtClean="0"/>
              <a:pPr/>
              <a:t>32</a:t>
            </a:fld>
            <a:endParaRPr lang="en-US"/>
          </a:p>
        </p:txBody>
      </p:sp>
    </p:spTree>
    <p:extLst>
      <p:ext uri="{BB962C8B-B14F-4D97-AF65-F5344CB8AC3E}">
        <p14:creationId xmlns:p14="http://schemas.microsoft.com/office/powerpoint/2010/main" val="195263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…consider the case of radio waves, which is a crossing of other people’s boundaries that is invisible and insensible in every way to the property owner. We are all bombarded by radio waves that cross our properties without our knowledge or consent. Are they invasive and should they therefore be illegal, now that we have scientific devices to detect such waves? Are we then to outlaw all radio transmission? And if not, why not?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reason why not is that these boundary crossings do not interfere with anyone’s exclusive possession, use, or enjoyment of their property. They are invisible, cannot be detected by man’s senses, and do no harm. They are therefore not really invasions of property, for we must refine our concept of invasion to mean not just boundary crossing, but boundary crossings that in some way interfere with the owner’s use or enjoyment of this property. What counts is whether the senses of the property owner are interfered with.</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So we see that the proper distinction between trespass and nuisance, between strict liability </a:t>
            </a:r>
            <a:r>
              <a:rPr lang="en-US" sz="1200" i="1" kern="1200" dirty="0">
                <a:solidFill>
                  <a:schemeClr val="tx1"/>
                </a:solidFill>
                <a:latin typeface="+mn-lt"/>
                <a:ea typeface="+mn-ea"/>
                <a:cs typeface="+mn-cs"/>
              </a:rPr>
              <a:t>per se</a:t>
            </a:r>
            <a:r>
              <a:rPr lang="en-US" sz="1200" kern="1200" dirty="0">
                <a:solidFill>
                  <a:schemeClr val="tx1"/>
                </a:solidFill>
                <a:latin typeface="+mn-lt"/>
                <a:ea typeface="+mn-ea"/>
                <a:cs typeface="+mn-cs"/>
              </a:rPr>
              <a:t> and strict liability only on proof of harm, is not really based on “exclusive possession” as opposed to “use and enjoyment.” The proper distinction is between visible and tangible or “sensible” invasion, which interferes with possession and use of the property, and invisible, “insensible” boundary crossings that do not and therefore should be outlawed only on proof of harm.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What about the size of the unit of property under one’s control?</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Do you own all the land below and above your parcel of real estate? Clearly not. There is a “zone of ownership” that constitutes the part of the airspace necessary to enjoy your use of the land.</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points out that there is a difference between a “right to clean air” and a “right not to have his air invaded by pollutants generated by an aggressor.</a:t>
            </a:r>
          </a:p>
        </p:txBody>
      </p:sp>
      <p:sp>
        <p:nvSpPr>
          <p:cNvPr id="4" name="Slide Number Placeholder 3"/>
          <p:cNvSpPr>
            <a:spLocks noGrp="1"/>
          </p:cNvSpPr>
          <p:nvPr>
            <p:ph type="sldNum" sz="quarter" idx="10"/>
          </p:nvPr>
        </p:nvSpPr>
        <p:spPr/>
        <p:txBody>
          <a:bodyPr/>
          <a:lstStyle/>
          <a:p>
            <a:fld id="{3F0C6E20-911F-B443-B69A-4A21F36B4BF6}" type="slidenum">
              <a:rPr lang="en-US" smtClean="0"/>
              <a:pPr/>
              <a:t>33</a:t>
            </a:fld>
            <a:endParaRPr lang="en-US"/>
          </a:p>
        </p:txBody>
      </p:sp>
    </p:spTree>
    <p:extLst>
      <p:ext uri="{BB962C8B-B14F-4D97-AF65-F5344CB8AC3E}">
        <p14:creationId xmlns:p14="http://schemas.microsoft.com/office/powerpoint/2010/main" val="15846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[DON’T READ] Key principles of liability for air pollution: Liability by the aggressor exists provided that:</a:t>
            </a:r>
          </a:p>
          <a:p>
            <a:r>
              <a:rPr lang="en-US" sz="1200" kern="1200" dirty="0">
                <a:solidFill>
                  <a:schemeClr val="tx1"/>
                </a:solidFill>
                <a:latin typeface="+mn-lt"/>
                <a:ea typeface="+mn-ea"/>
                <a:cs typeface="+mn-cs"/>
              </a:rPr>
              <a:t> </a:t>
            </a:r>
          </a:p>
          <a:p>
            <a:pPr lvl="0"/>
            <a:r>
              <a:rPr lang="en-US" sz="1200" kern="1200" dirty="0">
                <a:solidFill>
                  <a:schemeClr val="tx1"/>
                </a:solidFill>
                <a:latin typeface="+mn-lt"/>
                <a:ea typeface="+mn-ea"/>
                <a:cs typeface="+mn-cs"/>
              </a:rPr>
              <a:t>The polluter has not previously established a homestead easement</a:t>
            </a:r>
          </a:p>
          <a:p>
            <a:pPr lvl="0"/>
            <a:r>
              <a:rPr lang="en-US" sz="1200" kern="1200" dirty="0">
                <a:solidFill>
                  <a:schemeClr val="tx1"/>
                </a:solidFill>
                <a:latin typeface="+mn-lt"/>
                <a:ea typeface="+mn-ea"/>
                <a:cs typeface="+mn-cs"/>
              </a:rPr>
              <a:t>While visible pollutants or noxious odors are per se aggression, in the case of invisible and insensible pollutants the plaintiff must prove actual harm;</a:t>
            </a:r>
          </a:p>
          <a:p>
            <a:pPr lvl="0"/>
            <a:r>
              <a:rPr lang="en-US" sz="1200" kern="1200" dirty="0">
                <a:solidFill>
                  <a:schemeClr val="tx1"/>
                </a:solidFill>
                <a:latin typeface="+mn-lt"/>
                <a:ea typeface="+mn-ea"/>
                <a:cs typeface="+mn-cs"/>
              </a:rPr>
              <a:t>The burden of proof of such aggression rests upon the plaintiff; </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34</a:t>
            </a:fld>
            <a:endParaRPr lang="en-US"/>
          </a:p>
        </p:txBody>
      </p:sp>
    </p:spTree>
    <p:extLst>
      <p:ext uri="{BB962C8B-B14F-4D97-AF65-F5344CB8AC3E}">
        <p14:creationId xmlns:p14="http://schemas.microsoft.com/office/powerpoint/2010/main" val="38938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latin typeface="+mn-lt"/>
                <a:ea typeface="+mn-ea"/>
                <a:cs typeface="+mn-cs"/>
              </a:rPr>
              <a:t>The plaintiff must prove strict causality from the actions of the defendant to the victimization of the plaintiff;</a:t>
            </a:r>
          </a:p>
          <a:p>
            <a:pPr lvl="0"/>
            <a:r>
              <a:rPr lang="en-US" sz="1200" kern="1200" dirty="0">
                <a:solidFill>
                  <a:schemeClr val="tx1"/>
                </a:solidFill>
                <a:latin typeface="+mn-lt"/>
                <a:ea typeface="+mn-ea"/>
                <a:cs typeface="+mn-cs"/>
              </a:rPr>
              <a:t>The plaintiff must prove such causality and aggression beyond a reasonable doubt</a:t>
            </a:r>
          </a:p>
          <a:p>
            <a:pPr lvl="0"/>
            <a:r>
              <a:rPr lang="en-US" sz="1200" kern="1200" dirty="0">
                <a:solidFill>
                  <a:schemeClr val="tx1"/>
                </a:solidFill>
                <a:latin typeface="+mn-lt"/>
                <a:ea typeface="+mn-ea"/>
                <a:cs typeface="+mn-cs"/>
              </a:rPr>
              <a:t>There is no vicarious liability, but only liability for those who actually commit the deed. [pp. 157-158]</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Only the victim can press suit. Others, like district attorneys, have no standing.</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35</a:t>
            </a:fld>
            <a:endParaRPr lang="en-US"/>
          </a:p>
        </p:txBody>
      </p:sp>
    </p:spTree>
    <p:extLst>
      <p:ext uri="{BB962C8B-B14F-4D97-AF65-F5344CB8AC3E}">
        <p14:creationId xmlns:p14="http://schemas.microsoft.com/office/powerpoint/2010/main" val="937054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Multiple emitters of pollution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prevalence of multiple sources of pollution is a problem. How are we to blame emitter A if there are other emitters or if there are natural sources of emission? Whatever the answer, it must not come at the expense of throwing out proper standards of proof, and conferring unjust special privileges on plaintiffs and special burdens on defendants.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Private road ownership could solve a number of these problems with regard to auto emissions.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Defendants should not be compulsorily joined except “when all the parties acted in concert in a joint </a:t>
            </a:r>
            <a:r>
              <a:rPr lang="en-US" sz="1200" kern="1200" dirty="0" err="1">
                <a:solidFill>
                  <a:schemeClr val="tx1"/>
                </a:solidFill>
                <a:latin typeface="+mn-lt"/>
                <a:ea typeface="+mn-ea"/>
                <a:cs typeface="+mn-cs"/>
              </a:rPr>
              <a:t>tortious</a:t>
            </a:r>
            <a:r>
              <a:rPr lang="en-US" sz="1200" kern="1200" dirty="0">
                <a:solidFill>
                  <a:schemeClr val="tx1"/>
                </a:solidFill>
                <a:latin typeface="+mn-lt"/>
                <a:ea typeface="+mn-ea"/>
                <a:cs typeface="+mn-cs"/>
              </a:rPr>
              <a:t> enterprise.” Where injuries are committed separately (as is the case in many air pollution cases), the only way to deal with them is to sue separately.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Joining plaintiffs is fine, but not in “class action” suits, where victims who didn’t participate in the suit are bound by the suit’s outcome.</a:t>
            </a:r>
          </a:p>
        </p:txBody>
      </p:sp>
      <p:sp>
        <p:nvSpPr>
          <p:cNvPr id="4" name="Slide Number Placeholder 3"/>
          <p:cNvSpPr>
            <a:spLocks noGrp="1"/>
          </p:cNvSpPr>
          <p:nvPr>
            <p:ph type="sldNum" sz="quarter" idx="10"/>
          </p:nvPr>
        </p:nvSpPr>
        <p:spPr/>
        <p:txBody>
          <a:bodyPr/>
          <a:lstStyle/>
          <a:p>
            <a:fld id="{3F0C6E20-911F-B443-B69A-4A21F36B4BF6}" type="slidenum">
              <a:rPr lang="en-US" smtClean="0"/>
              <a:pPr/>
              <a:t>36</a:t>
            </a:fld>
            <a:endParaRPr lang="en-US"/>
          </a:p>
        </p:txBody>
      </p:sp>
    </p:spTree>
    <p:extLst>
      <p:ext uri="{BB962C8B-B14F-4D97-AF65-F5344CB8AC3E}">
        <p14:creationId xmlns:p14="http://schemas.microsoft.com/office/powerpoint/2010/main" val="158553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38</a:t>
            </a:fld>
            <a:endParaRPr lang="en-US"/>
          </a:p>
        </p:txBody>
      </p:sp>
    </p:spTree>
    <p:extLst>
      <p:ext uri="{BB962C8B-B14F-4D97-AF65-F5344CB8AC3E}">
        <p14:creationId xmlns:p14="http://schemas.microsoft.com/office/powerpoint/2010/main" val="5085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39</a:t>
            </a:fld>
            <a:endParaRPr lang="en-US"/>
          </a:p>
        </p:txBody>
      </p:sp>
    </p:spTree>
    <p:extLst>
      <p:ext uri="{BB962C8B-B14F-4D97-AF65-F5344CB8AC3E}">
        <p14:creationId xmlns:p14="http://schemas.microsoft.com/office/powerpoint/2010/main" val="412449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Best to avoid the temptation to become an amateur climatologist.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Two basic subsets of issues: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Environmental resource use</a:t>
            </a:r>
          </a:p>
          <a:p>
            <a:endParaRPr lang="en-US" sz="1200" kern="1200" dirty="0">
              <a:solidFill>
                <a:schemeClr val="tx1"/>
              </a:solidFill>
              <a:latin typeface="+mn-lt"/>
              <a:ea typeface="+mn-ea"/>
              <a:cs typeface="+mn-cs"/>
            </a:endParaRPr>
          </a:p>
          <a:p>
            <a:pPr>
              <a:buFontTx/>
              <a:buChar char="-"/>
            </a:pPr>
            <a:r>
              <a:rPr lang="en-US" sz="1200" kern="1200" baseline="0" dirty="0">
                <a:solidFill>
                  <a:schemeClr val="tx1"/>
                </a:solidFill>
                <a:latin typeface="+mn-lt"/>
                <a:ea typeface="+mn-ea"/>
                <a:cs typeface="+mn-cs"/>
              </a:rPr>
              <a:t> Deforestation (mention that if you want more trees, better to use more paper, not recycled)</a:t>
            </a:r>
          </a:p>
          <a:p>
            <a:pPr>
              <a:buFontTx/>
              <a:buChar char="-"/>
            </a:pPr>
            <a:r>
              <a:rPr lang="en-US" sz="1200" kern="1200" baseline="0" dirty="0">
                <a:solidFill>
                  <a:schemeClr val="tx1"/>
                </a:solidFill>
                <a:latin typeface="+mn-lt"/>
                <a:ea typeface="+mn-ea"/>
                <a:cs typeface="+mn-cs"/>
              </a:rPr>
              <a:t> “local food” (http://www.nytimes.com/2010/08/20/opinion/20budiansky.html)</a:t>
            </a:r>
          </a:p>
          <a:p>
            <a:pPr>
              <a:buFontTx/>
              <a:buChar char="-"/>
            </a:pPr>
            <a:r>
              <a:rPr lang="en-US" sz="1200" kern="1200" baseline="0" dirty="0">
                <a:solidFill>
                  <a:schemeClr val="tx1"/>
                </a:solidFill>
                <a:latin typeface="+mn-lt"/>
                <a:ea typeface="+mn-ea"/>
                <a:cs typeface="+mn-cs"/>
              </a:rPr>
              <a:t> endangered species</a:t>
            </a:r>
          </a:p>
          <a:p>
            <a:pPr>
              <a:buFontTx/>
              <a:buChar char="-"/>
            </a:pPr>
            <a:r>
              <a:rPr lang="en-US" sz="1200" kern="1200" baseline="0" dirty="0">
                <a:solidFill>
                  <a:schemeClr val="tx1"/>
                </a:solidFill>
                <a:latin typeface="+mn-lt"/>
                <a:ea typeface="+mn-ea"/>
                <a:cs typeface="+mn-cs"/>
              </a:rPr>
              <a:t> CFL or LED light bulbs</a:t>
            </a:r>
          </a:p>
          <a:p>
            <a:pPr>
              <a:buFontTx/>
              <a:buChar char="-"/>
            </a:pPr>
            <a:r>
              <a:rPr lang="en-US" sz="1200" kern="1200" baseline="0" dirty="0">
                <a:solidFill>
                  <a:schemeClr val="tx1"/>
                </a:solidFill>
                <a:latin typeface="+mn-lt"/>
                <a:ea typeface="+mn-ea"/>
                <a:cs typeface="+mn-cs"/>
              </a:rPr>
              <a:t> CAFE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“Externalities” or spillover effects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Role of the State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Key to both is understanding the role of the State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Governments suffer from at least two problems: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Knowledge insufficiency (socialist calculation problem) </a:t>
            </a:r>
          </a:p>
          <a:p>
            <a:r>
              <a:rPr lang="en-US" sz="1200" kern="1200" dirty="0">
                <a:solidFill>
                  <a:schemeClr val="tx1"/>
                </a:solidFill>
                <a:latin typeface="+mn-lt"/>
                <a:ea typeface="+mn-ea"/>
                <a:cs typeface="+mn-cs"/>
              </a:rPr>
              <a:t>Incentive incompatibility (principal-agent problem)</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of the thinking on these issues assumes that government is seeking environmental purity in the first place. The public choice theorists have shown that much environmental intervention can be explained if we simply assume that policymakers are seeking their own ends like the rest of us. Congressmen and bureaucrats are not disinterested philosopher-kings—they have campaigns to fund, children to send to college, careers to further, etc.</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a:t>
            </a:fld>
            <a:endParaRPr lang="en-US"/>
          </a:p>
        </p:txBody>
      </p:sp>
    </p:spTree>
    <p:extLst>
      <p:ext uri="{BB962C8B-B14F-4D97-AF65-F5344CB8AC3E}">
        <p14:creationId xmlns:p14="http://schemas.microsoft.com/office/powerpoint/2010/main" val="1791780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40</a:t>
            </a:fld>
            <a:endParaRPr lang="en-US"/>
          </a:p>
        </p:txBody>
      </p:sp>
    </p:spTree>
    <p:extLst>
      <p:ext uri="{BB962C8B-B14F-4D97-AF65-F5344CB8AC3E}">
        <p14:creationId xmlns:p14="http://schemas.microsoft.com/office/powerpoint/2010/main" val="683728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41</a:t>
            </a:fld>
            <a:endParaRPr lang="en-US"/>
          </a:p>
        </p:txBody>
      </p:sp>
    </p:spTree>
    <p:extLst>
      <p:ext uri="{BB962C8B-B14F-4D97-AF65-F5344CB8AC3E}">
        <p14:creationId xmlns:p14="http://schemas.microsoft.com/office/powerpoint/2010/main" val="748933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42</a:t>
            </a:fld>
            <a:endParaRPr lang="en-US"/>
          </a:p>
        </p:txBody>
      </p:sp>
    </p:spTree>
    <p:extLst>
      <p:ext uri="{BB962C8B-B14F-4D97-AF65-F5344CB8AC3E}">
        <p14:creationId xmlns:p14="http://schemas.microsoft.com/office/powerpoint/2010/main" val="694173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43</a:t>
            </a:fld>
            <a:endParaRPr lang="en-US"/>
          </a:p>
        </p:txBody>
      </p:sp>
    </p:spTree>
    <p:extLst>
      <p:ext uri="{BB962C8B-B14F-4D97-AF65-F5344CB8AC3E}">
        <p14:creationId xmlns:p14="http://schemas.microsoft.com/office/powerpoint/2010/main" val="2151686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44</a:t>
            </a:fld>
            <a:endParaRPr lang="en-US"/>
          </a:p>
        </p:txBody>
      </p:sp>
    </p:spTree>
    <p:extLst>
      <p:ext uri="{BB962C8B-B14F-4D97-AF65-F5344CB8AC3E}">
        <p14:creationId xmlns:p14="http://schemas.microsoft.com/office/powerpoint/2010/main" val="86588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45</a:t>
            </a:fld>
            <a:endParaRPr lang="en-US"/>
          </a:p>
        </p:txBody>
      </p:sp>
    </p:spTree>
    <p:extLst>
      <p:ext uri="{BB962C8B-B14F-4D97-AF65-F5344CB8AC3E}">
        <p14:creationId xmlns:p14="http://schemas.microsoft.com/office/powerpoint/2010/main" val="82537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46</a:t>
            </a:fld>
            <a:endParaRPr lang="en-US"/>
          </a:p>
        </p:txBody>
      </p:sp>
    </p:spTree>
    <p:extLst>
      <p:ext uri="{BB962C8B-B14F-4D97-AF65-F5344CB8AC3E}">
        <p14:creationId xmlns:p14="http://schemas.microsoft.com/office/powerpoint/2010/main" val="1508573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was something like a five-times increase in the amount of oil they could pump royalty-free in deep water. From 1995 to 2003, there was something like a 250 percent increase in the percentage of oil coming from deep water regions of the Gulf.</a:t>
            </a:r>
          </a:p>
        </p:txBody>
      </p:sp>
      <p:sp>
        <p:nvSpPr>
          <p:cNvPr id="4" name="Slide Number Placeholder 3"/>
          <p:cNvSpPr>
            <a:spLocks noGrp="1"/>
          </p:cNvSpPr>
          <p:nvPr>
            <p:ph type="sldNum" sz="quarter" idx="10"/>
          </p:nvPr>
        </p:nvSpPr>
        <p:spPr/>
        <p:txBody>
          <a:bodyPr/>
          <a:lstStyle/>
          <a:p>
            <a:fld id="{3F0C6E20-911F-B443-B69A-4A21F36B4BF6}" type="slidenum">
              <a:rPr lang="en-US" smtClean="0"/>
              <a:pPr/>
              <a:t>47</a:t>
            </a:fld>
            <a:endParaRPr lang="en-US"/>
          </a:p>
        </p:txBody>
      </p:sp>
    </p:spTree>
    <p:extLst>
      <p:ext uri="{BB962C8B-B14F-4D97-AF65-F5344CB8AC3E}">
        <p14:creationId xmlns:p14="http://schemas.microsoft.com/office/powerpoint/2010/main" val="1397466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mn-lt"/>
                <a:ea typeface="+mn-ea"/>
                <a:cs typeface="+mn-cs"/>
              </a:rPr>
              <a:t>William </a:t>
            </a:r>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Human Events</a:t>
            </a:r>
            <a:r>
              <a:rPr lang="en-US" sz="1200" kern="1200" dirty="0">
                <a:solidFill>
                  <a:schemeClr val="tx1"/>
                </a:solidFill>
                <a:latin typeface="+mn-lt"/>
                <a:ea typeface="+mn-ea"/>
                <a:cs typeface="+mn-cs"/>
              </a:rPr>
              <a:t>, July 21, 2010 </a:t>
            </a:r>
            <a:r>
              <a:rPr lang="en-US" sz="1200" u="sng" kern="1200" dirty="0">
                <a:solidFill>
                  <a:schemeClr val="tx1"/>
                </a:solidFill>
                <a:latin typeface="+mn-lt"/>
                <a:ea typeface="+mn-ea"/>
                <a:cs typeface="+mn-cs"/>
                <a:hlinkClick r:id="rId3"/>
              </a:rPr>
              <a:t>http://www.independent.org/newsroom/article.asp?id=2831</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mentions a tragedy of the commons problem:</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…existing regulatory rules that assign “ownership” of crude oil deposits underneath the U.S. outer continental shelf to the federal government.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Rights are auctioned off periodically by the Minerals Management Service.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Since they cannot benefit personally from the decisions they make… the bureaucrats in charge of the auctions have no incentive to consider the values of the alternatives foregone, such as recreational uses, commercial fishing, exploiting other mineral deposits or simply maintaining a pristine ocean environment, when exploration rights are awarded.</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…leases are auctioned willy-nilly, frequently ignoring safety concerns in the process in order to maximize governmental revenue rather than to ensure that the natural resources on the outer continental shelf are allocated efficiently.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federal cap on liability at $75 million also plays a role:</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New Republic</a:t>
            </a:r>
            <a:r>
              <a:rPr lang="en-US" sz="1200" kern="1200" dirty="0">
                <a:solidFill>
                  <a:schemeClr val="tx1"/>
                </a:solidFill>
                <a:latin typeface="+mn-lt"/>
                <a:ea typeface="+mn-ea"/>
                <a:cs typeface="+mn-cs"/>
              </a:rPr>
              <a:t> July 21, 2010 http://</a:t>
            </a:r>
            <a:r>
              <a:rPr lang="en-US" sz="1200" kern="1200" dirty="0" err="1">
                <a:solidFill>
                  <a:schemeClr val="tx1"/>
                </a:solidFill>
                <a:latin typeface="+mn-lt"/>
                <a:ea typeface="+mn-ea"/>
                <a:cs typeface="+mn-cs"/>
              </a:rPr>
              <a:t>www.independent.org/newsroom/article.asp?id</a:t>
            </a:r>
            <a:r>
              <a:rPr lang="en-US" sz="1200" kern="1200" dirty="0">
                <a:solidFill>
                  <a:schemeClr val="tx1"/>
                </a:solidFill>
                <a:latin typeface="+mn-lt"/>
                <a:ea typeface="+mn-ea"/>
                <a:cs typeface="+mn-cs"/>
              </a:rPr>
              <a:t>=2832</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 second contributor to the disaster is the federal law limiting liability for damages caused by offshore oil spills. Although the $75 million limit can be waived in cases of proven gross negligence (and likely will be in this case), BP probably would have been far more cautious from the beginning if it knew that a major blowout could cost the company billions rather than millions. Even in 2009, with energy prices sharply down from the recession, BP reported a $14 billion profit. The slim prospect of a $75 million liability “hit” may not have even raised an eyebrow.</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48</a:t>
            </a:fld>
            <a:endParaRPr lang="en-US"/>
          </a:p>
        </p:txBody>
      </p:sp>
    </p:spTree>
    <p:extLst>
      <p:ext uri="{BB962C8B-B14F-4D97-AF65-F5344CB8AC3E}">
        <p14:creationId xmlns:p14="http://schemas.microsoft.com/office/powerpoint/2010/main" val="185171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120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a:t>
            </a:fld>
            <a:endParaRPr lang="en-US"/>
          </a:p>
        </p:txBody>
      </p:sp>
    </p:spTree>
    <p:extLst>
      <p:ext uri="{BB962C8B-B14F-4D97-AF65-F5344CB8AC3E}">
        <p14:creationId xmlns:p14="http://schemas.microsoft.com/office/powerpoint/2010/main" val="104839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50</a:t>
            </a:fld>
            <a:endParaRPr lang="en-US"/>
          </a:p>
        </p:txBody>
      </p:sp>
    </p:spTree>
    <p:extLst>
      <p:ext uri="{BB962C8B-B14F-4D97-AF65-F5344CB8AC3E}">
        <p14:creationId xmlns:p14="http://schemas.microsoft.com/office/powerpoint/2010/main" val="3918988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51</a:t>
            </a:fld>
            <a:endParaRPr lang="en-US"/>
          </a:p>
        </p:txBody>
      </p:sp>
    </p:spTree>
    <p:extLst>
      <p:ext uri="{BB962C8B-B14F-4D97-AF65-F5344CB8AC3E}">
        <p14:creationId xmlns:p14="http://schemas.microsoft.com/office/powerpoint/2010/main" val="3669637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900" b="0" i="0" kern="1200" dirty="0">
                <a:solidFill>
                  <a:schemeClr val="tx1"/>
                </a:solidFill>
                <a:effectLst/>
                <a:latin typeface="+mn-lt"/>
                <a:ea typeface="+mn-ea"/>
                <a:cs typeface="+mn-cs"/>
              </a:rPr>
              <a:t>The clear link between poverty and a higher death rate due to environmental causes is also shown in the following scatterplot. The definition of environmental causes however is very wide in this case and includes deaths caused by </a:t>
            </a:r>
            <a:r>
              <a:rPr lang="en-US" sz="900" b="0" i="0" u="none" strike="noStrike" kern="1200" dirty="0">
                <a:solidFill>
                  <a:schemeClr val="tx1"/>
                </a:solidFill>
                <a:effectLst/>
                <a:latin typeface="+mn-lt"/>
                <a:ea typeface="+mn-ea"/>
                <a:cs typeface="+mn-cs"/>
                <a:hlinkClick r:id="rId3"/>
              </a:rPr>
              <a:t>indoor air pollution</a:t>
            </a:r>
            <a:r>
              <a:rPr lang="en-US" sz="900" b="0" i="0" kern="1200" dirty="0">
                <a:solidFill>
                  <a:schemeClr val="tx1"/>
                </a:solidFill>
                <a:effectLst/>
                <a:latin typeface="+mn-lt"/>
                <a:ea typeface="+mn-ea"/>
                <a:cs typeface="+mn-cs"/>
              </a:rPr>
              <a:t>, sunburn, pollution, and other “environmental causes”.”</a:t>
            </a:r>
            <a:endParaRPr lang="en-US" dirty="0"/>
          </a:p>
        </p:txBody>
      </p:sp>
      <p:sp>
        <p:nvSpPr>
          <p:cNvPr id="4" name="Slide Number Placeholder 3"/>
          <p:cNvSpPr>
            <a:spLocks noGrp="1"/>
          </p:cNvSpPr>
          <p:nvPr>
            <p:ph type="sldNum" sz="quarter" idx="10"/>
          </p:nvPr>
        </p:nvSpPr>
        <p:spPr/>
        <p:txBody>
          <a:bodyPr/>
          <a:lstStyle/>
          <a:p>
            <a:fld id="{3DF989C8-206A-6044-A4A5-366A968B704C}" type="slidenum">
              <a:rPr lang="en-US" smtClean="0"/>
              <a:t>69</a:t>
            </a:fld>
            <a:endParaRPr lang="en-US"/>
          </a:p>
        </p:txBody>
      </p:sp>
    </p:spTree>
    <p:extLst>
      <p:ext uri="{BB962C8B-B14F-4D97-AF65-F5344CB8AC3E}">
        <p14:creationId xmlns:p14="http://schemas.microsoft.com/office/powerpoint/2010/main" val="1149727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there are two energy sources, A and B. A is a fixed stock and once used, will never ”grow back.” B </a:t>
            </a:r>
          </a:p>
        </p:txBody>
      </p:sp>
      <p:sp>
        <p:nvSpPr>
          <p:cNvPr id="4" name="Slide Number Placeholder 3"/>
          <p:cNvSpPr>
            <a:spLocks noGrp="1"/>
          </p:cNvSpPr>
          <p:nvPr>
            <p:ph type="sldNum" sz="quarter" idx="5"/>
          </p:nvPr>
        </p:nvSpPr>
        <p:spPr/>
        <p:txBody>
          <a:bodyPr/>
          <a:lstStyle/>
          <a:p>
            <a:fld id="{3F0C6E20-911F-B443-B69A-4A21F36B4BF6}" type="slidenum">
              <a:rPr lang="en-US" smtClean="0"/>
              <a:pPr/>
              <a:t>76</a:t>
            </a:fld>
            <a:endParaRPr lang="en-US"/>
          </a:p>
        </p:txBody>
      </p:sp>
    </p:spTree>
    <p:extLst>
      <p:ext uri="{BB962C8B-B14F-4D97-AF65-F5344CB8AC3E}">
        <p14:creationId xmlns:p14="http://schemas.microsoft.com/office/powerpoint/2010/main" val="2749664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there are two energy sources, A and B. A has an up-front cost and then dips into a fixed stock which, once used, will never ”grow back.” The fixed stock has no value other than to be used as an energy source. B has an up-front cost that must be paid every 20 years, but no marginal costs in the intervening period (like wind, solar, or hydroelectric). Under certain circumstances, A will make economic sense, and under other circumstances, B will make economic sense. What happens if A is foregone because of the renewability of B? The savings A could have generated would be foregone, and the savings could have been used to fund other projects that would have enhanced human life. </a:t>
            </a:r>
          </a:p>
        </p:txBody>
      </p:sp>
      <p:sp>
        <p:nvSpPr>
          <p:cNvPr id="4" name="Slide Number Placeholder 3"/>
          <p:cNvSpPr>
            <a:spLocks noGrp="1"/>
          </p:cNvSpPr>
          <p:nvPr>
            <p:ph type="sldNum" sz="quarter" idx="5"/>
          </p:nvPr>
        </p:nvSpPr>
        <p:spPr/>
        <p:txBody>
          <a:bodyPr/>
          <a:lstStyle/>
          <a:p>
            <a:fld id="{3F0C6E20-911F-B443-B69A-4A21F36B4BF6}" type="slidenum">
              <a:rPr lang="en-US" smtClean="0"/>
              <a:pPr/>
              <a:t>77</a:t>
            </a:fld>
            <a:endParaRPr lang="en-US"/>
          </a:p>
        </p:txBody>
      </p:sp>
    </p:spTree>
    <p:extLst>
      <p:ext uri="{BB962C8B-B14F-4D97-AF65-F5344CB8AC3E}">
        <p14:creationId xmlns:p14="http://schemas.microsoft.com/office/powerpoint/2010/main" val="273651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there are two energy sources, A and B. A has an up-front cost and then dips into a fixed stock which, once used, will never ”grow back.” The fixed stock has no value other than to be used as an energy source. B has an up-front cost that must be paid every 20 years, but no marginal costs in the intervening period (like wind, solar, or hydroelectric). Under certain circumstances, A will make economic sense, and under other circumstances, B will make economic sense. What happens if A is foregone because of the renewability of B? The savings A could have generated would be foregone, and the savings could have been used to fund other projects that would have enhanced human life. </a:t>
            </a:r>
          </a:p>
        </p:txBody>
      </p:sp>
      <p:sp>
        <p:nvSpPr>
          <p:cNvPr id="4" name="Slide Number Placeholder 3"/>
          <p:cNvSpPr>
            <a:spLocks noGrp="1"/>
          </p:cNvSpPr>
          <p:nvPr>
            <p:ph type="sldNum" sz="quarter" idx="5"/>
          </p:nvPr>
        </p:nvSpPr>
        <p:spPr/>
        <p:txBody>
          <a:bodyPr/>
          <a:lstStyle/>
          <a:p>
            <a:fld id="{3F0C6E20-911F-B443-B69A-4A21F36B4BF6}" type="slidenum">
              <a:rPr lang="en-US" smtClean="0"/>
              <a:pPr/>
              <a:t>78</a:t>
            </a:fld>
            <a:endParaRPr lang="en-US"/>
          </a:p>
        </p:txBody>
      </p:sp>
    </p:spTree>
    <p:extLst>
      <p:ext uri="{BB962C8B-B14F-4D97-AF65-F5344CB8AC3E}">
        <p14:creationId xmlns:p14="http://schemas.microsoft.com/office/powerpoint/2010/main" val="372682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a:t>
            </a:r>
            <a:r>
              <a:rPr lang="en-US" dirty="0" err="1"/>
              <a:t>Morriss</a:t>
            </a:r>
            <a:r>
              <a:rPr lang="en-US" dirty="0"/>
              <a:t> says, “Some of those workers may find jobs insulating public buildings or bolting together windmills, but many will not. Because all that public spending to produce these new technologies comes from taxes (whether today or in the future), it reduces private spending and so eliminates the jobs that would have been created by the higher private spending displaced by the taxes.”</a:t>
            </a:r>
          </a:p>
        </p:txBody>
      </p:sp>
      <p:sp>
        <p:nvSpPr>
          <p:cNvPr id="4" name="Slide Number Placeholder 3"/>
          <p:cNvSpPr>
            <a:spLocks noGrp="1"/>
          </p:cNvSpPr>
          <p:nvPr>
            <p:ph type="sldNum" sz="quarter" idx="5"/>
          </p:nvPr>
        </p:nvSpPr>
        <p:spPr/>
        <p:txBody>
          <a:bodyPr/>
          <a:lstStyle/>
          <a:p>
            <a:fld id="{3F0C6E20-911F-B443-B69A-4A21F36B4BF6}" type="slidenum">
              <a:rPr lang="en-US" smtClean="0"/>
              <a:pPr/>
              <a:t>80</a:t>
            </a:fld>
            <a:endParaRPr lang="en-US"/>
          </a:p>
        </p:txBody>
      </p:sp>
    </p:spTree>
    <p:extLst>
      <p:ext uri="{BB962C8B-B14F-4D97-AF65-F5344CB8AC3E}">
        <p14:creationId xmlns:p14="http://schemas.microsoft.com/office/powerpoint/2010/main" val="187916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82</a:t>
            </a:fld>
            <a:endParaRPr lang="en-US"/>
          </a:p>
        </p:txBody>
      </p:sp>
    </p:spTree>
    <p:extLst>
      <p:ext uri="{BB962C8B-B14F-4D97-AF65-F5344CB8AC3E}">
        <p14:creationId xmlns:p14="http://schemas.microsoft.com/office/powerpoint/2010/main" val="102468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Coasean</a:t>
            </a:r>
            <a:r>
              <a:rPr lang="en-US" sz="1200" kern="1200" dirty="0">
                <a:solidFill>
                  <a:schemeClr val="tx1"/>
                </a:solidFill>
                <a:latin typeface="+mn-lt"/>
                <a:ea typeface="+mn-ea"/>
                <a:cs typeface="+mn-cs"/>
              </a:rPr>
              <a:t> world” is not a zero-transaction cost world. The Austrian approach stands over against the </a:t>
            </a:r>
            <a:r>
              <a:rPr lang="en-US" sz="1200" kern="1200" dirty="0" err="1">
                <a:solidFill>
                  <a:schemeClr val="tx1"/>
                </a:solidFill>
                <a:latin typeface="+mn-lt"/>
                <a:ea typeface="+mn-ea"/>
                <a:cs typeface="+mn-cs"/>
              </a:rPr>
              <a:t>Coasean</a:t>
            </a:r>
            <a:r>
              <a:rPr lang="en-US" sz="1200" kern="1200" dirty="0">
                <a:solidFill>
                  <a:schemeClr val="tx1"/>
                </a:solidFill>
                <a:latin typeface="+mn-lt"/>
                <a:ea typeface="+mn-ea"/>
                <a:cs typeface="+mn-cs"/>
              </a:rPr>
              <a:t> approach, which says that a court should balance the costs and benefits to both sides and make a determination.</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19</a:t>
            </a:fld>
            <a:endParaRPr lang="en-US"/>
          </a:p>
        </p:txBody>
      </p:sp>
    </p:spTree>
    <p:extLst>
      <p:ext uri="{BB962C8B-B14F-4D97-AF65-F5344CB8AC3E}">
        <p14:creationId xmlns:p14="http://schemas.microsoft.com/office/powerpoint/2010/main" val="29828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20</a:t>
            </a:fld>
            <a:endParaRPr lang="en-US"/>
          </a:p>
        </p:txBody>
      </p:sp>
    </p:spTree>
    <p:extLst>
      <p:ext uri="{BB962C8B-B14F-4D97-AF65-F5344CB8AC3E}">
        <p14:creationId xmlns:p14="http://schemas.microsoft.com/office/powerpoint/2010/main" val="204518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21</a:t>
            </a:fld>
            <a:endParaRPr lang="en-US"/>
          </a:p>
        </p:txBody>
      </p:sp>
    </p:spTree>
    <p:extLst>
      <p:ext uri="{BB962C8B-B14F-4D97-AF65-F5344CB8AC3E}">
        <p14:creationId xmlns:p14="http://schemas.microsoft.com/office/powerpoint/2010/main" val="190455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22</a:t>
            </a:fld>
            <a:endParaRPr lang="en-US"/>
          </a:p>
        </p:txBody>
      </p:sp>
    </p:spTree>
    <p:extLst>
      <p:ext uri="{BB962C8B-B14F-4D97-AF65-F5344CB8AC3E}">
        <p14:creationId xmlns:p14="http://schemas.microsoft.com/office/powerpoint/2010/main" val="88373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a:solidFill>
                  <a:schemeClr val="tx1"/>
                </a:solidFill>
                <a:latin typeface="+mn-lt"/>
                <a:ea typeface="+mn-ea"/>
                <a:cs typeface="+mn-cs"/>
              </a:rPr>
              <a:t>[READ]</a:t>
            </a:r>
          </a:p>
          <a:p>
            <a:endParaRPr lang="en-US" sz="1200" b="1" kern="1200" dirty="0">
              <a:solidFill>
                <a:schemeClr val="tx1"/>
              </a:solidFill>
              <a:latin typeface="+mn-lt"/>
              <a:ea typeface="+mn-ea"/>
              <a:cs typeface="+mn-cs"/>
            </a:endParaRPr>
          </a:p>
          <a:p>
            <a:r>
              <a:rPr lang="en-US" sz="1200" b="1" kern="1200" dirty="0" err="1">
                <a:solidFill>
                  <a:schemeClr val="tx1"/>
                </a:solidFill>
                <a:latin typeface="+mn-lt"/>
                <a:ea typeface="+mn-ea"/>
                <a:cs typeface="+mn-cs"/>
              </a:rPr>
              <a:t>Coase</a:t>
            </a:r>
            <a:r>
              <a:rPr lang="en-US" sz="1200" b="1" kern="1200" dirty="0">
                <a:solidFill>
                  <a:schemeClr val="tx1"/>
                </a:solidFill>
                <a:latin typeface="+mn-lt"/>
                <a:ea typeface="+mn-ea"/>
                <a:cs typeface="+mn-cs"/>
              </a:rPr>
              <a:t> and </a:t>
            </a:r>
            <a:r>
              <a:rPr lang="en-US" sz="1200" b="1" kern="1200" dirty="0" err="1">
                <a:solidFill>
                  <a:schemeClr val="tx1"/>
                </a:solidFill>
                <a:latin typeface="+mn-lt"/>
                <a:ea typeface="+mn-ea"/>
                <a:cs typeface="+mn-cs"/>
              </a:rPr>
              <a:t>Demsetz</a:t>
            </a:r>
            <a:r>
              <a:rPr lang="en-US" sz="1200" kern="1200" dirty="0">
                <a:solidFill>
                  <a:schemeClr val="tx1"/>
                </a:solidFill>
                <a:latin typeface="+mn-lt"/>
                <a:ea typeface="+mn-ea"/>
                <a:cs typeface="+mn-cs"/>
              </a:rPr>
              <a:t> have a proviso in their indifference thesis that all “transaction costs” be zero. If they are not, then they </a:t>
            </a:r>
            <a:r>
              <a:rPr lang="en-US" sz="1200" b="1" kern="1200" dirty="0">
                <a:solidFill>
                  <a:schemeClr val="tx1"/>
                </a:solidFill>
                <a:latin typeface="+mn-lt"/>
                <a:ea typeface="+mn-ea"/>
                <a:cs typeface="+mn-cs"/>
              </a:rPr>
              <a:t>advocate allocating the property rights to whichever route entails minimum social transaction costs. But once we understand that costs are subjective to each individual and therefore </a:t>
            </a:r>
            <a:r>
              <a:rPr lang="en-US" sz="1200" b="1" kern="1200" dirty="0" err="1">
                <a:solidFill>
                  <a:schemeClr val="tx1"/>
                </a:solidFill>
                <a:latin typeface="+mn-lt"/>
                <a:ea typeface="+mn-ea"/>
                <a:cs typeface="+mn-cs"/>
              </a:rPr>
              <a:t>unmeasurable</a:t>
            </a:r>
            <a:r>
              <a:rPr lang="en-US" sz="1200" b="1" kern="1200" dirty="0">
                <a:solidFill>
                  <a:schemeClr val="tx1"/>
                </a:solidFill>
                <a:latin typeface="+mn-lt"/>
                <a:ea typeface="+mn-ea"/>
                <a:cs typeface="+mn-cs"/>
              </a:rPr>
              <a:t>, we see that costs cannot be added up.</a:t>
            </a:r>
            <a:r>
              <a:rPr lang="en-US" sz="1200" kern="1200" dirty="0">
                <a:solidFill>
                  <a:schemeClr val="tx1"/>
                </a:solidFill>
                <a:latin typeface="+mn-lt"/>
                <a:ea typeface="+mn-ea"/>
                <a:cs typeface="+mn-cs"/>
              </a:rPr>
              <a:t> But if all costs, including transaction costs, cannot be added, then there is no such thing as “social transaction costs,” and they cannot be compared in Cases 1 or 2, or indeed, in any other situation.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Efficiency and ethics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Another problem with the </a:t>
            </a:r>
            <a:r>
              <a:rPr lang="en-US" sz="1200" kern="1200" dirty="0" err="1">
                <a:solidFill>
                  <a:schemeClr val="tx1"/>
                </a:solidFill>
                <a:latin typeface="+mn-lt"/>
                <a:ea typeface="+mn-ea"/>
                <a:cs typeface="+mn-cs"/>
              </a:rPr>
              <a:t>Coase-Demsetz</a:t>
            </a:r>
            <a:r>
              <a:rPr lang="en-US" sz="1200" kern="1200" dirty="0">
                <a:solidFill>
                  <a:schemeClr val="tx1"/>
                </a:solidFill>
                <a:latin typeface="+mn-lt"/>
                <a:ea typeface="+mn-ea"/>
                <a:cs typeface="+mn-cs"/>
              </a:rPr>
              <a:t> approach is that pretending to be value-free, </a:t>
            </a:r>
            <a:r>
              <a:rPr lang="en-US" sz="1200" b="1" kern="1200" dirty="0">
                <a:solidFill>
                  <a:schemeClr val="tx1"/>
                </a:solidFill>
                <a:latin typeface="+mn-lt"/>
                <a:ea typeface="+mn-ea"/>
                <a:cs typeface="+mn-cs"/>
              </a:rPr>
              <a:t>they in reality import the ethical norm of “efficiency,”</a:t>
            </a:r>
            <a:r>
              <a:rPr lang="en-US" sz="1200" kern="1200" dirty="0">
                <a:solidFill>
                  <a:schemeClr val="tx1"/>
                </a:solidFill>
                <a:latin typeface="+mn-lt"/>
                <a:ea typeface="+mn-ea"/>
                <a:cs typeface="+mn-cs"/>
              </a:rPr>
              <a:t> and assert that property rights should be assigned on the basis of such efficiency. But even if the concept of social efficiency were meaningful, they don’t answer the questions of why efficiency should be the overriding consideration in establishing legal principles or why externalities should be internalized above all other considerations. We are now out of </a:t>
            </a:r>
            <a:r>
              <a:rPr lang="en-US" sz="1200" i="1" kern="1200" dirty="0" err="1">
                <a:solidFill>
                  <a:schemeClr val="tx1"/>
                </a:solidFill>
                <a:latin typeface="+mn-lt"/>
                <a:ea typeface="+mn-ea"/>
                <a:cs typeface="+mn-cs"/>
              </a:rPr>
              <a:t>Wertfreiheit</a:t>
            </a:r>
            <a:r>
              <a:rPr lang="en-US" sz="1200" kern="1200" dirty="0">
                <a:solidFill>
                  <a:schemeClr val="tx1"/>
                </a:solidFill>
                <a:latin typeface="+mn-lt"/>
                <a:ea typeface="+mn-ea"/>
                <a:cs typeface="+mn-cs"/>
              </a:rPr>
              <a:t> and back to unexamined ethical questions.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Efficiency implies a goal. A car that is “efficient” might be fuel-efficient or efficient in the use of the materials used to manufacture it, or in some other way. So what is the goal? Liberty? Lower dollar costs? Conservation of some other resource?</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23</a:t>
            </a:fld>
            <a:endParaRPr lang="en-US"/>
          </a:p>
        </p:txBody>
      </p:sp>
    </p:spTree>
    <p:extLst>
      <p:ext uri="{BB962C8B-B14F-4D97-AF65-F5344CB8AC3E}">
        <p14:creationId xmlns:p14="http://schemas.microsoft.com/office/powerpoint/2010/main" val="87939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[READ] In a chapter in Mario Rizzo’s book </a:t>
            </a:r>
            <a:r>
              <a:rPr lang="en-US" sz="1200" i="1" kern="1200" dirty="0">
                <a:solidFill>
                  <a:schemeClr val="tx1"/>
                </a:solidFill>
                <a:latin typeface="+mn-lt"/>
                <a:ea typeface="+mn-ea"/>
                <a:cs typeface="+mn-cs"/>
              </a:rPr>
              <a:t>Time, Uncertainty, and Disequilibrium</a:t>
            </a:r>
            <a:r>
              <a:rPr lang="en-US" sz="1200" kern="1200" dirty="0">
                <a:solidFill>
                  <a:schemeClr val="tx1"/>
                </a:solidFill>
                <a:latin typeface="+mn-lt"/>
                <a:ea typeface="+mn-ea"/>
                <a:cs typeface="+mn-cs"/>
              </a:rPr>
              <a:t> (1979),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says,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…we cannot decide on public policy, tort law, rights, or liabilities on the basis of efficiencies or minimizing of costs. But if not costs or efficiency, then what? The answer is that only ethical principles can serve as criteria for our decisions. Efficiency can never serve as the basis for ethics; on the contrary, ethics must be the guide and touchstone for any consideration of efficiency.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…Economists will have to get used to the idea that not all of life can be encompassed by our own discipline. A painful lesson no doubt, but compensated by the knowledge that it may be good for our souls to realize our own limits—and, just perhaps, to learn about ethics and about justice.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Logic of Action 2</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t>
            </a:r>
            <a:r>
              <a:rPr lang="en-US" sz="1200" kern="1200" dirty="0">
                <a:solidFill>
                  <a:schemeClr val="tx1"/>
                </a:solidFill>
                <a:latin typeface="+mn-lt"/>
                <a:ea typeface="+mn-ea"/>
                <a:cs typeface="+mn-cs"/>
              </a:rPr>
              <a:t>. 273]</a:t>
            </a:r>
          </a:p>
        </p:txBody>
      </p:sp>
      <p:sp>
        <p:nvSpPr>
          <p:cNvPr id="4" name="Slide Number Placeholder 3"/>
          <p:cNvSpPr>
            <a:spLocks noGrp="1"/>
          </p:cNvSpPr>
          <p:nvPr>
            <p:ph type="sldNum" sz="quarter" idx="10"/>
          </p:nvPr>
        </p:nvSpPr>
        <p:spPr/>
        <p:txBody>
          <a:bodyPr/>
          <a:lstStyle/>
          <a:p>
            <a:fld id="{3F0C6E20-911F-B443-B69A-4A21F36B4BF6}" type="slidenum">
              <a:rPr lang="en-US" smtClean="0"/>
              <a:pPr/>
              <a:t>24</a:t>
            </a:fld>
            <a:endParaRPr lang="en-US"/>
          </a:p>
        </p:txBody>
      </p:sp>
    </p:spTree>
    <p:extLst>
      <p:ext uri="{BB962C8B-B14F-4D97-AF65-F5344CB8AC3E}">
        <p14:creationId xmlns:p14="http://schemas.microsoft.com/office/powerpoint/2010/main" val="96987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113B1-CF0C-804E-8693-EB0DBA89FEEF}"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71603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D5E049-B5BE-A94B-BBEA-06B5BFD683E9}"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44671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19E64B-1E14-8044-A745-6917A7878FBA}"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7032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CDCDB8-335F-AE41-ABB5-9D72A16A0D91}"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733886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0C4E03-EC5C-0C46-B614-DD573D379541}"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40999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15D0F8-021B-2044-8F30-1975CE321588}"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65203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774D4-C630-2F40-9CAE-3B8980BA7A5D}"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54470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A5791-4161-064F-86AF-22B77C8C8101}"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02663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9102AE33-51C4-7F48-BF7F-7CCC89C306D7}" type="slidenum">
              <a:rPr lang="en-US" altLang="en-US"/>
              <a:pPr/>
              <a:t>‹#›</a:t>
            </a:fld>
            <a:endParaRPr lang="en-US" altLang="en-US"/>
          </a:p>
        </p:txBody>
      </p:sp>
      <p:sp>
        <p:nvSpPr>
          <p:cNvPr id="6" name="Rectangle 220"/>
          <p:cNvSpPr>
            <a:spLocks noGrp="1" noChangeArrowheads="1"/>
          </p:cNvSpPr>
          <p:nvPr>
            <p:ph type="dt" sz="half" idx="11"/>
          </p:nvPr>
        </p:nvSpPr>
        <p:spPr>
          <a:ln/>
        </p:spPr>
        <p:txBody>
          <a:bodyPr/>
          <a:lstStyle>
            <a:lvl1pPr>
              <a:defRPr/>
            </a:lvl1pPr>
          </a:lstStyle>
          <a:p>
            <a:pPr>
              <a:defRPr/>
            </a:pPr>
            <a:fld id="{86C89569-25B9-1047-B2CD-146895D8DF2A}" type="datetime1">
              <a:rPr lang="en-US" smtClean="0"/>
              <a:t>7/15/20</a:t>
            </a:fld>
            <a:endParaRPr lang="en-US"/>
          </a:p>
        </p:txBody>
      </p:sp>
      <p:sp>
        <p:nvSpPr>
          <p:cNvPr id="7" name="Rectangle 221"/>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704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Date Placeholder 13"/>
          <p:cNvSpPr>
            <a:spLocks noGrp="1"/>
          </p:cNvSpPr>
          <p:nvPr>
            <p:ph type="dt" sz="half" idx="11"/>
          </p:nvPr>
        </p:nvSpPr>
        <p:spPr/>
        <p:txBody>
          <a:bodyPr/>
          <a:lstStyle>
            <a:lvl1pPr>
              <a:defRPr/>
            </a:lvl1pPr>
          </a:lstStyle>
          <a:p>
            <a:pPr>
              <a:defRPr/>
            </a:pPr>
            <a:fld id="{AF98F821-EC61-AF4D-B412-0401AFD82C3A}" type="datetime1">
              <a:rPr lang="en-US" smtClean="0"/>
              <a:t>7/15/20</a:t>
            </a:fld>
            <a:endParaRPr lang="en-US"/>
          </a:p>
        </p:txBody>
      </p:sp>
      <p:sp>
        <p:nvSpPr>
          <p:cNvPr id="8" name="Slide Number Placeholder 22"/>
          <p:cNvSpPr>
            <a:spLocks noGrp="1"/>
          </p:cNvSpPr>
          <p:nvPr>
            <p:ph type="sldNum" sz="quarter" idx="12"/>
          </p:nvPr>
        </p:nvSpPr>
        <p:spPr/>
        <p:txBody>
          <a:bodyPr/>
          <a:lstStyle>
            <a:lvl1pPr>
              <a:defRPr/>
            </a:lvl1pPr>
          </a:lstStyle>
          <a:p>
            <a:pPr>
              <a:defRPr/>
            </a:pPr>
            <a:fld id="{285ACCA3-F554-9A4A-8FCC-CA1DD15599F5}" type="slidenum">
              <a:rPr lang="en-US"/>
              <a:pPr>
                <a:defRPr/>
              </a:pPr>
              <a:t>‹#›</a:t>
            </a:fld>
            <a:endParaRPr lang="en-US"/>
          </a:p>
        </p:txBody>
      </p:sp>
    </p:spTree>
    <p:extLst>
      <p:ext uri="{BB962C8B-B14F-4D97-AF65-F5344CB8AC3E}">
        <p14:creationId xmlns:p14="http://schemas.microsoft.com/office/powerpoint/2010/main" val="334798572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5D90A-AF8E-B144-AC29-6F5A5080781F}"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49652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9F89E-AF6A-5944-93B1-7EFEA5210AC5}" type="datetime1">
              <a:rPr lang="en-US" smtClean="0"/>
              <a:t>7/15/20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extLst>
      <p:ext uri="{BB962C8B-B14F-4D97-AF65-F5344CB8AC3E}">
        <p14:creationId xmlns:p14="http://schemas.microsoft.com/office/powerpoint/2010/main" val="33270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78207-6E5E-174E-AE80-3467CED7BCE3}" type="datetime1">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6344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A41573-7DD5-E541-95D0-F02EDF05C833}" type="datetime1">
              <a:rPr lang="en-US" smtClean="0"/>
              <a:t>7/15/20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73509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9A1E71-443E-CD41-956A-6372936A7798}" type="datetime1">
              <a:rPr lang="en-US" smtClean="0"/>
              <a:t>7/15/20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12243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70745-78CE-3F43-913B-9AFA478BE2AC}" type="datetime1">
              <a:rPr lang="en-US" smtClean="0"/>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87467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03B8B38-3745-2E41-92B3-DE29BE8F5EAF}" type="datetime1">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42484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93DA9DC-BAE3-0444-ABBE-C6E0D9E05BC5}" type="datetime1">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34274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83F667-EAF2-D84E-B411-DC5451CD997B}" type="datetime1">
              <a:rPr lang="en-US" smtClean="0"/>
              <a:t>7/15/20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019B451-98D0-2C41-80B2-1199E4492BFF}" type="slidenum">
              <a:rPr lang="en-US" smtClean="0"/>
              <a:pPr/>
              <a:t>‹#›</a:t>
            </a:fld>
            <a:endParaRPr lang="en-US"/>
          </a:p>
        </p:txBody>
      </p:sp>
    </p:spTree>
    <p:extLst>
      <p:ext uri="{BB962C8B-B14F-4D97-AF65-F5344CB8AC3E}">
        <p14:creationId xmlns:p14="http://schemas.microsoft.com/office/powerpoint/2010/main" val="909656576"/>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5" name="Straight Connector 14">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Subtitle 6"/>
          <p:cNvSpPr>
            <a:spLocks noGrp="1"/>
          </p:cNvSpPr>
          <p:nvPr>
            <p:ph type="subTitle" idx="1"/>
          </p:nvPr>
        </p:nvSpPr>
        <p:spPr>
          <a:xfrm>
            <a:off x="1130300" y="4050833"/>
            <a:ext cx="5825202" cy="1096899"/>
          </a:xfrm>
        </p:spPr>
        <p:txBody>
          <a:bodyPr>
            <a:normAutofit/>
          </a:bodyPr>
          <a:lstStyle/>
          <a:p>
            <a:r>
              <a:rPr lang="en-US">
                <a:solidFill>
                  <a:schemeClr val="tx1"/>
                </a:solidFill>
              </a:rPr>
              <a:t>Timothy D. Terrell</a:t>
            </a:r>
          </a:p>
          <a:p>
            <a:r>
              <a:rPr lang="en-US">
                <a:solidFill>
                  <a:schemeClr val="tx1"/>
                </a:solidFill>
              </a:rPr>
              <a:t>Mises University 2020</a:t>
            </a:r>
          </a:p>
          <a:p>
            <a:endParaRPr lang="en-US">
              <a:solidFill>
                <a:schemeClr val="tx1"/>
              </a:solidFill>
            </a:endParaRPr>
          </a:p>
        </p:txBody>
      </p:sp>
      <p:sp>
        <p:nvSpPr>
          <p:cNvPr id="2" name="Title 1"/>
          <p:cNvSpPr>
            <a:spLocks noGrp="1"/>
          </p:cNvSpPr>
          <p:nvPr>
            <p:ph type="ctrTitle"/>
          </p:nvPr>
        </p:nvSpPr>
        <p:spPr>
          <a:xfrm>
            <a:off x="1130300" y="2404534"/>
            <a:ext cx="5825202" cy="1646302"/>
          </a:xfrm>
        </p:spPr>
        <p:txBody>
          <a:bodyPr>
            <a:normAutofit/>
          </a:bodyPr>
          <a:lstStyle/>
          <a:p>
            <a:pPr>
              <a:lnSpc>
                <a:spcPct val="90000"/>
              </a:lnSpc>
            </a:pPr>
            <a:r>
              <a:rPr lang="en-US" sz="4600"/>
              <a:t>Environmental and Resource Economics</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Key Problems with Mainstream Approaches</a:t>
            </a:r>
          </a:p>
        </p:txBody>
      </p:sp>
      <p:grpSp>
        <p:nvGrpSpPr>
          <p:cNvPr id="76814" name="Group 14"/>
          <p:cNvGrpSpPr>
            <a:grpSpLocks/>
          </p:cNvGrpSpPr>
          <p:nvPr/>
        </p:nvGrpSpPr>
        <p:grpSpPr bwMode="auto">
          <a:xfrm>
            <a:off x="847878" y="2139120"/>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FCDAC564-3DF5-1746-AD6A-F045C439945F}"/>
              </a:ext>
            </a:extLst>
          </p:cNvPr>
          <p:cNvGrpSpPr/>
          <p:nvPr/>
        </p:nvGrpSpPr>
        <p:grpSpPr>
          <a:xfrm>
            <a:off x="3471211" y="3594003"/>
            <a:ext cx="1337317" cy="1307976"/>
            <a:chOff x="3471211" y="3594003"/>
            <a:chExt cx="1337317" cy="1307976"/>
          </a:xfrm>
        </p:grpSpPr>
        <p:cxnSp>
          <p:nvCxnSpPr>
            <p:cNvPr id="7" name="Straight Arrow Connector 6"/>
            <p:cNvCxnSpPr/>
            <p:nvPr/>
          </p:nvCxnSpPr>
          <p:spPr>
            <a:xfrm flipH="1">
              <a:off x="4067750" y="4096844"/>
              <a:ext cx="6704" cy="805135"/>
            </a:xfrm>
            <a:prstGeom prst="straightConnector1">
              <a:avLst/>
            </a:prstGeom>
            <a:ln w="508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71211" y="4422685"/>
              <a:ext cx="563103" cy="338554"/>
            </a:xfrm>
            <a:prstGeom prst="rect">
              <a:avLst/>
            </a:prstGeom>
            <a:noFill/>
          </p:spPr>
          <p:txBody>
            <a:bodyPr wrap="none" rtlCol="0">
              <a:spAutoFit/>
            </a:bodyPr>
            <a:lstStyle/>
            <a:p>
              <a:r>
                <a:rPr lang="en-US" sz="1600" dirty="0">
                  <a:solidFill>
                    <a:srgbClr val="FF0000"/>
                  </a:solidFill>
                </a:rPr>
                <a:t>Tax?</a:t>
              </a:r>
            </a:p>
          </p:txBody>
        </p:sp>
        <p:sp>
          <p:nvSpPr>
            <p:cNvPr id="23" name="Triangle 22">
              <a:extLst>
                <a:ext uri="{FF2B5EF4-FFF2-40B4-BE49-F238E27FC236}">
                  <a16:creationId xmlns:a16="http://schemas.microsoft.com/office/drawing/2014/main" id="{2CA13F6E-0346-3245-A7A4-8CCB9FBEE1D9}"/>
                </a:ext>
              </a:extLst>
            </p:cNvPr>
            <p:cNvSpPr/>
            <p:nvPr/>
          </p:nvSpPr>
          <p:spPr>
            <a:xfrm rot="16200000">
              <a:off x="4006466" y="3734768"/>
              <a:ext cx="942828" cy="661297"/>
            </a:xfrm>
            <a:prstGeom prst="triangle">
              <a:avLst>
                <a:gd name="adj" fmla="val 4636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22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Key Problems with Mainstream Approaches</a:t>
            </a:r>
          </a:p>
        </p:txBody>
      </p:sp>
      <p:grpSp>
        <p:nvGrpSpPr>
          <p:cNvPr id="76814" name="Group 14"/>
          <p:cNvGrpSpPr>
            <a:grpSpLocks/>
          </p:cNvGrpSpPr>
          <p:nvPr/>
        </p:nvGrpSpPr>
        <p:grpSpPr bwMode="auto">
          <a:xfrm>
            <a:off x="847156" y="2124802"/>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4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EC2EEE00-2961-8B4B-8E05-46D50A425C58}"/>
              </a:ext>
            </a:extLst>
          </p:cNvPr>
          <p:cNvGrpSpPr/>
          <p:nvPr/>
        </p:nvGrpSpPr>
        <p:grpSpPr>
          <a:xfrm>
            <a:off x="1714639" y="3594003"/>
            <a:ext cx="3093889" cy="2627818"/>
            <a:chOff x="1714639" y="3594003"/>
            <a:chExt cx="3093889" cy="2627818"/>
          </a:xfrm>
        </p:grpSpPr>
        <p:cxnSp>
          <p:nvCxnSpPr>
            <p:cNvPr id="30" name="Straight Arrow Connector 29"/>
            <p:cNvCxnSpPr/>
            <p:nvPr/>
          </p:nvCxnSpPr>
          <p:spPr>
            <a:xfrm flipV="1">
              <a:off x="1714639" y="6221820"/>
              <a:ext cx="2362445" cy="1"/>
            </a:xfrm>
            <a:prstGeom prst="straightConnector1">
              <a:avLst/>
            </a:prstGeom>
            <a:ln w="508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87483" y="5856697"/>
              <a:ext cx="2002471" cy="338554"/>
            </a:xfrm>
            <a:prstGeom prst="rect">
              <a:avLst/>
            </a:prstGeom>
            <a:noFill/>
          </p:spPr>
          <p:txBody>
            <a:bodyPr wrap="none" rtlCol="0">
              <a:spAutoFit/>
            </a:bodyPr>
            <a:lstStyle/>
            <a:p>
              <a:r>
                <a:rPr lang="en-US" sz="1600" dirty="0">
                  <a:solidFill>
                    <a:srgbClr val="FF0000"/>
                  </a:solidFill>
                </a:rPr>
                <a:t>Q tradable permits?</a:t>
              </a:r>
            </a:p>
          </p:txBody>
        </p:sp>
        <p:sp>
          <p:nvSpPr>
            <p:cNvPr id="23" name="Triangle 22">
              <a:extLst>
                <a:ext uri="{FF2B5EF4-FFF2-40B4-BE49-F238E27FC236}">
                  <a16:creationId xmlns:a16="http://schemas.microsoft.com/office/drawing/2014/main" id="{5347D87F-12BE-D843-A9B8-C954B538285A}"/>
                </a:ext>
              </a:extLst>
            </p:cNvPr>
            <p:cNvSpPr/>
            <p:nvPr/>
          </p:nvSpPr>
          <p:spPr>
            <a:xfrm rot="16200000">
              <a:off x="4006466" y="3734768"/>
              <a:ext cx="942828" cy="661297"/>
            </a:xfrm>
            <a:prstGeom prst="triangle">
              <a:avLst>
                <a:gd name="adj" fmla="val 4636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1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Key Problems with Mainstream Approaches</a:t>
            </a:r>
          </a:p>
        </p:txBody>
      </p:sp>
      <p:sp>
        <p:nvSpPr>
          <p:cNvPr id="76818" name="Line 18"/>
          <p:cNvSpPr>
            <a:spLocks noChangeShapeType="1"/>
          </p:cNvSpPr>
          <p:nvPr/>
        </p:nvSpPr>
        <p:spPr bwMode="auto">
          <a:xfrm>
            <a:off x="1728768" y="5849915"/>
            <a:ext cx="4844893"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1728768" y="2139120"/>
            <a:ext cx="0" cy="371079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2022398" y="2710012"/>
            <a:ext cx="4257633" cy="2854458"/>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1875583" y="2710012"/>
            <a:ext cx="4110818" cy="2997181"/>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2316028" y="3994518"/>
            <a:ext cx="3817188" cy="1712675"/>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3" name="Text Box 23"/>
          <p:cNvSpPr txBox="1">
            <a:spLocks noChangeArrowheads="1"/>
          </p:cNvSpPr>
          <p:nvPr/>
        </p:nvSpPr>
        <p:spPr bwMode="auto">
          <a:xfrm>
            <a:off x="847878" y="2139120"/>
            <a:ext cx="1027704" cy="114178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4958696" y="5849915"/>
            <a:ext cx="176177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5692771" y="2852734"/>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5692771" y="4137240"/>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5839585" y="4993577"/>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8" name="Line 28"/>
          <p:cNvSpPr>
            <a:spLocks noChangeShapeType="1"/>
          </p:cNvSpPr>
          <p:nvPr/>
        </p:nvSpPr>
        <p:spPr bwMode="auto">
          <a:xfrm>
            <a:off x="4077806" y="4137240"/>
            <a:ext cx="0" cy="1712674"/>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4811881" y="4565409"/>
            <a:ext cx="0" cy="1284506"/>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30" name="Text Box 30"/>
          <p:cNvSpPr txBox="1">
            <a:spLocks noChangeArrowheads="1"/>
          </p:cNvSpPr>
          <p:nvPr/>
        </p:nvSpPr>
        <p:spPr bwMode="auto">
          <a:xfrm>
            <a:off x="3784176" y="584991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4518251" y="584991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7" name="Straight Arrow Connector 6"/>
          <p:cNvCxnSpPr/>
          <p:nvPr/>
        </p:nvCxnSpPr>
        <p:spPr>
          <a:xfrm flipH="1">
            <a:off x="4067750" y="4096844"/>
            <a:ext cx="6704" cy="805135"/>
          </a:xfrm>
          <a:prstGeom prst="straightConnector1">
            <a:avLst/>
          </a:prstGeom>
          <a:ln w="50800">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2CA13F6E-0346-3245-A7A4-8CCB9FBEE1D9}"/>
              </a:ext>
            </a:extLst>
          </p:cNvPr>
          <p:cNvSpPr/>
          <p:nvPr/>
        </p:nvSpPr>
        <p:spPr>
          <a:xfrm rot="16200000">
            <a:off x="4006466" y="3734768"/>
            <a:ext cx="942828" cy="661297"/>
          </a:xfrm>
          <a:prstGeom prst="triangle">
            <a:avLst>
              <a:gd name="adj" fmla="val 4636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21">
            <a:extLst>
              <a:ext uri="{FF2B5EF4-FFF2-40B4-BE49-F238E27FC236}">
                <a16:creationId xmlns:a16="http://schemas.microsoft.com/office/drawing/2014/main" id="{557DBA7B-337E-EC4E-ADD0-CCC55D56FBF9}"/>
              </a:ext>
            </a:extLst>
          </p:cNvPr>
          <p:cNvSpPr>
            <a:spLocks noChangeShapeType="1"/>
          </p:cNvSpPr>
          <p:nvPr/>
        </p:nvSpPr>
        <p:spPr bwMode="auto">
          <a:xfrm flipV="1">
            <a:off x="1875582" y="2139119"/>
            <a:ext cx="2789484" cy="27628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3" name="TextBox 12"/>
          <p:cNvSpPr txBox="1"/>
          <p:nvPr/>
        </p:nvSpPr>
        <p:spPr>
          <a:xfrm>
            <a:off x="1785918" y="3969467"/>
            <a:ext cx="1392783" cy="646331"/>
          </a:xfrm>
          <a:prstGeom prst="rect">
            <a:avLst/>
          </a:prstGeom>
          <a:solidFill>
            <a:schemeClr val="bg1"/>
          </a:solidFill>
        </p:spPr>
        <p:txBody>
          <a:bodyPr wrap="square" rtlCol="0">
            <a:spAutoFit/>
          </a:bodyPr>
          <a:lstStyle/>
          <a:p>
            <a:pPr algn="r"/>
            <a:r>
              <a:rPr lang="en-US" sz="1200" dirty="0">
                <a:solidFill>
                  <a:schemeClr val="accent4"/>
                </a:solidFill>
              </a:rPr>
              <a:t>Overshooting tax on negative externality</a:t>
            </a:r>
          </a:p>
        </p:txBody>
      </p:sp>
      <p:sp>
        <p:nvSpPr>
          <p:cNvPr id="28" name="Triangle 27">
            <a:extLst>
              <a:ext uri="{FF2B5EF4-FFF2-40B4-BE49-F238E27FC236}">
                <a16:creationId xmlns:a16="http://schemas.microsoft.com/office/drawing/2014/main" id="{9D5C8192-EA4E-0840-B657-D96B26CAB45F}"/>
              </a:ext>
            </a:extLst>
          </p:cNvPr>
          <p:cNvSpPr/>
          <p:nvPr/>
        </p:nvSpPr>
        <p:spPr>
          <a:xfrm rot="5400000">
            <a:off x="3092801" y="3733341"/>
            <a:ext cx="1141784" cy="808112"/>
          </a:xfrm>
          <a:prstGeom prst="triangle">
            <a:avLst>
              <a:gd name="adj" fmla="val 45118"/>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57DD2E-9707-054D-913D-413563687FC1}"/>
              </a:ext>
            </a:extLst>
          </p:cNvPr>
          <p:cNvSpPr txBox="1"/>
          <p:nvPr/>
        </p:nvSpPr>
        <p:spPr>
          <a:xfrm>
            <a:off x="4314284" y="3994518"/>
            <a:ext cx="577203" cy="307777"/>
          </a:xfrm>
          <a:prstGeom prst="rect">
            <a:avLst/>
          </a:prstGeom>
          <a:noFill/>
        </p:spPr>
        <p:txBody>
          <a:bodyPr wrap="square" rtlCol="0">
            <a:spAutoFit/>
          </a:bodyPr>
          <a:lstStyle/>
          <a:p>
            <a:r>
              <a:rPr lang="en-US" sz="1400" dirty="0"/>
              <a:t>DWL</a:t>
            </a:r>
            <a:endParaRPr lang="en-US" dirty="0"/>
          </a:p>
        </p:txBody>
      </p:sp>
      <p:sp>
        <p:nvSpPr>
          <p:cNvPr id="30" name="TextBox 29">
            <a:extLst>
              <a:ext uri="{FF2B5EF4-FFF2-40B4-BE49-F238E27FC236}">
                <a16:creationId xmlns:a16="http://schemas.microsoft.com/office/drawing/2014/main" id="{6E69D347-B5F5-5047-8D15-B1122DAB5AC2}"/>
              </a:ext>
            </a:extLst>
          </p:cNvPr>
          <p:cNvSpPr txBox="1"/>
          <p:nvPr/>
        </p:nvSpPr>
        <p:spPr>
          <a:xfrm>
            <a:off x="3307344" y="3942955"/>
            <a:ext cx="762390" cy="307777"/>
          </a:xfrm>
          <a:prstGeom prst="rect">
            <a:avLst/>
          </a:prstGeom>
          <a:noFill/>
        </p:spPr>
        <p:txBody>
          <a:bodyPr wrap="square" rtlCol="0">
            <a:spAutoFit/>
          </a:bodyPr>
          <a:lstStyle/>
          <a:p>
            <a:r>
              <a:rPr lang="en-US" sz="1400" dirty="0"/>
              <a:t>DWL</a:t>
            </a:r>
            <a:r>
              <a:rPr lang="en-US" sz="1400" baseline="-25000" dirty="0"/>
              <a:t>T</a:t>
            </a:r>
            <a:endParaRPr lang="en-US" dirty="0"/>
          </a:p>
        </p:txBody>
      </p:sp>
      <p:sp>
        <p:nvSpPr>
          <p:cNvPr id="31" name="Line 29">
            <a:extLst>
              <a:ext uri="{FF2B5EF4-FFF2-40B4-BE49-F238E27FC236}">
                <a16:creationId xmlns:a16="http://schemas.microsoft.com/office/drawing/2014/main" id="{6A120A59-FEB6-4D4F-AB82-E2ED86CC2FFB}"/>
              </a:ext>
            </a:extLst>
          </p:cNvPr>
          <p:cNvSpPr>
            <a:spLocks noChangeShapeType="1"/>
          </p:cNvSpPr>
          <p:nvPr/>
        </p:nvSpPr>
        <p:spPr bwMode="auto">
          <a:xfrm>
            <a:off x="3259637" y="4708131"/>
            <a:ext cx="0" cy="1113206"/>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2" name="Text Box 31">
            <a:extLst>
              <a:ext uri="{FF2B5EF4-FFF2-40B4-BE49-F238E27FC236}">
                <a16:creationId xmlns:a16="http://schemas.microsoft.com/office/drawing/2014/main" id="{E87BC24D-DAE4-8D4F-BF6A-0E53E52A8D75}"/>
              </a:ext>
            </a:extLst>
          </p:cNvPr>
          <p:cNvSpPr txBox="1">
            <a:spLocks noChangeArrowheads="1"/>
          </p:cNvSpPr>
          <p:nvPr/>
        </p:nvSpPr>
        <p:spPr bwMode="auto">
          <a:xfrm>
            <a:off x="3040687" y="5822263"/>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lang="en-US" sz="1400" baseline="30000" dirty="0">
                <a:latin typeface="Cambria" charset="0"/>
                <a:ea typeface="Times New Roman" charset="0"/>
              </a:rPr>
              <a:t>T</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24" name="Straight Arrow Connector 23">
            <a:extLst>
              <a:ext uri="{FF2B5EF4-FFF2-40B4-BE49-F238E27FC236}">
                <a16:creationId xmlns:a16="http://schemas.microsoft.com/office/drawing/2014/main" id="{789CFBE8-9B62-914B-83F7-65D4F01F2F98}"/>
              </a:ext>
            </a:extLst>
          </p:cNvPr>
          <p:cNvCxnSpPr>
            <a:cxnSpLocks/>
          </p:cNvCxnSpPr>
          <p:nvPr/>
        </p:nvCxnSpPr>
        <p:spPr>
          <a:xfrm>
            <a:off x="3238915" y="3515226"/>
            <a:ext cx="18328" cy="1835316"/>
          </a:xfrm>
          <a:prstGeom prst="straightConnector1">
            <a:avLst/>
          </a:prstGeom>
          <a:ln w="50800">
            <a:solidFill>
              <a:schemeClr val="accent4"/>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5" name="Text Box 25">
            <a:extLst>
              <a:ext uri="{FF2B5EF4-FFF2-40B4-BE49-F238E27FC236}">
                <a16:creationId xmlns:a16="http://schemas.microsoft.com/office/drawing/2014/main" id="{B0C7913F-BD24-9C4C-883A-F09E3808C969}"/>
              </a:ext>
            </a:extLst>
          </p:cNvPr>
          <p:cNvSpPr txBox="1">
            <a:spLocks noChangeArrowheads="1"/>
          </p:cNvSpPr>
          <p:nvPr/>
        </p:nvSpPr>
        <p:spPr bwMode="auto">
          <a:xfrm>
            <a:off x="4518251" y="2217897"/>
            <a:ext cx="96814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Cambria" charset="0"/>
                <a:ea typeface="Times New Roman" charset="0"/>
              </a:rPr>
              <a:t>MSC</a:t>
            </a:r>
            <a:r>
              <a:rPr kumimoji="0" lang="en-US" sz="1600" b="0" i="0" u="none" strike="noStrike" cap="none" normalizeH="0" baseline="-25000" dirty="0" err="1">
                <a:ln>
                  <a:noFill/>
                </a:ln>
                <a:solidFill>
                  <a:schemeClr val="tx1"/>
                </a:solidFill>
                <a:effectLst/>
                <a:latin typeface="Cambria" charset="0"/>
                <a:ea typeface="Times New Roman" charset="0"/>
              </a:rPr>
              <a:t>est</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9" name="TextBox 28">
            <a:extLst>
              <a:ext uri="{FF2B5EF4-FFF2-40B4-BE49-F238E27FC236}">
                <a16:creationId xmlns:a16="http://schemas.microsoft.com/office/drawing/2014/main" id="{BB23F7B2-2ACC-4D42-99A8-439664C0C30C}"/>
              </a:ext>
            </a:extLst>
          </p:cNvPr>
          <p:cNvSpPr txBox="1"/>
          <p:nvPr/>
        </p:nvSpPr>
        <p:spPr>
          <a:xfrm>
            <a:off x="6349455" y="1439566"/>
            <a:ext cx="2573244" cy="2154436"/>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r>
              <a:rPr lang="en-US" dirty="0"/>
              <a:t>From any regained DWL, subtract:</a:t>
            </a:r>
          </a:p>
          <a:p>
            <a:pPr marL="285750" indent="-285750">
              <a:buFont typeface="Arial" panose="020B0604020202020204" pitchFamily="34" charset="0"/>
              <a:buChar char="•"/>
            </a:pPr>
            <a:r>
              <a:rPr lang="en-US" sz="1400" dirty="0"/>
              <a:t>DWL from “overshoot”</a:t>
            </a:r>
          </a:p>
          <a:p>
            <a:pPr marL="285750" indent="-285750">
              <a:buFont typeface="Arial" panose="020B0604020202020204" pitchFamily="34" charset="0"/>
              <a:buChar char="•"/>
            </a:pPr>
            <a:r>
              <a:rPr lang="en-US" sz="1400" dirty="0"/>
              <a:t>Costs of bureaucracy and enforcement</a:t>
            </a:r>
          </a:p>
          <a:p>
            <a:pPr marL="285750" indent="-285750">
              <a:buFont typeface="Arial" panose="020B0604020202020204" pitchFamily="34" charset="0"/>
              <a:buChar char="•"/>
            </a:pPr>
            <a:r>
              <a:rPr lang="en-US" sz="1400" dirty="0"/>
              <a:t>Costs of waste from political lobbying by, e.g., purveyors of preventive care</a:t>
            </a:r>
          </a:p>
        </p:txBody>
      </p:sp>
    </p:spTree>
    <p:extLst>
      <p:ext uri="{BB962C8B-B14F-4D97-AF65-F5344CB8AC3E}">
        <p14:creationId xmlns:p14="http://schemas.microsoft.com/office/powerpoint/2010/main" val="9752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Political Considerations</a:t>
            </a:r>
          </a:p>
        </p:txBody>
      </p:sp>
      <p:sp>
        <p:nvSpPr>
          <p:cNvPr id="3" name="Content Placeholder 2"/>
          <p:cNvSpPr>
            <a:spLocks noGrp="1"/>
          </p:cNvSpPr>
          <p:nvPr>
            <p:ph idx="1"/>
          </p:nvPr>
        </p:nvSpPr>
        <p:spPr>
          <a:xfrm>
            <a:off x="726142" y="1586753"/>
            <a:ext cx="6416063" cy="4305394"/>
          </a:xfrm>
        </p:spPr>
        <p:txBody>
          <a:bodyPr>
            <a:normAutofit/>
          </a:bodyPr>
          <a:lstStyle/>
          <a:p>
            <a:r>
              <a:rPr lang="en-US" dirty="0"/>
              <a:t>Art </a:t>
            </a:r>
            <a:r>
              <a:rPr lang="en-US" dirty="0" err="1"/>
              <a:t>Carden</a:t>
            </a:r>
            <a:r>
              <a:rPr lang="en-US" dirty="0"/>
              <a:t>:</a:t>
            </a:r>
          </a:p>
          <a:p>
            <a:pPr marL="700088" lvl="1" indent="-228600"/>
            <a:r>
              <a:rPr lang="en-US" dirty="0"/>
              <a:t>“The information needed to know whether a particular regulation ‘works’ quite literally does not exist, and the key difference between firms and governments is that firms … have market tests for their decisions. Governments do not.” </a:t>
            </a:r>
            <a:br>
              <a:rPr lang="en-US" dirty="0"/>
            </a:br>
            <a:endParaRPr lang="en-US" dirty="0"/>
          </a:p>
          <a:p>
            <a:pPr marL="471488" lvl="1" indent="0">
              <a:buNone/>
            </a:pPr>
            <a:r>
              <a:rPr lang="en-US" dirty="0"/>
              <a:t>	– </a:t>
            </a:r>
            <a:r>
              <a:rPr lang="en-US" sz="1400" dirty="0"/>
              <a:t>“What Should Austrian Economists Do?...” in </a:t>
            </a:r>
            <a:r>
              <a:rPr lang="en-US" sz="1400" i="1" dirty="0"/>
              <a:t>QJAE</a:t>
            </a:r>
            <a:r>
              <a:rPr lang="en-US" sz="1400" dirty="0"/>
              <a:t> vol. 17, no. 2.</a:t>
            </a:r>
            <a:endParaRPr lang="en-US" dirty="0"/>
          </a:p>
        </p:txBody>
      </p:sp>
    </p:spTree>
    <p:extLst>
      <p:ext uri="{BB962C8B-B14F-4D97-AF65-F5344CB8AC3E}">
        <p14:creationId xmlns:p14="http://schemas.microsoft.com/office/powerpoint/2010/main" val="34575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Efficiency vs. Property</a:t>
            </a:r>
          </a:p>
        </p:txBody>
      </p:sp>
      <p:sp>
        <p:nvSpPr>
          <p:cNvPr id="3" name="Content Placeholder 2"/>
          <p:cNvSpPr>
            <a:spLocks noGrp="1"/>
          </p:cNvSpPr>
          <p:nvPr>
            <p:ph idx="1"/>
          </p:nvPr>
        </p:nvSpPr>
        <p:spPr>
          <a:xfrm>
            <a:off x="726142" y="1586753"/>
            <a:ext cx="6675556" cy="4305394"/>
          </a:xfrm>
        </p:spPr>
        <p:txBody>
          <a:bodyPr/>
          <a:lstStyle/>
          <a:p>
            <a:r>
              <a:rPr lang="en-US" dirty="0"/>
              <a:t>“Efficiency” and ethics</a:t>
            </a:r>
          </a:p>
          <a:p>
            <a:pPr lvl="1"/>
            <a:r>
              <a:rPr lang="en-US" dirty="0"/>
              <a:t>Even if we </a:t>
            </a:r>
            <a:r>
              <a:rPr lang="en-US" i="1" dirty="0"/>
              <a:t>could</a:t>
            </a:r>
            <a:r>
              <a:rPr lang="en-US" dirty="0"/>
              <a:t> calculate the efficient quantity of pollution, how can this trump property rights? </a:t>
            </a:r>
          </a:p>
          <a:p>
            <a:pPr lvl="1"/>
            <a:r>
              <a:rPr lang="en-US" dirty="0"/>
              <a:t>The issue becomes a matter of </a:t>
            </a:r>
            <a:r>
              <a:rPr lang="en-US" i="1" dirty="0"/>
              <a:t>violating the property rights of another person</a:t>
            </a:r>
            <a:r>
              <a:rPr lang="en-US" dirty="0"/>
              <a:t>, not about exceeding some level of emissions or damaging the environment.</a:t>
            </a:r>
          </a:p>
          <a:p>
            <a:pPr lvl="1"/>
            <a:endParaRPr lang="en-US" dirty="0"/>
          </a:p>
        </p:txBody>
      </p:sp>
      <p:pic>
        <p:nvPicPr>
          <p:cNvPr id="4" name="Picture 3">
            <a:extLst>
              <a:ext uri="{FF2B5EF4-FFF2-40B4-BE49-F238E27FC236}">
                <a16:creationId xmlns:a16="http://schemas.microsoft.com/office/drawing/2014/main" id="{7B820954-F587-FF47-B226-5EBC03FFA90B}"/>
              </a:ext>
            </a:extLst>
          </p:cNvPr>
          <p:cNvPicPr>
            <a:picLocks noChangeAspect="1"/>
          </p:cNvPicPr>
          <p:nvPr/>
        </p:nvPicPr>
        <p:blipFill>
          <a:blip r:embed="rId2"/>
          <a:stretch>
            <a:fillRect/>
          </a:stretch>
        </p:blipFill>
        <p:spPr>
          <a:xfrm>
            <a:off x="2248795" y="3842689"/>
            <a:ext cx="3630249" cy="2420166"/>
          </a:xfrm>
          <a:prstGeom prst="rect">
            <a:avLst/>
          </a:prstGeom>
        </p:spPr>
      </p:pic>
    </p:spTree>
    <p:extLst>
      <p:ext uri="{BB962C8B-B14F-4D97-AF65-F5344CB8AC3E}">
        <p14:creationId xmlns:p14="http://schemas.microsoft.com/office/powerpoint/2010/main" val="18671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E085-2367-8046-839D-EBD83657D140}"/>
              </a:ext>
            </a:extLst>
          </p:cNvPr>
          <p:cNvSpPr>
            <a:spLocks noGrp="1"/>
          </p:cNvSpPr>
          <p:nvPr>
            <p:ph type="title"/>
          </p:nvPr>
        </p:nvSpPr>
        <p:spPr/>
        <p:txBody>
          <a:bodyPr/>
          <a:lstStyle/>
          <a:p>
            <a:r>
              <a:rPr lang="en-US" dirty="0"/>
              <a:t>Tragedy of the Commons</a:t>
            </a:r>
          </a:p>
        </p:txBody>
      </p:sp>
      <p:pic>
        <p:nvPicPr>
          <p:cNvPr id="4" name="Picture 3">
            <a:extLst>
              <a:ext uri="{FF2B5EF4-FFF2-40B4-BE49-F238E27FC236}">
                <a16:creationId xmlns:a16="http://schemas.microsoft.com/office/drawing/2014/main" id="{FC8477E6-5A4F-6E41-A465-9DCA2F53185C}"/>
              </a:ext>
            </a:extLst>
          </p:cNvPr>
          <p:cNvPicPr>
            <a:picLocks noChangeAspect="1"/>
          </p:cNvPicPr>
          <p:nvPr/>
        </p:nvPicPr>
        <p:blipFill>
          <a:blip r:embed="rId2"/>
          <a:stretch>
            <a:fillRect/>
          </a:stretch>
        </p:blipFill>
        <p:spPr>
          <a:xfrm>
            <a:off x="724911" y="1571625"/>
            <a:ext cx="5177414" cy="2500312"/>
          </a:xfrm>
          <a:prstGeom prst="rect">
            <a:avLst/>
          </a:prstGeom>
        </p:spPr>
      </p:pic>
      <p:sp>
        <p:nvSpPr>
          <p:cNvPr id="5" name="TextBox 4">
            <a:extLst>
              <a:ext uri="{FF2B5EF4-FFF2-40B4-BE49-F238E27FC236}">
                <a16:creationId xmlns:a16="http://schemas.microsoft.com/office/drawing/2014/main" id="{CF33771B-C7CB-9E46-ABC4-0D0B8707012D}"/>
              </a:ext>
            </a:extLst>
          </p:cNvPr>
          <p:cNvSpPr txBox="1"/>
          <p:nvPr/>
        </p:nvSpPr>
        <p:spPr>
          <a:xfrm>
            <a:off x="898237" y="4126139"/>
            <a:ext cx="4830762" cy="1200329"/>
          </a:xfrm>
          <a:prstGeom prst="rect">
            <a:avLst/>
          </a:prstGeom>
          <a:noFill/>
        </p:spPr>
        <p:txBody>
          <a:bodyPr wrap="square" rtlCol="0">
            <a:spAutoFit/>
          </a:bodyPr>
          <a:lstStyle/>
          <a:p>
            <a:r>
              <a:rPr lang="en-US" dirty="0"/>
              <a:t>If livestock are placed on a common pasture, where no one is an owner, herders gain all the benefits of the grass their animals eat, but suffer only part of the costs. </a:t>
            </a:r>
          </a:p>
        </p:txBody>
      </p:sp>
      <p:sp>
        <p:nvSpPr>
          <p:cNvPr id="6" name="Rectangle 5">
            <a:extLst>
              <a:ext uri="{FF2B5EF4-FFF2-40B4-BE49-F238E27FC236}">
                <a16:creationId xmlns:a16="http://schemas.microsoft.com/office/drawing/2014/main" id="{33B078D8-0C3B-B249-AE52-E78568F9712A}"/>
              </a:ext>
            </a:extLst>
          </p:cNvPr>
          <p:cNvSpPr/>
          <p:nvPr/>
        </p:nvSpPr>
        <p:spPr>
          <a:xfrm>
            <a:off x="609599" y="6581001"/>
            <a:ext cx="8247639" cy="276999"/>
          </a:xfrm>
          <a:prstGeom prst="rect">
            <a:avLst/>
          </a:prstGeom>
        </p:spPr>
        <p:txBody>
          <a:bodyPr wrap="square">
            <a:spAutoFit/>
          </a:bodyPr>
          <a:lstStyle/>
          <a:p>
            <a:r>
              <a:rPr lang="en-US" sz="1200" dirty="0"/>
              <a:t>Image: http://</a:t>
            </a:r>
            <a:r>
              <a:rPr lang="en-US" sz="1200" dirty="0" err="1"/>
              <a:t>www.crashcoursecriticism.com</a:t>
            </a:r>
            <a:r>
              <a:rPr lang="en-US" sz="1200" dirty="0"/>
              <a:t>/2016/03/24/market-failures-taxes-and-subsidies-episode-21-part-1/</a:t>
            </a:r>
          </a:p>
        </p:txBody>
      </p:sp>
    </p:spTree>
    <p:extLst>
      <p:ext uri="{BB962C8B-B14F-4D97-AF65-F5344CB8AC3E}">
        <p14:creationId xmlns:p14="http://schemas.microsoft.com/office/powerpoint/2010/main" val="318573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42671"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Tragedy of the Commons</a:t>
            </a:r>
          </a:p>
        </p:txBody>
      </p:sp>
      <p:sp>
        <p:nvSpPr>
          <p:cNvPr id="5" name="TextBox 4"/>
          <p:cNvSpPr txBox="1"/>
          <p:nvPr/>
        </p:nvSpPr>
        <p:spPr>
          <a:xfrm>
            <a:off x="4497508" y="1930400"/>
            <a:ext cx="3055379" cy="3293209"/>
          </a:xfrm>
          <a:prstGeom prst="rect">
            <a:avLst/>
          </a:prstGeom>
          <a:noFill/>
          <a:ln>
            <a:solidFill>
              <a:schemeClr val="tx1"/>
            </a:solidFill>
          </a:ln>
        </p:spPr>
        <p:txBody>
          <a:bodyPr wrap="square" rtlCol="0">
            <a:spAutoFit/>
          </a:bodyPr>
          <a:lstStyle/>
          <a:p>
            <a:r>
              <a:rPr lang="en-US" sz="1600" b="1" dirty="0"/>
              <a:t>Menger: </a:t>
            </a:r>
            <a:r>
              <a:rPr lang="en-US" sz="1600" dirty="0"/>
              <a:t>“When all members of society compete for a given quantity of goods that is insufficient… a practical solution to this conflict of interest is… only conceivable if the [goods] </a:t>
            </a:r>
            <a:r>
              <a:rPr lang="en-US" sz="1600" dirty="0">
                <a:solidFill>
                  <a:srgbClr val="C00000"/>
                </a:solidFill>
              </a:rPr>
              <a:t>pass into the possession of some of the economizing individuals</a:t>
            </a:r>
            <a:r>
              <a:rPr lang="en-US" sz="1600" dirty="0"/>
              <a:t>, and if these individuals are </a:t>
            </a:r>
            <a:r>
              <a:rPr lang="en-US" sz="1600" dirty="0">
                <a:solidFill>
                  <a:srgbClr val="C00000"/>
                </a:solidFill>
              </a:rPr>
              <a:t>protected by society in their possession </a:t>
            </a:r>
            <a:r>
              <a:rPr lang="en-US" sz="1600" dirty="0"/>
              <a:t>to the exclusion of all other individuals.”</a:t>
            </a:r>
          </a:p>
        </p:txBody>
      </p:sp>
      <p:pic>
        <p:nvPicPr>
          <p:cNvPr id="7" name="Picture 6"/>
          <p:cNvPicPr>
            <a:picLocks noChangeAspect="1"/>
          </p:cNvPicPr>
          <p:nvPr/>
        </p:nvPicPr>
        <p:blipFill>
          <a:blip r:embed="rId2"/>
          <a:stretch>
            <a:fillRect/>
          </a:stretch>
        </p:blipFill>
        <p:spPr>
          <a:xfrm>
            <a:off x="1149967" y="2235200"/>
            <a:ext cx="3175000" cy="2387600"/>
          </a:xfrm>
          <a:prstGeom prst="rect">
            <a:avLst/>
          </a:prstGeom>
        </p:spPr>
      </p:pic>
    </p:spTree>
    <p:extLst>
      <p:ext uri="{BB962C8B-B14F-4D97-AF65-F5344CB8AC3E}">
        <p14:creationId xmlns:p14="http://schemas.microsoft.com/office/powerpoint/2010/main" val="7777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2764"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extLst>
      <p:ext uri="{BB962C8B-B14F-4D97-AF65-F5344CB8AC3E}">
        <p14:creationId xmlns:p14="http://schemas.microsoft.com/office/powerpoint/2010/main" val="960992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Coasean</a:t>
            </a:r>
            <a:r>
              <a:rPr lang="en-US" sz="4000" dirty="0"/>
              <a:t> Approach</a:t>
            </a:r>
          </a:p>
        </p:txBody>
      </p:sp>
      <p:sp>
        <p:nvSpPr>
          <p:cNvPr id="3" name="Content Placeholder 2"/>
          <p:cNvSpPr>
            <a:spLocks noGrp="1"/>
          </p:cNvSpPr>
          <p:nvPr>
            <p:ph idx="1"/>
          </p:nvPr>
        </p:nvSpPr>
        <p:spPr>
          <a:xfrm>
            <a:off x="726141" y="1586753"/>
            <a:ext cx="3839423" cy="4571999"/>
          </a:xfrm>
        </p:spPr>
        <p:txBody>
          <a:bodyPr>
            <a:normAutofit/>
          </a:bodyPr>
          <a:lstStyle/>
          <a:p>
            <a:r>
              <a:rPr lang="en-US" dirty="0"/>
              <a:t>Coase Theorem: in the absence of transaction costs, the outcome (the amount of pollution) will be the same regardless of the initial assignment of property rights.</a:t>
            </a:r>
          </a:p>
          <a:p>
            <a:r>
              <a:rPr lang="en-US" dirty="0"/>
              <a:t>Transaction costs </a:t>
            </a:r>
            <a:r>
              <a:rPr lang="en-US" i="1" dirty="0"/>
              <a:t>aren’t</a:t>
            </a:r>
            <a:r>
              <a:rPr lang="en-US" dirty="0"/>
              <a:t> zero, so for Coase, courts should balance costs and benefits to both sides and make a determination.</a:t>
            </a:r>
          </a:p>
          <a:p>
            <a:r>
              <a:rPr lang="en-US" dirty="0"/>
              <a:t>The Coasean approach neglects the problem of the subjectivity of costs and benefits. </a:t>
            </a:r>
          </a:p>
          <a:p>
            <a:pPr marL="0" indent="0">
              <a:buNone/>
            </a:pPr>
            <a:endParaRPr lang="en-US" dirty="0"/>
          </a:p>
        </p:txBody>
      </p:sp>
      <p:pic>
        <p:nvPicPr>
          <p:cNvPr id="5" name="Picture 4"/>
          <p:cNvPicPr>
            <a:picLocks noChangeAspect="1"/>
          </p:cNvPicPr>
          <p:nvPr/>
        </p:nvPicPr>
        <p:blipFill>
          <a:blip r:embed="rId3"/>
          <a:stretch>
            <a:fillRect/>
          </a:stretch>
        </p:blipFill>
        <p:spPr>
          <a:xfrm>
            <a:off x="4737322" y="1586753"/>
            <a:ext cx="2525624" cy="3788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Environmental Issues</a:t>
            </a:r>
          </a:p>
        </p:txBody>
      </p:sp>
      <p:sp>
        <p:nvSpPr>
          <p:cNvPr id="3" name="Content Placeholder 2"/>
          <p:cNvSpPr>
            <a:spLocks noGrp="1"/>
          </p:cNvSpPr>
          <p:nvPr>
            <p:ph idx="1"/>
          </p:nvPr>
        </p:nvSpPr>
        <p:spPr>
          <a:xfrm>
            <a:off x="609599" y="2160590"/>
            <a:ext cx="6838336" cy="3880773"/>
          </a:xfrm>
        </p:spPr>
        <p:txBody>
          <a:bodyPr>
            <a:normAutofit/>
          </a:bodyPr>
          <a:lstStyle/>
          <a:p>
            <a:r>
              <a:rPr lang="en-US" sz="2400" dirty="0"/>
              <a:t>Resource Use</a:t>
            </a:r>
          </a:p>
          <a:p>
            <a:pPr lvl="1"/>
            <a:r>
              <a:rPr lang="en-US" sz="1800" dirty="0"/>
              <a:t>Deforestation, oil reserves, fisheries, recycling</a:t>
            </a:r>
          </a:p>
          <a:p>
            <a:r>
              <a:rPr lang="en-US" sz="2400" dirty="0"/>
              <a:t>Externalities (spillover effects)</a:t>
            </a:r>
          </a:p>
          <a:p>
            <a:pPr lvl="1"/>
            <a:r>
              <a:rPr lang="en-US" sz="1800" dirty="0"/>
              <a:t>Smoking, paper mills, fireworks, litter, water pollution</a:t>
            </a:r>
          </a:p>
        </p:txBody>
      </p:sp>
      <p:sp>
        <p:nvSpPr>
          <p:cNvPr id="4" name="TextBox 3">
            <a:extLst>
              <a:ext uri="{FF2B5EF4-FFF2-40B4-BE49-F238E27FC236}">
                <a16:creationId xmlns:a16="http://schemas.microsoft.com/office/drawing/2014/main" id="{0529A893-2102-9245-9E97-FE20C2871A8C}"/>
              </a:ext>
            </a:extLst>
          </p:cNvPr>
          <p:cNvSpPr txBox="1"/>
          <p:nvPr/>
        </p:nvSpPr>
        <p:spPr>
          <a:xfrm>
            <a:off x="1258528" y="4756968"/>
            <a:ext cx="5540478" cy="461665"/>
          </a:xfrm>
          <a:prstGeom prst="rect">
            <a:avLst/>
          </a:prstGeom>
          <a:noFill/>
        </p:spPr>
        <p:txBody>
          <a:bodyPr wrap="square" rtlCol="0">
            <a:spAutoFit/>
          </a:bodyPr>
          <a:lstStyle/>
          <a:p>
            <a:pPr algn="ctr"/>
            <a:r>
              <a:rPr lang="en-US" sz="2400" dirty="0"/>
              <a:t>Core issue for both: </a:t>
            </a:r>
            <a:r>
              <a:rPr lang="en-US" sz="2400" i="1" dirty="0"/>
              <a:t>property rights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Subjective Costs</a:t>
            </a:r>
          </a:p>
        </p:txBody>
      </p:sp>
      <p:sp>
        <p:nvSpPr>
          <p:cNvPr id="3" name="Content Placeholder 2"/>
          <p:cNvSpPr>
            <a:spLocks noGrp="1"/>
          </p:cNvSpPr>
          <p:nvPr>
            <p:ph idx="1"/>
          </p:nvPr>
        </p:nvSpPr>
        <p:spPr>
          <a:xfrm>
            <a:off x="726142" y="1586753"/>
            <a:ext cx="6514917" cy="5020523"/>
          </a:xfrm>
        </p:spPr>
        <p:txBody>
          <a:bodyPr>
            <a:normAutofit/>
          </a:bodyPr>
          <a:lstStyle/>
          <a:p>
            <a:r>
              <a:rPr lang="en-US" dirty="0"/>
              <a:t>Railroad vs. Orchards</a:t>
            </a:r>
          </a:p>
          <a:p>
            <a:pPr lvl="1"/>
            <a:r>
              <a:rPr lang="en-US" dirty="0"/>
              <a:t>Orchards destroyed by sparks from passing train</a:t>
            </a:r>
          </a:p>
          <a:p>
            <a:pPr marL="700088" lvl="2" indent="-293688"/>
            <a:r>
              <a:rPr lang="en-US" sz="1600" dirty="0"/>
              <a:t>$100,000 reduction in market value of property (farmer has to suffer loss of trees; market value of property now $15,000)</a:t>
            </a:r>
          </a:p>
          <a:p>
            <a:pPr marL="700088" lvl="2" indent="-293688"/>
            <a:r>
              <a:rPr lang="en-US" sz="1600" dirty="0"/>
              <a:t>$120,000 cost of spark-reduction devices</a:t>
            </a:r>
          </a:p>
          <a:p>
            <a:pPr marL="700088" lvl="2" indent="-293688"/>
            <a:r>
              <a:rPr lang="en-US" sz="1600" dirty="0"/>
              <a:t>Should the sparks fly or should the orchard grow? What is more valuable—allowing the railroad to proceed in using the space as a dumping ground for its effluent or allowing the farmer to use the space to grow fruit?</a:t>
            </a:r>
          </a:p>
          <a:p>
            <a:pPr marL="700088" lvl="2" indent="-293688"/>
            <a:r>
              <a:rPr lang="en-US" sz="1600" dirty="0"/>
              <a:t>Mainstream: $120,000 &gt; $100,000 so railroad’s use is more valuable. Growing trees would be inefficient.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Subjective Costs</a:t>
            </a:r>
          </a:p>
        </p:txBody>
      </p:sp>
      <p:sp>
        <p:nvSpPr>
          <p:cNvPr id="3" name="Content Placeholder 2"/>
          <p:cNvSpPr>
            <a:spLocks noGrp="1"/>
          </p:cNvSpPr>
          <p:nvPr>
            <p:ph idx="1"/>
          </p:nvPr>
        </p:nvSpPr>
        <p:spPr>
          <a:xfrm>
            <a:off x="726142" y="1586754"/>
            <a:ext cx="6785001" cy="1684438"/>
          </a:xfrm>
        </p:spPr>
        <p:txBody>
          <a:bodyPr>
            <a:noAutofit/>
          </a:bodyPr>
          <a:lstStyle/>
          <a:p>
            <a:pPr marL="0" indent="0">
              <a:buNone/>
            </a:pPr>
            <a:r>
              <a:rPr lang="en-US" dirty="0"/>
              <a:t>$100,000 reduction in market value of property (farmer has to suffer loss of trees; market value of property now $15,000)</a:t>
            </a:r>
          </a:p>
          <a:p>
            <a:pPr marL="0" indent="0">
              <a:buNone/>
            </a:pPr>
            <a:r>
              <a:rPr lang="en-US" dirty="0"/>
              <a:t>$120,000 cost of spark-reduction devices</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607459" y="3765265"/>
            <a:ext cx="1890987" cy="3092735"/>
          </a:xfrm>
          <a:prstGeom prst="rect">
            <a:avLst/>
          </a:prstGeom>
        </p:spPr>
      </p:pic>
      <p:sp>
        <p:nvSpPr>
          <p:cNvPr id="10" name="TextBox 9"/>
          <p:cNvSpPr txBox="1"/>
          <p:nvPr/>
        </p:nvSpPr>
        <p:spPr>
          <a:xfrm>
            <a:off x="2910557" y="3604251"/>
            <a:ext cx="4393757" cy="2246769"/>
          </a:xfrm>
          <a:prstGeom prst="rect">
            <a:avLst/>
          </a:prstGeom>
          <a:noFill/>
        </p:spPr>
        <p:txBody>
          <a:bodyPr wrap="square" rtlCol="0">
            <a:spAutoFit/>
          </a:bodyPr>
          <a:lstStyle/>
          <a:p>
            <a:r>
              <a:rPr lang="en-US" sz="2000" b="1" dirty="0"/>
              <a:t>Case 1: </a:t>
            </a:r>
            <a:r>
              <a:rPr lang="en-US" sz="2000" dirty="0"/>
              <a:t>Farmer gets rights</a:t>
            </a:r>
          </a:p>
          <a:p>
            <a:endParaRPr lang="en-US" sz="2000" dirty="0"/>
          </a:p>
          <a:p>
            <a:pPr marL="342900" indent="-342900">
              <a:buFont typeface="Arial" panose="020B0604020202020204" pitchFamily="34" charset="0"/>
              <a:buChar char="•"/>
            </a:pPr>
            <a:r>
              <a:rPr lang="en-US" sz="2000" dirty="0"/>
              <a:t>Railroad pays $100,000 to compensate farmer</a:t>
            </a:r>
          </a:p>
          <a:p>
            <a:pPr marL="342900" indent="-342900">
              <a:buFont typeface="Arial" panose="020B0604020202020204" pitchFamily="34" charset="0"/>
              <a:buChar char="•"/>
            </a:pPr>
            <a:r>
              <a:rPr lang="en-US" sz="2000" dirty="0"/>
              <a:t>Devices not installed, trees gone</a:t>
            </a:r>
          </a:p>
          <a:p>
            <a:pPr marL="342900" indent="-342900">
              <a:buFont typeface="Arial" panose="020B0604020202020204" pitchFamily="34" charset="0"/>
              <a:buChar char="•"/>
            </a:pPr>
            <a:r>
              <a:rPr lang="en-US" sz="2000" dirty="0"/>
              <a:t>“Society” gains by $20,000 relative to alternative.</a:t>
            </a:r>
          </a:p>
        </p:txBody>
      </p:sp>
    </p:spTree>
    <p:extLst>
      <p:ext uri="{BB962C8B-B14F-4D97-AF65-F5344CB8AC3E}">
        <p14:creationId xmlns:p14="http://schemas.microsoft.com/office/powerpoint/2010/main" val="7066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Subjective Costs</a:t>
            </a:r>
          </a:p>
        </p:txBody>
      </p:sp>
      <p:sp>
        <p:nvSpPr>
          <p:cNvPr id="10" name="TextBox 9"/>
          <p:cNvSpPr txBox="1"/>
          <p:nvPr/>
        </p:nvSpPr>
        <p:spPr>
          <a:xfrm>
            <a:off x="3933393" y="3929449"/>
            <a:ext cx="4061430" cy="1754326"/>
          </a:xfrm>
          <a:prstGeom prst="rect">
            <a:avLst/>
          </a:prstGeom>
          <a:noFill/>
        </p:spPr>
        <p:txBody>
          <a:bodyPr wrap="square" rtlCol="0">
            <a:spAutoFit/>
          </a:bodyPr>
          <a:lstStyle/>
          <a:p>
            <a:r>
              <a:rPr lang="en-US" b="1" dirty="0"/>
              <a:t>Case 2: </a:t>
            </a:r>
            <a:r>
              <a:rPr lang="en-US" dirty="0"/>
              <a:t>Railroad gets rights</a:t>
            </a:r>
          </a:p>
          <a:p>
            <a:endParaRPr lang="en-US" dirty="0"/>
          </a:p>
          <a:p>
            <a:pPr marL="285750" indent="-285750">
              <a:buFont typeface="Arial" panose="020B0604020202020204" pitchFamily="34" charset="0"/>
              <a:buChar char="•"/>
            </a:pPr>
            <a:r>
              <a:rPr lang="en-US" dirty="0"/>
              <a:t>Farmer won’t pay $120,000 to induce railroad to install devices</a:t>
            </a:r>
          </a:p>
          <a:p>
            <a:pPr marL="285750" indent="-285750">
              <a:buFont typeface="Arial" panose="020B0604020202020204" pitchFamily="34" charset="0"/>
              <a:buChar char="•"/>
            </a:pPr>
            <a:r>
              <a:rPr lang="en-US" dirty="0"/>
              <a:t>Devices not installed, trees gone</a:t>
            </a:r>
          </a:p>
          <a:p>
            <a:pPr marL="285750" indent="-285750">
              <a:buFont typeface="Arial" panose="020B0604020202020204" pitchFamily="34" charset="0"/>
              <a:buChar char="•"/>
            </a:pPr>
            <a:r>
              <a:rPr lang="en-US" dirty="0"/>
              <a:t>“Society” gains by $20,000.</a:t>
            </a:r>
            <a:endParaRPr lang="en-US" sz="2000" dirty="0"/>
          </a:p>
        </p:txBody>
      </p:sp>
      <p:sp>
        <p:nvSpPr>
          <p:cNvPr id="9" name="Content Placeholder 2"/>
          <p:cNvSpPr txBox="1">
            <a:spLocks/>
          </p:cNvSpPr>
          <p:nvPr/>
        </p:nvSpPr>
        <p:spPr>
          <a:xfrm>
            <a:off x="726142" y="1586754"/>
            <a:ext cx="6453134" cy="2178512"/>
          </a:xfrm>
          <a:prstGeom prst="rect">
            <a:avLst/>
          </a:prstGeom>
        </p:spPr>
        <p:txBody>
          <a:bodyPr vert="horz" lIns="91440" tIns="45720" rIns="91440" bIns="45720" rtlCol="0">
            <a:normAutofit/>
          </a:bodyPr>
          <a:lstStyle/>
          <a:p>
            <a:pPr defTabSz="914400">
              <a:spcBef>
                <a:spcPts val="1200"/>
              </a:spcBef>
              <a:buSzPct val="90000"/>
            </a:pPr>
            <a:r>
              <a:rPr kumimoji="0" lang="en-US" sz="2000" b="0" i="0" u="none" strike="noStrike" kern="1200" cap="none" spc="0" normalizeH="0" baseline="0" noProof="0" dirty="0">
                <a:ln>
                  <a:noFill/>
                </a:ln>
                <a:solidFill>
                  <a:schemeClr val="tx1">
                    <a:lumMod val="75000"/>
                    <a:lumOff val="25000"/>
                  </a:schemeClr>
                </a:solidFill>
                <a:effectLst/>
                <a:uLnTx/>
                <a:uFillTx/>
              </a:rPr>
              <a:t>$100,000 reduction in market value of property (farmer has to suffer loss of trees</a:t>
            </a:r>
            <a:r>
              <a:rPr lang="en-US" sz="2000" dirty="0"/>
              <a:t>; market value of property now $15,000</a:t>
            </a:r>
            <a:r>
              <a:rPr kumimoji="0" lang="en-US" sz="2000" b="0" i="0" u="none" strike="noStrike" kern="1200" cap="none" spc="0" normalizeH="0" baseline="0" noProof="0" dirty="0">
                <a:ln>
                  <a:noFill/>
                </a:ln>
                <a:solidFill>
                  <a:schemeClr val="tx1">
                    <a:lumMod val="75000"/>
                    <a:lumOff val="25000"/>
                  </a:schemeClr>
                </a:solidFill>
                <a:effectLst/>
                <a:uLnTx/>
                <a:uFillTx/>
              </a:rPr>
              <a:t>)</a:t>
            </a:r>
          </a:p>
          <a:p>
            <a:pPr defTabSz="914400">
              <a:spcBef>
                <a:spcPts val="1200"/>
              </a:spcBef>
              <a:buSzPct val="90000"/>
              <a:defRPr/>
            </a:pPr>
            <a:r>
              <a:rPr kumimoji="0" lang="en-US" sz="2000" b="0" i="0" u="none" strike="noStrike" kern="1200" cap="none" spc="0" normalizeH="0" baseline="0" noProof="0" dirty="0">
                <a:ln>
                  <a:noFill/>
                </a:ln>
                <a:solidFill>
                  <a:schemeClr val="tx1">
                    <a:lumMod val="75000"/>
                    <a:lumOff val="25000"/>
                  </a:schemeClr>
                </a:solidFill>
                <a:effectLst/>
                <a:uLnTx/>
                <a:uFillTx/>
              </a:rPr>
              <a:t>$120,000 cost of spark-reduction devices</a:t>
            </a:r>
          </a:p>
        </p:txBody>
      </p:sp>
      <p:pic>
        <p:nvPicPr>
          <p:cNvPr id="12" name="Picture 11"/>
          <p:cNvPicPr>
            <a:picLocks noChangeAspect="1"/>
          </p:cNvPicPr>
          <p:nvPr/>
        </p:nvPicPr>
        <p:blipFill>
          <a:blip r:embed="rId3"/>
          <a:stretch>
            <a:fillRect/>
          </a:stretch>
        </p:blipFill>
        <p:spPr>
          <a:xfrm>
            <a:off x="286027" y="3929449"/>
            <a:ext cx="3647365" cy="2650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Subjective Costs</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607459" y="3765265"/>
            <a:ext cx="1890987" cy="3092735"/>
          </a:xfrm>
          <a:prstGeom prst="rect">
            <a:avLst/>
          </a:prstGeom>
        </p:spPr>
      </p:pic>
      <p:sp>
        <p:nvSpPr>
          <p:cNvPr id="10" name="TextBox 9"/>
          <p:cNvSpPr txBox="1"/>
          <p:nvPr/>
        </p:nvSpPr>
        <p:spPr>
          <a:xfrm>
            <a:off x="2614989" y="3702261"/>
            <a:ext cx="4823779" cy="2831544"/>
          </a:xfrm>
          <a:prstGeom prst="rect">
            <a:avLst/>
          </a:prstGeom>
          <a:noFill/>
        </p:spPr>
        <p:txBody>
          <a:bodyPr wrap="square" rtlCol="0">
            <a:spAutoFit/>
          </a:bodyPr>
          <a:lstStyle/>
          <a:p>
            <a:r>
              <a:rPr lang="en-US" b="1" dirty="0"/>
              <a:t>Case 2: </a:t>
            </a:r>
            <a:r>
              <a:rPr lang="en-US" dirty="0"/>
              <a:t>Railroad gets rights</a:t>
            </a:r>
          </a:p>
          <a:p>
            <a:endParaRPr lang="en-US" dirty="0"/>
          </a:p>
          <a:p>
            <a:r>
              <a:rPr lang="en-US" dirty="0"/>
              <a:t>Total market value of property was only $115,000</a:t>
            </a:r>
          </a:p>
          <a:p>
            <a:r>
              <a:rPr lang="en-US" dirty="0"/>
              <a:t>Farmer can’t raise $120,000 to induce railroad to install devices</a:t>
            </a:r>
          </a:p>
          <a:p>
            <a:r>
              <a:rPr lang="en-US" dirty="0"/>
              <a:t>Devices not installed, trees gone</a:t>
            </a:r>
          </a:p>
          <a:p>
            <a:r>
              <a:rPr lang="en-US" dirty="0"/>
              <a:t>“Society” </a:t>
            </a:r>
            <a:r>
              <a:rPr lang="en-US" i="1" dirty="0">
                <a:solidFill>
                  <a:srgbClr val="C00000"/>
                </a:solidFill>
              </a:rPr>
              <a:t>loses</a:t>
            </a:r>
            <a:r>
              <a:rPr lang="en-US" i="1" dirty="0"/>
              <a:t> </a:t>
            </a:r>
            <a:r>
              <a:rPr lang="en-US" dirty="0"/>
              <a:t>by </a:t>
            </a:r>
            <a:r>
              <a:rPr lang="en-US" sz="1600" dirty="0"/>
              <a:t>($100,000 </a:t>
            </a:r>
            <a:r>
              <a:rPr lang="en-US" sz="1600" dirty="0">
                <a:solidFill>
                  <a:srgbClr val="C00000"/>
                </a:solidFill>
              </a:rPr>
              <a:t>+ $900,000</a:t>
            </a:r>
            <a:r>
              <a:rPr lang="en-US" sz="1600" dirty="0"/>
              <a:t>) –$120,000 “savings” from no spark-reduction device = </a:t>
            </a:r>
            <a:r>
              <a:rPr lang="en-US" dirty="0">
                <a:solidFill>
                  <a:srgbClr val="C00000"/>
                </a:solidFill>
              </a:rPr>
              <a:t>$880,000</a:t>
            </a:r>
          </a:p>
        </p:txBody>
      </p:sp>
      <p:sp>
        <p:nvSpPr>
          <p:cNvPr id="9" name="Content Placeholder 2"/>
          <p:cNvSpPr txBox="1">
            <a:spLocks/>
          </p:cNvSpPr>
          <p:nvPr/>
        </p:nvSpPr>
        <p:spPr>
          <a:xfrm>
            <a:off x="726142" y="1586754"/>
            <a:ext cx="6453134" cy="2178512"/>
          </a:xfrm>
          <a:prstGeom prst="rect">
            <a:avLst/>
          </a:prstGeom>
        </p:spPr>
        <p:txBody>
          <a:bodyPr vert="horz" lIns="91440" tIns="45720" rIns="91440" bIns="45720" rtlCol="0">
            <a:normAutofit/>
          </a:bodyPr>
          <a:lstStyle/>
          <a:p>
            <a:pPr marL="349250" indent="-349250" defTabSz="914400">
              <a:spcBef>
                <a:spcPts val="1200"/>
              </a:spcBef>
              <a:buSzPct val="90000"/>
              <a:buFont typeface="Wingdings" pitchFamily="2" charset="2"/>
              <a:buChar char="v"/>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$100,000 reduction in market value of property (farmer has to suffer loss of trees</a:t>
            </a:r>
            <a:r>
              <a:rPr lang="en-US" sz="2000" dirty="0"/>
              <a:t>; market value of property now $15,000</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p>
          <a:p>
            <a:pPr marL="349250" indent="-349250" defTabSz="914400">
              <a:spcBef>
                <a:spcPts val="1200"/>
              </a:spcBef>
              <a:buSzPct val="90000"/>
              <a:buFont typeface="Wingdings" pitchFamily="2" charset="2"/>
              <a:buChar char="v"/>
              <a:defRPr/>
            </a:pPr>
            <a:r>
              <a:rPr kumimoji="0" lang="en-US" sz="2000" b="0" i="0" u="none" strike="noStrike" kern="1200" cap="none" spc="0" normalizeH="0" baseline="0" noProof="0" dirty="0">
                <a:ln>
                  <a:noFill/>
                </a:ln>
                <a:solidFill>
                  <a:srgbClr val="C00000"/>
                </a:solidFill>
                <a:effectLst/>
                <a:uLnTx/>
                <a:uFillTx/>
                <a:latin typeface="+mn-lt"/>
                <a:ea typeface="+mn-ea"/>
                <a:cs typeface="+mn-cs"/>
              </a:rPr>
              <a:t>$900,000</a:t>
            </a:r>
            <a:r>
              <a:rPr kumimoji="0" lang="en-US" sz="2000" b="0" i="0" u="none" strike="noStrike" kern="1200" cap="none" spc="0" normalizeH="0" noProof="0" dirty="0">
                <a:ln>
                  <a:noFill/>
                </a:ln>
                <a:solidFill>
                  <a:srgbClr val="C00000"/>
                </a:solidFill>
                <a:effectLst/>
                <a:uLnTx/>
                <a:uFillTx/>
                <a:latin typeface="+mn-lt"/>
                <a:ea typeface="+mn-ea"/>
                <a:cs typeface="+mn-cs"/>
              </a:rPr>
              <a:t> psychological loss to farmer</a:t>
            </a:r>
          </a:p>
          <a:p>
            <a:pPr marL="349250" indent="-349250" defTabSz="914400">
              <a:spcBef>
                <a:spcPts val="1200"/>
              </a:spcBef>
              <a:buSzPct val="90000"/>
              <a:buFont typeface="Wingdings" pitchFamily="2" charset="2"/>
              <a:buChar char="v"/>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$120,000 cost of spark-reduction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Efficiency vs. Ethics</a:t>
            </a:r>
          </a:p>
        </p:txBody>
      </p:sp>
      <p:sp>
        <p:nvSpPr>
          <p:cNvPr id="3" name="Content Placeholder 2"/>
          <p:cNvSpPr>
            <a:spLocks noGrp="1"/>
          </p:cNvSpPr>
          <p:nvPr>
            <p:ph sz="half" idx="1"/>
          </p:nvPr>
        </p:nvSpPr>
        <p:spPr>
          <a:xfrm>
            <a:off x="4134761" y="2057602"/>
            <a:ext cx="3776472" cy="4113011"/>
          </a:xfrm>
        </p:spPr>
        <p:txBody>
          <a:bodyPr/>
          <a:lstStyle/>
          <a:p>
            <a:pPr marL="0" indent="0">
              <a:buNone/>
            </a:pPr>
            <a:r>
              <a:rPr lang="en-US" dirty="0"/>
              <a:t>“…we cannot decide on public policy, tort law, rights, or liabilities on the basis of efficiencies or minimizing of costs.” </a:t>
            </a:r>
          </a:p>
          <a:p>
            <a:pPr marL="0" indent="0">
              <a:buNone/>
            </a:pPr>
            <a:r>
              <a:rPr lang="en-US" sz="1600" dirty="0"/>
              <a:t>-- Murray Rothbard, in Mario Rizzo, </a:t>
            </a:r>
            <a:r>
              <a:rPr lang="en-US" sz="1600" i="1" dirty="0"/>
              <a:t>Time, Uncertainty, and Disequilibrium</a:t>
            </a:r>
          </a:p>
        </p:txBody>
      </p:sp>
      <p:sp>
        <p:nvSpPr>
          <p:cNvPr id="6" name="TextBox 5"/>
          <p:cNvSpPr txBox="1"/>
          <p:nvPr/>
        </p:nvSpPr>
        <p:spPr>
          <a:xfrm>
            <a:off x="875010" y="5801903"/>
            <a:ext cx="2789381" cy="830997"/>
          </a:xfrm>
          <a:prstGeom prst="rect">
            <a:avLst/>
          </a:prstGeom>
          <a:noFill/>
        </p:spPr>
        <p:txBody>
          <a:bodyPr wrap="square" rtlCol="0">
            <a:spAutoFit/>
          </a:bodyPr>
          <a:lstStyle/>
          <a:p>
            <a:r>
              <a:rPr lang="en-US" sz="1200" dirty="0"/>
              <a:t>http://picasaweb.google.com/MisesInstitute/RothbardImages#5400723609019072930</a:t>
            </a:r>
          </a:p>
        </p:txBody>
      </p:sp>
      <p:pic>
        <p:nvPicPr>
          <p:cNvPr id="7" name="Picture 6"/>
          <p:cNvPicPr>
            <a:picLocks noChangeAspect="1"/>
          </p:cNvPicPr>
          <p:nvPr/>
        </p:nvPicPr>
        <p:blipFill>
          <a:blip r:embed="rId3"/>
          <a:stretch>
            <a:fillRect/>
          </a:stretch>
        </p:blipFill>
        <p:spPr>
          <a:xfrm>
            <a:off x="991291" y="2057601"/>
            <a:ext cx="2673100" cy="37090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ED41-E061-8741-887A-D9AD2F808E6B}"/>
              </a:ext>
            </a:extLst>
          </p:cNvPr>
          <p:cNvSpPr>
            <a:spLocks noGrp="1"/>
          </p:cNvSpPr>
          <p:nvPr>
            <p:ph type="title"/>
          </p:nvPr>
        </p:nvSpPr>
        <p:spPr/>
        <p:txBody>
          <a:bodyPr/>
          <a:lstStyle/>
          <a:p>
            <a:r>
              <a:rPr lang="en-US" dirty="0"/>
              <a:t>Property Rights</a:t>
            </a:r>
          </a:p>
        </p:txBody>
      </p:sp>
      <p:sp>
        <p:nvSpPr>
          <p:cNvPr id="5" name="Content Placeholder 4">
            <a:extLst>
              <a:ext uri="{FF2B5EF4-FFF2-40B4-BE49-F238E27FC236}">
                <a16:creationId xmlns:a16="http://schemas.microsoft.com/office/drawing/2014/main" id="{6F2BC45B-C39D-2A48-9DAA-C34DBA3D778C}"/>
              </a:ext>
            </a:extLst>
          </p:cNvPr>
          <p:cNvSpPr>
            <a:spLocks noGrp="1"/>
          </p:cNvSpPr>
          <p:nvPr>
            <p:ph idx="1"/>
          </p:nvPr>
        </p:nvSpPr>
        <p:spPr>
          <a:xfrm>
            <a:off x="609599" y="1714500"/>
            <a:ext cx="6347714" cy="4857750"/>
          </a:xfrm>
        </p:spPr>
        <p:txBody>
          <a:bodyPr>
            <a:normAutofit/>
          </a:bodyPr>
          <a:lstStyle/>
          <a:p>
            <a:r>
              <a:rPr lang="en-US" dirty="0"/>
              <a:t>Murray Rothbard (1973) </a:t>
            </a:r>
          </a:p>
          <a:p>
            <a:pPr marL="0" indent="0">
              <a:buNone/>
            </a:pPr>
            <a:r>
              <a:rPr lang="en-US" dirty="0"/>
              <a:t>“If a private firm owned Lake Erie… then anyone dumping garbage in the lake would be promptly sued in the courts for their aggression against private property and would be forced by the courts to pay damages and to cease and desist from any further aggression. </a:t>
            </a:r>
          </a:p>
        </p:txBody>
      </p:sp>
    </p:spTree>
    <p:extLst>
      <p:ext uri="{BB962C8B-B14F-4D97-AF65-F5344CB8AC3E}">
        <p14:creationId xmlns:p14="http://schemas.microsoft.com/office/powerpoint/2010/main" val="1917032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ED41-E061-8741-887A-D9AD2F808E6B}"/>
              </a:ext>
            </a:extLst>
          </p:cNvPr>
          <p:cNvSpPr>
            <a:spLocks noGrp="1"/>
          </p:cNvSpPr>
          <p:nvPr>
            <p:ph type="title"/>
          </p:nvPr>
        </p:nvSpPr>
        <p:spPr/>
        <p:txBody>
          <a:bodyPr/>
          <a:lstStyle/>
          <a:p>
            <a:r>
              <a:rPr lang="en-US" dirty="0"/>
              <a:t>Property Rights</a:t>
            </a:r>
          </a:p>
        </p:txBody>
      </p:sp>
      <p:sp>
        <p:nvSpPr>
          <p:cNvPr id="5" name="Content Placeholder 4">
            <a:extLst>
              <a:ext uri="{FF2B5EF4-FFF2-40B4-BE49-F238E27FC236}">
                <a16:creationId xmlns:a16="http://schemas.microsoft.com/office/drawing/2014/main" id="{6F2BC45B-C39D-2A48-9DAA-C34DBA3D778C}"/>
              </a:ext>
            </a:extLst>
          </p:cNvPr>
          <p:cNvSpPr>
            <a:spLocks noGrp="1"/>
          </p:cNvSpPr>
          <p:nvPr>
            <p:ph idx="1"/>
          </p:nvPr>
        </p:nvSpPr>
        <p:spPr>
          <a:xfrm>
            <a:off x="609599" y="1714500"/>
            <a:ext cx="6347714" cy="4857750"/>
          </a:xfrm>
        </p:spPr>
        <p:txBody>
          <a:bodyPr>
            <a:normAutofit/>
          </a:bodyPr>
          <a:lstStyle/>
          <a:p>
            <a:pPr marL="0" indent="0">
              <a:buNone/>
            </a:pPr>
            <a:r>
              <a:rPr lang="en-US" dirty="0"/>
              <a:t>“Thus, only private property rights will insure an end to pollution — invasion of resources. Only because the rivers are unowned is there no owner to rise up and defend his precious resource from attack. If, in contrast, anyone should dump garbage or pollutants into a lake which is privately owned (as are many smaller lakes), he would not be permitted to do so for very long — the owner would come roaring to its defense.”</a:t>
            </a:r>
          </a:p>
          <a:p>
            <a:pPr marL="0" indent="0">
              <a:buNone/>
            </a:pPr>
            <a:r>
              <a:rPr lang="en-US" dirty="0"/>
              <a:t>		 Murray Rothbard, in </a:t>
            </a:r>
            <a:r>
              <a:rPr lang="en-US" i="1" dirty="0"/>
              <a:t>For a New Liberty 						</a:t>
            </a:r>
            <a:r>
              <a:rPr lang="en-US" sz="1200" dirty="0"/>
              <a:t>(https://</a:t>
            </a:r>
            <a:r>
              <a:rPr lang="en-US" sz="1200" dirty="0" err="1"/>
              <a:t>mises.org</a:t>
            </a:r>
            <a:r>
              <a:rPr lang="en-US" sz="1200" dirty="0"/>
              <a:t>/library/libertarian-manifesto-pollution)</a:t>
            </a:r>
          </a:p>
          <a:p>
            <a:pPr marL="0" indent="0">
              <a:buNone/>
            </a:pPr>
            <a:endParaRPr lang="en-US" sz="1200" dirty="0"/>
          </a:p>
          <a:p>
            <a:pPr>
              <a:buFont typeface="Wingdings" pitchFamily="2" charset="2"/>
              <a:buChar char="Ø"/>
            </a:pPr>
            <a:r>
              <a:rPr lang="en-US" dirty="0"/>
              <a:t>Walter Block and Peter Nelson, </a:t>
            </a:r>
            <a:r>
              <a:rPr lang="en-US" i="1" dirty="0"/>
              <a:t>Water Capitalism: The Case for Privatizing Oceans, Rivers, Lakes, and Aquifers </a:t>
            </a:r>
            <a:r>
              <a:rPr lang="en-US" dirty="0"/>
              <a:t>(2015)</a:t>
            </a:r>
          </a:p>
          <a:p>
            <a:pPr marL="0" indent="0">
              <a:buNone/>
            </a:pPr>
            <a:endParaRPr lang="en-US" sz="1200" dirty="0"/>
          </a:p>
        </p:txBody>
      </p:sp>
    </p:spTree>
    <p:extLst>
      <p:ext uri="{BB962C8B-B14F-4D97-AF65-F5344CB8AC3E}">
        <p14:creationId xmlns:p14="http://schemas.microsoft.com/office/powerpoint/2010/main" val="338329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0BBB-0044-444F-81AB-B6A6AFF4BF2F}"/>
              </a:ext>
            </a:extLst>
          </p:cNvPr>
          <p:cNvSpPr>
            <a:spLocks noGrp="1"/>
          </p:cNvSpPr>
          <p:nvPr>
            <p:ph type="title"/>
          </p:nvPr>
        </p:nvSpPr>
        <p:spPr/>
        <p:txBody>
          <a:bodyPr/>
          <a:lstStyle/>
          <a:p>
            <a:r>
              <a:rPr lang="en-US" dirty="0"/>
              <a:t>About All That Plastic….</a:t>
            </a:r>
          </a:p>
        </p:txBody>
      </p:sp>
      <p:sp>
        <p:nvSpPr>
          <p:cNvPr id="3" name="Content Placeholder 2">
            <a:extLst>
              <a:ext uri="{FF2B5EF4-FFF2-40B4-BE49-F238E27FC236}">
                <a16:creationId xmlns:a16="http://schemas.microsoft.com/office/drawing/2014/main" id="{4E82173E-A5D9-A241-A537-0148C07E1A47}"/>
              </a:ext>
            </a:extLst>
          </p:cNvPr>
          <p:cNvSpPr>
            <a:spLocks noGrp="1"/>
          </p:cNvSpPr>
          <p:nvPr>
            <p:ph idx="1"/>
          </p:nvPr>
        </p:nvSpPr>
        <p:spPr>
          <a:xfrm>
            <a:off x="609599" y="1933577"/>
            <a:ext cx="6347714" cy="3880773"/>
          </a:xfrm>
        </p:spPr>
        <p:txBody>
          <a:bodyPr/>
          <a:lstStyle/>
          <a:p>
            <a:r>
              <a:rPr lang="en-US" dirty="0"/>
              <a:t>“[A]bout 90 percent of all the plastic that reaches the world's oceans gets flushed through just 10 rivers: The Yangtze, the Indus, Yellow River, Hai River, the Nile, the Ganges, Pearl River, Amur River, the Niger, and the Mekong (in that order).”</a:t>
            </a:r>
          </a:p>
        </p:txBody>
      </p:sp>
      <p:sp>
        <p:nvSpPr>
          <p:cNvPr id="4" name="TextBox 3">
            <a:extLst>
              <a:ext uri="{FF2B5EF4-FFF2-40B4-BE49-F238E27FC236}">
                <a16:creationId xmlns:a16="http://schemas.microsoft.com/office/drawing/2014/main" id="{43895584-140A-B24D-9B69-6F8EC3A5C596}"/>
              </a:ext>
            </a:extLst>
          </p:cNvPr>
          <p:cNvSpPr txBox="1"/>
          <p:nvPr/>
        </p:nvSpPr>
        <p:spPr>
          <a:xfrm>
            <a:off x="457201" y="6271553"/>
            <a:ext cx="7772400" cy="461665"/>
          </a:xfrm>
          <a:prstGeom prst="rect">
            <a:avLst/>
          </a:prstGeom>
          <a:noFill/>
        </p:spPr>
        <p:txBody>
          <a:bodyPr wrap="square" rtlCol="0">
            <a:spAutoFit/>
          </a:bodyPr>
          <a:lstStyle/>
          <a:p>
            <a:r>
              <a:rPr lang="en-US" sz="1200" dirty="0"/>
              <a:t>https://</a:t>
            </a:r>
            <a:r>
              <a:rPr lang="en-US" sz="1200" dirty="0" err="1"/>
              <a:t>www.dw.com</a:t>
            </a:r>
            <a:r>
              <a:rPr lang="en-US" sz="1200" dirty="0"/>
              <a:t>/</a:t>
            </a:r>
            <a:r>
              <a:rPr lang="en-US" sz="1200" dirty="0" err="1"/>
              <a:t>en</a:t>
            </a:r>
            <a:r>
              <a:rPr lang="en-US" sz="1200" dirty="0"/>
              <a:t>/almost-all-plastic-in-the-ocean-comes-from-just-10-rivers/a-41581484?fbclid=IwAR2I7_TmAi_DwihdTU1M9IJf6IAQx6gadw_sm3Zma2XWbkMEZmBEWGFlUyA</a:t>
            </a:r>
          </a:p>
        </p:txBody>
      </p:sp>
      <p:pic>
        <p:nvPicPr>
          <p:cNvPr id="5" name="Picture 4">
            <a:extLst>
              <a:ext uri="{FF2B5EF4-FFF2-40B4-BE49-F238E27FC236}">
                <a16:creationId xmlns:a16="http://schemas.microsoft.com/office/drawing/2014/main" id="{EDFD35AE-1AD3-9642-B703-1AFEBB0D99E2}"/>
              </a:ext>
            </a:extLst>
          </p:cNvPr>
          <p:cNvPicPr>
            <a:picLocks noChangeAspect="1"/>
          </p:cNvPicPr>
          <p:nvPr/>
        </p:nvPicPr>
        <p:blipFill>
          <a:blip r:embed="rId2"/>
          <a:stretch>
            <a:fillRect/>
          </a:stretch>
        </p:blipFill>
        <p:spPr>
          <a:xfrm>
            <a:off x="1560955" y="3654558"/>
            <a:ext cx="4445000" cy="2501900"/>
          </a:xfrm>
          <a:prstGeom prst="rect">
            <a:avLst/>
          </a:prstGeom>
        </p:spPr>
      </p:pic>
    </p:spTree>
    <p:extLst>
      <p:ext uri="{BB962C8B-B14F-4D97-AF65-F5344CB8AC3E}">
        <p14:creationId xmlns:p14="http://schemas.microsoft.com/office/powerpoint/2010/main" val="164978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873899-26F7-8C45-B56D-263A834F5191}"/>
              </a:ext>
            </a:extLst>
          </p:cNvPr>
          <p:cNvPicPr>
            <a:picLocks noGrp="1" noChangeAspect="1"/>
          </p:cNvPicPr>
          <p:nvPr>
            <p:ph idx="1"/>
          </p:nvPr>
        </p:nvPicPr>
        <p:blipFill>
          <a:blip r:embed="rId2"/>
          <a:stretch>
            <a:fillRect/>
          </a:stretch>
        </p:blipFill>
        <p:spPr>
          <a:xfrm>
            <a:off x="608899" y="545752"/>
            <a:ext cx="6348413" cy="2481959"/>
          </a:xfrm>
        </p:spPr>
      </p:pic>
      <p:sp>
        <p:nvSpPr>
          <p:cNvPr id="6" name="TextBox 5">
            <a:extLst>
              <a:ext uri="{FF2B5EF4-FFF2-40B4-BE49-F238E27FC236}">
                <a16:creationId xmlns:a16="http://schemas.microsoft.com/office/drawing/2014/main" id="{FE200801-9AA7-5B41-8A9F-001C75B4B965}"/>
              </a:ext>
            </a:extLst>
          </p:cNvPr>
          <p:cNvSpPr txBox="1"/>
          <p:nvPr/>
        </p:nvSpPr>
        <p:spPr>
          <a:xfrm>
            <a:off x="608899" y="3400426"/>
            <a:ext cx="6486525" cy="1908215"/>
          </a:xfrm>
          <a:prstGeom prst="rect">
            <a:avLst/>
          </a:prstGeom>
          <a:noFill/>
        </p:spPr>
        <p:txBody>
          <a:bodyPr wrap="square" rtlCol="0">
            <a:spAutoFit/>
          </a:bodyPr>
          <a:lstStyle/>
          <a:p>
            <a:r>
              <a:rPr lang="en-US" dirty="0"/>
              <a:t>“…fishing nets account for 46 percent of the trash, with the majority of the rest composed of other fishing industry gear, including ropes, oyster spacers, eel traps, crates, and baskets. Scientists estimate that 20 percent of the debris is from the 2011 Japanese tsunami.” </a:t>
            </a:r>
            <a:r>
              <a:rPr lang="en-US" sz="1200" dirty="0"/>
              <a:t>https://</a:t>
            </a:r>
            <a:r>
              <a:rPr lang="en-US" sz="1200" dirty="0" err="1"/>
              <a:t>news.nationalgeographic.com</a:t>
            </a:r>
            <a:r>
              <a:rPr lang="en-US" sz="1200" dirty="0"/>
              <a:t>/2018/03/great-pacific-garbage-patch-plastics-environment/</a:t>
            </a:r>
            <a:endParaRPr lang="en-US" dirty="0"/>
          </a:p>
        </p:txBody>
      </p:sp>
    </p:spTree>
    <p:extLst>
      <p:ext uri="{BB962C8B-B14F-4D97-AF65-F5344CB8AC3E}">
        <p14:creationId xmlns:p14="http://schemas.microsoft.com/office/powerpoint/2010/main" val="116212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Non-Aggression Principle</a:t>
            </a:r>
          </a:p>
        </p:txBody>
      </p:sp>
      <p:sp>
        <p:nvSpPr>
          <p:cNvPr id="3" name="Content Placeholder 2"/>
          <p:cNvSpPr>
            <a:spLocks noGrp="1"/>
          </p:cNvSpPr>
          <p:nvPr>
            <p:ph sz="half" idx="1"/>
          </p:nvPr>
        </p:nvSpPr>
        <p:spPr>
          <a:xfrm>
            <a:off x="4001454" y="2092580"/>
            <a:ext cx="3776472" cy="4113011"/>
          </a:xfrm>
        </p:spPr>
        <p:txBody>
          <a:bodyPr/>
          <a:lstStyle/>
          <a:p>
            <a:pPr marL="0" indent="0">
              <a:buNone/>
            </a:pPr>
            <a:r>
              <a:rPr lang="en-US" dirty="0"/>
              <a:t>“No action should be considered illicit or illegal unless it invades, or aggresses against, the person or just property of another” </a:t>
            </a:r>
          </a:p>
          <a:p>
            <a:pPr marL="0" indent="0">
              <a:buNone/>
            </a:pPr>
            <a:r>
              <a:rPr lang="en-US" sz="1600" dirty="0"/>
              <a:t>-- Murray Rothbard, “Law, Property Rights, and Air Pollution”</a:t>
            </a:r>
          </a:p>
        </p:txBody>
      </p:sp>
      <p:sp>
        <p:nvSpPr>
          <p:cNvPr id="6" name="TextBox 5"/>
          <p:cNvSpPr txBox="1"/>
          <p:nvPr/>
        </p:nvSpPr>
        <p:spPr>
          <a:xfrm>
            <a:off x="902803" y="5403432"/>
            <a:ext cx="2822279" cy="646331"/>
          </a:xfrm>
          <a:prstGeom prst="rect">
            <a:avLst/>
          </a:prstGeom>
          <a:noFill/>
        </p:spPr>
        <p:txBody>
          <a:bodyPr wrap="square" rtlCol="0">
            <a:spAutoFit/>
          </a:bodyPr>
          <a:lstStyle/>
          <a:p>
            <a:r>
              <a:rPr lang="en-US" sz="1200" dirty="0"/>
              <a:t>http://picasaweb.google.com/MisesInstitute/RothbardImages#5400723609019072930</a:t>
            </a:r>
          </a:p>
        </p:txBody>
      </p:sp>
      <p:pic>
        <p:nvPicPr>
          <p:cNvPr id="7" name="Picture 6"/>
          <p:cNvPicPr>
            <a:picLocks noChangeAspect="1"/>
          </p:cNvPicPr>
          <p:nvPr/>
        </p:nvPicPr>
        <p:blipFill>
          <a:blip r:embed="rId3"/>
          <a:stretch>
            <a:fillRect/>
          </a:stretch>
        </p:blipFill>
        <p:spPr>
          <a:xfrm>
            <a:off x="991291" y="2057601"/>
            <a:ext cx="2371341" cy="32903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8890" y="4014398"/>
            <a:ext cx="4365522" cy="546303"/>
          </a:xfrm>
          <a:prstGeom prst="rect">
            <a:avLst/>
          </a:prstGeom>
          <a:noFill/>
        </p:spPr>
        <p:txBody>
          <a:bodyPr wrap="square">
            <a:spAutoFit/>
          </a:bodyPr>
          <a:lstStyle/>
          <a:p>
            <a:pPr>
              <a:defRPr/>
            </a:pPr>
            <a:r>
              <a:rPr lang="en-US" sz="1600" b="1" dirty="0">
                <a:solidFill>
                  <a:srgbClr val="FFFF00"/>
                </a:solidFill>
                <a:effectLst>
                  <a:outerShdw blurRad="50800" dist="38100" dir="2700000">
                    <a:srgbClr val="000000">
                      <a:alpha val="43000"/>
                    </a:srgbClr>
                  </a:outerShdw>
                </a:effectLst>
              </a:rPr>
              <a:t>Haiti                        Dominican Republic</a:t>
            </a:r>
          </a:p>
          <a:p>
            <a:pPr>
              <a:defRPr/>
            </a:pPr>
            <a:endParaRPr lang="en-US" sz="1350" b="1" dirty="0">
              <a:solidFill>
                <a:schemeClr val="bg1"/>
              </a:solidFill>
              <a:effectLst>
                <a:outerShdw blurRad="50800" dist="38100" dir="2700000">
                  <a:srgbClr val="000000">
                    <a:alpha val="43000"/>
                  </a:srgbClr>
                </a:outerShdw>
              </a:effectLst>
            </a:endParaRPr>
          </a:p>
        </p:txBody>
      </p:sp>
      <p:sp>
        <p:nvSpPr>
          <p:cNvPr id="7" name="TextBox 6">
            <a:extLst>
              <a:ext uri="{FF2B5EF4-FFF2-40B4-BE49-F238E27FC236}">
                <a16:creationId xmlns:a16="http://schemas.microsoft.com/office/drawing/2014/main" id="{7760817D-1366-2441-8702-698F3295C2ED}"/>
              </a:ext>
            </a:extLst>
          </p:cNvPr>
          <p:cNvSpPr txBox="1"/>
          <p:nvPr/>
        </p:nvSpPr>
        <p:spPr>
          <a:xfrm>
            <a:off x="1143000" y="4306786"/>
            <a:ext cx="5552768" cy="715581"/>
          </a:xfrm>
          <a:prstGeom prst="rect">
            <a:avLst/>
          </a:prstGeom>
          <a:noFill/>
        </p:spPr>
        <p:txBody>
          <a:bodyPr wrap="square">
            <a:spAutoFit/>
          </a:bodyPr>
          <a:lstStyle/>
          <a:p>
            <a:pPr>
              <a:defRPr/>
            </a:pPr>
            <a:r>
              <a:rPr lang="en-US" sz="1350" b="1" dirty="0">
                <a:solidFill>
                  <a:schemeClr val="bg1"/>
                </a:solidFill>
                <a:effectLst>
                  <a:outerShdw blurRad="50800" dist="38100" dir="2700000">
                    <a:srgbClr val="000000">
                      <a:alpha val="43000"/>
                    </a:srgbClr>
                  </a:outerShdw>
                </a:effectLst>
              </a:rPr>
              <a:t>Economic Freedom Index </a:t>
            </a:r>
          </a:p>
          <a:p>
            <a:pPr>
              <a:defRPr/>
            </a:pPr>
            <a:r>
              <a:rPr lang="en-US" sz="1350" b="1" dirty="0">
                <a:solidFill>
                  <a:schemeClr val="bg1"/>
                </a:solidFill>
                <a:effectLst>
                  <a:outerShdw blurRad="50800" dist="38100" dir="2700000">
                    <a:srgbClr val="000000">
                      <a:alpha val="43000"/>
                    </a:srgbClr>
                  </a:outerShdw>
                </a:effectLst>
              </a:rPr>
              <a:t>(rank):   				103						62</a:t>
            </a:r>
          </a:p>
          <a:p>
            <a:pPr>
              <a:defRPr/>
            </a:pPr>
            <a:endParaRPr lang="en-US" sz="1350" b="1" dirty="0">
              <a:solidFill>
                <a:schemeClr val="bg1"/>
              </a:solidFill>
              <a:effectLst>
                <a:outerShdw blurRad="50800" dist="38100" dir="2700000">
                  <a:srgbClr val="000000">
                    <a:alpha val="43000"/>
                  </a:srgbClr>
                </a:outerShdw>
              </a:effectLst>
            </a:endParaRPr>
          </a:p>
        </p:txBody>
      </p:sp>
      <p:sp>
        <p:nvSpPr>
          <p:cNvPr id="4" name="TextBox 3">
            <a:extLst>
              <a:ext uri="{FF2B5EF4-FFF2-40B4-BE49-F238E27FC236}">
                <a16:creationId xmlns:a16="http://schemas.microsoft.com/office/drawing/2014/main" id="{895D13F0-9690-F748-83CA-0EF7B3777D29}"/>
              </a:ext>
            </a:extLst>
          </p:cNvPr>
          <p:cNvSpPr txBox="1"/>
          <p:nvPr/>
        </p:nvSpPr>
        <p:spPr>
          <a:xfrm>
            <a:off x="1143000" y="5486400"/>
            <a:ext cx="6858000" cy="461665"/>
          </a:xfrm>
          <a:prstGeom prst="rect">
            <a:avLst/>
          </a:prstGeom>
          <a:noFill/>
        </p:spPr>
        <p:txBody>
          <a:bodyPr wrap="square" rtlCol="0">
            <a:spAutoFit/>
          </a:bodyPr>
          <a:lstStyle/>
          <a:p>
            <a:r>
              <a:rPr lang="en-US" sz="1200" dirty="0"/>
              <a:t>Economic Freedom Index at https://</a:t>
            </a:r>
            <a:r>
              <a:rPr lang="en-US" sz="1200" dirty="0" err="1"/>
              <a:t>www.fraserinstitute.org</a:t>
            </a:r>
            <a:r>
              <a:rPr lang="en-US" sz="1200" dirty="0"/>
              <a:t>/sites/default/files/economic-freedom-of-the-world-2018.pdf  </a:t>
            </a:r>
          </a:p>
        </p:txBody>
      </p:sp>
      <p:sp>
        <p:nvSpPr>
          <p:cNvPr id="9" name="TextBox 8">
            <a:extLst>
              <a:ext uri="{FF2B5EF4-FFF2-40B4-BE49-F238E27FC236}">
                <a16:creationId xmlns:a16="http://schemas.microsoft.com/office/drawing/2014/main" id="{63C2E14A-BEFE-9442-89F6-FFD359E35ACA}"/>
              </a:ext>
            </a:extLst>
          </p:cNvPr>
          <p:cNvSpPr txBox="1"/>
          <p:nvPr/>
        </p:nvSpPr>
        <p:spPr>
          <a:xfrm>
            <a:off x="1142999" y="4841766"/>
            <a:ext cx="6097555" cy="715581"/>
          </a:xfrm>
          <a:prstGeom prst="rect">
            <a:avLst/>
          </a:prstGeom>
          <a:noFill/>
        </p:spPr>
        <p:txBody>
          <a:bodyPr wrap="square">
            <a:spAutoFit/>
          </a:bodyPr>
          <a:lstStyle/>
          <a:p>
            <a:pPr>
              <a:defRPr/>
            </a:pPr>
            <a:r>
              <a:rPr lang="en-US" sz="1350" b="1" dirty="0">
                <a:solidFill>
                  <a:schemeClr val="bg1"/>
                </a:solidFill>
                <a:effectLst>
                  <a:outerShdw blurRad="50800" dist="38100" dir="2700000">
                    <a:srgbClr val="000000">
                      <a:alpha val="43000"/>
                    </a:srgbClr>
                  </a:outerShdw>
                </a:effectLst>
              </a:rPr>
              <a:t>“Protection of Property </a:t>
            </a:r>
          </a:p>
          <a:p>
            <a:pPr>
              <a:defRPr/>
            </a:pPr>
            <a:r>
              <a:rPr lang="en-US" sz="1350" b="1" dirty="0">
                <a:solidFill>
                  <a:schemeClr val="bg1"/>
                </a:solidFill>
                <a:effectLst>
                  <a:outerShdw blurRad="50800" dist="38100" dir="2700000">
                    <a:srgbClr val="000000">
                      <a:alpha val="43000"/>
                    </a:srgbClr>
                  </a:outerShdw>
                </a:effectLst>
              </a:rPr>
              <a:t>Rights” (rating)			2.79						4.82					</a:t>
            </a:r>
          </a:p>
        </p:txBody>
      </p:sp>
    </p:spTree>
    <p:extLst>
      <p:ext uri="{BB962C8B-B14F-4D97-AF65-F5344CB8AC3E}">
        <p14:creationId xmlns:p14="http://schemas.microsoft.com/office/powerpoint/2010/main" val="306322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Property Invasions</a:t>
            </a:r>
          </a:p>
        </p:txBody>
      </p:sp>
      <p:sp>
        <p:nvSpPr>
          <p:cNvPr id="6" name="Content Placeholder 5"/>
          <p:cNvSpPr>
            <a:spLocks noGrp="1"/>
          </p:cNvSpPr>
          <p:nvPr>
            <p:ph idx="1"/>
          </p:nvPr>
        </p:nvSpPr>
        <p:spPr/>
        <p:txBody>
          <a:bodyPr/>
          <a:lstStyle/>
          <a:p>
            <a:r>
              <a:rPr lang="en-US" dirty="0"/>
              <a:t>Decline in value of property not an invasion</a:t>
            </a:r>
          </a:p>
          <a:p>
            <a:pPr lvl="1"/>
            <a:r>
              <a:rPr lang="en-US" dirty="0"/>
              <a:t>Wal-Mart</a:t>
            </a:r>
          </a:p>
          <a:p>
            <a:pPr lvl="1"/>
            <a:r>
              <a:rPr lang="en-US" dirty="0"/>
              <a:t>Schumpeter’s “creative destruction”</a:t>
            </a:r>
          </a:p>
          <a:p>
            <a:r>
              <a:rPr lang="en-US" dirty="0"/>
              <a:t>“Anyone has the right to defend his property against an overt act initiated against it”</a:t>
            </a:r>
            <a:endParaRPr lang="en-US" sz="2000" dirty="0"/>
          </a:p>
          <a:p>
            <a:r>
              <a:rPr lang="en-US" dirty="0"/>
              <a:t>“A strict causal connection must exist between an aggressor and a victim, and this connection must be provable beyond a reasonable doubt.” – Rothbard (LPRAP)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Homesteading and Pollution</a:t>
            </a:r>
          </a:p>
        </p:txBody>
      </p:sp>
      <p:sp>
        <p:nvSpPr>
          <p:cNvPr id="6" name="Content Placeholder 5"/>
          <p:cNvSpPr>
            <a:spLocks noGrp="1"/>
          </p:cNvSpPr>
          <p:nvPr>
            <p:ph idx="1"/>
          </p:nvPr>
        </p:nvSpPr>
        <p:spPr/>
        <p:txBody>
          <a:bodyPr/>
          <a:lstStyle/>
          <a:p>
            <a:r>
              <a:rPr lang="en-US" dirty="0"/>
              <a:t>Noise homesteading</a:t>
            </a:r>
            <a:endParaRPr lang="en-US" sz="2000" dirty="0"/>
          </a:p>
          <a:p>
            <a:r>
              <a:rPr lang="en-US" dirty="0"/>
              <a:t>Air pollution homesteading</a:t>
            </a:r>
          </a:p>
          <a:p>
            <a:pPr lvl="1"/>
            <a:r>
              <a:rPr lang="en-US" dirty="0"/>
              <a:t>Air as dumping ground</a:t>
            </a:r>
          </a:p>
          <a:p>
            <a:pPr lvl="1"/>
            <a:r>
              <a:rPr lang="en-US" dirty="0"/>
              <a:t>Air as source of breathable air</a:t>
            </a:r>
          </a:p>
          <a:p>
            <a:r>
              <a:rPr lang="en-US" dirty="0"/>
              <a:t>Coming to the nuisance</a:t>
            </a:r>
          </a:p>
          <a:p>
            <a:pPr lvl="1"/>
            <a:r>
              <a:rPr lang="en-US" dirty="0" err="1"/>
              <a:t>Bove</a:t>
            </a:r>
            <a:r>
              <a:rPr lang="en-US" dirty="0"/>
              <a:t> </a:t>
            </a:r>
            <a:r>
              <a:rPr lang="en-US" dirty="0" err="1"/>
              <a:t>v</a:t>
            </a:r>
            <a:r>
              <a:rPr lang="en-US" dirty="0"/>
              <a:t>. Donner-Hanna Coke Co. (1932)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Trespass vs. Nuisance</a:t>
            </a:r>
          </a:p>
        </p:txBody>
      </p:sp>
      <p:sp>
        <p:nvSpPr>
          <p:cNvPr id="6" name="Content Placeholder 5"/>
          <p:cNvSpPr>
            <a:spLocks noGrp="1"/>
          </p:cNvSpPr>
          <p:nvPr>
            <p:ph idx="1"/>
          </p:nvPr>
        </p:nvSpPr>
        <p:spPr/>
        <p:txBody>
          <a:bodyPr/>
          <a:lstStyle/>
          <a:p>
            <a:r>
              <a:rPr lang="en-US" dirty="0"/>
              <a:t>Prosser (</a:t>
            </a:r>
            <a:r>
              <a:rPr lang="en-US" i="1" dirty="0"/>
              <a:t>Law of Torts</a:t>
            </a:r>
            <a:r>
              <a:rPr lang="en-US" dirty="0"/>
              <a:t>):</a:t>
            </a:r>
          </a:p>
          <a:p>
            <a:pPr lvl="1">
              <a:buNone/>
            </a:pPr>
            <a:r>
              <a:rPr lang="en-US" dirty="0"/>
              <a:t>	Trespass is an invasion of the plaintiff’s interest in the exclusive possession of his land, while nuisance is an interference with his use and enjoyment of it. The difference is that between… felling a tree across his boundary line and keeping him awake at night with the noise of a rolling mill.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Trespass vs. Nuisance</a:t>
            </a:r>
          </a:p>
        </p:txBody>
      </p:sp>
      <p:sp>
        <p:nvSpPr>
          <p:cNvPr id="6" name="Content Placeholder 5"/>
          <p:cNvSpPr>
            <a:spLocks noGrp="1"/>
          </p:cNvSpPr>
          <p:nvPr>
            <p:ph idx="1"/>
          </p:nvPr>
        </p:nvSpPr>
        <p:spPr/>
        <p:txBody>
          <a:bodyPr/>
          <a:lstStyle/>
          <a:p>
            <a:r>
              <a:rPr lang="en-US" dirty="0"/>
              <a:t>Boundary crossings:</a:t>
            </a:r>
          </a:p>
          <a:p>
            <a:pPr lvl="1"/>
            <a:r>
              <a:rPr lang="en-US" dirty="0"/>
              <a:t>Radio waves?</a:t>
            </a:r>
          </a:p>
          <a:p>
            <a:pPr lvl="1"/>
            <a:r>
              <a:rPr lang="en-US" dirty="0"/>
              <a:t>Air traffic?</a:t>
            </a:r>
          </a:p>
          <a:p>
            <a:r>
              <a:rPr lang="en-US" dirty="0"/>
              <a:t>Rothbard: </a:t>
            </a:r>
          </a:p>
          <a:p>
            <a:pPr lvl="1">
              <a:buNone/>
            </a:pPr>
            <a:r>
              <a:rPr lang="en-US" sz="1800" dirty="0"/>
              <a:t>	The proper distinction is between </a:t>
            </a:r>
            <a:r>
              <a:rPr lang="en-US" sz="1800" dirty="0">
                <a:effectLst>
                  <a:glow rad="101600">
                    <a:srgbClr val="FFFF00">
                      <a:alpha val="75000"/>
                    </a:srgbClr>
                  </a:glow>
                </a:effectLst>
              </a:rPr>
              <a:t>visible and tangible or “sensible” invasion</a:t>
            </a:r>
            <a:r>
              <a:rPr lang="en-US" sz="1800" dirty="0"/>
              <a:t>, which interferes with possession and use of the property, and </a:t>
            </a:r>
            <a:r>
              <a:rPr lang="en-US" sz="1800" dirty="0">
                <a:effectLst>
                  <a:glow rad="101600">
                    <a:srgbClr val="FFFF00">
                      <a:alpha val="75000"/>
                    </a:srgbClr>
                  </a:glow>
                </a:effectLst>
              </a:rPr>
              <a:t>invisible, “insensible” boundary crossings</a:t>
            </a:r>
            <a:r>
              <a:rPr lang="en-US" sz="1800" dirty="0">
                <a:effectLst>
                  <a:glow rad="101600">
                    <a:schemeClr val="accent6">
                      <a:lumMod val="20000"/>
                      <a:lumOff val="80000"/>
                      <a:alpha val="75000"/>
                    </a:schemeClr>
                  </a:glow>
                </a:effectLst>
              </a:rPr>
              <a:t> </a:t>
            </a:r>
            <a:r>
              <a:rPr lang="en-US" sz="1800" dirty="0"/>
              <a:t>that do not and therefore should be outlawed only on proof of harm. (LPRAP)</a:t>
            </a:r>
          </a:p>
        </p:txBody>
      </p:sp>
      <p:pic>
        <p:nvPicPr>
          <p:cNvPr id="2" name="Picture 1"/>
          <p:cNvPicPr>
            <a:picLocks noChangeAspect="1"/>
          </p:cNvPicPr>
          <p:nvPr/>
        </p:nvPicPr>
        <p:blipFill>
          <a:blip r:embed="rId3"/>
          <a:stretch>
            <a:fillRect/>
          </a:stretch>
        </p:blipFill>
        <p:spPr>
          <a:xfrm>
            <a:off x="3783456" y="5230222"/>
            <a:ext cx="2278132" cy="1515993"/>
          </a:xfrm>
          <a:prstGeom prst="rect">
            <a:avLst/>
          </a:prstGeom>
        </p:spPr>
      </p:pic>
      <p:pic>
        <p:nvPicPr>
          <p:cNvPr id="3" name="Picture 2"/>
          <p:cNvPicPr>
            <a:picLocks noChangeAspect="1"/>
          </p:cNvPicPr>
          <p:nvPr/>
        </p:nvPicPr>
        <p:blipFill>
          <a:blip r:embed="rId4"/>
          <a:stretch>
            <a:fillRect/>
          </a:stretch>
        </p:blipFill>
        <p:spPr>
          <a:xfrm>
            <a:off x="3982657" y="1434708"/>
            <a:ext cx="2974655" cy="2228120"/>
          </a:xfrm>
          <a:prstGeom prst="rect">
            <a:avLst/>
          </a:prstGeom>
        </p:spPr>
      </p:pic>
      <p:sp>
        <p:nvSpPr>
          <p:cNvPr id="4" name="TextBox 3"/>
          <p:cNvSpPr txBox="1"/>
          <p:nvPr/>
        </p:nvSpPr>
        <p:spPr>
          <a:xfrm rot="16200000" flipH="1">
            <a:off x="5795800" y="2358827"/>
            <a:ext cx="2523303" cy="276999"/>
          </a:xfrm>
          <a:prstGeom prst="rect">
            <a:avLst/>
          </a:prstGeom>
          <a:noFill/>
        </p:spPr>
        <p:txBody>
          <a:bodyPr wrap="square" rtlCol="0">
            <a:spAutoFit/>
          </a:bodyPr>
          <a:lstStyle/>
          <a:p>
            <a:r>
              <a:rPr lang="en-US" sz="1200" dirty="0"/>
              <a:t>Image: </a:t>
            </a:r>
            <a:r>
              <a:rPr lang="en-US" sz="1200" dirty="0" err="1"/>
              <a:t>beforeitsnews.com</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Key Principles of Liability</a:t>
            </a:r>
          </a:p>
        </p:txBody>
      </p:sp>
      <p:sp>
        <p:nvSpPr>
          <p:cNvPr id="3" name="Content Placeholder 2"/>
          <p:cNvSpPr>
            <a:spLocks noGrp="1"/>
          </p:cNvSpPr>
          <p:nvPr>
            <p:ph idx="1"/>
          </p:nvPr>
        </p:nvSpPr>
        <p:spPr/>
        <p:txBody>
          <a:bodyPr>
            <a:normAutofit/>
          </a:bodyPr>
          <a:lstStyle/>
          <a:p>
            <a:pPr>
              <a:buFont typeface="+mj-lt"/>
              <a:buAutoNum type="arabicPeriod"/>
            </a:pPr>
            <a:r>
              <a:rPr lang="en-US" dirty="0"/>
              <a:t>Polluter is liable if the polluter has not previously established a homestead easement</a:t>
            </a:r>
          </a:p>
          <a:p>
            <a:pPr>
              <a:buFont typeface="+mj-lt"/>
              <a:buAutoNum type="arabicPeriod"/>
            </a:pPr>
            <a:r>
              <a:rPr lang="en-US" dirty="0"/>
              <a:t>While visible pollutants or noxious odors are per se aggression, in the case of invisible and insensible pollutants the plaintiff must prove actual harm</a:t>
            </a:r>
          </a:p>
          <a:p>
            <a:pPr>
              <a:buFont typeface="+mj-lt"/>
              <a:buAutoNum type="arabicPeriod"/>
            </a:pPr>
            <a:r>
              <a:rPr lang="en-US" dirty="0"/>
              <a:t>The burden of proof of such aggression rests upon the plaintiff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Key Principles of Liability</a:t>
            </a:r>
          </a:p>
        </p:txBody>
      </p:sp>
      <p:sp>
        <p:nvSpPr>
          <p:cNvPr id="3" name="Content Placeholder 2"/>
          <p:cNvSpPr>
            <a:spLocks noGrp="1"/>
          </p:cNvSpPr>
          <p:nvPr>
            <p:ph idx="1"/>
          </p:nvPr>
        </p:nvSpPr>
        <p:spPr/>
        <p:txBody>
          <a:bodyPr>
            <a:normAutofit/>
          </a:bodyPr>
          <a:lstStyle/>
          <a:p>
            <a:pPr>
              <a:buFont typeface="+mj-lt"/>
              <a:buAutoNum type="arabicPeriod" startAt="4"/>
            </a:pPr>
            <a:r>
              <a:rPr lang="en-US" dirty="0"/>
              <a:t>The plaintiff must prove strict causality from the actions of the defendant to the victimization of the plaintiff</a:t>
            </a:r>
          </a:p>
          <a:p>
            <a:pPr>
              <a:buFont typeface="+mj-lt"/>
              <a:buAutoNum type="arabicPeriod" startAt="4"/>
            </a:pPr>
            <a:r>
              <a:rPr lang="en-US" dirty="0"/>
              <a:t>The plaintiff must prove such causality and aggression beyond a reasonable doubt</a:t>
            </a:r>
          </a:p>
          <a:p>
            <a:pPr>
              <a:buFont typeface="+mj-lt"/>
              <a:buAutoNum type="arabicPeriod" startAt="4"/>
            </a:pPr>
            <a:r>
              <a:rPr lang="en-US" dirty="0"/>
              <a:t>There is no vicarious liability, but only liability for those who actually commit the deed.</a:t>
            </a:r>
          </a:p>
          <a:p>
            <a:pPr lvl="1">
              <a:buNone/>
            </a:pPr>
            <a:r>
              <a:rPr lang="en-US" dirty="0"/>
              <a:t>				-- Rothbard, LPRAP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Multiple Emitters</a:t>
            </a:r>
          </a:p>
        </p:txBody>
      </p:sp>
      <p:sp>
        <p:nvSpPr>
          <p:cNvPr id="3" name="Content Placeholder 2"/>
          <p:cNvSpPr>
            <a:spLocks noGrp="1"/>
          </p:cNvSpPr>
          <p:nvPr>
            <p:ph idx="1"/>
          </p:nvPr>
        </p:nvSpPr>
        <p:spPr/>
        <p:txBody>
          <a:bodyPr/>
          <a:lstStyle/>
          <a:p>
            <a:r>
              <a:rPr lang="en-US" dirty="0"/>
              <a:t>What if there are many dispersed nuisance-creators and/or victims?</a:t>
            </a:r>
          </a:p>
          <a:p>
            <a:r>
              <a:rPr lang="en-US" dirty="0"/>
              <a:t>Is the host responsible? (e.g., private road ownership)</a:t>
            </a:r>
          </a:p>
          <a:p>
            <a:r>
              <a:rPr lang="en-US" dirty="0"/>
              <a:t>No compulsory joining in suits</a:t>
            </a:r>
          </a:p>
          <a:p>
            <a:r>
              <a:rPr lang="en-US" dirty="0"/>
              <a:t>Dolan: “environmental mass torts” present a coordination problem that prevents mutually beneficial exchanges. This is a “missing link” in Austrian environmental economics, he says.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9EEAC-DD11-5942-8B62-0767DA196F1E}"/>
              </a:ext>
            </a:extLst>
          </p:cNvPr>
          <p:cNvSpPr>
            <a:spLocks noGrp="1"/>
          </p:cNvSpPr>
          <p:nvPr>
            <p:ph type="title"/>
          </p:nvPr>
        </p:nvSpPr>
        <p:spPr>
          <a:xfrm>
            <a:off x="3314352" y="1020871"/>
            <a:ext cx="5220569" cy="2849671"/>
          </a:xfrm>
        </p:spPr>
        <p:txBody>
          <a:bodyPr vert="horz" lIns="91440" tIns="45720" rIns="91440" bIns="45720" rtlCol="0" anchor="b">
            <a:normAutofit/>
          </a:bodyPr>
          <a:lstStyle/>
          <a:p>
            <a:r>
              <a:rPr lang="en-US" sz="5200">
                <a:solidFill>
                  <a:srgbClr val="FFFFFF"/>
                </a:solidFill>
              </a:rPr>
              <a:t>Government and Environmental Crisis</a:t>
            </a:r>
          </a:p>
        </p:txBody>
      </p:sp>
      <p:sp>
        <p:nvSpPr>
          <p:cNvPr id="3" name="Text Placeholder 2">
            <a:extLst>
              <a:ext uri="{FF2B5EF4-FFF2-40B4-BE49-F238E27FC236}">
                <a16:creationId xmlns:a16="http://schemas.microsoft.com/office/drawing/2014/main" id="{EDE37334-161E-D64B-BDE3-3FD703F40C84}"/>
              </a:ext>
            </a:extLst>
          </p:cNvPr>
          <p:cNvSpPr>
            <a:spLocks noGrp="1"/>
          </p:cNvSpPr>
          <p:nvPr>
            <p:ph type="body" idx="1"/>
          </p:nvPr>
        </p:nvSpPr>
        <p:spPr>
          <a:xfrm>
            <a:off x="3411078" y="3962088"/>
            <a:ext cx="4584057" cy="1186108"/>
          </a:xfrm>
        </p:spPr>
        <p:txBody>
          <a:bodyPr vert="horz" lIns="91440" tIns="45720" rIns="91440" bIns="45720" rtlCol="0" anchor="t">
            <a:normAutofit/>
          </a:bodyPr>
          <a:lstStyle/>
          <a:p>
            <a:r>
              <a:rPr lang="en-US" sz="1800">
                <a:solidFill>
                  <a:srgbClr val="FFFFFF">
                    <a:alpha val="70000"/>
                  </a:srgbClr>
                </a:solidFill>
              </a:rPr>
              <a:t>Political Incentives and Environmental Policy</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88805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09" y="1483517"/>
            <a:ext cx="5349822" cy="5050021"/>
          </a:xfrm>
        </p:spPr>
        <p:txBody>
          <a:bodyPr>
            <a:normAutofit/>
          </a:bodyPr>
          <a:lstStyle/>
          <a:p>
            <a:r>
              <a:rPr lang="en-US" dirty="0"/>
              <a:t>Love Canal was a 3,000 foot long trench from a failed canal project from the 1800s) on the outskirts of Niagara Falls, New York. In the 1920s it was turned into a dumping ground for toxic waste. The clay soil and the clay cover placed over the waste protected against leakage. </a:t>
            </a:r>
          </a:p>
          <a:p>
            <a:r>
              <a:rPr lang="en-US" dirty="0"/>
              <a:t>Privately owned companies—but also the US Army and the city government—dumped toxic waste into the canal.*</a:t>
            </a:r>
          </a:p>
          <a:p>
            <a:r>
              <a:rPr lang="en-US" dirty="0"/>
              <a:t>In 1953, the city government, warned by then-owner Hooker Chemical of what had been buried in the canal, paid $1 for the property to build a school, under threat of eminent domain. </a:t>
            </a:r>
          </a:p>
          <a:p>
            <a:endParaRPr lang="en-US" dirty="0"/>
          </a:p>
        </p:txBody>
      </p:sp>
      <p:sp>
        <p:nvSpPr>
          <p:cNvPr id="4" name="TextBox 3">
            <a:extLst>
              <a:ext uri="{FF2B5EF4-FFF2-40B4-BE49-F238E27FC236}">
                <a16:creationId xmlns:a16="http://schemas.microsoft.com/office/drawing/2014/main" id="{9906D407-96EB-D747-8265-5A40EFD1A5F2}"/>
              </a:ext>
            </a:extLst>
          </p:cNvPr>
          <p:cNvSpPr txBox="1"/>
          <p:nvPr/>
        </p:nvSpPr>
        <p:spPr>
          <a:xfrm>
            <a:off x="958645" y="6566255"/>
            <a:ext cx="4984586" cy="276999"/>
          </a:xfrm>
          <a:prstGeom prst="rect">
            <a:avLst/>
          </a:prstGeom>
          <a:noFill/>
        </p:spPr>
        <p:txBody>
          <a:bodyPr wrap="square" rtlCol="0">
            <a:spAutoFit/>
          </a:bodyPr>
          <a:lstStyle/>
          <a:p>
            <a:r>
              <a:rPr lang="en-US" sz="1200" dirty="0"/>
              <a:t>*See https://</a:t>
            </a:r>
            <a:r>
              <a:rPr lang="en-US" sz="1200" dirty="0" err="1"/>
              <a:t>reason.com</a:t>
            </a:r>
            <a:r>
              <a:rPr lang="en-US" sz="1200" dirty="0"/>
              <a:t>/1981/02/01/love-canal/</a:t>
            </a:r>
          </a:p>
        </p:txBody>
      </p:sp>
      <p:pic>
        <p:nvPicPr>
          <p:cNvPr id="6" name="Picture 5">
            <a:extLst>
              <a:ext uri="{FF2B5EF4-FFF2-40B4-BE49-F238E27FC236}">
                <a16:creationId xmlns:a16="http://schemas.microsoft.com/office/drawing/2014/main" id="{C25144F0-41A7-3848-B8CF-D80CBACEE5A8}"/>
              </a:ext>
            </a:extLst>
          </p:cNvPr>
          <p:cNvPicPr>
            <a:picLocks noChangeAspect="1"/>
          </p:cNvPicPr>
          <p:nvPr/>
        </p:nvPicPr>
        <p:blipFill>
          <a:blip r:embed="rId3"/>
          <a:stretch>
            <a:fillRect/>
          </a:stretch>
        </p:blipFill>
        <p:spPr>
          <a:xfrm>
            <a:off x="5943231" y="4811055"/>
            <a:ext cx="2990051" cy="1893699"/>
          </a:xfrm>
          <a:prstGeom prst="rect">
            <a:avLst/>
          </a:prstGeom>
        </p:spPr>
      </p:pic>
      <p:sp>
        <p:nvSpPr>
          <p:cNvPr id="7" name="Rectangle 6">
            <a:extLst>
              <a:ext uri="{FF2B5EF4-FFF2-40B4-BE49-F238E27FC236}">
                <a16:creationId xmlns:a16="http://schemas.microsoft.com/office/drawing/2014/main" id="{CD78399F-CE41-9249-84F3-1E8679B1AA34}"/>
              </a:ext>
            </a:extLst>
          </p:cNvPr>
          <p:cNvSpPr/>
          <p:nvPr/>
        </p:nvSpPr>
        <p:spPr>
          <a:xfrm>
            <a:off x="5918850" y="4164724"/>
            <a:ext cx="3038813" cy="646331"/>
          </a:xfrm>
          <a:prstGeom prst="rect">
            <a:avLst/>
          </a:prstGeom>
        </p:spPr>
        <p:txBody>
          <a:bodyPr wrap="square">
            <a:spAutoFit/>
          </a:bodyPr>
          <a:lstStyle/>
          <a:p>
            <a:pPr algn="r"/>
            <a:r>
              <a:rPr lang="en-US" sz="1200" dirty="0"/>
              <a:t>Image: https://</a:t>
            </a:r>
            <a:r>
              <a:rPr lang="en-US" sz="1200" dirty="0" err="1"/>
              <a:t>www.wired.com</a:t>
            </a:r>
            <a:r>
              <a:rPr lang="en-US" sz="1200" dirty="0"/>
              <a:t>/2011/11/1121love-canal-birth-defects/</a:t>
            </a:r>
          </a:p>
        </p:txBody>
      </p:sp>
    </p:spTree>
    <p:extLst>
      <p:ext uri="{BB962C8B-B14F-4D97-AF65-F5344CB8AC3E}">
        <p14:creationId xmlns:p14="http://schemas.microsoft.com/office/powerpoint/2010/main" val="10628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10" y="1483517"/>
            <a:ext cx="4627520" cy="5050021"/>
          </a:xfrm>
        </p:spPr>
        <p:txBody>
          <a:bodyPr>
            <a:normAutofit/>
          </a:bodyPr>
          <a:lstStyle/>
          <a:p>
            <a:r>
              <a:rPr lang="en-US" dirty="0"/>
              <a:t>Eric </a:t>
            </a:r>
            <a:r>
              <a:rPr lang="en-US" dirty="0" err="1"/>
              <a:t>Zuesse</a:t>
            </a:r>
            <a:r>
              <a:rPr lang="en-US" dirty="0"/>
              <a:t>* pointed out that Hooker took great pains to point out to the local government that the land had been filled with chemical waste products, and escorted school board officials to the property and made eight test borings in their presence to confirm the presence of chemicals. Borings over the site turned up chemicals; on the sides of the canal, there were none.</a:t>
            </a:r>
          </a:p>
        </p:txBody>
      </p:sp>
      <p:sp>
        <p:nvSpPr>
          <p:cNvPr id="4" name="TextBox 3">
            <a:extLst>
              <a:ext uri="{FF2B5EF4-FFF2-40B4-BE49-F238E27FC236}">
                <a16:creationId xmlns:a16="http://schemas.microsoft.com/office/drawing/2014/main" id="{9906D407-96EB-D747-8265-5A40EFD1A5F2}"/>
              </a:ext>
            </a:extLst>
          </p:cNvPr>
          <p:cNvSpPr txBox="1"/>
          <p:nvPr/>
        </p:nvSpPr>
        <p:spPr>
          <a:xfrm>
            <a:off x="958645" y="6566255"/>
            <a:ext cx="4984586" cy="276999"/>
          </a:xfrm>
          <a:prstGeom prst="rect">
            <a:avLst/>
          </a:prstGeom>
          <a:noFill/>
        </p:spPr>
        <p:txBody>
          <a:bodyPr wrap="square" rtlCol="0">
            <a:spAutoFit/>
          </a:bodyPr>
          <a:lstStyle/>
          <a:p>
            <a:r>
              <a:rPr lang="en-US" sz="1200" dirty="0"/>
              <a:t>*See https://</a:t>
            </a:r>
            <a:r>
              <a:rPr lang="en-US" sz="1200" dirty="0" err="1"/>
              <a:t>reason.com</a:t>
            </a:r>
            <a:r>
              <a:rPr lang="en-US" sz="1200" dirty="0"/>
              <a:t>/1981/02/01/love-canal/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tretch>
            <a:fillRect/>
          </a:stretch>
        </p:blipFill>
        <p:spPr>
          <a:xfrm>
            <a:off x="5460252" y="1043830"/>
            <a:ext cx="3399602" cy="4999415"/>
          </a:xfrm>
          <a:prstGeom prst="rect">
            <a:avLst/>
          </a:prstGeom>
        </p:spPr>
      </p:pic>
    </p:spTree>
    <p:extLst>
      <p:ext uri="{BB962C8B-B14F-4D97-AF65-F5344CB8AC3E}">
        <p14:creationId xmlns:p14="http://schemas.microsoft.com/office/powerpoint/2010/main" val="26962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0300-5D3E-274F-A166-983D142902FA}"/>
              </a:ext>
            </a:extLst>
          </p:cNvPr>
          <p:cNvSpPr>
            <a:spLocks noGrp="1"/>
          </p:cNvSpPr>
          <p:nvPr>
            <p:ph type="title"/>
          </p:nvPr>
        </p:nvSpPr>
        <p:spPr/>
        <p:txBody>
          <a:bodyPr/>
          <a:lstStyle/>
          <a:p>
            <a:r>
              <a:rPr lang="en-US" dirty="0"/>
              <a:t>Where We’re Going</a:t>
            </a:r>
          </a:p>
        </p:txBody>
      </p:sp>
      <p:sp>
        <p:nvSpPr>
          <p:cNvPr id="3" name="Content Placeholder 2">
            <a:extLst>
              <a:ext uri="{FF2B5EF4-FFF2-40B4-BE49-F238E27FC236}">
                <a16:creationId xmlns:a16="http://schemas.microsoft.com/office/drawing/2014/main" id="{D11283C4-46C7-D24F-A1A7-21DA63489EB3}"/>
              </a:ext>
            </a:extLst>
          </p:cNvPr>
          <p:cNvSpPr>
            <a:spLocks noGrp="1"/>
          </p:cNvSpPr>
          <p:nvPr>
            <p:ph idx="1"/>
          </p:nvPr>
        </p:nvSpPr>
        <p:spPr/>
        <p:txBody>
          <a:bodyPr/>
          <a:lstStyle/>
          <a:p>
            <a:r>
              <a:rPr lang="en-US" dirty="0"/>
              <a:t>Subjectivity, Efficiency, and the Environment</a:t>
            </a:r>
          </a:p>
          <a:p>
            <a:pPr lvl="1"/>
            <a:r>
              <a:rPr lang="en-US" dirty="0"/>
              <a:t>Some principles for understanding environmental issues</a:t>
            </a:r>
          </a:p>
          <a:p>
            <a:r>
              <a:rPr lang="en-US" dirty="0"/>
              <a:t>Government and Environmental Crisis</a:t>
            </a:r>
          </a:p>
          <a:p>
            <a:pPr lvl="1"/>
            <a:r>
              <a:rPr lang="en-US" dirty="0"/>
              <a:t>Are environmental crises the result of capitalism run amok? What role does government play?</a:t>
            </a:r>
          </a:p>
          <a:p>
            <a:r>
              <a:rPr lang="en-US" dirty="0"/>
              <a:t>Energy, Emissions, and Growth</a:t>
            </a:r>
          </a:p>
          <a:p>
            <a:pPr lvl="1"/>
            <a:r>
              <a:rPr lang="en-US" dirty="0"/>
              <a:t>Energy is key to growth, but energy production causes pollution. What happens as people grow wealthier and use more energy?</a:t>
            </a:r>
          </a:p>
          <a:p>
            <a:endParaRPr lang="en-US" dirty="0"/>
          </a:p>
        </p:txBody>
      </p:sp>
    </p:spTree>
    <p:extLst>
      <p:ext uri="{BB962C8B-B14F-4D97-AF65-F5344CB8AC3E}">
        <p14:creationId xmlns:p14="http://schemas.microsoft.com/office/powerpoint/2010/main" val="24477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10" y="1483517"/>
            <a:ext cx="4627520" cy="5050021"/>
          </a:xfrm>
        </p:spPr>
        <p:txBody>
          <a:bodyPr>
            <a:normAutofit/>
          </a:bodyPr>
          <a:lstStyle/>
          <a:p>
            <a:r>
              <a:rPr lang="en-US" dirty="0"/>
              <a:t>Hooker Chemical placed an explicit warning in the deed that the land had been filled with chemical waste, and tried to have additional special provisions placed in the deed, e.g., requiring that the land ”be used for park purposes only.” When the school board tried to sell land to a developer in 1957, Hooker Chemical objected.</a:t>
            </a:r>
          </a:p>
          <a:p>
            <a:endParaRPr lang="en-US" dirty="0"/>
          </a:p>
        </p:txBody>
      </p:sp>
      <p:sp>
        <p:nvSpPr>
          <p:cNvPr id="4" name="TextBox 3">
            <a:extLst>
              <a:ext uri="{FF2B5EF4-FFF2-40B4-BE49-F238E27FC236}">
                <a16:creationId xmlns:a16="http://schemas.microsoft.com/office/drawing/2014/main" id="{9906D407-96EB-D747-8265-5A40EFD1A5F2}"/>
              </a:ext>
            </a:extLst>
          </p:cNvPr>
          <p:cNvSpPr txBox="1"/>
          <p:nvPr/>
        </p:nvSpPr>
        <p:spPr>
          <a:xfrm>
            <a:off x="958645" y="6566255"/>
            <a:ext cx="4984586" cy="276999"/>
          </a:xfrm>
          <a:prstGeom prst="rect">
            <a:avLst/>
          </a:prstGeom>
          <a:noFill/>
        </p:spPr>
        <p:txBody>
          <a:bodyPr wrap="square" rtlCol="0">
            <a:spAutoFit/>
          </a:bodyPr>
          <a:lstStyle/>
          <a:p>
            <a:r>
              <a:rPr lang="en-US" sz="1200" dirty="0"/>
              <a:t>*See https://</a:t>
            </a:r>
            <a:r>
              <a:rPr lang="en-US" sz="1200" dirty="0" err="1"/>
              <a:t>reason.com</a:t>
            </a:r>
            <a:r>
              <a:rPr lang="en-US" sz="1200" dirty="0"/>
              <a:t>/1981/02/01/love-canal/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tretch>
            <a:fillRect/>
          </a:stretch>
        </p:blipFill>
        <p:spPr>
          <a:xfrm>
            <a:off x="5460252" y="1043830"/>
            <a:ext cx="3399602" cy="4999415"/>
          </a:xfrm>
          <a:prstGeom prst="rect">
            <a:avLst/>
          </a:prstGeom>
        </p:spPr>
      </p:pic>
    </p:spTree>
    <p:extLst>
      <p:ext uri="{BB962C8B-B14F-4D97-AF65-F5344CB8AC3E}">
        <p14:creationId xmlns:p14="http://schemas.microsoft.com/office/powerpoint/2010/main" val="10637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09" y="1483517"/>
            <a:ext cx="4837007" cy="5050021"/>
          </a:xfrm>
        </p:spPr>
        <p:txBody>
          <a:bodyPr>
            <a:normAutofit/>
          </a:bodyPr>
          <a:lstStyle/>
          <a:p>
            <a:r>
              <a:rPr lang="en-US" dirty="0"/>
              <a:t>Rick Stroup: </a:t>
            </a:r>
          </a:p>
          <a:p>
            <a:pPr marL="457200" lvl="1" indent="0">
              <a:buNone/>
            </a:pPr>
            <a:r>
              <a:rPr lang="en-US" dirty="0"/>
              <a:t>Only when the waste site was taken over by local government... was the site mistreated in ways that led to chemical leakage. The government decision makers lacked personal or corporate liability for their decisions. They built a school on part of the site, removed part of the protective clay cap to use as fill dirt for another school site, and sold off the remaining part of the Love Canal site to a developer without warning him of the dangers as Hooker had warned them. The local government also punched holes in the impermeable clay walls to build water lines and a highway. This allowed the toxic wastes to escape when rainwater, no longer kept out by the partially removed clay cap, washed them through the gaps created in the walls.</a:t>
            </a:r>
          </a:p>
        </p:txBody>
      </p:sp>
      <p:sp>
        <p:nvSpPr>
          <p:cNvPr id="4" name="TextBox 3">
            <a:extLst>
              <a:ext uri="{FF2B5EF4-FFF2-40B4-BE49-F238E27FC236}">
                <a16:creationId xmlns:a16="http://schemas.microsoft.com/office/drawing/2014/main" id="{9906D407-96EB-D747-8265-5A40EFD1A5F2}"/>
              </a:ext>
            </a:extLst>
          </p:cNvPr>
          <p:cNvSpPr txBox="1"/>
          <p:nvPr/>
        </p:nvSpPr>
        <p:spPr>
          <a:xfrm>
            <a:off x="593409" y="6581001"/>
            <a:ext cx="6151282" cy="276999"/>
          </a:xfrm>
          <a:prstGeom prst="rect">
            <a:avLst/>
          </a:prstGeom>
          <a:noFill/>
        </p:spPr>
        <p:txBody>
          <a:bodyPr wrap="square" rtlCol="0">
            <a:spAutoFit/>
          </a:bodyPr>
          <a:lstStyle/>
          <a:p>
            <a:r>
              <a:rPr lang="en-US" sz="1200" dirty="0"/>
              <a:t>https://</a:t>
            </a:r>
            <a:r>
              <a:rPr lang="en-US" sz="1200" dirty="0" err="1"/>
              <a:t>www.econlib.org</a:t>
            </a:r>
            <a:r>
              <a:rPr lang="en-US" sz="1200" dirty="0"/>
              <a:t>/library/</a:t>
            </a:r>
            <a:r>
              <a:rPr lang="en-US" sz="1200" dirty="0" err="1"/>
              <a:t>Enc</a:t>
            </a:r>
            <a:r>
              <a:rPr lang="en-US" sz="1200" dirty="0"/>
              <a:t>/</a:t>
            </a:r>
            <a:r>
              <a:rPr lang="en-US" sz="1200" dirty="0" err="1"/>
              <a:t>FreeMarketEnvironmentalism.html</a:t>
            </a:r>
            <a:endParaRPr lang="en-US" sz="1200" dirty="0"/>
          </a:p>
        </p:txBody>
      </p:sp>
      <p:pic>
        <p:nvPicPr>
          <p:cNvPr id="6" name="Picture 5">
            <a:extLst>
              <a:ext uri="{FF2B5EF4-FFF2-40B4-BE49-F238E27FC236}">
                <a16:creationId xmlns:a16="http://schemas.microsoft.com/office/drawing/2014/main" id="{CE9D3882-9340-8147-A018-E9C7BEE7DE7A}"/>
              </a:ext>
            </a:extLst>
          </p:cNvPr>
          <p:cNvPicPr>
            <a:picLocks noChangeAspect="1"/>
          </p:cNvPicPr>
          <p:nvPr/>
        </p:nvPicPr>
        <p:blipFill>
          <a:blip r:embed="rId3"/>
          <a:stretch>
            <a:fillRect/>
          </a:stretch>
        </p:blipFill>
        <p:spPr>
          <a:xfrm>
            <a:off x="5715000" y="1668462"/>
            <a:ext cx="2927350" cy="4266077"/>
          </a:xfrm>
          <a:prstGeom prst="rect">
            <a:avLst/>
          </a:prstGeom>
        </p:spPr>
      </p:pic>
      <p:sp>
        <p:nvSpPr>
          <p:cNvPr id="7" name="Rectangle 6">
            <a:extLst>
              <a:ext uri="{FF2B5EF4-FFF2-40B4-BE49-F238E27FC236}">
                <a16:creationId xmlns:a16="http://schemas.microsoft.com/office/drawing/2014/main" id="{DBBAF275-6EE8-B947-AAF8-D3F6EC122989}"/>
              </a:ext>
            </a:extLst>
          </p:cNvPr>
          <p:cNvSpPr/>
          <p:nvPr/>
        </p:nvSpPr>
        <p:spPr>
          <a:xfrm>
            <a:off x="5715000" y="5919924"/>
            <a:ext cx="2927350" cy="830997"/>
          </a:xfrm>
          <a:prstGeom prst="rect">
            <a:avLst/>
          </a:prstGeom>
        </p:spPr>
        <p:txBody>
          <a:bodyPr wrap="square">
            <a:spAutoFit/>
          </a:bodyPr>
          <a:lstStyle/>
          <a:p>
            <a:r>
              <a:rPr lang="en-US" sz="1200" dirty="0"/>
              <a:t>Image: https://</a:t>
            </a:r>
            <a:r>
              <a:rPr lang="en-US" sz="1200" dirty="0" err="1"/>
              <a:t>grist.org</a:t>
            </a:r>
            <a:r>
              <a:rPr lang="en-US" sz="1200" dirty="0"/>
              <a:t>/justice/love-canal-the-toxic-suburb-that-helped-launch-the-modern-environmental-movement/</a:t>
            </a:r>
          </a:p>
        </p:txBody>
      </p:sp>
    </p:spTree>
    <p:extLst>
      <p:ext uri="{BB962C8B-B14F-4D97-AF65-F5344CB8AC3E}">
        <p14:creationId xmlns:p14="http://schemas.microsoft.com/office/powerpoint/2010/main" val="795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09" y="1483517"/>
            <a:ext cx="6382582" cy="5050021"/>
          </a:xfrm>
        </p:spPr>
        <p:txBody>
          <a:bodyPr>
            <a:normAutofit/>
          </a:bodyPr>
          <a:lstStyle/>
          <a:p>
            <a:r>
              <a:rPr lang="en-US" dirty="0"/>
              <a:t>People living near the canal complained for decades about odors and foul-smelling substances emanating from the soil. The city government’s response was to cover up the offending toxins with more soil. In 1976, the city finally hired a private firm to investigate, and toxic residues were found in homes and storm drains. The city responded only by installing window fans in a few homes.*</a:t>
            </a:r>
          </a:p>
          <a:p>
            <a:r>
              <a:rPr lang="en-US" dirty="0"/>
              <a:t>In 1978 the New York State Department of Health got involved and limited evacuations were begun. A homeowners’ association was founded to combat government recalcitrance.*</a:t>
            </a:r>
          </a:p>
        </p:txBody>
      </p:sp>
      <p:sp>
        <p:nvSpPr>
          <p:cNvPr id="4" name="TextBox 3">
            <a:extLst>
              <a:ext uri="{FF2B5EF4-FFF2-40B4-BE49-F238E27FC236}">
                <a16:creationId xmlns:a16="http://schemas.microsoft.com/office/drawing/2014/main" id="{9906D407-96EB-D747-8265-5A40EFD1A5F2}"/>
              </a:ext>
            </a:extLst>
          </p:cNvPr>
          <p:cNvSpPr txBox="1"/>
          <p:nvPr/>
        </p:nvSpPr>
        <p:spPr>
          <a:xfrm>
            <a:off x="824709" y="6267988"/>
            <a:ext cx="6151282" cy="276999"/>
          </a:xfrm>
          <a:prstGeom prst="rect">
            <a:avLst/>
          </a:prstGeom>
          <a:noFill/>
        </p:spPr>
        <p:txBody>
          <a:bodyPr wrap="square" rtlCol="0">
            <a:spAutoFit/>
          </a:bodyPr>
          <a:lstStyle/>
          <a:p>
            <a:r>
              <a:rPr lang="en-US" sz="1200" baseline="30000" dirty="0"/>
              <a:t>*</a:t>
            </a:r>
            <a:r>
              <a:rPr lang="en-US" sz="1200" dirty="0"/>
              <a:t>http://</a:t>
            </a:r>
            <a:r>
              <a:rPr lang="en-US" sz="1200" dirty="0" err="1"/>
              <a:t>chej.org</a:t>
            </a:r>
            <a:r>
              <a:rPr lang="en-US" sz="1200" dirty="0"/>
              <a:t>/</a:t>
            </a:r>
            <a:r>
              <a:rPr lang="en-US" sz="1200" dirty="0" err="1"/>
              <a:t>wp</a:t>
            </a:r>
            <a:r>
              <a:rPr lang="en-US" sz="1200" dirty="0"/>
              <a:t>-content/uploads/Love-Canal-Factpack-PUB-001.pdf</a:t>
            </a:r>
          </a:p>
        </p:txBody>
      </p:sp>
    </p:spTree>
    <p:extLst>
      <p:ext uri="{BB962C8B-B14F-4D97-AF65-F5344CB8AC3E}">
        <p14:creationId xmlns:p14="http://schemas.microsoft.com/office/powerpoint/2010/main" val="21310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 Canal</a:t>
            </a:r>
          </a:p>
        </p:txBody>
      </p:sp>
      <p:sp>
        <p:nvSpPr>
          <p:cNvPr id="3" name="Content Placeholder 2"/>
          <p:cNvSpPr>
            <a:spLocks noGrp="1"/>
          </p:cNvSpPr>
          <p:nvPr>
            <p:ph idx="1"/>
          </p:nvPr>
        </p:nvSpPr>
        <p:spPr>
          <a:xfrm>
            <a:off x="593409" y="1483517"/>
            <a:ext cx="6382582" cy="5050021"/>
          </a:xfrm>
        </p:spPr>
        <p:txBody>
          <a:bodyPr>
            <a:normAutofit/>
          </a:bodyPr>
          <a:lstStyle/>
          <a:p>
            <a:r>
              <a:rPr lang="en-US" dirty="0"/>
              <a:t>The Love Canal episode led to Senator Al Gore’s 1980 CERCLA law (”Superfund”) which required firms to pay for cleanup of toxic waste sites, even if they were only “potentially responsible.” Hooker Chemical was hit with massive lawsuits.*</a:t>
            </a:r>
            <a:endParaRPr lang="en-US" baseline="30000" dirty="0"/>
          </a:p>
        </p:txBody>
      </p:sp>
      <p:sp>
        <p:nvSpPr>
          <p:cNvPr id="4" name="TextBox 3">
            <a:extLst>
              <a:ext uri="{FF2B5EF4-FFF2-40B4-BE49-F238E27FC236}">
                <a16:creationId xmlns:a16="http://schemas.microsoft.com/office/drawing/2014/main" id="{9906D407-96EB-D747-8265-5A40EFD1A5F2}"/>
              </a:ext>
            </a:extLst>
          </p:cNvPr>
          <p:cNvSpPr txBox="1"/>
          <p:nvPr/>
        </p:nvSpPr>
        <p:spPr>
          <a:xfrm>
            <a:off x="824709" y="6267988"/>
            <a:ext cx="6151282" cy="276999"/>
          </a:xfrm>
          <a:prstGeom prst="rect">
            <a:avLst/>
          </a:prstGeom>
          <a:noFill/>
        </p:spPr>
        <p:txBody>
          <a:bodyPr wrap="square" rtlCol="0">
            <a:spAutoFit/>
          </a:bodyPr>
          <a:lstStyle/>
          <a:p>
            <a:r>
              <a:rPr lang="en-US" sz="1200" baseline="30000" dirty="0"/>
              <a:t>*</a:t>
            </a:r>
            <a:r>
              <a:rPr lang="en-US" sz="1200" dirty="0"/>
              <a:t>https://</a:t>
            </a:r>
            <a:r>
              <a:rPr lang="en-US" sz="1200" dirty="0" err="1"/>
              <a:t>www.econlib.org</a:t>
            </a:r>
            <a:r>
              <a:rPr lang="en-US" sz="1200" dirty="0"/>
              <a:t>/library/</a:t>
            </a:r>
            <a:r>
              <a:rPr lang="en-US" sz="1200" dirty="0" err="1"/>
              <a:t>Enc</a:t>
            </a:r>
            <a:r>
              <a:rPr lang="en-US" sz="1200" dirty="0"/>
              <a:t>/</a:t>
            </a:r>
            <a:r>
              <a:rPr lang="en-US" sz="1200" dirty="0" err="1"/>
              <a:t>FreeMarketEnvironmentalism.html</a:t>
            </a:r>
            <a:endParaRPr lang="en-US" sz="1200" dirty="0"/>
          </a:p>
        </p:txBody>
      </p:sp>
    </p:spTree>
    <p:extLst>
      <p:ext uri="{BB962C8B-B14F-4D97-AF65-F5344CB8AC3E}">
        <p14:creationId xmlns:p14="http://schemas.microsoft.com/office/powerpoint/2010/main" val="7467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23588" cy="1320800"/>
          </a:xfrm>
        </p:spPr>
        <p:txBody>
          <a:bodyPr/>
          <a:lstStyle/>
          <a:p>
            <a:r>
              <a:rPr lang="en-US" sz="4000" dirty="0"/>
              <a:t>Deepwater Horizon Oil Spill</a:t>
            </a:r>
          </a:p>
        </p:txBody>
      </p:sp>
      <p:sp>
        <p:nvSpPr>
          <p:cNvPr id="3" name="Content Placeholder 2"/>
          <p:cNvSpPr>
            <a:spLocks noGrp="1"/>
          </p:cNvSpPr>
          <p:nvPr>
            <p:ph idx="1"/>
          </p:nvPr>
        </p:nvSpPr>
        <p:spPr>
          <a:xfrm>
            <a:off x="726141" y="1586753"/>
            <a:ext cx="6231171" cy="4934461"/>
          </a:xfrm>
        </p:spPr>
        <p:txBody>
          <a:bodyPr>
            <a:normAutofit/>
          </a:bodyPr>
          <a:lstStyle/>
          <a:p>
            <a:r>
              <a:rPr lang="en-US" dirty="0"/>
              <a:t>On April 20, 2010, a deep water oil well in the Gulf of Mexico, BP’s “Deepwater Horizon,” had a blowout on a well about 1 mile deep, about 41 miles off the Louisiana coast. Eleven oil rig workers were killed, and over a period of almost 3 months, about 210 million gallons of oil were leaked. Oil appeared on the coasts of every state along the Gulf.</a:t>
            </a:r>
            <a:endParaRPr lang="en-US" sz="1400" dirty="0"/>
          </a:p>
        </p:txBody>
      </p:sp>
      <p:pic>
        <p:nvPicPr>
          <p:cNvPr id="4" name="Picture 3">
            <a:extLst>
              <a:ext uri="{FF2B5EF4-FFF2-40B4-BE49-F238E27FC236}">
                <a16:creationId xmlns:a16="http://schemas.microsoft.com/office/drawing/2014/main" id="{187662C9-9267-C344-B540-72A23A7E412F}"/>
              </a:ext>
            </a:extLst>
          </p:cNvPr>
          <p:cNvPicPr>
            <a:picLocks noChangeAspect="1"/>
          </p:cNvPicPr>
          <p:nvPr/>
        </p:nvPicPr>
        <p:blipFill>
          <a:blip r:embed="rId3"/>
          <a:stretch>
            <a:fillRect/>
          </a:stretch>
        </p:blipFill>
        <p:spPr>
          <a:xfrm>
            <a:off x="1530326" y="3917714"/>
            <a:ext cx="4622800" cy="2603500"/>
          </a:xfrm>
          <a:prstGeom prst="rect">
            <a:avLst/>
          </a:prstGeom>
        </p:spPr>
      </p:pic>
      <p:sp>
        <p:nvSpPr>
          <p:cNvPr id="6" name="Rectangle 5">
            <a:extLst>
              <a:ext uri="{FF2B5EF4-FFF2-40B4-BE49-F238E27FC236}">
                <a16:creationId xmlns:a16="http://schemas.microsoft.com/office/drawing/2014/main" id="{54A47ADD-3613-0849-BA33-8D69F66D5950}"/>
              </a:ext>
            </a:extLst>
          </p:cNvPr>
          <p:cNvSpPr/>
          <p:nvPr/>
        </p:nvSpPr>
        <p:spPr>
          <a:xfrm>
            <a:off x="1444597" y="6510639"/>
            <a:ext cx="7785125" cy="276999"/>
          </a:xfrm>
          <a:prstGeom prst="rect">
            <a:avLst/>
          </a:prstGeom>
        </p:spPr>
        <p:txBody>
          <a:bodyPr wrap="square">
            <a:spAutoFit/>
          </a:bodyPr>
          <a:lstStyle/>
          <a:p>
            <a:r>
              <a:rPr lang="en-US" sz="1200" dirty="0"/>
              <a:t>Image: https://</a:t>
            </a:r>
            <a:r>
              <a:rPr lang="en-US" sz="1200" dirty="0" err="1"/>
              <a:t>phys.org</a:t>
            </a:r>
            <a:r>
              <a:rPr lang="en-US" sz="1200" dirty="0"/>
              <a:t>/news/2018-04-deepwater-horizonthe-impact-america-largest.html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7833" cy="1320800"/>
          </a:xfrm>
        </p:spPr>
        <p:txBody>
          <a:bodyPr/>
          <a:lstStyle/>
          <a:p>
            <a:r>
              <a:rPr lang="en-US" sz="4000" dirty="0"/>
              <a:t>Deepwater Horizon Oil Spill</a:t>
            </a:r>
          </a:p>
        </p:txBody>
      </p:sp>
      <p:sp>
        <p:nvSpPr>
          <p:cNvPr id="3" name="Content Placeholder 2"/>
          <p:cNvSpPr>
            <a:spLocks noGrp="1"/>
          </p:cNvSpPr>
          <p:nvPr>
            <p:ph idx="1"/>
          </p:nvPr>
        </p:nvSpPr>
        <p:spPr>
          <a:xfrm>
            <a:off x="726141" y="1586753"/>
            <a:ext cx="6231171" cy="4934461"/>
          </a:xfrm>
        </p:spPr>
        <p:txBody>
          <a:bodyPr>
            <a:normAutofit/>
          </a:bodyPr>
          <a:lstStyle/>
          <a:p>
            <a:r>
              <a:rPr lang="en-US" dirty="0"/>
              <a:t>Matthew Novak:</a:t>
            </a:r>
          </a:p>
          <a:p>
            <a:pPr lvl="1">
              <a:buNone/>
            </a:pPr>
            <a:r>
              <a:rPr lang="en-US" dirty="0"/>
              <a:t>	…the government specifically passed laws that gave the oil companies incentives to drill far offshore—that is, in deeper water where risk is presumably higher.</a:t>
            </a:r>
          </a:p>
          <a:p>
            <a:pPr lvl="1">
              <a:buNone/>
            </a:pPr>
            <a:endParaRPr lang="en-US" dirty="0"/>
          </a:p>
          <a:p>
            <a:pPr lvl="1">
              <a:buNone/>
            </a:pPr>
            <a:r>
              <a:rPr lang="en-US" dirty="0"/>
              <a:t>	In addition to the higher risk of accidents, the cost of solving any problems are necessarily greater in 5000 feet of water than in, say, 250 feet of water.</a:t>
            </a:r>
          </a:p>
          <a:p>
            <a:pPr lvl="1">
              <a:buNone/>
            </a:pPr>
            <a:endParaRPr lang="en-US" dirty="0"/>
          </a:p>
          <a:p>
            <a:pPr lvl="1">
              <a:buNone/>
            </a:pPr>
            <a:r>
              <a:rPr lang="en-US" sz="1400" dirty="0"/>
              <a:t>				</a:t>
            </a:r>
            <a:r>
              <a:rPr lang="en-US" sz="1400" i="1" dirty="0"/>
              <a:t>Mises Daily</a:t>
            </a:r>
            <a:r>
              <a:rPr lang="en-US" sz="1400" dirty="0"/>
              <a:t>, June 23, 2010</a:t>
            </a:r>
            <a:br>
              <a:rPr lang="en-US" sz="1400" dirty="0"/>
            </a:br>
            <a:r>
              <a:rPr lang="en-US" sz="1400" dirty="0"/>
              <a:t>			http://mises.org/daily/4488</a:t>
            </a:r>
          </a:p>
        </p:txBody>
      </p:sp>
    </p:spTree>
    <p:extLst>
      <p:ext uri="{BB962C8B-B14F-4D97-AF65-F5344CB8AC3E}">
        <p14:creationId xmlns:p14="http://schemas.microsoft.com/office/powerpoint/2010/main" val="1837498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F9E04-4644-E446-90AD-2F23F909E043}"/>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427703" y="6493744"/>
            <a:ext cx="8433023" cy="276999"/>
          </a:xfrm>
          <a:prstGeom prst="rect">
            <a:avLst/>
          </a:prstGeom>
          <a:noFill/>
        </p:spPr>
        <p:txBody>
          <a:bodyPr wrap="square" rtlCol="0">
            <a:spAutoFit/>
          </a:bodyPr>
          <a:lstStyle/>
          <a:p>
            <a:pPr algn="r"/>
            <a:r>
              <a:rPr lang="en-US" sz="1200" dirty="0"/>
              <a:t>Image: </a:t>
            </a:r>
            <a:r>
              <a:rPr lang="en-US" sz="1200" dirty="0" err="1"/>
              <a:t>SwordPress</a:t>
            </a:r>
            <a:r>
              <a:rPr lang="en-US" sz="1200" dirty="0"/>
              <a:t>, at https://</a:t>
            </a:r>
            <a:r>
              <a:rPr lang="en-US" sz="1200" dirty="0" err="1"/>
              <a:t>www.awesomestories.com</a:t>
            </a:r>
            <a:r>
              <a:rPr lang="en-US" sz="1200" dirty="0"/>
              <a:t>/asset/view/Location-of-Oil-Rigs-in-the-Gulf-of-Mexico/1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BP Oil Spill</a:t>
            </a:r>
          </a:p>
        </p:txBody>
      </p:sp>
      <p:pic>
        <p:nvPicPr>
          <p:cNvPr id="4" name="Picture 3"/>
          <p:cNvPicPr>
            <a:picLocks noChangeAspect="1"/>
          </p:cNvPicPr>
          <p:nvPr/>
        </p:nvPicPr>
        <p:blipFill>
          <a:blip r:embed="rId3"/>
          <a:stretch>
            <a:fillRect/>
          </a:stretch>
        </p:blipFill>
        <p:spPr>
          <a:xfrm>
            <a:off x="623887" y="457199"/>
            <a:ext cx="7772401" cy="5829301"/>
          </a:xfrm>
          <a:prstGeom prst="rect">
            <a:avLst/>
          </a:prstGeom>
        </p:spPr>
      </p:pic>
      <p:sp>
        <p:nvSpPr>
          <p:cNvPr id="5" name="TextBox 4"/>
          <p:cNvSpPr txBox="1"/>
          <p:nvPr/>
        </p:nvSpPr>
        <p:spPr>
          <a:xfrm>
            <a:off x="726141" y="6286500"/>
            <a:ext cx="7655859" cy="307777"/>
          </a:xfrm>
          <a:prstGeom prst="rect">
            <a:avLst/>
          </a:prstGeom>
          <a:noFill/>
        </p:spPr>
        <p:txBody>
          <a:bodyPr wrap="square" rtlCol="0">
            <a:spAutoFit/>
          </a:bodyPr>
          <a:lstStyle/>
          <a:p>
            <a:r>
              <a:rPr lang="en-US" sz="1400" dirty="0"/>
              <a:t>Matthew J. Novak, </a:t>
            </a:r>
            <a:r>
              <a:rPr lang="en-US" sz="1400" i="1" dirty="0"/>
              <a:t>Mises Daily </a:t>
            </a:r>
            <a:r>
              <a:rPr lang="en-US" sz="1400" dirty="0"/>
              <a:t>June 23, 2010: http://mises.org/daily/4488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926827" cy="1320800"/>
          </a:xfrm>
        </p:spPr>
        <p:txBody>
          <a:bodyPr/>
          <a:lstStyle/>
          <a:p>
            <a:r>
              <a:rPr lang="en-US" sz="4000" dirty="0"/>
              <a:t>Deepwater Horizon Oil Spill</a:t>
            </a:r>
          </a:p>
        </p:txBody>
      </p:sp>
      <p:sp>
        <p:nvSpPr>
          <p:cNvPr id="3" name="Content Placeholder 2"/>
          <p:cNvSpPr>
            <a:spLocks noGrp="1"/>
          </p:cNvSpPr>
          <p:nvPr>
            <p:ph idx="1"/>
          </p:nvPr>
        </p:nvSpPr>
        <p:spPr/>
        <p:txBody>
          <a:bodyPr/>
          <a:lstStyle/>
          <a:p>
            <a:r>
              <a:rPr lang="en-US" dirty="0"/>
              <a:t>Other factors:</a:t>
            </a:r>
          </a:p>
          <a:p>
            <a:pPr lvl="1"/>
            <a:r>
              <a:rPr lang="en-US" dirty="0"/>
              <a:t>“Tragedy of the commons”</a:t>
            </a:r>
          </a:p>
          <a:p>
            <a:pPr lvl="1"/>
            <a:r>
              <a:rPr lang="en-US" dirty="0"/>
              <a:t>Bureaucratic rights assignment (no market prices)</a:t>
            </a:r>
          </a:p>
          <a:p>
            <a:r>
              <a:rPr lang="en-US" dirty="0"/>
              <a:t>Federal cap on liability at $75 million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542925" y="592719"/>
            <a:ext cx="7829549" cy="902706"/>
          </a:xfrm>
          <a:ln/>
        </p:spPr>
        <p:txBody>
          <a:bodyPr>
            <a:noAutofit/>
          </a:bodyPr>
          <a:lstStyle/>
          <a:p>
            <a:pPr>
              <a:lnSpc>
                <a:spcPct val="80000"/>
              </a:lnSpc>
            </a:pPr>
            <a:r>
              <a:rPr lang="en-US" dirty="0"/>
              <a:t>Environmental Regulations</a:t>
            </a:r>
          </a:p>
        </p:txBody>
      </p:sp>
      <p:sp>
        <p:nvSpPr>
          <p:cNvPr id="20482" name="Rectangle 2"/>
          <p:cNvSpPr>
            <a:spLocks noGrp="1" noChangeArrowheads="1"/>
          </p:cNvSpPr>
          <p:nvPr>
            <p:ph type="body" idx="1"/>
          </p:nvPr>
        </p:nvSpPr>
        <p:spPr>
          <a:xfrm>
            <a:off x="1812727" y="2027424"/>
            <a:ext cx="5518547" cy="1674317"/>
          </a:xfrm>
          <a:ln/>
        </p:spPr>
        <p:txBody>
          <a:bodyPr anchor="t"/>
          <a:lstStyle/>
          <a:p>
            <a:pPr marL="385763" indent="-385763">
              <a:buFont typeface="Arial"/>
              <a:buAutoNum type="arabicPeriod"/>
            </a:pPr>
            <a:endParaRPr lang="en-US" sz="2625" dirty="0"/>
          </a:p>
          <a:p>
            <a:pPr marL="0" indent="0">
              <a:buNone/>
            </a:pPr>
            <a:endParaRPr lang="en-US" sz="2625" dirty="0"/>
          </a:p>
          <a:p>
            <a:pPr marL="385763" indent="-385763">
              <a:buFont typeface="Arial"/>
              <a:buAutoNum type="arabicPeriod"/>
            </a:pPr>
            <a:endParaRPr lang="en-US" sz="2625" dirty="0"/>
          </a:p>
          <a:p>
            <a:pPr marL="0" indent="0">
              <a:buNone/>
            </a:pPr>
            <a:endParaRPr lang="en-US" sz="2625" dirty="0"/>
          </a:p>
        </p:txBody>
      </p:sp>
      <p:sp>
        <p:nvSpPr>
          <p:cNvPr id="4" name="Rectangle 2"/>
          <p:cNvSpPr txBox="1">
            <a:spLocks noChangeArrowheads="1"/>
          </p:cNvSpPr>
          <p:nvPr/>
        </p:nvSpPr>
        <p:spPr>
          <a:xfrm>
            <a:off x="1671640" y="2567878"/>
            <a:ext cx="5716786" cy="1674317"/>
          </a:xfrm>
          <a:prstGeom prst="rect">
            <a:avLst/>
          </a:prstGeom>
          <a:ln/>
        </p:spPr>
        <p:txBody>
          <a:bodyPr lIns="48218" tIns="24110" rIns="48218" bIns="2411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p>
          <a:p>
            <a:pPr marL="385763" indent="-385763">
              <a:buFont typeface="Arial"/>
              <a:buAutoNum type="arabicPeriod"/>
            </a:pPr>
            <a:endParaRPr lang="en-US" sz="1500" dirty="0"/>
          </a:p>
          <a:p>
            <a:pPr marL="0" indent="0">
              <a:buNone/>
            </a:pPr>
            <a:endParaRPr lang="en-US" sz="1500" dirty="0"/>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7224" y="1495425"/>
            <a:ext cx="7715249" cy="49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TextBox 6">
            <a:extLst>
              <a:ext uri="{FF2B5EF4-FFF2-40B4-BE49-F238E27FC236}">
                <a16:creationId xmlns:a16="http://schemas.microsoft.com/office/drawing/2014/main" id="{ACF3FE1F-BA4C-CC47-AACF-99D34D9F2BE2}"/>
              </a:ext>
            </a:extLst>
          </p:cNvPr>
          <p:cNvSpPr txBox="1"/>
          <p:nvPr/>
        </p:nvSpPr>
        <p:spPr>
          <a:xfrm>
            <a:off x="5777504" y="6467366"/>
            <a:ext cx="2709268" cy="300082"/>
          </a:xfrm>
          <a:prstGeom prst="rect">
            <a:avLst/>
          </a:prstGeom>
          <a:noFill/>
        </p:spPr>
        <p:txBody>
          <a:bodyPr wrap="none" rtlCol="0">
            <a:spAutoFit/>
          </a:bodyPr>
          <a:lstStyle/>
          <a:p>
            <a:r>
              <a:rPr lang="en-US" sz="1350" dirty="0"/>
              <a:t>Graphic from Patrick McLaughlin</a:t>
            </a:r>
          </a:p>
        </p:txBody>
      </p:sp>
    </p:spTree>
    <p:extLst>
      <p:ext uri="{BB962C8B-B14F-4D97-AF65-F5344CB8AC3E}">
        <p14:creationId xmlns:p14="http://schemas.microsoft.com/office/powerpoint/2010/main" val="381945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9EEAC-DD11-5942-8B62-0767DA196F1E}"/>
              </a:ext>
            </a:extLst>
          </p:cNvPr>
          <p:cNvSpPr>
            <a:spLocks noGrp="1"/>
          </p:cNvSpPr>
          <p:nvPr>
            <p:ph type="title"/>
          </p:nvPr>
        </p:nvSpPr>
        <p:spPr>
          <a:xfrm>
            <a:off x="3314352" y="1020871"/>
            <a:ext cx="5220569" cy="2849671"/>
          </a:xfrm>
        </p:spPr>
        <p:txBody>
          <a:bodyPr vert="horz" lIns="91440" tIns="45720" rIns="91440" bIns="45720" rtlCol="0" anchor="b">
            <a:normAutofit/>
          </a:bodyPr>
          <a:lstStyle/>
          <a:p>
            <a:r>
              <a:rPr lang="en-US" sz="5200">
                <a:solidFill>
                  <a:srgbClr val="FFFFFF"/>
                </a:solidFill>
              </a:rPr>
              <a:t>Subjectivity, Efficiency, and the Environment</a:t>
            </a:r>
          </a:p>
        </p:txBody>
      </p:sp>
      <p:sp>
        <p:nvSpPr>
          <p:cNvPr id="3" name="Text Placeholder 2">
            <a:extLst>
              <a:ext uri="{FF2B5EF4-FFF2-40B4-BE49-F238E27FC236}">
                <a16:creationId xmlns:a16="http://schemas.microsoft.com/office/drawing/2014/main" id="{EDE37334-161E-D64B-BDE3-3FD703F40C84}"/>
              </a:ext>
            </a:extLst>
          </p:cNvPr>
          <p:cNvSpPr>
            <a:spLocks noGrp="1"/>
          </p:cNvSpPr>
          <p:nvPr>
            <p:ph type="body" idx="1"/>
          </p:nvPr>
        </p:nvSpPr>
        <p:spPr>
          <a:xfrm>
            <a:off x="3411078" y="3962088"/>
            <a:ext cx="4584057" cy="1186108"/>
          </a:xfrm>
        </p:spPr>
        <p:txBody>
          <a:bodyPr vert="horz" lIns="91440" tIns="45720" rIns="91440" bIns="45720" rtlCol="0" anchor="t">
            <a:normAutofit/>
          </a:bodyPr>
          <a:lstStyle/>
          <a:p>
            <a:r>
              <a:rPr lang="en-US" sz="1800">
                <a:solidFill>
                  <a:srgbClr val="FFFFFF">
                    <a:alpha val="70000"/>
                  </a:srgbClr>
                </a:solidFill>
              </a:rPr>
              <a:t>Fundamental Principles for Environmental Economics</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98512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p:txBody>
          <a:bodyPr>
            <a:normAutofit/>
          </a:bodyPr>
          <a:lstStyle/>
          <a:p>
            <a:pPr marL="0" indent="0">
              <a:buNone/>
            </a:pPr>
            <a:r>
              <a:rPr lang="en-US" dirty="0"/>
              <a:t>You can’t just do one thing.</a:t>
            </a:r>
          </a:p>
          <a:p>
            <a:pPr marL="0" indent="0">
              <a:buNone/>
            </a:pPr>
            <a:r>
              <a:rPr lang="en-US" dirty="0"/>
              <a:t>Back away from one risk, into another:</a:t>
            </a:r>
          </a:p>
          <a:p>
            <a:r>
              <a:rPr lang="en-US" dirty="0"/>
              <a:t>Lower income = lost life (</a:t>
            </a:r>
            <a:r>
              <a:rPr lang="en-US" dirty="0" err="1"/>
              <a:t>Lutter</a:t>
            </a:r>
            <a:r>
              <a:rPr lang="en-US" dirty="0"/>
              <a:t> &amp; </a:t>
            </a:r>
            <a:r>
              <a:rPr lang="en-US" dirty="0" err="1"/>
              <a:t>Morrall</a:t>
            </a:r>
            <a:r>
              <a:rPr lang="en-US" dirty="0"/>
              <a:t>: $10-$50 million?)</a:t>
            </a:r>
          </a:p>
          <a:p>
            <a:r>
              <a:rPr lang="en-US" dirty="0"/>
              <a:t>OSHA regulations: 1.5 lives lost for every life saved</a:t>
            </a:r>
          </a:p>
          <a:p>
            <a:r>
              <a:rPr lang="en-US" dirty="0"/>
              <a:t>EPA formaldehyde standard: 25:1</a:t>
            </a:r>
          </a:p>
        </p:txBody>
      </p:sp>
      <p:grpSp>
        <p:nvGrpSpPr>
          <p:cNvPr id="4" name="Group 3">
            <a:extLst>
              <a:ext uri="{FF2B5EF4-FFF2-40B4-BE49-F238E27FC236}">
                <a16:creationId xmlns:a16="http://schemas.microsoft.com/office/drawing/2014/main" id="{4C602AA5-3E69-2842-8756-C615F5B2B84C}"/>
              </a:ext>
            </a:extLst>
          </p:cNvPr>
          <p:cNvGrpSpPr/>
          <p:nvPr/>
        </p:nvGrpSpPr>
        <p:grpSpPr>
          <a:xfrm>
            <a:off x="3783457" y="2160589"/>
            <a:ext cx="3481171" cy="3396222"/>
            <a:chOff x="4371073" y="2047316"/>
            <a:chExt cx="3267761" cy="3105738"/>
          </a:xfrm>
        </p:grpSpPr>
        <p:cxnSp>
          <p:nvCxnSpPr>
            <p:cNvPr id="8" name="Straight Arrow Connector 7"/>
            <p:cNvCxnSpPr/>
            <p:nvPr/>
          </p:nvCxnSpPr>
          <p:spPr>
            <a:xfrm flipV="1">
              <a:off x="4820886" y="2047316"/>
              <a:ext cx="0" cy="2765965"/>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820886" y="4813281"/>
              <a:ext cx="2817948" cy="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71073" y="2220029"/>
              <a:ext cx="578023" cy="300082"/>
            </a:xfrm>
            <a:prstGeom prst="rect">
              <a:avLst/>
            </a:prstGeom>
            <a:noFill/>
          </p:spPr>
          <p:txBody>
            <a:bodyPr wrap="square" rtlCol="0">
              <a:spAutoFit/>
            </a:bodyPr>
            <a:lstStyle/>
            <a:p>
              <a:r>
                <a:rPr lang="en-US" sz="1350" dirty="0"/>
                <a:t>MC</a:t>
              </a:r>
            </a:p>
          </p:txBody>
        </p:sp>
        <p:sp>
          <p:nvSpPr>
            <p:cNvPr id="15" name="TextBox 14"/>
            <p:cNvSpPr txBox="1"/>
            <p:nvPr/>
          </p:nvSpPr>
          <p:spPr>
            <a:xfrm>
              <a:off x="6770352" y="4852972"/>
              <a:ext cx="671979" cy="300082"/>
            </a:xfrm>
            <a:prstGeom prst="rect">
              <a:avLst/>
            </a:prstGeom>
            <a:noFill/>
          </p:spPr>
          <p:txBody>
            <a:bodyPr wrap="none" rtlCol="0">
              <a:spAutoFit/>
            </a:bodyPr>
            <a:lstStyle/>
            <a:p>
              <a:r>
                <a:rPr lang="en-US" sz="1350"/>
                <a:t>Safety</a:t>
              </a:r>
              <a:endParaRPr lang="en-US" sz="1350" dirty="0"/>
            </a:p>
          </p:txBody>
        </p:sp>
        <p:sp>
          <p:nvSpPr>
            <p:cNvPr id="17" name="Freeform 16"/>
            <p:cNvSpPr/>
            <p:nvPr/>
          </p:nvSpPr>
          <p:spPr>
            <a:xfrm>
              <a:off x="4807656" y="2180338"/>
              <a:ext cx="2659191" cy="2593250"/>
            </a:xfrm>
            <a:custGeom>
              <a:avLst/>
              <a:gdLst>
                <a:gd name="connsiteX0" fmla="*/ 0 w 3545588"/>
                <a:gd name="connsiteY0" fmla="*/ 3457667 h 3457667"/>
                <a:gd name="connsiteX1" fmla="*/ 1322980 w 3545588"/>
                <a:gd name="connsiteY1" fmla="*/ 3087202 h 3457667"/>
                <a:gd name="connsiteX2" fmla="*/ 2645961 w 3545588"/>
                <a:gd name="connsiteY2" fmla="*/ 2363915 h 3457667"/>
                <a:gd name="connsiteX3" fmla="*/ 3369190 w 3545588"/>
                <a:gd name="connsiteY3" fmla="*/ 846775 h 3457667"/>
                <a:gd name="connsiteX4" fmla="*/ 3545588 w 3545588"/>
                <a:gd name="connsiteY4" fmla="*/ 0 h 345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88" h="3457667">
                  <a:moveTo>
                    <a:pt x="0" y="3457667"/>
                  </a:moveTo>
                  <a:cubicBezTo>
                    <a:pt x="440993" y="3363580"/>
                    <a:pt x="881987" y="3269494"/>
                    <a:pt x="1322980" y="3087202"/>
                  </a:cubicBezTo>
                  <a:cubicBezTo>
                    <a:pt x="1763974" y="2904910"/>
                    <a:pt x="2304926" y="2737319"/>
                    <a:pt x="2645961" y="2363915"/>
                  </a:cubicBezTo>
                  <a:cubicBezTo>
                    <a:pt x="2986996" y="1990511"/>
                    <a:pt x="3219252" y="1240761"/>
                    <a:pt x="3369190" y="846775"/>
                  </a:cubicBezTo>
                  <a:cubicBezTo>
                    <a:pt x="3519128" y="452789"/>
                    <a:pt x="3532358" y="226394"/>
                    <a:pt x="3545588" y="0"/>
                  </a:cubicBezTo>
                </a:path>
              </a:pathLst>
            </a:cu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33916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a:xfrm>
            <a:off x="609600" y="1714500"/>
            <a:ext cx="6347714" cy="4857749"/>
          </a:xfrm>
        </p:spPr>
        <p:txBody>
          <a:bodyPr>
            <a:normAutofit/>
          </a:bodyPr>
          <a:lstStyle/>
          <a:p>
            <a:r>
              <a:rPr lang="en-US" dirty="0"/>
              <a:t>Regulations on mercury emissions from coal-fired power plants in the US: </a:t>
            </a:r>
          </a:p>
          <a:p>
            <a:pPr lvl="1"/>
            <a:r>
              <a:rPr lang="en-US" dirty="0"/>
              <a:t>Concern is for bioaccumulation of mercury in maternal blood, affecting fetus brain development.</a:t>
            </a:r>
          </a:p>
          <a:p>
            <a:pPr lvl="1"/>
            <a:r>
              <a:rPr lang="en-US" dirty="0"/>
              <a:t>Freshwater, farm-raised fish have low methylmercury levels. The connection from US power plants to fetal health is tenuous.</a:t>
            </a:r>
          </a:p>
          <a:p>
            <a:pPr lvl="1"/>
            <a:r>
              <a:rPr lang="en-US" dirty="0"/>
              <a:t>Perspective: Yellowstone National Park produces more natural mercury emissions than all eight of Wyoming’s coal-fired power plants. Forest fires in the US emit roughly the same amount of mercury as all US power plants.</a:t>
            </a:r>
          </a:p>
          <a:p>
            <a:pPr lvl="1"/>
            <a:r>
              <a:rPr lang="en-US" dirty="0"/>
              <a:t>Excessive concern about mercury in fish could cause people to back into a more serious problem from the loss of nutrition.</a:t>
            </a:r>
          </a:p>
        </p:txBody>
      </p:sp>
    </p:spTree>
    <p:extLst>
      <p:ext uri="{BB962C8B-B14F-4D97-AF65-F5344CB8AC3E}">
        <p14:creationId xmlns:p14="http://schemas.microsoft.com/office/powerpoint/2010/main" val="17774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B63E-9DE4-5D41-8BE3-37E67A3C5D33}"/>
              </a:ext>
            </a:extLst>
          </p:cNvPr>
          <p:cNvSpPr>
            <a:spLocks noGrp="1"/>
          </p:cNvSpPr>
          <p:nvPr>
            <p:ph type="title"/>
          </p:nvPr>
        </p:nvSpPr>
        <p:spPr/>
        <p:txBody>
          <a:bodyPr/>
          <a:lstStyle/>
          <a:p>
            <a:r>
              <a:rPr lang="en-US" dirty="0"/>
              <a:t>Regulatory Costs</a:t>
            </a:r>
          </a:p>
        </p:txBody>
      </p:sp>
      <p:sp>
        <p:nvSpPr>
          <p:cNvPr id="3" name="Content Placeholder 2">
            <a:extLst>
              <a:ext uri="{FF2B5EF4-FFF2-40B4-BE49-F238E27FC236}">
                <a16:creationId xmlns:a16="http://schemas.microsoft.com/office/drawing/2014/main" id="{B8C8D7FF-D66B-4046-B4BB-3475E75B138B}"/>
              </a:ext>
            </a:extLst>
          </p:cNvPr>
          <p:cNvSpPr>
            <a:spLocks noGrp="1"/>
          </p:cNvSpPr>
          <p:nvPr>
            <p:ph idx="1"/>
          </p:nvPr>
        </p:nvSpPr>
        <p:spPr/>
        <p:txBody>
          <a:bodyPr/>
          <a:lstStyle/>
          <a:p>
            <a:r>
              <a:rPr lang="en-US" dirty="0"/>
              <a:t>Is the solution simply a matter of putting political pressure on policymakers?</a:t>
            </a:r>
          </a:p>
          <a:p>
            <a:pPr lvl="1"/>
            <a:r>
              <a:rPr lang="en-US" dirty="0"/>
              <a:t>Remember, costs are subjective, and no amount of political pressure can solve the calculation problem</a:t>
            </a:r>
          </a:p>
          <a:p>
            <a:pPr lvl="1"/>
            <a:r>
              <a:rPr lang="en-US" dirty="0"/>
              <a:t>Policymakers are responding to other incentives</a:t>
            </a:r>
          </a:p>
        </p:txBody>
      </p:sp>
    </p:spTree>
    <p:extLst>
      <p:ext uri="{BB962C8B-B14F-4D97-AF65-F5344CB8AC3E}">
        <p14:creationId xmlns:p14="http://schemas.microsoft.com/office/powerpoint/2010/main" val="2188279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696528" y="609600"/>
            <a:ext cx="8229600" cy="1143000"/>
          </a:xfrm>
        </p:spPr>
        <p:txBody>
          <a:bodyPr/>
          <a:lstStyle/>
          <a:p>
            <a:pPr marL="54864" indent="0" eaLnBrk="1" fontAlgn="auto" hangingPunct="1">
              <a:spcAft>
                <a:spcPts val="0"/>
              </a:spcAft>
              <a:defRPr/>
            </a:pPr>
            <a:r>
              <a:rPr lang="en-US" dirty="0">
                <a:solidFill>
                  <a:srgbClr val="92D050"/>
                </a:solidFill>
                <a:ea typeface="+mj-ea"/>
                <a:cs typeface="+mj-cs"/>
              </a:rPr>
              <a:t>Bootleggers and Baptists</a:t>
            </a:r>
          </a:p>
        </p:txBody>
      </p:sp>
      <p:sp>
        <p:nvSpPr>
          <p:cNvPr id="26626" name="Rectangle 3"/>
          <p:cNvSpPr>
            <a:spLocks noGrp="1" noChangeArrowheads="1"/>
          </p:cNvSpPr>
          <p:nvPr>
            <p:ph type="body" sz="half" idx="1"/>
          </p:nvPr>
        </p:nvSpPr>
        <p:spPr>
          <a:xfrm>
            <a:off x="772728" y="1963986"/>
            <a:ext cx="4038600" cy="4533900"/>
          </a:xfrm>
        </p:spPr>
        <p:txBody>
          <a:bodyPr>
            <a:normAutofit/>
          </a:bodyPr>
          <a:lstStyle/>
          <a:p>
            <a:pPr marL="0" indent="0" eaLnBrk="1" hangingPunct="1">
              <a:buFont typeface="Wingdings" charset="0"/>
              <a:buNone/>
            </a:pPr>
            <a:r>
              <a:rPr lang="ja-JP" altLang="en-US" sz="2000" dirty="0"/>
              <a:t>“</a:t>
            </a:r>
            <a:r>
              <a:rPr lang="en-US" altLang="ja-JP" sz="2000" dirty="0"/>
              <a:t>Both bootleggers and Baptists favor statutes that shut down liquor stores on Sunday. The Baptists because of their religious preferences. The bootleggers because it expands their market.</a:t>
            </a:r>
            <a:r>
              <a:rPr lang="ja-JP" altLang="en-US" sz="2000" dirty="0"/>
              <a:t>”</a:t>
            </a:r>
            <a:endParaRPr lang="en-US" altLang="ja-JP" sz="2000" dirty="0"/>
          </a:p>
          <a:p>
            <a:pPr marL="0" indent="0" algn="r" eaLnBrk="1" hangingPunct="1">
              <a:buFont typeface="Wingdings" charset="0"/>
              <a:buNone/>
            </a:pPr>
            <a:r>
              <a:rPr lang="en-US" sz="2000" dirty="0"/>
              <a:t>-- Bruce </a:t>
            </a:r>
            <a:r>
              <a:rPr lang="en-US" sz="2000" dirty="0" err="1"/>
              <a:t>Yandle</a:t>
            </a:r>
            <a:endParaRPr lang="en-US" sz="1400" dirty="0"/>
          </a:p>
        </p:txBody>
      </p:sp>
      <p:pic>
        <p:nvPicPr>
          <p:cNvPr id="26627" name="Picture 6" descr="MCj01286530000[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072555" y="1963986"/>
            <a:ext cx="2185988" cy="4114800"/>
          </a:xfrm>
        </p:spPr>
      </p:pic>
      <p:sp>
        <p:nvSpPr>
          <p:cNvPr id="26629" name="Rectangle 8"/>
          <p:cNvSpPr>
            <a:spLocks noChangeArrowheads="1"/>
          </p:cNvSpPr>
          <p:nvPr/>
        </p:nvSpPr>
        <p:spPr bwMode="auto">
          <a:xfrm rot="-1882869">
            <a:off x="4784335" y="2648148"/>
            <a:ext cx="1366838" cy="685800"/>
          </a:xfrm>
          <a:prstGeom prst="rect">
            <a:avLst/>
          </a:prstGeom>
          <a:solidFill>
            <a:schemeClr val="bg1"/>
          </a:solidFill>
          <a:ln w="28575">
            <a:solidFill>
              <a:srgbClr val="000000"/>
            </a:solidFill>
            <a:miter lim="800000"/>
            <a:headEnd/>
            <a:tailEnd/>
          </a:ln>
        </p:spPr>
        <p:txBody>
          <a:bodyPr wrap="none" anchor="ctr"/>
          <a:lstStyle/>
          <a:p>
            <a:endParaRPr lang="en-US"/>
          </a:p>
        </p:txBody>
      </p:sp>
      <p:sp>
        <p:nvSpPr>
          <p:cNvPr id="26630" name="Text Box 9"/>
          <p:cNvSpPr txBox="1">
            <a:spLocks noChangeArrowheads="1"/>
          </p:cNvSpPr>
          <p:nvPr/>
        </p:nvSpPr>
        <p:spPr bwMode="auto">
          <a:xfrm rot="-1796378">
            <a:off x="4711112" y="2640062"/>
            <a:ext cx="14557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dirty="0">
                <a:solidFill>
                  <a:srgbClr val="000000"/>
                </a:solidFill>
                <a:latin typeface="Comic Sans MS" charset="0"/>
              </a:rPr>
              <a:t>Support Prohibition</a:t>
            </a:r>
          </a:p>
        </p:txBody>
      </p:sp>
      <p:sp>
        <p:nvSpPr>
          <p:cNvPr id="26631" name="Line 10"/>
          <p:cNvSpPr>
            <a:spLocks noChangeShapeType="1"/>
          </p:cNvSpPr>
          <p:nvPr/>
        </p:nvSpPr>
        <p:spPr bwMode="auto">
          <a:xfrm>
            <a:off x="5676981" y="3310186"/>
            <a:ext cx="442832" cy="711200"/>
          </a:xfrm>
          <a:prstGeom prst="line">
            <a:avLst/>
          </a:prstGeom>
          <a:noFill/>
          <a:ln w="76200">
            <a:solidFill>
              <a:srgbClr val="996633"/>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0250592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8534400" cy="4114800"/>
          </a:xfrm>
          <a:prstGeom prst="rect">
            <a:avLst/>
          </a:prstGeom>
        </p:spPr>
      </p:pic>
    </p:spTree>
    <p:extLst>
      <p:ext uri="{BB962C8B-B14F-4D97-AF65-F5344CB8AC3E}">
        <p14:creationId xmlns:p14="http://schemas.microsoft.com/office/powerpoint/2010/main" val="397635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“…dirty-coal producers in Obama’s home state of Illinois are chief among the bootleggers laughing all the way to the bank as they ship trainloads of coal to generators far and wide. The Obama administration’s Clean Power Plan has made lots of people happy — environmentalists, producers of clean-power technologies, and producers of dirty coal.”</a:t>
            </a:r>
          </a:p>
          <a:p>
            <a:endParaRPr lang="en-US" sz="2400" dirty="0"/>
          </a:p>
          <a:p>
            <a:pPr marL="1005840" lvl="3" indent="0">
              <a:buNone/>
            </a:pPr>
            <a:r>
              <a:rPr lang="en-US" sz="1400" dirty="0"/>
              <a:t>http://</a:t>
            </a:r>
            <a:r>
              <a:rPr lang="en-US" sz="1400" dirty="0" err="1"/>
              <a:t>www.nationalreview.com</a:t>
            </a:r>
            <a:r>
              <a:rPr lang="en-US" sz="1400" dirty="0"/>
              <a:t>/article/392613/bootleggers-and-</a:t>
            </a:r>
            <a:r>
              <a:rPr lang="en-US" sz="1400" dirty="0" err="1"/>
              <a:t>baptists</a:t>
            </a:r>
            <a:r>
              <a:rPr lang="en-US" sz="1400" dirty="0"/>
              <a:t>-agree-energy-</a:t>
            </a:r>
            <a:r>
              <a:rPr lang="en-US" sz="1400" dirty="0" err="1"/>
              <a:t>adam</a:t>
            </a:r>
            <a:r>
              <a:rPr lang="en-US" sz="1400" dirty="0"/>
              <a:t>-c-smith-</a:t>
            </a:r>
            <a:r>
              <a:rPr lang="en-US" sz="1400" dirty="0" err="1"/>
              <a:t>bruce</a:t>
            </a:r>
            <a:r>
              <a:rPr lang="en-US" sz="1400" dirty="0"/>
              <a:t>-</a:t>
            </a:r>
            <a:r>
              <a:rPr lang="en-US" sz="1400" dirty="0" err="1"/>
              <a:t>yandle</a:t>
            </a:r>
            <a:endParaRPr lang="en-US" sz="1400" dirty="0"/>
          </a:p>
        </p:txBody>
      </p:sp>
    </p:spTree>
    <p:extLst>
      <p:ext uri="{BB962C8B-B14F-4D97-AF65-F5344CB8AC3E}">
        <p14:creationId xmlns:p14="http://schemas.microsoft.com/office/powerpoint/2010/main" val="719390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9EEAC-DD11-5942-8B62-0767DA196F1E}"/>
              </a:ext>
            </a:extLst>
          </p:cNvPr>
          <p:cNvSpPr>
            <a:spLocks noGrp="1"/>
          </p:cNvSpPr>
          <p:nvPr>
            <p:ph type="title"/>
          </p:nvPr>
        </p:nvSpPr>
        <p:spPr>
          <a:xfrm>
            <a:off x="3314352" y="1020871"/>
            <a:ext cx="5220569" cy="2849671"/>
          </a:xfrm>
        </p:spPr>
        <p:txBody>
          <a:bodyPr vert="horz" lIns="91440" tIns="45720" rIns="91440" bIns="45720" rtlCol="0" anchor="b">
            <a:normAutofit/>
          </a:bodyPr>
          <a:lstStyle/>
          <a:p>
            <a:r>
              <a:rPr lang="en-US" sz="5200">
                <a:solidFill>
                  <a:srgbClr val="FFFFFF"/>
                </a:solidFill>
              </a:rPr>
              <a:t>Energy, Emissions, and Growth</a:t>
            </a:r>
          </a:p>
        </p:txBody>
      </p:sp>
      <p:sp>
        <p:nvSpPr>
          <p:cNvPr id="3" name="Text Placeholder 2">
            <a:extLst>
              <a:ext uri="{FF2B5EF4-FFF2-40B4-BE49-F238E27FC236}">
                <a16:creationId xmlns:a16="http://schemas.microsoft.com/office/drawing/2014/main" id="{EDE37334-161E-D64B-BDE3-3FD703F40C84}"/>
              </a:ext>
            </a:extLst>
          </p:cNvPr>
          <p:cNvSpPr>
            <a:spLocks noGrp="1"/>
          </p:cNvSpPr>
          <p:nvPr>
            <p:ph type="body" idx="1"/>
          </p:nvPr>
        </p:nvSpPr>
        <p:spPr>
          <a:xfrm>
            <a:off x="3411078" y="3962088"/>
            <a:ext cx="4584057" cy="1186108"/>
          </a:xfrm>
        </p:spPr>
        <p:txBody>
          <a:bodyPr vert="horz" lIns="91440" tIns="45720" rIns="91440" bIns="45720" rtlCol="0" anchor="t">
            <a:normAutofit/>
          </a:bodyPr>
          <a:lstStyle/>
          <a:p>
            <a:r>
              <a:rPr lang="en-US" sz="1800">
                <a:solidFill>
                  <a:srgbClr val="FFFFFF">
                    <a:alpha val="70000"/>
                  </a:srgbClr>
                </a:solidFill>
              </a:rPr>
              <a:t>Does Growth Imply Environmental Degradation?</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04178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AF72-BDBF-D244-865E-7789F33EEED0}"/>
              </a:ext>
            </a:extLst>
          </p:cNvPr>
          <p:cNvSpPr>
            <a:spLocks noGrp="1"/>
          </p:cNvSpPr>
          <p:nvPr>
            <p:ph type="title"/>
          </p:nvPr>
        </p:nvSpPr>
        <p:spPr/>
        <p:txBody>
          <a:bodyPr/>
          <a:lstStyle/>
          <a:p>
            <a:r>
              <a:rPr lang="en-US" dirty="0"/>
              <a:t>Environmental Quality and Income</a:t>
            </a:r>
          </a:p>
        </p:txBody>
      </p:sp>
      <p:sp>
        <p:nvSpPr>
          <p:cNvPr id="3" name="Content Placeholder 2">
            <a:extLst>
              <a:ext uri="{FF2B5EF4-FFF2-40B4-BE49-F238E27FC236}">
                <a16:creationId xmlns:a16="http://schemas.microsoft.com/office/drawing/2014/main" id="{F2AD7E57-831A-8041-A1F2-4E3B5D82B4DF}"/>
              </a:ext>
            </a:extLst>
          </p:cNvPr>
          <p:cNvSpPr>
            <a:spLocks noGrp="1"/>
          </p:cNvSpPr>
          <p:nvPr>
            <p:ph idx="1"/>
          </p:nvPr>
        </p:nvSpPr>
        <p:spPr>
          <a:xfrm>
            <a:off x="508001" y="1966069"/>
            <a:ext cx="3312774" cy="3422203"/>
          </a:xfrm>
        </p:spPr>
        <p:txBody>
          <a:bodyPr>
            <a:normAutofit fontScale="77500" lnSpcReduction="20000"/>
          </a:bodyPr>
          <a:lstStyle/>
          <a:p>
            <a:r>
              <a:rPr lang="en-US" sz="2100" dirty="0"/>
              <a:t>Economist Simon Kuznets argued that economic inequality first increases, then decreases, as economic growth occurs</a:t>
            </a:r>
          </a:p>
          <a:p>
            <a:r>
              <a:rPr lang="en-US" sz="2100" dirty="0"/>
              <a:t>Environmental quality, as measured by the concentrations of various pollutants, initially increases with GDP, but then falls.</a:t>
            </a:r>
          </a:p>
          <a:p>
            <a:r>
              <a:rPr lang="en-US" sz="2100" dirty="0"/>
              <a:t>Some EKCs are “N-shaped,” with the decline followed by a second increase in the pollutant.</a:t>
            </a:r>
          </a:p>
          <a:p>
            <a:pPr marL="0" indent="0">
              <a:buNone/>
            </a:pPr>
            <a:endParaRPr lang="en-US" dirty="0"/>
          </a:p>
        </p:txBody>
      </p:sp>
      <p:pic>
        <p:nvPicPr>
          <p:cNvPr id="5" name="Picture 4">
            <a:extLst>
              <a:ext uri="{FF2B5EF4-FFF2-40B4-BE49-F238E27FC236}">
                <a16:creationId xmlns:a16="http://schemas.microsoft.com/office/drawing/2014/main" id="{78912C0F-038C-CA44-97E1-F403AADB771D}"/>
              </a:ext>
            </a:extLst>
          </p:cNvPr>
          <p:cNvPicPr>
            <a:picLocks noChangeAspect="1"/>
          </p:cNvPicPr>
          <p:nvPr/>
        </p:nvPicPr>
        <p:blipFill>
          <a:blip r:embed="rId2"/>
          <a:stretch>
            <a:fillRect/>
          </a:stretch>
        </p:blipFill>
        <p:spPr>
          <a:xfrm>
            <a:off x="3820775" y="1966069"/>
            <a:ext cx="5010150" cy="3933825"/>
          </a:xfrm>
          <a:prstGeom prst="rect">
            <a:avLst/>
          </a:prstGeom>
        </p:spPr>
      </p:pic>
      <p:sp>
        <p:nvSpPr>
          <p:cNvPr id="6" name="TextBox 5">
            <a:extLst>
              <a:ext uri="{FF2B5EF4-FFF2-40B4-BE49-F238E27FC236}">
                <a16:creationId xmlns:a16="http://schemas.microsoft.com/office/drawing/2014/main" id="{9FAFFCD6-9E90-7641-8AF9-52EB66AC1F74}"/>
              </a:ext>
            </a:extLst>
          </p:cNvPr>
          <p:cNvSpPr txBox="1"/>
          <p:nvPr/>
        </p:nvSpPr>
        <p:spPr>
          <a:xfrm>
            <a:off x="4072745" y="5935563"/>
            <a:ext cx="4506209" cy="253916"/>
          </a:xfrm>
          <a:prstGeom prst="rect">
            <a:avLst/>
          </a:prstGeom>
          <a:noFill/>
        </p:spPr>
        <p:txBody>
          <a:bodyPr wrap="square" rtlCol="0">
            <a:spAutoFit/>
          </a:bodyPr>
          <a:lstStyle/>
          <a:p>
            <a:r>
              <a:rPr lang="en-US" sz="1050" dirty="0"/>
              <a:t>Image: Yandle, Bhattarai, </a:t>
            </a:r>
            <a:r>
              <a:rPr lang="en-US" sz="1050" dirty="0" err="1"/>
              <a:t>Vijayaraghavan</a:t>
            </a:r>
            <a:r>
              <a:rPr lang="en-US" sz="1050" dirty="0"/>
              <a:t> (2004)</a:t>
            </a:r>
          </a:p>
        </p:txBody>
      </p:sp>
    </p:spTree>
    <p:extLst>
      <p:ext uri="{BB962C8B-B14F-4D97-AF65-F5344CB8AC3E}">
        <p14:creationId xmlns:p14="http://schemas.microsoft.com/office/powerpoint/2010/main" val="38409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AF72-BDBF-D244-865E-7789F33EEED0}"/>
              </a:ext>
            </a:extLst>
          </p:cNvPr>
          <p:cNvSpPr>
            <a:spLocks noGrp="1"/>
          </p:cNvSpPr>
          <p:nvPr>
            <p:ph type="title"/>
          </p:nvPr>
        </p:nvSpPr>
        <p:spPr/>
        <p:txBody>
          <a:bodyPr/>
          <a:lstStyle/>
          <a:p>
            <a:r>
              <a:rPr lang="en-US" dirty="0"/>
              <a:t>Environmental Quality and Income</a:t>
            </a:r>
          </a:p>
        </p:txBody>
      </p:sp>
      <p:sp>
        <p:nvSpPr>
          <p:cNvPr id="3" name="Content Placeholder 2">
            <a:extLst>
              <a:ext uri="{FF2B5EF4-FFF2-40B4-BE49-F238E27FC236}">
                <a16:creationId xmlns:a16="http://schemas.microsoft.com/office/drawing/2014/main" id="{F2AD7E57-831A-8041-A1F2-4E3B5D82B4DF}"/>
              </a:ext>
            </a:extLst>
          </p:cNvPr>
          <p:cNvSpPr>
            <a:spLocks noGrp="1"/>
          </p:cNvSpPr>
          <p:nvPr>
            <p:ph idx="1"/>
          </p:nvPr>
        </p:nvSpPr>
        <p:spPr>
          <a:xfrm>
            <a:off x="508001" y="1966068"/>
            <a:ext cx="3312774" cy="4891932"/>
          </a:xfrm>
        </p:spPr>
        <p:txBody>
          <a:bodyPr>
            <a:normAutofit/>
          </a:bodyPr>
          <a:lstStyle/>
          <a:p>
            <a:pPr marL="0" indent="0">
              <a:buNone/>
            </a:pPr>
            <a:r>
              <a:rPr lang="en-US" sz="1700" dirty="0" err="1"/>
              <a:t>Indur</a:t>
            </a:r>
            <a:r>
              <a:rPr lang="en-US" sz="1700" dirty="0"/>
              <a:t> </a:t>
            </a:r>
            <a:r>
              <a:rPr lang="en-US" sz="1700" dirty="0" err="1"/>
              <a:t>Goklany</a:t>
            </a:r>
            <a:r>
              <a:rPr lang="en-US" sz="1700" dirty="0"/>
              <a:t>: </a:t>
            </a:r>
          </a:p>
          <a:p>
            <a:pPr marL="0" indent="0">
              <a:buNone/>
            </a:pPr>
            <a:r>
              <a:rPr lang="en-US" sz="1700" dirty="0"/>
              <a:t>“The level of affluence at which a pollutant level peaks (or environmental transition occurs) varies. A World Bank analysis concluded that urban [particulate matter] and [sulfur dioxide] concentrations peaked at per capita incomes of $3,280 and $3,670, respectively. Fecal coliform in river water increased with affluence until income reached $1,375 per capita [and then declined].	</a:t>
            </a:r>
          </a:p>
          <a:p>
            <a:pPr marL="0" indent="0">
              <a:buNone/>
            </a:pPr>
            <a:endParaRPr lang="en-US" dirty="0"/>
          </a:p>
        </p:txBody>
      </p:sp>
      <p:pic>
        <p:nvPicPr>
          <p:cNvPr id="5" name="Picture 4">
            <a:extLst>
              <a:ext uri="{FF2B5EF4-FFF2-40B4-BE49-F238E27FC236}">
                <a16:creationId xmlns:a16="http://schemas.microsoft.com/office/drawing/2014/main" id="{78912C0F-038C-CA44-97E1-F403AADB771D}"/>
              </a:ext>
            </a:extLst>
          </p:cNvPr>
          <p:cNvPicPr>
            <a:picLocks noChangeAspect="1"/>
          </p:cNvPicPr>
          <p:nvPr/>
        </p:nvPicPr>
        <p:blipFill>
          <a:blip r:embed="rId2"/>
          <a:stretch>
            <a:fillRect/>
          </a:stretch>
        </p:blipFill>
        <p:spPr>
          <a:xfrm>
            <a:off x="3820775" y="1966069"/>
            <a:ext cx="5010150" cy="3933825"/>
          </a:xfrm>
          <a:prstGeom prst="rect">
            <a:avLst/>
          </a:prstGeom>
        </p:spPr>
      </p:pic>
      <p:sp>
        <p:nvSpPr>
          <p:cNvPr id="6" name="TextBox 5">
            <a:extLst>
              <a:ext uri="{FF2B5EF4-FFF2-40B4-BE49-F238E27FC236}">
                <a16:creationId xmlns:a16="http://schemas.microsoft.com/office/drawing/2014/main" id="{9FAFFCD6-9E90-7641-8AF9-52EB66AC1F74}"/>
              </a:ext>
            </a:extLst>
          </p:cNvPr>
          <p:cNvSpPr txBox="1"/>
          <p:nvPr/>
        </p:nvSpPr>
        <p:spPr>
          <a:xfrm>
            <a:off x="4072745" y="5935563"/>
            <a:ext cx="4506209" cy="253916"/>
          </a:xfrm>
          <a:prstGeom prst="rect">
            <a:avLst/>
          </a:prstGeom>
          <a:noFill/>
        </p:spPr>
        <p:txBody>
          <a:bodyPr wrap="square" rtlCol="0">
            <a:spAutoFit/>
          </a:bodyPr>
          <a:lstStyle/>
          <a:p>
            <a:r>
              <a:rPr lang="en-US" sz="1050" dirty="0"/>
              <a:t>Image: Yandle, Bhattarai, </a:t>
            </a:r>
            <a:r>
              <a:rPr lang="en-US" sz="1050" dirty="0" err="1"/>
              <a:t>Vijayaraghavan</a:t>
            </a:r>
            <a:r>
              <a:rPr lang="en-US" sz="1050" dirty="0"/>
              <a:t> (2004)</a:t>
            </a:r>
          </a:p>
        </p:txBody>
      </p:sp>
    </p:spTree>
    <p:extLst>
      <p:ext uri="{BB962C8B-B14F-4D97-AF65-F5344CB8AC3E}">
        <p14:creationId xmlns:p14="http://schemas.microsoft.com/office/powerpoint/2010/main" val="1367631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7678-7639-A14B-BDFB-2E5E70D459A5}"/>
              </a:ext>
            </a:extLst>
          </p:cNvPr>
          <p:cNvSpPr>
            <a:spLocks noGrp="1"/>
          </p:cNvSpPr>
          <p:nvPr>
            <p:ph type="title"/>
          </p:nvPr>
        </p:nvSpPr>
        <p:spPr>
          <a:xfrm>
            <a:off x="510745" y="639234"/>
            <a:ext cx="7026877" cy="1320800"/>
          </a:xfrm>
        </p:spPr>
        <p:txBody>
          <a:bodyPr>
            <a:normAutofit/>
          </a:bodyPr>
          <a:lstStyle/>
          <a:p>
            <a:r>
              <a:rPr lang="en-US" dirty="0"/>
              <a:t>Global SO</a:t>
            </a:r>
            <a:r>
              <a:rPr lang="en-US" baseline="-25000" dirty="0"/>
              <a:t>2</a:t>
            </a:r>
            <a:r>
              <a:rPr lang="en-US" dirty="0"/>
              <a:t> Emission Projections</a:t>
            </a:r>
          </a:p>
        </p:txBody>
      </p:sp>
      <p:pic>
        <p:nvPicPr>
          <p:cNvPr id="5" name="Content Placeholder 4">
            <a:extLst>
              <a:ext uri="{FF2B5EF4-FFF2-40B4-BE49-F238E27FC236}">
                <a16:creationId xmlns:a16="http://schemas.microsoft.com/office/drawing/2014/main" id="{B4399B64-50B3-9347-B362-7CB98F04BF50}"/>
              </a:ext>
            </a:extLst>
          </p:cNvPr>
          <p:cNvPicPr>
            <a:picLocks noGrp="1" noChangeAspect="1"/>
          </p:cNvPicPr>
          <p:nvPr>
            <p:ph idx="1"/>
          </p:nvPr>
        </p:nvPicPr>
        <p:blipFill>
          <a:blip r:embed="rId2"/>
          <a:stretch>
            <a:fillRect/>
          </a:stretch>
        </p:blipFill>
        <p:spPr>
          <a:xfrm>
            <a:off x="994719" y="1700542"/>
            <a:ext cx="5571550" cy="4542780"/>
          </a:xfrm>
        </p:spPr>
      </p:pic>
      <p:sp>
        <p:nvSpPr>
          <p:cNvPr id="6" name="TextBox 5">
            <a:extLst>
              <a:ext uri="{FF2B5EF4-FFF2-40B4-BE49-F238E27FC236}">
                <a16:creationId xmlns:a16="http://schemas.microsoft.com/office/drawing/2014/main" id="{6FF95AB9-BCB8-CE4B-861D-33907111DBE9}"/>
              </a:ext>
            </a:extLst>
          </p:cNvPr>
          <p:cNvSpPr txBox="1"/>
          <p:nvPr/>
        </p:nvSpPr>
        <p:spPr>
          <a:xfrm>
            <a:off x="994719" y="6243322"/>
            <a:ext cx="3302000" cy="276999"/>
          </a:xfrm>
          <a:prstGeom prst="rect">
            <a:avLst/>
          </a:prstGeom>
          <a:noFill/>
        </p:spPr>
        <p:txBody>
          <a:bodyPr wrap="square" rtlCol="0">
            <a:spAutoFit/>
          </a:bodyPr>
          <a:lstStyle/>
          <a:p>
            <a:r>
              <a:rPr lang="en-US" sz="1200" dirty="0"/>
              <a:t>Stern et al. (1996)</a:t>
            </a:r>
          </a:p>
        </p:txBody>
      </p:sp>
    </p:spTree>
    <p:extLst>
      <p:ext uri="{BB962C8B-B14F-4D97-AF65-F5344CB8AC3E}">
        <p14:creationId xmlns:p14="http://schemas.microsoft.com/office/powerpoint/2010/main" val="1033823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FE3B2-6C90-334E-AAE0-819A06C62FD8}"/>
              </a:ext>
            </a:extLst>
          </p:cNvPr>
          <p:cNvSpPr>
            <a:spLocks noGrp="1"/>
          </p:cNvSpPr>
          <p:nvPr>
            <p:ph type="title"/>
          </p:nvPr>
        </p:nvSpPr>
        <p:spPr/>
        <p:txBody>
          <a:bodyPr>
            <a:normAutofit/>
          </a:bodyPr>
          <a:lstStyle/>
          <a:p>
            <a:r>
              <a:rPr lang="en-US" sz="4000" dirty="0"/>
              <a:t>Rationale for Regulation</a:t>
            </a:r>
          </a:p>
        </p:txBody>
      </p:sp>
      <p:sp>
        <p:nvSpPr>
          <p:cNvPr id="3" name="Content Placeholder 2">
            <a:extLst>
              <a:ext uri="{FF2B5EF4-FFF2-40B4-BE49-F238E27FC236}">
                <a16:creationId xmlns:a16="http://schemas.microsoft.com/office/drawing/2014/main" id="{C45BFF27-9E40-A448-8286-ABF97F8C296F}"/>
              </a:ext>
            </a:extLst>
          </p:cNvPr>
          <p:cNvSpPr>
            <a:spLocks noGrp="1"/>
          </p:cNvSpPr>
          <p:nvPr>
            <p:ph idx="1"/>
          </p:nvPr>
        </p:nvSpPr>
        <p:spPr>
          <a:xfrm>
            <a:off x="609599" y="1771649"/>
            <a:ext cx="6648451" cy="4732389"/>
          </a:xfrm>
        </p:spPr>
        <p:txBody>
          <a:bodyPr>
            <a:normAutofit/>
          </a:bodyPr>
          <a:lstStyle/>
          <a:p>
            <a:r>
              <a:rPr lang="en-US" dirty="0"/>
              <a:t>Allegations of market failure:</a:t>
            </a:r>
          </a:p>
          <a:p>
            <a:pPr lvl="1"/>
            <a:r>
              <a:rPr lang="en-US" dirty="0"/>
              <a:t>Underproduction or overproduction of products creating externalities (side effects of behavior that confer benefits or impose costs on others)</a:t>
            </a:r>
          </a:p>
          <a:p>
            <a:pPr lvl="1"/>
            <a:r>
              <a:rPr lang="en-US" dirty="0"/>
              <a:t>Underproduction of public goods (nonexclusive, nonrival)</a:t>
            </a:r>
          </a:p>
          <a:p>
            <a:pPr lvl="1"/>
            <a:r>
              <a:rPr lang="en-US" dirty="0"/>
              <a:t>Inefficiencies from market power (e.g., monopoly, monopsony)</a:t>
            </a:r>
          </a:p>
          <a:p>
            <a:r>
              <a:rPr lang="en-US" dirty="0"/>
              <a:t>Problems with externalities and public goods usually arise where property rights are poorly defined. </a:t>
            </a:r>
          </a:p>
          <a:p>
            <a:r>
              <a:rPr lang="en-US" dirty="0"/>
              <a:t>Merely to show that the market has failed to arrive at some ideal standard is not enough. The second step is to show that the possible government intervention would produce results that are superior. It may be the case that the government intervention is actually worse than the initial market failure.</a:t>
            </a:r>
          </a:p>
        </p:txBody>
      </p:sp>
    </p:spTree>
    <p:extLst>
      <p:ext uri="{BB962C8B-B14F-4D97-AF65-F5344CB8AC3E}">
        <p14:creationId xmlns:p14="http://schemas.microsoft.com/office/powerpoint/2010/main" val="26246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399B64-50B3-9347-B362-7CB98F04BF50}"/>
              </a:ext>
            </a:extLst>
          </p:cNvPr>
          <p:cNvPicPr>
            <a:picLocks noGrp="1" noChangeAspect="1"/>
          </p:cNvPicPr>
          <p:nvPr>
            <p:ph idx="1"/>
          </p:nvPr>
        </p:nvPicPr>
        <p:blipFill>
          <a:blip r:embed="rId2"/>
          <a:stretch>
            <a:fillRect/>
          </a:stretch>
        </p:blipFill>
        <p:spPr>
          <a:xfrm>
            <a:off x="829250" y="2305050"/>
            <a:ext cx="3570329" cy="2911078"/>
          </a:xfrm>
        </p:spPr>
      </p:pic>
      <p:pic>
        <p:nvPicPr>
          <p:cNvPr id="8" name="Picture 7">
            <a:extLst>
              <a:ext uri="{FF2B5EF4-FFF2-40B4-BE49-F238E27FC236}">
                <a16:creationId xmlns:a16="http://schemas.microsoft.com/office/drawing/2014/main" id="{486B99F4-D2D9-F846-8AE9-D01D0232A84A}"/>
              </a:ext>
            </a:extLst>
          </p:cNvPr>
          <p:cNvPicPr>
            <a:picLocks noChangeAspect="1"/>
          </p:cNvPicPr>
          <p:nvPr/>
        </p:nvPicPr>
        <p:blipFill>
          <a:blip r:embed="rId3"/>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956679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FF167-396F-764C-BE6E-29FCE0197CCB}"/>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751908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82F545F-C174-144B-B930-ACAC5BC5D80A}"/>
              </a:ext>
            </a:extLst>
          </p:cNvPr>
          <p:cNvGraphicFramePr>
            <a:graphicFrameLocks/>
          </p:cNvGraphicFramePr>
          <p:nvPr>
            <p:extLst>
              <p:ext uri="{D42A27DB-BD31-4B8C-83A1-F6EECF244321}">
                <p14:modId xmlns:p14="http://schemas.microsoft.com/office/powerpoint/2010/main" val="1582669368"/>
              </p:ext>
            </p:extLst>
          </p:nvPr>
        </p:nvGraphicFramePr>
        <p:xfrm>
          <a:off x="217626" y="1318198"/>
          <a:ext cx="7607240" cy="4308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4054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67E9-3FD5-F543-8C1F-402ED29F3C7F}"/>
              </a:ext>
            </a:extLst>
          </p:cNvPr>
          <p:cNvSpPr>
            <a:spLocks noGrp="1"/>
          </p:cNvSpPr>
          <p:nvPr>
            <p:ph type="title"/>
          </p:nvPr>
        </p:nvSpPr>
        <p:spPr/>
        <p:txBody>
          <a:bodyPr/>
          <a:lstStyle/>
          <a:p>
            <a:r>
              <a:rPr lang="en-US" dirty="0"/>
              <a:t>What Really Matters?</a:t>
            </a:r>
          </a:p>
        </p:txBody>
      </p:sp>
      <p:sp>
        <p:nvSpPr>
          <p:cNvPr id="3" name="Content Placeholder 2">
            <a:extLst>
              <a:ext uri="{FF2B5EF4-FFF2-40B4-BE49-F238E27FC236}">
                <a16:creationId xmlns:a16="http://schemas.microsoft.com/office/drawing/2014/main" id="{40924C91-9B7F-4D45-BC0A-11DA2C93CF1B}"/>
              </a:ext>
            </a:extLst>
          </p:cNvPr>
          <p:cNvSpPr>
            <a:spLocks noGrp="1"/>
          </p:cNvSpPr>
          <p:nvPr>
            <p:ph idx="1"/>
          </p:nvPr>
        </p:nvSpPr>
        <p:spPr>
          <a:xfrm>
            <a:off x="508001" y="1581665"/>
            <a:ext cx="6447501" cy="4547286"/>
          </a:xfrm>
        </p:spPr>
        <p:txBody>
          <a:bodyPr>
            <a:normAutofit fontScale="92500"/>
          </a:bodyPr>
          <a:lstStyle/>
          <a:p>
            <a:r>
              <a:rPr lang="en-US" sz="1900" dirty="0"/>
              <a:t>No measure of pollution that uses pollution concentrations will account for varying subjective valuations of individuals. This undermines target pollution concentrations as a policy goal.</a:t>
            </a:r>
          </a:p>
          <a:p>
            <a:r>
              <a:rPr lang="en-US" sz="1900" dirty="0"/>
              <a:t>Using pollution concentrations to measure environmental quality is also problematic if we do not take into account human adaptability to the environment. For example, people will trade off air quality against other goods.</a:t>
            </a:r>
            <a:r>
              <a:rPr lang="en-US" sz="2000" dirty="0"/>
              <a:t> </a:t>
            </a:r>
          </a:p>
          <a:p>
            <a:pPr lvl="1"/>
            <a:r>
              <a:rPr lang="en-US" sz="1800" dirty="0"/>
              <a:t>For example, humans may be better off with higher PM</a:t>
            </a:r>
            <a:r>
              <a:rPr lang="en-US" sz="1800" baseline="-25000" dirty="0"/>
              <a:t>2.5</a:t>
            </a:r>
            <a:r>
              <a:rPr lang="en-US" sz="1800" dirty="0"/>
              <a:t> and higher income than with lower PM</a:t>
            </a:r>
            <a:r>
              <a:rPr lang="en-US" sz="1800" baseline="-25000" dirty="0"/>
              <a:t>2.5</a:t>
            </a:r>
            <a:r>
              <a:rPr lang="en-US" sz="1800" dirty="0"/>
              <a:t> and lower income, not just generally, but even with regard to the specific hazards from PM</a:t>
            </a:r>
            <a:r>
              <a:rPr lang="en-US" sz="1800" baseline="-25000" dirty="0"/>
              <a:t>2.5</a:t>
            </a:r>
            <a:r>
              <a:rPr lang="en-US" sz="1800" dirty="0"/>
              <a:t>.</a:t>
            </a:r>
            <a:endParaRPr lang="en-US" sz="1900" dirty="0"/>
          </a:p>
          <a:p>
            <a:r>
              <a:rPr lang="en-US" sz="1900" dirty="0"/>
              <a:t>One way to measure the real impact of environmental quality is to look at deaths from environmental hazards.</a:t>
            </a:r>
          </a:p>
        </p:txBody>
      </p:sp>
    </p:spTree>
    <p:extLst>
      <p:ext uri="{BB962C8B-B14F-4D97-AF65-F5344CB8AC3E}">
        <p14:creationId xmlns:p14="http://schemas.microsoft.com/office/powerpoint/2010/main" val="348820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E0600-3EA0-5544-B41B-1C45C18456DD}"/>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40354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F963A-21C3-C043-AEE6-0497975AA1BD}"/>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15356485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00FEF-0104-3E43-A11E-B146FB3FA9D4}"/>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351266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66F30-C36E-0146-920F-8A2E167BF7CE}"/>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00317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23EF5-F698-2448-959F-B1E057DCA6F5}"/>
              </a:ext>
            </a:extLst>
          </p:cNvPr>
          <p:cNvPicPr>
            <a:picLocks noChangeAspect="1"/>
          </p:cNvPicPr>
          <p:nvPr/>
        </p:nvPicPr>
        <p:blipFill>
          <a:blip r:embed="rId2"/>
          <a:stretch>
            <a:fillRect/>
          </a:stretch>
        </p:blipFill>
        <p:spPr>
          <a:xfrm>
            <a:off x="252583" y="857250"/>
            <a:ext cx="8638835" cy="5143500"/>
          </a:xfrm>
          <a:prstGeom prst="rect">
            <a:avLst/>
          </a:prstGeom>
        </p:spPr>
      </p:pic>
      <p:sp>
        <p:nvSpPr>
          <p:cNvPr id="4" name="TextBox 3">
            <a:extLst>
              <a:ext uri="{FF2B5EF4-FFF2-40B4-BE49-F238E27FC236}">
                <a16:creationId xmlns:a16="http://schemas.microsoft.com/office/drawing/2014/main" id="{A1C8217E-3BAC-1743-ABA2-7BA0677C5EBC}"/>
              </a:ext>
            </a:extLst>
          </p:cNvPr>
          <p:cNvSpPr txBox="1"/>
          <p:nvPr/>
        </p:nvSpPr>
        <p:spPr>
          <a:xfrm>
            <a:off x="3276601" y="5645151"/>
            <a:ext cx="5614817" cy="276999"/>
          </a:xfrm>
          <a:prstGeom prst="rect">
            <a:avLst/>
          </a:prstGeom>
          <a:noFill/>
        </p:spPr>
        <p:txBody>
          <a:bodyPr wrap="square" rtlCol="0">
            <a:spAutoFit/>
          </a:bodyPr>
          <a:lstStyle/>
          <a:p>
            <a:pPr algn="r"/>
            <a:r>
              <a:rPr lang="en-US" sz="1200" dirty="0"/>
              <a:t>https://</a:t>
            </a:r>
            <a:r>
              <a:rPr lang="en-US" sz="1200" dirty="0" err="1"/>
              <a:t>ourworldindata.org</a:t>
            </a:r>
            <a:r>
              <a:rPr lang="en-US" sz="1200" dirty="0"/>
              <a:t>/natural-disasters</a:t>
            </a:r>
          </a:p>
        </p:txBody>
      </p:sp>
    </p:spTree>
    <p:extLst>
      <p:ext uri="{BB962C8B-B14F-4D97-AF65-F5344CB8AC3E}">
        <p14:creationId xmlns:p14="http://schemas.microsoft.com/office/powerpoint/2010/main" val="1649487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4759" y="1140475"/>
            <a:ext cx="7677241" cy="5107925"/>
          </a:xfrm>
          <a:prstGeom prst="rect">
            <a:avLst/>
          </a:prstGeom>
        </p:spPr>
      </p:pic>
      <p:sp>
        <p:nvSpPr>
          <p:cNvPr id="3" name="Rectangle 2"/>
          <p:cNvSpPr/>
          <p:nvPr/>
        </p:nvSpPr>
        <p:spPr>
          <a:xfrm>
            <a:off x="1905001" y="6400800"/>
            <a:ext cx="7239000" cy="307777"/>
          </a:xfrm>
          <a:prstGeom prst="rect">
            <a:avLst/>
          </a:prstGeom>
        </p:spPr>
        <p:txBody>
          <a:bodyPr wrap="square">
            <a:spAutoFit/>
          </a:bodyPr>
          <a:lstStyle/>
          <a:p>
            <a:pPr algn="r"/>
            <a:r>
              <a:rPr lang="en-US" sz="1400" dirty="0"/>
              <a:t>Source: https://</a:t>
            </a:r>
            <a:r>
              <a:rPr lang="en-US" sz="1400" dirty="0" err="1"/>
              <a:t>ourworldindata.org</a:t>
            </a:r>
            <a:r>
              <a:rPr lang="en-US" sz="1400" dirty="0"/>
              <a:t>/natural-catastrophes/</a:t>
            </a:r>
          </a:p>
        </p:txBody>
      </p:sp>
      <p:sp>
        <p:nvSpPr>
          <p:cNvPr id="4" name="TextBox 3"/>
          <p:cNvSpPr txBox="1"/>
          <p:nvPr/>
        </p:nvSpPr>
        <p:spPr>
          <a:xfrm>
            <a:off x="1488557" y="217145"/>
            <a:ext cx="5954233" cy="923330"/>
          </a:xfrm>
          <a:prstGeom prst="rect">
            <a:avLst/>
          </a:prstGeom>
          <a:noFill/>
        </p:spPr>
        <p:txBody>
          <a:bodyPr wrap="square" rtlCol="0">
            <a:spAutoFit/>
          </a:bodyPr>
          <a:lstStyle/>
          <a:p>
            <a:r>
              <a:rPr lang="en-US" b="1" dirty="0"/>
              <a:t>Correlation between multidimensional poverty (MPI) and deaths due to environmental causes (per million people) </a:t>
            </a:r>
            <a:r>
              <a:rPr lang="en-US" dirty="0"/>
              <a:t>– Human Development Report 2011</a:t>
            </a:r>
          </a:p>
        </p:txBody>
      </p:sp>
    </p:spTree>
    <p:extLst>
      <p:ext uri="{BB962C8B-B14F-4D97-AF65-F5344CB8AC3E}">
        <p14:creationId xmlns:p14="http://schemas.microsoft.com/office/powerpoint/2010/main" val="322028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82600" y="816638"/>
            <a:ext cx="2525519" cy="5224724"/>
          </a:xfrm>
        </p:spPr>
        <p:txBody>
          <a:bodyPr anchor="ctr">
            <a:normAutofit/>
          </a:bodyPr>
          <a:lstStyle/>
          <a:p>
            <a:r>
              <a:rPr lang="en-US" sz="2800"/>
              <a:t>Three Basic Approaches to Environmental Problems</a:t>
            </a:r>
          </a:p>
        </p:txBody>
      </p:sp>
      <p:sp>
        <p:nvSpPr>
          <p:cNvPr id="3" name="Content Placeholder 2"/>
          <p:cNvSpPr>
            <a:spLocks noGrp="1"/>
          </p:cNvSpPr>
          <p:nvPr>
            <p:ph idx="1"/>
          </p:nvPr>
        </p:nvSpPr>
        <p:spPr>
          <a:xfrm>
            <a:off x="3490721" y="816638"/>
            <a:ext cx="3464779" cy="5224724"/>
          </a:xfrm>
        </p:spPr>
        <p:txBody>
          <a:bodyPr anchor="ctr">
            <a:normAutofit/>
          </a:bodyPr>
          <a:lstStyle/>
          <a:p>
            <a:r>
              <a:rPr lang="en-US" dirty="0" err="1"/>
              <a:t>Pigouvian</a:t>
            </a:r>
            <a:r>
              <a:rPr lang="en-US" dirty="0"/>
              <a:t> approach (tax/subsidy schemes)</a:t>
            </a:r>
          </a:p>
          <a:p>
            <a:r>
              <a:rPr lang="en-US" dirty="0"/>
              <a:t>Regulatory approach (government forces reductions in emissions to a level deemed socially efficient)</a:t>
            </a:r>
          </a:p>
          <a:p>
            <a:r>
              <a:rPr lang="en-US" dirty="0"/>
              <a:t>Property rights approach </a:t>
            </a:r>
          </a:p>
          <a:p>
            <a:pPr lvl="1"/>
            <a:r>
              <a:rPr lang="en-US" dirty="0"/>
              <a:t>common law, torts, Coase, </a:t>
            </a:r>
            <a:r>
              <a:rPr lang="en-US" dirty="0" err="1"/>
              <a:t>Demsetz</a:t>
            </a:r>
            <a:endParaRPr lang="en-US" dirty="0"/>
          </a:p>
          <a:p>
            <a:pPr lvl="1"/>
            <a:r>
              <a:rPr lang="en-US" dirty="0"/>
              <a:t>natural law, torts, Rothbard, Block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Energy and Growth</a:t>
            </a:r>
          </a:p>
        </p:txBody>
      </p:sp>
      <p:sp>
        <p:nvSpPr>
          <p:cNvPr id="3" name="Content Placeholder 2"/>
          <p:cNvSpPr>
            <a:spLocks noGrp="1"/>
          </p:cNvSpPr>
          <p:nvPr>
            <p:ph idx="1"/>
          </p:nvPr>
        </p:nvSpPr>
        <p:spPr/>
        <p:txBody>
          <a:bodyPr/>
          <a:lstStyle/>
          <a:p>
            <a:pPr>
              <a:buFont typeface="Wingdings" pitchFamily="2" charset="2"/>
              <a:buChar char="Ø"/>
            </a:pPr>
            <a:r>
              <a:rPr lang="en-US" dirty="0"/>
              <a:t>Inexpensive energy is a critical tool for economic growth</a:t>
            </a:r>
          </a:p>
          <a:p>
            <a:pPr>
              <a:buFont typeface="Wingdings" pitchFamily="2" charset="2"/>
              <a:buChar char="Ø"/>
            </a:pPr>
            <a:r>
              <a:rPr lang="en-US" dirty="0"/>
              <a:t>Energy-fueled growth is the single best pathway out of poverty</a:t>
            </a:r>
          </a:p>
          <a:p>
            <a:pPr>
              <a:buFont typeface="Wingdings" pitchFamily="2" charset="2"/>
              <a:buChar char="Ø"/>
            </a:pPr>
            <a:r>
              <a:rPr lang="en-US" dirty="0"/>
              <a:t>Subsidizing particular energy sources, and other consequences of rent-seeking, can mean slowing economic growth by misallocating resources</a:t>
            </a:r>
          </a:p>
        </p:txBody>
      </p:sp>
    </p:spTree>
    <p:extLst>
      <p:ext uri="{BB962C8B-B14F-4D97-AF65-F5344CB8AC3E}">
        <p14:creationId xmlns:p14="http://schemas.microsoft.com/office/powerpoint/2010/main" val="807220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F9776-9BF5-2947-B186-E32E6D8E0515}"/>
              </a:ext>
            </a:extLst>
          </p:cNvPr>
          <p:cNvPicPr>
            <a:picLocks noChangeAspect="1"/>
          </p:cNvPicPr>
          <p:nvPr/>
        </p:nvPicPr>
        <p:blipFill>
          <a:blip r:embed="rId2"/>
          <a:stretch>
            <a:fillRect/>
          </a:stretch>
        </p:blipFill>
        <p:spPr>
          <a:xfrm>
            <a:off x="1394880" y="0"/>
            <a:ext cx="6354240" cy="6858000"/>
          </a:xfrm>
          <a:prstGeom prst="rect">
            <a:avLst/>
          </a:prstGeom>
        </p:spPr>
      </p:pic>
    </p:spTree>
    <p:extLst>
      <p:ext uri="{BB962C8B-B14F-4D97-AF65-F5344CB8AC3E}">
        <p14:creationId xmlns:p14="http://schemas.microsoft.com/office/powerpoint/2010/main" val="609788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Energy and Growth</a:t>
            </a:r>
          </a:p>
        </p:txBody>
      </p:sp>
      <p:sp>
        <p:nvSpPr>
          <p:cNvPr id="3" name="Content Placeholder 2"/>
          <p:cNvSpPr>
            <a:spLocks noGrp="1"/>
          </p:cNvSpPr>
          <p:nvPr>
            <p:ph idx="1"/>
          </p:nvPr>
        </p:nvSpPr>
        <p:spPr>
          <a:xfrm>
            <a:off x="1028700" y="1841157"/>
            <a:ext cx="6274143" cy="4300151"/>
          </a:xfrm>
        </p:spPr>
        <p:txBody>
          <a:bodyPr>
            <a:normAutofit fontScale="62500" lnSpcReduction="20000"/>
          </a:bodyPr>
          <a:lstStyle/>
          <a:p>
            <a:pPr marL="468313" indent="-468313">
              <a:lnSpc>
                <a:spcPct val="120000"/>
              </a:lnSpc>
              <a:spcAft>
                <a:spcPts val="800"/>
              </a:spcAft>
              <a:buFont typeface="Wingdings" charset="2"/>
              <a:buChar char="q"/>
            </a:pPr>
            <a:r>
              <a:rPr lang="en-US" sz="2600" dirty="0"/>
              <a:t>“Around three billion people cook and heat their homes using open fires and simple stoves burning biomass (wood, animal dung and crop waste) and coal.”</a:t>
            </a:r>
          </a:p>
          <a:p>
            <a:pPr marL="468313" indent="-468313">
              <a:lnSpc>
                <a:spcPct val="120000"/>
              </a:lnSpc>
              <a:spcAft>
                <a:spcPts val="800"/>
              </a:spcAft>
              <a:buFont typeface="Wingdings" charset="2"/>
              <a:buChar char="q"/>
            </a:pPr>
            <a:r>
              <a:rPr lang="en-US" sz="2600" dirty="0"/>
              <a:t>“over 4 million people die prematurely from illness attributable to the household air pollution from cooking with solid fuels.” This is c. 45x the number dying from natural catastrophes.</a:t>
            </a:r>
          </a:p>
          <a:p>
            <a:pPr marL="468313" indent="-468313">
              <a:lnSpc>
                <a:spcPct val="120000"/>
              </a:lnSpc>
              <a:spcAft>
                <a:spcPts val="800"/>
              </a:spcAft>
              <a:buFont typeface="Wingdings" charset="2"/>
              <a:buChar char="q"/>
            </a:pPr>
            <a:r>
              <a:rPr lang="en-US" sz="2600" dirty="0"/>
              <a:t>”the lack of access to electricity for at least 1.2 billion people (many of whom then use kerosene lamps for lighting) creates other health risks, e.g., burns, injuries and poisonings from fuel ingestion, as well as constraining other opportunities for health and development, e.g. studying or engaging in small crafts and trades, which require adequate lighting.” Most of the victims are women and young children.</a:t>
            </a:r>
          </a:p>
        </p:txBody>
      </p:sp>
      <p:sp>
        <p:nvSpPr>
          <p:cNvPr id="4" name="TextBox 3"/>
          <p:cNvSpPr txBox="1"/>
          <p:nvPr/>
        </p:nvSpPr>
        <p:spPr>
          <a:xfrm>
            <a:off x="1722221" y="6393038"/>
            <a:ext cx="7421779" cy="307777"/>
          </a:xfrm>
          <a:prstGeom prst="rect">
            <a:avLst/>
          </a:prstGeom>
          <a:noFill/>
        </p:spPr>
        <p:txBody>
          <a:bodyPr wrap="square" rtlCol="0">
            <a:spAutoFit/>
          </a:bodyPr>
          <a:lstStyle/>
          <a:p>
            <a:pPr algn="r"/>
            <a:r>
              <a:rPr lang="en-US" sz="1400" dirty="0"/>
              <a:t>Source: http://</a:t>
            </a:r>
            <a:r>
              <a:rPr lang="en-US" sz="1400" dirty="0" err="1"/>
              <a:t>www.who.int</a:t>
            </a:r>
            <a:r>
              <a:rPr lang="en-US" sz="1400" dirty="0"/>
              <a:t>/</a:t>
            </a:r>
            <a:r>
              <a:rPr lang="en-US" sz="1400" dirty="0" err="1"/>
              <a:t>mediacentre</a:t>
            </a:r>
            <a:r>
              <a:rPr lang="en-US" sz="1400" dirty="0"/>
              <a:t>/factsheets/fs292/</a:t>
            </a:r>
            <a:r>
              <a:rPr lang="en-US" sz="1400" dirty="0" err="1"/>
              <a:t>en</a:t>
            </a:r>
            <a:r>
              <a:rPr lang="en-US" sz="1400" dirty="0"/>
              <a:t>/</a:t>
            </a:r>
          </a:p>
        </p:txBody>
      </p:sp>
    </p:spTree>
    <p:extLst>
      <p:ext uri="{BB962C8B-B14F-4D97-AF65-F5344CB8AC3E}">
        <p14:creationId xmlns:p14="http://schemas.microsoft.com/office/powerpoint/2010/main" val="3496909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
            <a:ext cx="7543800" cy="6175562"/>
          </a:xfrm>
          <a:prstGeom prst="rect">
            <a:avLst/>
          </a:prstGeom>
        </p:spPr>
      </p:pic>
      <p:sp>
        <p:nvSpPr>
          <p:cNvPr id="3" name="TextBox 2"/>
          <p:cNvSpPr txBox="1"/>
          <p:nvPr/>
        </p:nvSpPr>
        <p:spPr>
          <a:xfrm>
            <a:off x="6400800" y="6443788"/>
            <a:ext cx="2134174" cy="338554"/>
          </a:xfrm>
          <a:prstGeom prst="rect">
            <a:avLst/>
          </a:prstGeom>
          <a:noFill/>
        </p:spPr>
        <p:txBody>
          <a:bodyPr wrap="none" rtlCol="0">
            <a:spAutoFit/>
          </a:bodyPr>
          <a:lstStyle/>
          <a:p>
            <a:r>
              <a:rPr lang="en-US" sz="1600" dirty="0"/>
              <a:t>Source: </a:t>
            </a:r>
            <a:r>
              <a:rPr lang="en-US" sz="1600" dirty="0" err="1"/>
              <a:t>gapminder.org</a:t>
            </a:r>
            <a:endParaRPr lang="en-US" sz="1600" dirty="0"/>
          </a:p>
        </p:txBody>
      </p:sp>
    </p:spTree>
    <p:extLst>
      <p:ext uri="{BB962C8B-B14F-4D97-AF65-F5344CB8AC3E}">
        <p14:creationId xmlns:p14="http://schemas.microsoft.com/office/powerpoint/2010/main" val="1546645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054" y="1219200"/>
            <a:ext cx="8674147" cy="4639660"/>
          </a:xfrm>
          <a:prstGeom prst="rect">
            <a:avLst/>
          </a:prstGeom>
        </p:spPr>
      </p:pic>
      <p:sp>
        <p:nvSpPr>
          <p:cNvPr id="5" name="TextBox 4"/>
          <p:cNvSpPr txBox="1"/>
          <p:nvPr/>
        </p:nvSpPr>
        <p:spPr>
          <a:xfrm>
            <a:off x="2057400" y="6480906"/>
            <a:ext cx="6966857" cy="338554"/>
          </a:xfrm>
          <a:prstGeom prst="rect">
            <a:avLst/>
          </a:prstGeom>
          <a:noFill/>
        </p:spPr>
        <p:txBody>
          <a:bodyPr wrap="square" rtlCol="0">
            <a:spAutoFit/>
          </a:bodyPr>
          <a:lstStyle/>
          <a:p>
            <a:pPr algn="r"/>
            <a:r>
              <a:rPr lang="en-US" sz="1600" dirty="0"/>
              <a:t>Source: https://</a:t>
            </a:r>
            <a:r>
              <a:rPr lang="en-US" sz="1600" dirty="0" err="1"/>
              <a:t>ourworldindata.org</a:t>
            </a:r>
            <a:r>
              <a:rPr lang="en-US" sz="1600" dirty="0"/>
              <a:t>/indoor-air-pollution/</a:t>
            </a:r>
          </a:p>
        </p:txBody>
      </p:sp>
      <p:sp>
        <p:nvSpPr>
          <p:cNvPr id="6" name="TextBox 5"/>
          <p:cNvSpPr txBox="1"/>
          <p:nvPr/>
        </p:nvSpPr>
        <p:spPr>
          <a:xfrm>
            <a:off x="0" y="498356"/>
            <a:ext cx="6993924" cy="584775"/>
          </a:xfrm>
          <a:prstGeom prst="rect">
            <a:avLst/>
          </a:prstGeom>
          <a:noFill/>
        </p:spPr>
        <p:txBody>
          <a:bodyPr wrap="square" rtlCol="0">
            <a:spAutoFit/>
          </a:bodyPr>
          <a:lstStyle/>
          <a:p>
            <a:pPr algn="ctr"/>
            <a:r>
              <a:rPr lang="en-US" sz="1600" dirty="0"/>
              <a:t>Indoor air pollution indicator from Environmental Performance Index, 2006 – SEDAC (NASA)</a:t>
            </a:r>
          </a:p>
        </p:txBody>
      </p:sp>
    </p:spTree>
    <p:extLst>
      <p:ext uri="{BB962C8B-B14F-4D97-AF65-F5344CB8AC3E}">
        <p14:creationId xmlns:p14="http://schemas.microsoft.com/office/powerpoint/2010/main" val="913092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10543" y="6440674"/>
            <a:ext cx="6433457" cy="338554"/>
          </a:xfrm>
          <a:prstGeom prst="rect">
            <a:avLst/>
          </a:prstGeom>
          <a:noFill/>
        </p:spPr>
        <p:txBody>
          <a:bodyPr wrap="square" rtlCol="0">
            <a:spAutoFit/>
          </a:bodyPr>
          <a:lstStyle/>
          <a:p>
            <a:pPr algn="r"/>
            <a:r>
              <a:rPr lang="en-US" sz="1600" dirty="0"/>
              <a:t>Source: https://</a:t>
            </a:r>
            <a:r>
              <a:rPr lang="en-US" sz="1600" dirty="0" err="1"/>
              <a:t>ourworldindata.org</a:t>
            </a:r>
            <a:r>
              <a:rPr lang="en-US" sz="1600" dirty="0"/>
              <a:t>/indoor-air-pollution/</a:t>
            </a:r>
          </a:p>
        </p:txBody>
      </p:sp>
      <p:pic>
        <p:nvPicPr>
          <p:cNvPr id="2" name="Picture 1"/>
          <p:cNvPicPr>
            <a:picLocks noChangeAspect="1"/>
          </p:cNvPicPr>
          <p:nvPr/>
        </p:nvPicPr>
        <p:blipFill>
          <a:blip r:embed="rId2"/>
          <a:stretch>
            <a:fillRect/>
          </a:stretch>
        </p:blipFill>
        <p:spPr>
          <a:xfrm>
            <a:off x="152400" y="1603006"/>
            <a:ext cx="8686126" cy="4188194"/>
          </a:xfrm>
          <a:prstGeom prst="rect">
            <a:avLst/>
          </a:prstGeom>
        </p:spPr>
      </p:pic>
      <p:sp>
        <p:nvSpPr>
          <p:cNvPr id="3" name="TextBox 2"/>
          <p:cNvSpPr txBox="1"/>
          <p:nvPr/>
        </p:nvSpPr>
        <p:spPr>
          <a:xfrm>
            <a:off x="389808" y="538033"/>
            <a:ext cx="6752397" cy="1077218"/>
          </a:xfrm>
          <a:prstGeom prst="rect">
            <a:avLst/>
          </a:prstGeom>
          <a:noFill/>
        </p:spPr>
        <p:txBody>
          <a:bodyPr wrap="square" rtlCol="0">
            <a:spAutoFit/>
          </a:bodyPr>
          <a:lstStyle/>
          <a:p>
            <a:r>
              <a:rPr lang="en-US" sz="1600" dirty="0"/>
              <a:t>Share of population without access to modern fuels (i.e., electricity, liquid fuels, and gaseous fuels such as LPG, natural gas, and kerosene) in developing countries, 2007 </a:t>
            </a:r>
          </a:p>
          <a:p>
            <a:r>
              <a:rPr lang="en-US" sz="1600" dirty="0"/>
              <a:t>– UNDP &amp; WHO (2009)</a:t>
            </a:r>
          </a:p>
        </p:txBody>
      </p:sp>
    </p:spTree>
    <p:extLst>
      <p:ext uri="{BB962C8B-B14F-4D97-AF65-F5344CB8AC3E}">
        <p14:creationId xmlns:p14="http://schemas.microsoft.com/office/powerpoint/2010/main" val="24769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5C80-08BD-DF4B-8875-5C1FEE5B1FE6}"/>
              </a:ext>
            </a:extLst>
          </p:cNvPr>
          <p:cNvSpPr>
            <a:spLocks noGrp="1"/>
          </p:cNvSpPr>
          <p:nvPr>
            <p:ph type="title"/>
          </p:nvPr>
        </p:nvSpPr>
        <p:spPr/>
        <p:txBody>
          <a:bodyPr/>
          <a:lstStyle/>
          <a:p>
            <a:r>
              <a:rPr lang="en-US" dirty="0"/>
              <a:t>Renewables</a:t>
            </a:r>
          </a:p>
        </p:txBody>
      </p:sp>
      <p:sp>
        <p:nvSpPr>
          <p:cNvPr id="3" name="Content Placeholder 2">
            <a:extLst>
              <a:ext uri="{FF2B5EF4-FFF2-40B4-BE49-F238E27FC236}">
                <a16:creationId xmlns:a16="http://schemas.microsoft.com/office/drawing/2014/main" id="{916CE472-2025-634D-B62C-19133B84EC4D}"/>
              </a:ext>
            </a:extLst>
          </p:cNvPr>
          <p:cNvSpPr>
            <a:spLocks noGrp="1"/>
          </p:cNvSpPr>
          <p:nvPr>
            <p:ph idx="1"/>
          </p:nvPr>
        </p:nvSpPr>
        <p:spPr>
          <a:xfrm>
            <a:off x="609599" y="2160590"/>
            <a:ext cx="4148139" cy="3880773"/>
          </a:xfrm>
        </p:spPr>
        <p:txBody>
          <a:bodyPr>
            <a:normAutofit/>
          </a:bodyPr>
          <a:lstStyle/>
          <a:p>
            <a:r>
              <a:rPr lang="en-US" dirty="0"/>
              <a:t>Is there wisdom in using a renewable energy source, or for that matter a renewable raw material of any kind?</a:t>
            </a:r>
          </a:p>
          <a:p>
            <a:r>
              <a:rPr lang="en-US" dirty="0"/>
              <a:t>Should we use wind, solar, geothermal, hydroelectric, biomass, or another renewable source of energy, </a:t>
            </a:r>
            <a:r>
              <a:rPr lang="en-US" i="1" dirty="0"/>
              <a:t>no matter what the cost</a:t>
            </a:r>
            <a:r>
              <a:rPr lang="en-US" dirty="0"/>
              <a:t>?</a:t>
            </a:r>
          </a:p>
          <a:p>
            <a:endParaRPr lang="en-US" dirty="0"/>
          </a:p>
        </p:txBody>
      </p:sp>
      <p:pic>
        <p:nvPicPr>
          <p:cNvPr id="5" name="Picture 4">
            <a:extLst>
              <a:ext uri="{FF2B5EF4-FFF2-40B4-BE49-F238E27FC236}">
                <a16:creationId xmlns:a16="http://schemas.microsoft.com/office/drawing/2014/main" id="{DFB27584-ABDB-8D42-9F5B-2BABA62BE441}"/>
              </a:ext>
            </a:extLst>
          </p:cNvPr>
          <p:cNvPicPr>
            <a:picLocks noChangeAspect="1"/>
          </p:cNvPicPr>
          <p:nvPr/>
        </p:nvPicPr>
        <p:blipFill>
          <a:blip r:embed="rId3"/>
          <a:stretch>
            <a:fillRect/>
          </a:stretch>
        </p:blipFill>
        <p:spPr>
          <a:xfrm>
            <a:off x="4757738" y="609600"/>
            <a:ext cx="4268644" cy="5629275"/>
          </a:xfrm>
          <a:prstGeom prst="rect">
            <a:avLst/>
          </a:prstGeom>
        </p:spPr>
      </p:pic>
      <p:sp>
        <p:nvSpPr>
          <p:cNvPr id="6" name="Rectangle 5">
            <a:extLst>
              <a:ext uri="{FF2B5EF4-FFF2-40B4-BE49-F238E27FC236}">
                <a16:creationId xmlns:a16="http://schemas.microsoft.com/office/drawing/2014/main" id="{E51D35F1-5620-7344-883C-B034CB230AD4}"/>
              </a:ext>
            </a:extLst>
          </p:cNvPr>
          <p:cNvSpPr/>
          <p:nvPr/>
        </p:nvSpPr>
        <p:spPr>
          <a:xfrm>
            <a:off x="4671312" y="6271553"/>
            <a:ext cx="4572000" cy="507831"/>
          </a:xfrm>
          <a:prstGeom prst="rect">
            <a:avLst/>
          </a:prstGeom>
        </p:spPr>
        <p:txBody>
          <a:bodyPr>
            <a:spAutoFit/>
          </a:bodyPr>
          <a:lstStyle/>
          <a:p>
            <a:r>
              <a:rPr lang="en-US" sz="900" dirty="0"/>
              <a:t>Image: https://</a:t>
            </a:r>
            <a:r>
              <a:rPr lang="en-US" sz="900" dirty="0" err="1"/>
              <a:t>www.forbes.com</a:t>
            </a:r>
            <a:r>
              <a:rPr lang="en-US" sz="900" dirty="0"/>
              <a:t>/sites/</a:t>
            </a:r>
            <a:r>
              <a:rPr lang="en-US" sz="900" dirty="0" err="1"/>
              <a:t>michaelshellenberger</a:t>
            </a:r>
            <a:r>
              <a:rPr lang="en-US" sz="900" dirty="0"/>
              <a:t>/2019/05/06/the-reason-renewables-cant-power-modern-civilization-is-because-they-were-never-meant-to/#da5f6e8ea2b9</a:t>
            </a:r>
          </a:p>
        </p:txBody>
      </p:sp>
    </p:spTree>
    <p:extLst>
      <p:ext uri="{BB962C8B-B14F-4D97-AF65-F5344CB8AC3E}">
        <p14:creationId xmlns:p14="http://schemas.microsoft.com/office/powerpoint/2010/main" val="3656368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5C80-08BD-DF4B-8875-5C1FEE5B1FE6}"/>
              </a:ext>
            </a:extLst>
          </p:cNvPr>
          <p:cNvSpPr>
            <a:spLocks noGrp="1"/>
          </p:cNvSpPr>
          <p:nvPr>
            <p:ph type="title"/>
          </p:nvPr>
        </p:nvSpPr>
        <p:spPr/>
        <p:txBody>
          <a:bodyPr/>
          <a:lstStyle/>
          <a:p>
            <a:r>
              <a:rPr lang="en-US" dirty="0"/>
              <a:t>Renewables</a:t>
            </a:r>
          </a:p>
        </p:txBody>
      </p:sp>
      <p:sp>
        <p:nvSpPr>
          <p:cNvPr id="3" name="Content Placeholder 2">
            <a:extLst>
              <a:ext uri="{FF2B5EF4-FFF2-40B4-BE49-F238E27FC236}">
                <a16:creationId xmlns:a16="http://schemas.microsoft.com/office/drawing/2014/main" id="{916CE472-2025-634D-B62C-19133B84EC4D}"/>
              </a:ext>
            </a:extLst>
          </p:cNvPr>
          <p:cNvSpPr>
            <a:spLocks noGrp="1"/>
          </p:cNvSpPr>
          <p:nvPr>
            <p:ph idx="1"/>
          </p:nvPr>
        </p:nvSpPr>
        <p:spPr>
          <a:xfrm>
            <a:off x="609599" y="2160590"/>
            <a:ext cx="6347714" cy="4268785"/>
          </a:xfrm>
        </p:spPr>
        <p:txBody>
          <a:bodyPr>
            <a:normAutofit/>
          </a:bodyPr>
          <a:lstStyle/>
          <a:p>
            <a:r>
              <a:rPr lang="en-US" dirty="0"/>
              <a:t>Keep in mind that harnessing some renewables requires the expenditure of scarce resources which have alternative uses. Solar power, for instance, requires the use of land for the solar arrays, and for the power transmission lines. It requires human labor to manufacture these arrays. And while the sun may shine indefinitely, the capital used to harness the sun will wear out.</a:t>
            </a:r>
          </a:p>
          <a:p>
            <a:r>
              <a:rPr lang="en-US" dirty="0"/>
              <a:t>To produce the same amount of energy, solar farms take 450 times as much land as nuclear plants; wind farms take 700 times as much land as natural gas power plants.</a:t>
            </a:r>
          </a:p>
          <a:p>
            <a:endParaRPr lang="en-US" dirty="0"/>
          </a:p>
        </p:txBody>
      </p:sp>
    </p:spTree>
    <p:extLst>
      <p:ext uri="{BB962C8B-B14F-4D97-AF65-F5344CB8AC3E}">
        <p14:creationId xmlns:p14="http://schemas.microsoft.com/office/powerpoint/2010/main" val="20757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5C80-08BD-DF4B-8875-5C1FEE5B1FE6}"/>
              </a:ext>
            </a:extLst>
          </p:cNvPr>
          <p:cNvSpPr>
            <a:spLocks noGrp="1"/>
          </p:cNvSpPr>
          <p:nvPr>
            <p:ph type="title"/>
          </p:nvPr>
        </p:nvSpPr>
        <p:spPr/>
        <p:txBody>
          <a:bodyPr/>
          <a:lstStyle/>
          <a:p>
            <a:r>
              <a:rPr lang="en-US" dirty="0"/>
              <a:t>Renewables</a:t>
            </a:r>
          </a:p>
        </p:txBody>
      </p:sp>
      <p:sp>
        <p:nvSpPr>
          <p:cNvPr id="3" name="Content Placeholder 2">
            <a:extLst>
              <a:ext uri="{FF2B5EF4-FFF2-40B4-BE49-F238E27FC236}">
                <a16:creationId xmlns:a16="http://schemas.microsoft.com/office/drawing/2014/main" id="{916CE472-2025-634D-B62C-19133B84EC4D}"/>
              </a:ext>
            </a:extLst>
          </p:cNvPr>
          <p:cNvSpPr>
            <a:spLocks noGrp="1"/>
          </p:cNvSpPr>
          <p:nvPr>
            <p:ph idx="1"/>
          </p:nvPr>
        </p:nvSpPr>
        <p:spPr>
          <a:xfrm>
            <a:off x="609599" y="2160590"/>
            <a:ext cx="6347714" cy="4268785"/>
          </a:xfrm>
        </p:spPr>
        <p:txBody>
          <a:bodyPr>
            <a:normAutofit/>
          </a:bodyPr>
          <a:lstStyle/>
          <a:p>
            <a:r>
              <a:rPr lang="en-US" dirty="0"/>
              <a:t>“A new wind farm in Kenya… is located on a major flight path of migratory birds. Scientists say it will kill hundreds of endangered eagles. ‘It’s one of the three worst sites for a wind farm that I’ve seen in Africa in terms of its potential to kill threatened birds,’ a biologist explained.” </a:t>
            </a:r>
            <a:r>
              <a:rPr lang="en-US" sz="1400" dirty="0"/>
              <a:t>(Michael </a:t>
            </a:r>
            <a:r>
              <a:rPr lang="en-US" sz="1400" dirty="0" err="1"/>
              <a:t>Shellenberger</a:t>
            </a:r>
            <a:r>
              <a:rPr lang="en-US" sz="1400" dirty="0"/>
              <a:t>, “The Reason Renewables Can’t Power Modern Civilization Is Because They Were Never Meant To,” </a:t>
            </a:r>
            <a:r>
              <a:rPr lang="en-US" sz="1400" i="1" dirty="0"/>
              <a:t>Forbes</a:t>
            </a:r>
            <a:r>
              <a:rPr lang="en-US" sz="1400" dirty="0"/>
              <a:t>, May 6, 2019)</a:t>
            </a:r>
          </a:p>
          <a:p>
            <a:r>
              <a:rPr lang="en-US" dirty="0"/>
              <a:t>Increasingly scarce resources will result in higher prices, creating stronger and stronger incentives to search for alternatives.</a:t>
            </a:r>
          </a:p>
          <a:p>
            <a:pPr marL="0" indent="0">
              <a:buNone/>
            </a:pPr>
            <a:endParaRPr lang="en-US" dirty="0"/>
          </a:p>
          <a:p>
            <a:endParaRPr lang="en-US" dirty="0"/>
          </a:p>
        </p:txBody>
      </p:sp>
    </p:spTree>
    <p:extLst>
      <p:ext uri="{BB962C8B-B14F-4D97-AF65-F5344CB8AC3E}">
        <p14:creationId xmlns:p14="http://schemas.microsoft.com/office/powerpoint/2010/main" val="10476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0DB6-07A8-144C-99A3-26BF2FB4A18B}"/>
              </a:ext>
            </a:extLst>
          </p:cNvPr>
          <p:cNvSpPr>
            <a:spLocks noGrp="1"/>
          </p:cNvSpPr>
          <p:nvPr>
            <p:ph type="title"/>
          </p:nvPr>
        </p:nvSpPr>
        <p:spPr/>
        <p:txBody>
          <a:bodyPr/>
          <a:lstStyle/>
          <a:p>
            <a:r>
              <a:rPr lang="en-US" dirty="0"/>
              <a:t>Renewables</a:t>
            </a:r>
          </a:p>
        </p:txBody>
      </p:sp>
      <p:sp>
        <p:nvSpPr>
          <p:cNvPr id="3" name="Content Placeholder 2">
            <a:extLst>
              <a:ext uri="{FF2B5EF4-FFF2-40B4-BE49-F238E27FC236}">
                <a16:creationId xmlns:a16="http://schemas.microsoft.com/office/drawing/2014/main" id="{7A4FAE54-0934-C040-9C00-D1E5D892E61C}"/>
              </a:ext>
            </a:extLst>
          </p:cNvPr>
          <p:cNvSpPr>
            <a:spLocks noGrp="1"/>
          </p:cNvSpPr>
          <p:nvPr>
            <p:ph idx="1"/>
          </p:nvPr>
        </p:nvSpPr>
        <p:spPr/>
        <p:txBody>
          <a:bodyPr/>
          <a:lstStyle/>
          <a:p>
            <a:r>
              <a:rPr lang="en-US" dirty="0"/>
              <a:t>A ”non-renewable” fuel helped save the whales.</a:t>
            </a:r>
          </a:p>
          <a:p>
            <a:r>
              <a:rPr lang="en-US" dirty="0"/>
              <a:t>In the mid-1800s, whaling fleets were having to go farther and farther to find whales, which were harvested for the clean-burning lamp oil that could be extracted from their carcasses. </a:t>
            </a:r>
          </a:p>
          <a:p>
            <a:r>
              <a:rPr lang="en-US" dirty="0"/>
              <a:t>Whale oil prices rose from 23 cents per gallon in 1820 to $1.42 per gallon in 1850, because of higher demand and more difficulty finding whales.</a:t>
            </a:r>
          </a:p>
          <a:p>
            <a:r>
              <a:rPr lang="en-US" dirty="0"/>
              <a:t>Petroleum provided a solution, with kerosene as a cheap alternative to whale oil for lighting. </a:t>
            </a:r>
          </a:p>
        </p:txBody>
      </p:sp>
    </p:spTree>
    <p:extLst>
      <p:ext uri="{BB962C8B-B14F-4D97-AF65-F5344CB8AC3E}">
        <p14:creationId xmlns:p14="http://schemas.microsoft.com/office/powerpoint/2010/main" val="35006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Two Key Problems with Mainstream Approaches</a:t>
            </a:r>
          </a:p>
        </p:txBody>
      </p:sp>
      <p:sp>
        <p:nvSpPr>
          <p:cNvPr id="3" name="Content Placeholder 2"/>
          <p:cNvSpPr>
            <a:spLocks noGrp="1"/>
          </p:cNvSpPr>
          <p:nvPr>
            <p:ph idx="1"/>
          </p:nvPr>
        </p:nvSpPr>
        <p:spPr>
          <a:xfrm>
            <a:off x="734787" y="2171700"/>
            <a:ext cx="6351814" cy="4124072"/>
          </a:xfrm>
        </p:spPr>
        <p:txBody>
          <a:bodyPr/>
          <a:lstStyle/>
          <a:p>
            <a:pPr>
              <a:buFont typeface="+mj-lt"/>
              <a:buAutoNum type="arabicPeriod"/>
            </a:pPr>
            <a:r>
              <a:rPr lang="en-US" b="1" dirty="0"/>
              <a:t>Efficiency is an “individual goal-seeking problem, not a value-maximization problem” </a:t>
            </a:r>
            <a:r>
              <a:rPr lang="en-US" sz="1600" dirty="0"/>
              <a:t>(Roy </a:t>
            </a:r>
            <a:r>
              <a:rPr lang="en-US" sz="1600" dirty="0" err="1"/>
              <a:t>Cordato</a:t>
            </a:r>
            <a:r>
              <a:rPr lang="en-US" sz="1600" dirty="0"/>
              <a:t>)</a:t>
            </a:r>
          </a:p>
          <a:p>
            <a:pPr lvl="1"/>
            <a:r>
              <a:rPr lang="en-US" dirty="0"/>
              <a:t>From the Austrian perspective, efficiency is attained when legal institutions allow individuals to pursue </a:t>
            </a:r>
            <a:r>
              <a:rPr lang="en-US" i="1" dirty="0"/>
              <a:t>their </a:t>
            </a:r>
            <a:r>
              <a:rPr lang="en-US" dirty="0"/>
              <a:t>ends.</a:t>
            </a:r>
          </a:p>
          <a:p>
            <a:pPr lvl="1"/>
            <a:r>
              <a:rPr lang="en-US" dirty="0"/>
              <a:t>Conflicts will arise over the use of scarce goods—but the Austrian does not try to assess the value of alternative uses. This is because…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75EE-78FA-2547-A398-2F554D12D5A3}"/>
              </a:ext>
            </a:extLst>
          </p:cNvPr>
          <p:cNvSpPr>
            <a:spLocks noGrp="1"/>
          </p:cNvSpPr>
          <p:nvPr>
            <p:ph type="title"/>
          </p:nvPr>
        </p:nvSpPr>
        <p:spPr/>
        <p:txBody>
          <a:bodyPr/>
          <a:lstStyle/>
          <a:p>
            <a:r>
              <a:rPr lang="en-US" dirty="0"/>
              <a:t>“Green Jobs”</a:t>
            </a:r>
          </a:p>
        </p:txBody>
      </p:sp>
      <p:sp>
        <p:nvSpPr>
          <p:cNvPr id="3" name="Content Placeholder 2">
            <a:extLst>
              <a:ext uri="{FF2B5EF4-FFF2-40B4-BE49-F238E27FC236}">
                <a16:creationId xmlns:a16="http://schemas.microsoft.com/office/drawing/2014/main" id="{9CFC8968-468D-7D46-B6C7-95872E9B4DE2}"/>
              </a:ext>
            </a:extLst>
          </p:cNvPr>
          <p:cNvSpPr>
            <a:spLocks noGrp="1"/>
          </p:cNvSpPr>
          <p:nvPr>
            <p:ph idx="1"/>
          </p:nvPr>
        </p:nvSpPr>
        <p:spPr/>
        <p:txBody>
          <a:bodyPr>
            <a:normAutofit/>
          </a:bodyPr>
          <a:lstStyle/>
          <a:p>
            <a:pPr marL="0" indent="0">
              <a:buNone/>
            </a:pPr>
            <a:r>
              <a:rPr lang="en-US" dirty="0"/>
              <a:t>“… the green-economy predictions rest on extremely optimistic estimates of the impact of spending on new technologies. Almost no advocates of these policies deduct the jobs lost from replacing existing technologies with the new, green ones. Refinery workers, coal miners, fossil-fuel power plant workers, and many others will all lose their jobs if the proposed shift to </a:t>
            </a:r>
            <a:r>
              <a:rPr lang="en-US" dirty="0" err="1"/>
              <a:t>nonfossil</a:t>
            </a:r>
            <a:r>
              <a:rPr lang="en-US" dirty="0"/>
              <a:t> fuels takes place. </a:t>
            </a:r>
          </a:p>
          <a:p>
            <a:pPr marL="800100" lvl="2" indent="0">
              <a:buNone/>
            </a:pPr>
            <a:r>
              <a:rPr lang="en-US" dirty="0"/>
              <a:t>-- Andrew </a:t>
            </a:r>
            <a:r>
              <a:rPr lang="en-US" dirty="0" err="1"/>
              <a:t>Morriss</a:t>
            </a:r>
            <a:r>
              <a:rPr lang="en-US" dirty="0"/>
              <a:t>, “The Green-Economy Mirage,” </a:t>
            </a:r>
            <a:r>
              <a:rPr lang="en-US" i="1" dirty="0"/>
              <a:t>The Freeman</a:t>
            </a:r>
            <a:r>
              <a:rPr lang="en-US" dirty="0"/>
              <a:t> (2010).</a:t>
            </a:r>
          </a:p>
          <a:p>
            <a:endParaRPr lang="en-US" dirty="0"/>
          </a:p>
        </p:txBody>
      </p:sp>
    </p:spTree>
    <p:extLst>
      <p:ext uri="{BB962C8B-B14F-4D97-AF65-F5344CB8AC3E}">
        <p14:creationId xmlns:p14="http://schemas.microsoft.com/office/powerpoint/2010/main" val="2196343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6F0E-3350-C649-8908-063A91CD4CDC}"/>
              </a:ext>
            </a:extLst>
          </p:cNvPr>
          <p:cNvSpPr>
            <a:spLocks noGrp="1"/>
          </p:cNvSpPr>
          <p:nvPr>
            <p:ph type="title"/>
          </p:nvPr>
        </p:nvSpPr>
        <p:spPr/>
        <p:txBody>
          <a:bodyPr/>
          <a:lstStyle/>
          <a:p>
            <a:r>
              <a:rPr lang="en-US" dirty="0"/>
              <a:t>Final Comments</a:t>
            </a:r>
          </a:p>
        </p:txBody>
      </p:sp>
      <p:sp>
        <p:nvSpPr>
          <p:cNvPr id="3" name="Content Placeholder 2">
            <a:extLst>
              <a:ext uri="{FF2B5EF4-FFF2-40B4-BE49-F238E27FC236}">
                <a16:creationId xmlns:a16="http://schemas.microsoft.com/office/drawing/2014/main" id="{AB621073-3699-8A4A-938B-A85BF337753A}"/>
              </a:ext>
            </a:extLst>
          </p:cNvPr>
          <p:cNvSpPr>
            <a:spLocks noGrp="1"/>
          </p:cNvSpPr>
          <p:nvPr>
            <p:ph idx="1"/>
          </p:nvPr>
        </p:nvSpPr>
        <p:spPr/>
        <p:txBody>
          <a:bodyPr/>
          <a:lstStyle/>
          <a:p>
            <a:r>
              <a:rPr lang="en-US" dirty="0"/>
              <a:t>Environmental problems are real, but the common view that capitalism destroys the environment while government saves it is problematic.</a:t>
            </a:r>
          </a:p>
          <a:p>
            <a:pPr lvl="1"/>
            <a:r>
              <a:rPr lang="en-US" dirty="0"/>
              <a:t>Bad incentives</a:t>
            </a:r>
          </a:p>
          <a:p>
            <a:pPr lvl="1"/>
            <a:r>
              <a:rPr lang="en-US" dirty="0"/>
              <a:t>Socialist calculation problem</a:t>
            </a:r>
          </a:p>
          <a:p>
            <a:pPr lvl="1"/>
            <a:r>
              <a:rPr lang="en-US" dirty="0"/>
              <a:t>”Poster child” environmental crises are often linked to government intervention</a:t>
            </a:r>
          </a:p>
          <a:p>
            <a:r>
              <a:rPr lang="en-US" dirty="0"/>
              <a:t>Economic growth can lead to environmental improvement.</a:t>
            </a:r>
          </a:p>
          <a:p>
            <a:r>
              <a:rPr lang="en-US" dirty="0"/>
              <a:t>Property rights are key.</a:t>
            </a:r>
          </a:p>
        </p:txBody>
      </p:sp>
    </p:spTree>
    <p:extLst>
      <p:ext uri="{BB962C8B-B14F-4D97-AF65-F5344CB8AC3E}">
        <p14:creationId xmlns:p14="http://schemas.microsoft.com/office/powerpoint/2010/main" val="18135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Further Reading</a:t>
            </a:r>
          </a:p>
        </p:txBody>
      </p:sp>
      <p:sp>
        <p:nvSpPr>
          <p:cNvPr id="3" name="Content Placeholder 2"/>
          <p:cNvSpPr>
            <a:spLocks noGrp="1"/>
          </p:cNvSpPr>
          <p:nvPr>
            <p:ph sz="half" idx="1"/>
          </p:nvPr>
        </p:nvSpPr>
        <p:spPr>
          <a:xfrm>
            <a:off x="930087" y="1930400"/>
            <a:ext cx="6863140" cy="4240213"/>
          </a:xfrm>
        </p:spPr>
        <p:txBody>
          <a:bodyPr>
            <a:normAutofit fontScale="92500" lnSpcReduction="20000"/>
          </a:bodyPr>
          <a:lstStyle/>
          <a:p>
            <a:pPr marL="0" indent="0">
              <a:buNone/>
            </a:pPr>
            <a:r>
              <a:rPr lang="en-US" sz="1600" dirty="0"/>
              <a:t>“Law, Property Rights, and Air Pollution” by Murray </a:t>
            </a:r>
            <a:r>
              <a:rPr lang="en-US" sz="1600" dirty="0" err="1"/>
              <a:t>Rothbard</a:t>
            </a:r>
            <a:endParaRPr lang="en-US" sz="1600" dirty="0"/>
          </a:p>
          <a:p>
            <a:pPr marL="0" indent="0">
              <a:buNone/>
            </a:pPr>
            <a:r>
              <a:rPr lang="en-US" sz="1600" i="1" dirty="0"/>
              <a:t>Free Market Environmentalism </a:t>
            </a:r>
            <a:r>
              <a:rPr lang="en-US" sz="1600" dirty="0"/>
              <a:t>by Walter Block</a:t>
            </a:r>
          </a:p>
          <a:p>
            <a:pPr marL="0" indent="0">
              <a:buNone/>
            </a:pPr>
            <a:r>
              <a:rPr lang="en-US" sz="1600" dirty="0"/>
              <a:t>“Toward an Austrian Theory of Environmental Economics,” by Roy </a:t>
            </a:r>
            <a:r>
              <a:rPr lang="en-US" sz="1600" dirty="0" err="1"/>
              <a:t>Cordato</a:t>
            </a:r>
            <a:r>
              <a:rPr lang="en-US" sz="1600" dirty="0"/>
              <a:t> (</a:t>
            </a:r>
            <a:r>
              <a:rPr lang="en-US" sz="1600" i="1" dirty="0"/>
              <a:t>QJAE </a:t>
            </a:r>
            <a:r>
              <a:rPr lang="en-US" sz="1600" dirty="0"/>
              <a:t>vol. 7, no. 1, 2004)</a:t>
            </a:r>
          </a:p>
          <a:p>
            <a:pPr marL="0" indent="0">
              <a:buNone/>
            </a:pPr>
            <a:r>
              <a:rPr lang="en-US" sz="1600" dirty="0"/>
              <a:t>“Five Erroneous Ways to Argue about Resource Economics,” by Matthew McCaffrey (QJAE vol. 15, no. 1, 2012)</a:t>
            </a:r>
          </a:p>
          <a:p>
            <a:pPr marL="0" indent="0">
              <a:buNone/>
            </a:pPr>
            <a:r>
              <a:rPr lang="en-US" sz="1600" dirty="0"/>
              <a:t>“Economic Calculation in the Environmentalist Commonwealth,” by Art Carden (QJAE vol. 16, no. 1, 2013)</a:t>
            </a:r>
          </a:p>
          <a:p>
            <a:pPr marL="0" indent="0">
              <a:buNone/>
            </a:pPr>
            <a:r>
              <a:rPr lang="en-US" sz="1600" dirty="0"/>
              <a:t>“The Austrian Paradigm in Environmental Economics,” by Ed Dolan (QJAE vol. 17, no. 2, 2014)</a:t>
            </a:r>
          </a:p>
          <a:p>
            <a:pPr marL="0" indent="0">
              <a:buNone/>
            </a:pPr>
            <a:r>
              <a:rPr lang="en-US" sz="1600" dirty="0"/>
              <a:t>“What Should Austrian Economists Do? On Dolan on the Austrian Paradigm in Environmental Economics,” by Art Carden (QJAE vol. 17, no. 2, 2014)</a:t>
            </a:r>
          </a:p>
          <a:p>
            <a:pPr marL="0" indent="0">
              <a:buNone/>
            </a:pPr>
            <a:r>
              <a:rPr lang="en-US" sz="1600" dirty="0"/>
              <a:t>“Comment on Dolan on Austrian Economics and Environmentalism,” by Walter Block (QJAE vol. 17, no. 2, 2014) </a:t>
            </a:r>
          </a:p>
          <a:p>
            <a:pPr marL="0" indent="0">
              <a:buNone/>
            </a:pPr>
            <a:r>
              <a:rPr lang="en-US" sz="1600" dirty="0"/>
              <a:t>“Austrian Environmental Economics Redux,” by Edwin Dolan (QJAE vol. 18, no. 1, 2015) </a:t>
            </a:r>
          </a:p>
          <a:p>
            <a:pPr marL="0" indent="0">
              <a:buNone/>
            </a:pP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212530"/>
          </a:xfrm>
        </p:spPr>
        <p:txBody>
          <a:bodyPr>
            <a:normAutofit/>
          </a:bodyPr>
          <a:lstStyle/>
          <a:p>
            <a:r>
              <a:rPr lang="en-US" dirty="0"/>
              <a:t>Two Key Problems with Mainstream Approaches</a:t>
            </a:r>
          </a:p>
        </p:txBody>
      </p:sp>
      <p:sp>
        <p:nvSpPr>
          <p:cNvPr id="3" name="Content Placeholder 2"/>
          <p:cNvSpPr>
            <a:spLocks noGrp="1"/>
          </p:cNvSpPr>
          <p:nvPr>
            <p:ph idx="1"/>
          </p:nvPr>
        </p:nvSpPr>
        <p:spPr>
          <a:xfrm>
            <a:off x="609599" y="1917242"/>
            <a:ext cx="6347714" cy="3880773"/>
          </a:xfrm>
        </p:spPr>
        <p:txBody>
          <a:bodyPr/>
          <a:lstStyle/>
          <a:p>
            <a:pPr>
              <a:buFont typeface="+mj-lt"/>
              <a:buAutoNum type="arabicPeriod" startAt="2"/>
            </a:pPr>
            <a:r>
              <a:rPr lang="en-US" b="1" i="1" dirty="0"/>
              <a:t>Costs are subjective, and cannot be measured</a:t>
            </a:r>
          </a:p>
          <a:p>
            <a:pPr lvl="1"/>
            <a:r>
              <a:rPr lang="en-US" dirty="0"/>
              <a:t>Marginal private benefit (MPB) and marginal social cost (MSC) are not measurable</a:t>
            </a:r>
          </a:p>
        </p:txBody>
      </p:sp>
      <p:grpSp>
        <p:nvGrpSpPr>
          <p:cNvPr id="76814" name="Group 14"/>
          <p:cNvGrpSpPr>
            <a:grpSpLocks/>
          </p:cNvGrpSpPr>
          <p:nvPr/>
        </p:nvGrpSpPr>
        <p:grpSpPr bwMode="auto">
          <a:xfrm>
            <a:off x="349404" y="2800350"/>
            <a:ext cx="4938858" cy="4057650"/>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Qty. of output</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MSC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MPB</a:t>
                  </a:r>
                  <a:endParaRPr kumimoji="0" lang="en-US" sz="1400" b="0" i="0" u="none" strike="noStrike" cap="none" normalizeH="0" baseline="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r>
                <a:rPr kumimoji="0" lang="en-US" sz="1200" b="0" i="0" u="none" strike="noStrike" cap="none" normalizeH="0" baseline="30000">
                  <a:ln>
                    <a:noFill/>
                  </a:ln>
                  <a:solidFill>
                    <a:schemeClr val="tx1"/>
                  </a:solidFill>
                  <a:effectLst/>
                  <a:latin typeface="Cambria" charset="0"/>
                  <a:ea typeface="Times New Roman" charset="0"/>
                </a:rPr>
                <a:t>M</a:t>
              </a:r>
              <a:endParaRPr kumimoji="0" lang="en-US" sz="1200" b="0" i="0" u="none" strike="noStrike" cap="none" normalizeH="0" baseline="30000">
                <a:ln>
                  <a:noFill/>
                </a:ln>
                <a:solidFill>
                  <a:schemeClr val="tx1"/>
                </a:solidFill>
                <a:effectLst/>
                <a:latin typeface="Times New Roman" charset="0"/>
                <a:ea typeface="Times New Roman" charset="0"/>
              </a:endParaRPr>
            </a:p>
          </p:txBody>
        </p:sp>
      </p:grpSp>
      <p:grpSp>
        <p:nvGrpSpPr>
          <p:cNvPr id="16" name="Group 15">
            <a:extLst>
              <a:ext uri="{FF2B5EF4-FFF2-40B4-BE49-F238E27FC236}">
                <a16:creationId xmlns:a16="http://schemas.microsoft.com/office/drawing/2014/main" id="{70829F5C-2781-514A-AF45-82E7AA43575B}"/>
              </a:ext>
            </a:extLst>
          </p:cNvPr>
          <p:cNvGrpSpPr/>
          <p:nvPr/>
        </p:nvGrpSpPr>
        <p:grpSpPr>
          <a:xfrm>
            <a:off x="3085729" y="3708073"/>
            <a:ext cx="4131777" cy="2372206"/>
            <a:chOff x="3085729" y="3708073"/>
            <a:chExt cx="4131777" cy="2372206"/>
          </a:xfrm>
        </p:grpSpPr>
        <p:sp>
          <p:nvSpPr>
            <p:cNvPr id="4" name="Triangle 3">
              <a:extLst>
                <a:ext uri="{FF2B5EF4-FFF2-40B4-BE49-F238E27FC236}">
                  <a16:creationId xmlns:a16="http://schemas.microsoft.com/office/drawing/2014/main" id="{EF4AC376-B8B0-8E43-90C3-4D6CBEC38940}"/>
                </a:ext>
              </a:extLst>
            </p:cNvPr>
            <p:cNvSpPr/>
            <p:nvPr/>
          </p:nvSpPr>
          <p:spPr>
            <a:xfrm rot="16200000">
              <a:off x="2958026" y="4340760"/>
              <a:ext cx="879160" cy="571058"/>
            </a:xfrm>
            <a:prstGeom prst="triangle">
              <a:avLst>
                <a:gd name="adj" fmla="val 4636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FB34E17-162C-DB47-AE99-D129045293A9}"/>
                </a:ext>
              </a:extLst>
            </p:cNvPr>
            <p:cNvCxnSpPr>
              <a:cxnSpLocks/>
            </p:cNvCxnSpPr>
            <p:nvPr/>
          </p:nvCxnSpPr>
          <p:spPr>
            <a:xfrm flipH="1">
              <a:off x="3683135" y="4051453"/>
              <a:ext cx="1847549" cy="507212"/>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D1EDD9-2F36-9B4B-A521-80D6A1CB3E18}"/>
                </a:ext>
              </a:extLst>
            </p:cNvPr>
            <p:cNvSpPr txBox="1"/>
            <p:nvPr/>
          </p:nvSpPr>
          <p:spPr>
            <a:xfrm>
              <a:off x="5488906" y="3708073"/>
              <a:ext cx="1728600" cy="619144"/>
            </a:xfrm>
            <a:prstGeom prst="rect">
              <a:avLst/>
            </a:prstGeom>
            <a:noFill/>
          </p:spPr>
          <p:txBody>
            <a:bodyPr wrap="square" rtlCol="0">
              <a:spAutoFit/>
            </a:bodyPr>
            <a:lstStyle/>
            <a:p>
              <a:r>
                <a:rPr lang="en-US" sz="1400" dirty="0"/>
                <a:t>Deadweight loss (DWL)</a:t>
              </a:r>
            </a:p>
          </p:txBody>
        </p:sp>
        <p:sp>
          <p:nvSpPr>
            <p:cNvPr id="13" name="Up-Down Arrow 12">
              <a:extLst>
                <a:ext uri="{FF2B5EF4-FFF2-40B4-BE49-F238E27FC236}">
                  <a16:creationId xmlns:a16="http://schemas.microsoft.com/office/drawing/2014/main" id="{2631290E-2E35-9545-AFE1-FCD86604A661}"/>
                </a:ext>
              </a:extLst>
            </p:cNvPr>
            <p:cNvSpPr/>
            <p:nvPr/>
          </p:nvSpPr>
          <p:spPr>
            <a:xfrm rot="5400000">
              <a:off x="3268200" y="5665347"/>
              <a:ext cx="232461" cy="5974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AB3B867-CA3B-F24A-8DC8-6997CE87838A}"/>
                </a:ext>
              </a:extLst>
            </p:cNvPr>
            <p:cNvSpPr txBox="1"/>
            <p:nvPr/>
          </p:nvSpPr>
          <p:spPr>
            <a:xfrm>
              <a:off x="5159514" y="4959176"/>
              <a:ext cx="1728600" cy="364203"/>
            </a:xfrm>
            <a:prstGeom prst="rect">
              <a:avLst/>
            </a:prstGeom>
            <a:noFill/>
          </p:spPr>
          <p:txBody>
            <a:bodyPr wrap="square" rtlCol="0">
              <a:spAutoFit/>
            </a:bodyPr>
            <a:lstStyle/>
            <a:p>
              <a:r>
                <a:rPr lang="en-US" sz="1400" dirty="0"/>
                <a:t>Overproduction</a:t>
              </a:r>
            </a:p>
          </p:txBody>
        </p:sp>
        <p:cxnSp>
          <p:nvCxnSpPr>
            <p:cNvPr id="33" name="Straight Arrow Connector 32">
              <a:extLst>
                <a:ext uri="{FF2B5EF4-FFF2-40B4-BE49-F238E27FC236}">
                  <a16:creationId xmlns:a16="http://schemas.microsoft.com/office/drawing/2014/main" id="{E7A1C506-B77C-1543-8EAD-57B4A175E2FE}"/>
                </a:ext>
              </a:extLst>
            </p:cNvPr>
            <p:cNvCxnSpPr>
              <a:cxnSpLocks/>
            </p:cNvCxnSpPr>
            <p:nvPr/>
          </p:nvCxnSpPr>
          <p:spPr>
            <a:xfrm flipH="1">
              <a:off x="3307443" y="5143191"/>
              <a:ext cx="1872028" cy="704625"/>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{6731C2D8-AD68-394A-856F-3A557688EE8C}tf10001060</Template>
  <TotalTime>21483</TotalTime>
  <Words>9751</Words>
  <Application>Microsoft Macintosh PowerPoint</Application>
  <PresentationFormat>On-screen Show (4:3)</PresentationFormat>
  <Paragraphs>587</Paragraphs>
  <Slides>82</Slides>
  <Notes>37</Notes>
  <HiddenSlides>10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メイリオ</vt:lpstr>
      <vt:lpstr>ＭＳ Ｐゴシック</vt:lpstr>
      <vt:lpstr>Arial</vt:lpstr>
      <vt:lpstr>Calibri</vt:lpstr>
      <vt:lpstr>Cambria</vt:lpstr>
      <vt:lpstr>Comic Sans MS</vt:lpstr>
      <vt:lpstr>Times New Roman</vt:lpstr>
      <vt:lpstr>Trebuchet MS</vt:lpstr>
      <vt:lpstr>Wingdings</vt:lpstr>
      <vt:lpstr>Wingdings 3</vt:lpstr>
      <vt:lpstr>Facet</vt:lpstr>
      <vt:lpstr>Environmental and Resource Economics</vt:lpstr>
      <vt:lpstr>Environmental Issues</vt:lpstr>
      <vt:lpstr>PowerPoint Presentation</vt:lpstr>
      <vt:lpstr>Where We’re Going</vt:lpstr>
      <vt:lpstr>Subjectivity, Efficiency, and the Environment</vt:lpstr>
      <vt:lpstr>Rationale for Regulation</vt:lpstr>
      <vt:lpstr>Three Basic Approaches to Environmental Problems</vt:lpstr>
      <vt:lpstr>Two Key Problems with Mainstream Approaches</vt:lpstr>
      <vt:lpstr>Two Key Problems with Mainstream Approaches</vt:lpstr>
      <vt:lpstr>Two Key Problems with Mainstream Approaches</vt:lpstr>
      <vt:lpstr>Two Key Problems with Mainstream Approaches</vt:lpstr>
      <vt:lpstr>Two Key Problems with Mainstream Approaches</vt:lpstr>
      <vt:lpstr>Political Considerations</vt:lpstr>
      <vt:lpstr>Efficiency vs. Property</vt:lpstr>
      <vt:lpstr>Tragedy of the Commons</vt:lpstr>
      <vt:lpstr>The Tragedy of the Commons</vt:lpstr>
      <vt:lpstr>The Tragedy of the Commons</vt:lpstr>
      <vt:lpstr>The Tragedy of the Commons</vt:lpstr>
      <vt:lpstr>Coasean Approach</vt:lpstr>
      <vt:lpstr>Subjective Costs</vt:lpstr>
      <vt:lpstr>Subjective Costs</vt:lpstr>
      <vt:lpstr>Subjective Costs</vt:lpstr>
      <vt:lpstr>Subjective Costs</vt:lpstr>
      <vt:lpstr>Efficiency vs. Ethics</vt:lpstr>
      <vt:lpstr>Property Rights</vt:lpstr>
      <vt:lpstr>Property Rights</vt:lpstr>
      <vt:lpstr>About All That Plastic….</vt:lpstr>
      <vt:lpstr>PowerPoint Presentation</vt:lpstr>
      <vt:lpstr>Non-Aggression Principle</vt:lpstr>
      <vt:lpstr>Property Invasions</vt:lpstr>
      <vt:lpstr>Homesteading and Pollution</vt:lpstr>
      <vt:lpstr>Trespass vs. Nuisance</vt:lpstr>
      <vt:lpstr>Trespass vs. Nuisance</vt:lpstr>
      <vt:lpstr>Key Principles of Liability</vt:lpstr>
      <vt:lpstr>Key Principles of Liability</vt:lpstr>
      <vt:lpstr>Multiple Emitters</vt:lpstr>
      <vt:lpstr>Government and Environmental Crisis</vt:lpstr>
      <vt:lpstr>Love Canal</vt:lpstr>
      <vt:lpstr>Love Canal</vt:lpstr>
      <vt:lpstr>Love Canal</vt:lpstr>
      <vt:lpstr>Love Canal</vt:lpstr>
      <vt:lpstr>Love Canal</vt:lpstr>
      <vt:lpstr>Love Canal</vt:lpstr>
      <vt:lpstr>Deepwater Horizon Oil Spill</vt:lpstr>
      <vt:lpstr>Deepwater Horizon Oil Spill</vt:lpstr>
      <vt:lpstr>PowerPoint Presentation</vt:lpstr>
      <vt:lpstr>BP Oil Spill</vt:lpstr>
      <vt:lpstr>Deepwater Horizon Oil Spill</vt:lpstr>
      <vt:lpstr>Environmental Regulations</vt:lpstr>
      <vt:lpstr>Risk Trade-Offs</vt:lpstr>
      <vt:lpstr>Risk Trade-Offs</vt:lpstr>
      <vt:lpstr>Regulatory Costs</vt:lpstr>
      <vt:lpstr>Bootleggers and Baptists</vt:lpstr>
      <vt:lpstr>PowerPoint Presentation</vt:lpstr>
      <vt:lpstr>PowerPoint Presentation</vt:lpstr>
      <vt:lpstr>Energy, Emissions, and Growth</vt:lpstr>
      <vt:lpstr>Environmental Quality and Income</vt:lpstr>
      <vt:lpstr>Environmental Quality and Income</vt:lpstr>
      <vt:lpstr>Global SO2 Emission Projections</vt:lpstr>
      <vt:lpstr>PowerPoint Presentation</vt:lpstr>
      <vt:lpstr>PowerPoint Presentation</vt:lpstr>
      <vt:lpstr>PowerPoint Presentation</vt:lpstr>
      <vt:lpstr>What Really Matters?</vt:lpstr>
      <vt:lpstr>PowerPoint Presentation</vt:lpstr>
      <vt:lpstr>PowerPoint Presentation</vt:lpstr>
      <vt:lpstr>PowerPoint Presentation</vt:lpstr>
      <vt:lpstr>PowerPoint Presentation</vt:lpstr>
      <vt:lpstr>PowerPoint Presentation</vt:lpstr>
      <vt:lpstr>PowerPoint Presentation</vt:lpstr>
      <vt:lpstr>Energy and Growth</vt:lpstr>
      <vt:lpstr>PowerPoint Presentation</vt:lpstr>
      <vt:lpstr>Energy and Growth</vt:lpstr>
      <vt:lpstr>PowerPoint Presentation</vt:lpstr>
      <vt:lpstr>PowerPoint Presentation</vt:lpstr>
      <vt:lpstr>PowerPoint Presentation</vt:lpstr>
      <vt:lpstr>Renewables</vt:lpstr>
      <vt:lpstr>Renewables</vt:lpstr>
      <vt:lpstr>Renewables</vt:lpstr>
      <vt:lpstr>Renewables</vt:lpstr>
      <vt:lpstr>“Green Jobs”</vt:lpstr>
      <vt:lpstr>Final Comments</vt:lpstr>
      <vt:lpstr>Further Reading</vt:lpstr>
    </vt:vector>
  </TitlesOfParts>
  <Company>Wofford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171</cp:revision>
  <cp:lastPrinted>2011-07-25T14:57:12Z</cp:lastPrinted>
  <dcterms:created xsi:type="dcterms:W3CDTF">2012-07-25T13:36:52Z</dcterms:created>
  <dcterms:modified xsi:type="dcterms:W3CDTF">2020-07-15T21:56:56Z</dcterms:modified>
</cp:coreProperties>
</file>