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8" r:id="rId4"/>
    <p:sldId id="279" r:id="rId5"/>
    <p:sldId id="280" r:id="rId6"/>
    <p:sldId id="281" r:id="rId7"/>
    <p:sldId id="275" r:id="rId8"/>
    <p:sldId id="282" r:id="rId9"/>
    <p:sldId id="283" r:id="rId10"/>
    <p:sldId id="284" r:id="rId11"/>
    <p:sldId id="264" r:id="rId12"/>
    <p:sldId id="285" r:id="rId13"/>
    <p:sldId id="286" r:id="rId14"/>
    <p:sldId id="28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9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2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2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3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4E22-B2D1-4331-8DED-8C14461A1AF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3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10640"/>
            <a:ext cx="9144000" cy="314808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Austrian Economics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VS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Keynesian Macroeconomics and Modern Monetary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57193"/>
            <a:ext cx="9144000" cy="1160014"/>
          </a:xfrm>
        </p:spPr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 dirty="0"/>
              <a:t>Auburn, Alabama</a:t>
            </a:r>
          </a:p>
        </p:txBody>
      </p:sp>
    </p:spTree>
    <p:extLst>
      <p:ext uri="{BB962C8B-B14F-4D97-AF65-F5344CB8AC3E}">
        <p14:creationId xmlns:p14="http://schemas.microsoft.com/office/powerpoint/2010/main" val="250758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Keynesian Macro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" y="1690688"/>
            <a:ext cx="119176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Two solutions: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State managed interest rates to continually insure “appropriate volume of investment.”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/>
              <a:t>Limitations on Monetary Policy Effectiveness.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Socialize investment.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/>
              <a:t>Fiscal Keynesians (Samuelson): Make-up gap left by ↓ I with ↑ G </a:t>
            </a:r>
          </a:p>
        </p:txBody>
      </p:sp>
    </p:spTree>
    <p:extLst>
      <p:ext uri="{BB962C8B-B14F-4D97-AF65-F5344CB8AC3E}">
        <p14:creationId xmlns:p14="http://schemas.microsoft.com/office/powerpoint/2010/main" val="3114838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Monetary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661" y="1968560"/>
            <a:ext cx="97146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Key premises: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Money is creation of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Government cannot become insolvent; can always print money to pay its debts and finance new spending.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Unemployment is due to insufficient government spending.</a:t>
            </a:r>
          </a:p>
        </p:txBody>
      </p:sp>
    </p:spTree>
    <p:extLst>
      <p:ext uri="{BB962C8B-B14F-4D97-AF65-F5344CB8AC3E}">
        <p14:creationId xmlns:p14="http://schemas.microsoft.com/office/powerpoint/2010/main" val="3372402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Monetary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8998" y="1690688"/>
            <a:ext cx="99940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Arrives at conclusions by manipulating Keynesian income equation:</a:t>
            </a:r>
          </a:p>
          <a:p>
            <a:endParaRPr lang="en-US" sz="2800" dirty="0"/>
          </a:p>
          <a:p>
            <a:pPr algn="ctr"/>
            <a:r>
              <a:rPr lang="en-US" sz="2800" dirty="0"/>
              <a:t>Y = C + I + G</a:t>
            </a:r>
          </a:p>
          <a:p>
            <a:pPr algn="ctr"/>
            <a:endParaRPr lang="en-US" sz="1400" dirty="0"/>
          </a:p>
          <a:p>
            <a:pPr algn="ctr"/>
            <a:r>
              <a:rPr lang="en-US" sz="2800" dirty="0"/>
              <a:t>Y = C + S + T </a:t>
            </a:r>
          </a:p>
          <a:p>
            <a:endParaRPr lang="en-US" sz="1400" dirty="0"/>
          </a:p>
          <a:p>
            <a:r>
              <a:rPr lang="en-US" sz="2800" dirty="0"/>
              <a:t>	  In equilibrium: C + S + T = Y = C + I + G.</a:t>
            </a:r>
          </a:p>
          <a:p>
            <a:endParaRPr lang="en-US" sz="2800" dirty="0"/>
          </a:p>
          <a:p>
            <a:pPr algn="ctr"/>
            <a:r>
              <a:rPr lang="en-US" sz="2800" dirty="0"/>
              <a:t>S + T = I + G.</a:t>
            </a:r>
          </a:p>
          <a:p>
            <a:endParaRPr lang="en-US" sz="2800" dirty="0"/>
          </a:p>
          <a:p>
            <a:pPr algn="ctr"/>
            <a:r>
              <a:rPr lang="en-US" sz="2800" dirty="0"/>
              <a:t>G – T = S – I</a:t>
            </a:r>
          </a:p>
          <a:p>
            <a:endParaRPr lang="en-US" sz="1400" dirty="0"/>
          </a:p>
          <a:p>
            <a:pPr algn="ctr"/>
            <a:r>
              <a:rPr lang="en-US" sz="2800" dirty="0"/>
              <a:t> Government Budget Deficit = Net Private Saving.</a:t>
            </a:r>
          </a:p>
        </p:txBody>
      </p:sp>
    </p:spTree>
    <p:extLst>
      <p:ext uri="{BB962C8B-B14F-4D97-AF65-F5344CB8AC3E}">
        <p14:creationId xmlns:p14="http://schemas.microsoft.com/office/powerpoint/2010/main" val="207900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Monetary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0579" y="2423368"/>
            <a:ext cx="9050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Policy Conclusions: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Government can and should monetize government deficit spending.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If monetary inflation results in high price inflation, government can fix problem by increasing taxes.</a:t>
            </a:r>
          </a:p>
        </p:txBody>
      </p:sp>
    </p:spTree>
    <p:extLst>
      <p:ext uri="{BB962C8B-B14F-4D97-AF65-F5344CB8AC3E}">
        <p14:creationId xmlns:p14="http://schemas.microsoft.com/office/powerpoint/2010/main" val="217810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Modern Monetary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7289" y="2151727"/>
            <a:ext cx="40174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Not Exactly New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Not Exactly Monetary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Not Exactly a Theory</a:t>
            </a:r>
          </a:p>
        </p:txBody>
      </p:sp>
    </p:spTree>
    <p:extLst>
      <p:ext uri="{BB962C8B-B14F-4D97-AF65-F5344CB8AC3E}">
        <p14:creationId xmlns:p14="http://schemas.microsoft.com/office/powerpoint/2010/main" val="4136859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Consequences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3800" y="1968560"/>
            <a:ext cx="8744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Massive inflation</a:t>
            </a:r>
          </a:p>
          <a:p>
            <a:endParaRPr lang="en-US" sz="3200" dirty="0"/>
          </a:p>
          <a:p>
            <a:r>
              <a:rPr lang="en-US" sz="3200" dirty="0"/>
              <a:t>Capital consumption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if Treasury issues new bonds, which are resold to Fed in bond market?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if newly created money will go directly into the Treasury?</a:t>
            </a:r>
          </a:p>
        </p:txBody>
      </p:sp>
    </p:spTree>
    <p:extLst>
      <p:ext uri="{BB962C8B-B14F-4D97-AF65-F5344CB8AC3E}">
        <p14:creationId xmlns:p14="http://schemas.microsoft.com/office/powerpoint/2010/main" val="22092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Macroeconomics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8982" y="1812608"/>
            <a:ext cx="87540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First Use of Term:</a:t>
            </a:r>
          </a:p>
          <a:p>
            <a:pPr marL="0" lvl="1"/>
            <a:r>
              <a:rPr lang="en-US" sz="2800" dirty="0"/>
              <a:t>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Jacob </a:t>
            </a:r>
            <a:r>
              <a:rPr lang="en-US" sz="2800" dirty="0" err="1"/>
              <a:t>Marschak</a:t>
            </a:r>
            <a:r>
              <a:rPr lang="en-US" sz="2800" dirty="0"/>
              <a:t>, “A Cross Section of Business Cycle Discussion” The American Economic Review, Vol. 35, No. 3 (Jun., 1945), pp. 368-381</a:t>
            </a:r>
          </a:p>
          <a:p>
            <a:pPr marL="0" lvl="1"/>
            <a:endParaRPr lang="en-US" sz="2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“Across the distinction between statics and dynamics cuts another one: that between aggregative or "macro"-economics, and the "micro"- economics of a single firm or household.”</a:t>
            </a:r>
          </a:p>
        </p:txBody>
      </p:sp>
    </p:spTree>
    <p:extLst>
      <p:ext uri="{BB962C8B-B14F-4D97-AF65-F5344CB8AC3E}">
        <p14:creationId xmlns:p14="http://schemas.microsoft.com/office/powerpoint/2010/main" val="105395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Macroeconomics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2085" y="1690688"/>
            <a:ext cx="94478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/>
              <a:t>Key topics:</a:t>
            </a:r>
          </a:p>
          <a:p>
            <a:pPr marL="0" lvl="1"/>
            <a:endParaRPr lang="en-US" sz="3200" dirty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Purchasing power of money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Recession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Economic Expansion and Development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0" lvl="1"/>
            <a:r>
              <a:rPr lang="en-US" sz="3200" dirty="0"/>
              <a:t>Must grasp how each individual market is integrated into the broad social economy</a:t>
            </a:r>
          </a:p>
        </p:txBody>
      </p:sp>
    </p:spTree>
    <p:extLst>
      <p:ext uri="{BB962C8B-B14F-4D97-AF65-F5344CB8AC3E}">
        <p14:creationId xmlns:p14="http://schemas.microsoft.com/office/powerpoint/2010/main" val="84609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Macroeconomics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606" y="2332226"/>
            <a:ext cx="90027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/>
              <a:t>Modern Macroeconomics Is Dominated by Modeling</a:t>
            </a:r>
          </a:p>
          <a:p>
            <a:pPr marL="0" lvl="1"/>
            <a:endParaRPr lang="en-US" sz="3200" dirty="0"/>
          </a:p>
          <a:p>
            <a:pPr marL="0" lvl="1"/>
            <a:r>
              <a:rPr lang="en-US" sz="3200" dirty="0"/>
              <a:t>Model-Building: Abstract construction of only a few of the many relationships in economy or society.</a:t>
            </a:r>
          </a:p>
          <a:p>
            <a:pPr marL="0" lvl="1"/>
            <a:endParaRPr lang="en-US" sz="3200" dirty="0"/>
          </a:p>
          <a:p>
            <a:pPr marL="0" lvl="1"/>
            <a:r>
              <a:rPr lang="en-US" sz="3200" dirty="0"/>
              <a:t>What are some common characteristics?</a:t>
            </a:r>
          </a:p>
        </p:txBody>
      </p:sp>
    </p:spTree>
    <p:extLst>
      <p:ext uri="{BB962C8B-B14F-4D97-AF65-F5344CB8AC3E}">
        <p14:creationId xmlns:p14="http://schemas.microsoft.com/office/powerpoint/2010/main" val="142352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Austrian Economics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6585" y="1968560"/>
            <a:ext cx="8558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/>
              <a:t>Proceeds from human action to derive principles that allow us to ultimately analyze topics relevant for entire economic order.</a:t>
            </a:r>
          </a:p>
          <a:p>
            <a:pPr marL="0" lvl="1"/>
            <a:endParaRPr lang="en-US" sz="3200" dirty="0"/>
          </a:p>
          <a:p>
            <a:pPr marL="0" lvl="1"/>
            <a:r>
              <a:rPr lang="en-US" sz="3200" dirty="0"/>
              <a:t>Sound Macroeconomics must incorporate what incorporates entire social economy.</a:t>
            </a:r>
          </a:p>
          <a:p>
            <a:pPr marL="0" lvl="1"/>
            <a:endParaRPr lang="en-US" sz="3200" dirty="0"/>
          </a:p>
          <a:p>
            <a:pPr marL="0" lvl="1"/>
            <a:r>
              <a:rPr lang="en-US" sz="3200" dirty="0"/>
              <a:t>Economic progress is result of increases in voluntary saving.</a:t>
            </a:r>
          </a:p>
        </p:txBody>
      </p:sp>
    </p:spTree>
    <p:extLst>
      <p:ext uri="{BB962C8B-B14F-4D97-AF65-F5344CB8AC3E}">
        <p14:creationId xmlns:p14="http://schemas.microsoft.com/office/powerpoint/2010/main" val="85299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Austrian Economics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05111D-2D6F-4704-A9F9-F363CC155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334" y="1548588"/>
            <a:ext cx="8121332" cy="519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9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Keynesian Macro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153" y="1893888"/>
            <a:ext cx="107982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Represents National Income (Y) as sum of spending in various sectors of the economy.</a:t>
            </a:r>
          </a:p>
          <a:p>
            <a:endParaRPr lang="en-US" sz="2800" dirty="0"/>
          </a:p>
          <a:p>
            <a:pPr algn="ctr"/>
            <a:r>
              <a:rPr lang="en-US" sz="2800" dirty="0"/>
              <a:t>Y = C + I + G</a:t>
            </a:r>
          </a:p>
          <a:p>
            <a:endParaRPr lang="en-US" sz="2800" dirty="0"/>
          </a:p>
          <a:p>
            <a:r>
              <a:rPr lang="en-US" sz="2800" dirty="0"/>
              <a:t>Believe that economy is inherently unstable and easily tends to recession.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Due to volatile business investment (I)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Resulting from collapse of Marginal Efficiency of Capital (MEC) driven by changes in “animal spirits.”</a:t>
            </a:r>
          </a:p>
        </p:txBody>
      </p:sp>
    </p:spTree>
    <p:extLst>
      <p:ext uri="{BB962C8B-B14F-4D97-AF65-F5344CB8AC3E}">
        <p14:creationId xmlns:p14="http://schemas.microsoft.com/office/powerpoint/2010/main" val="403442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Keynesian Macro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076" y="1985682"/>
            <a:ext cx="98178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Important issue is the relative levels of MEC and the interest rate.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Interest rate: “Obviously measures…the premium which has to be offered to induce people to hold their wealth in some form other than hoarded money.”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Determined by S of and D for money: Liquidity Preference Theory of Money.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Rate of payed and received in loanable funds market.</a:t>
            </a:r>
          </a:p>
        </p:txBody>
      </p:sp>
    </p:spTree>
    <p:extLst>
      <p:ext uri="{BB962C8B-B14F-4D97-AF65-F5344CB8AC3E}">
        <p14:creationId xmlns:p14="http://schemas.microsoft.com/office/powerpoint/2010/main" val="71927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Keynesian Macro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440" y="1690688"/>
            <a:ext cx="107391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If MEC &lt; r, </a:t>
            </a:r>
          </a:p>
          <a:p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Investment (I) in production decreases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Decreased Investment causes decreased aggregate demand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ctr"/>
            <a:r>
              <a:rPr lang="en-US" sz="2600" dirty="0"/>
              <a:t>↓ I → ↓ AD = C + I + 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Results in decreased output and decreased demand for labor.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Wages and prices are “sticky” downward: results is a general glut of goods and unemployment.</a:t>
            </a:r>
          </a:p>
        </p:txBody>
      </p:sp>
    </p:spTree>
    <p:extLst>
      <p:ext uri="{BB962C8B-B14F-4D97-AF65-F5344CB8AC3E}">
        <p14:creationId xmlns:p14="http://schemas.microsoft.com/office/powerpoint/2010/main" val="1293330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608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Austrian Economics VS Keynesian Macroeconomics and Modern Monetary Theory</vt:lpstr>
      <vt:lpstr>Macroeconomics</vt:lpstr>
      <vt:lpstr>Macroeconomics</vt:lpstr>
      <vt:lpstr>Macroeconomics</vt:lpstr>
      <vt:lpstr>Austrian Economics</vt:lpstr>
      <vt:lpstr>Austrian Economics</vt:lpstr>
      <vt:lpstr>Keynesian Macro</vt:lpstr>
      <vt:lpstr>Keynesian Macro</vt:lpstr>
      <vt:lpstr>Keynesian Macro</vt:lpstr>
      <vt:lpstr>Keynesian Macro</vt:lpstr>
      <vt:lpstr>Modern Monetary Theory</vt:lpstr>
      <vt:lpstr>Modern Monetary Theory</vt:lpstr>
      <vt:lpstr>Modern Monetary Theory</vt:lpstr>
      <vt:lpstr>Modern Monetary Theory</vt:lpstr>
      <vt:lpstr>Consequences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Ritenour, Shawn R</dc:creator>
  <cp:lastModifiedBy>Ritenour, Shawn R</cp:lastModifiedBy>
  <cp:revision>60</cp:revision>
  <dcterms:created xsi:type="dcterms:W3CDTF">2019-07-09T17:43:25Z</dcterms:created>
  <dcterms:modified xsi:type="dcterms:W3CDTF">2020-07-15T01:49:07Z</dcterms:modified>
</cp:coreProperties>
</file>