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3" r:id="rId4"/>
    <p:sldId id="257" r:id="rId5"/>
    <p:sldId id="258" r:id="rId6"/>
    <p:sldId id="272" r:id="rId7"/>
    <p:sldId id="259" r:id="rId8"/>
    <p:sldId id="268" r:id="rId9"/>
    <p:sldId id="261" r:id="rId10"/>
    <p:sldId id="269" r:id="rId11"/>
    <p:sldId id="262" r:id="rId12"/>
    <p:sldId id="263" r:id="rId13"/>
    <p:sldId id="266" r:id="rId14"/>
    <p:sldId id="270" r:id="rId15"/>
    <p:sldId id="271" r:id="rId16"/>
    <p:sldId id="264" r:id="rId17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rbener, Jeffrey M." userId="13f213a2-820a-4985-ae9f-f00fc6cb327e" providerId="ADAL" clId="{A23EE347-FFD2-43F5-AEFD-62A8A926A47F}"/>
    <pc:docChg chg="custSel addSld delSld modSld">
      <pc:chgData name="Herbener, Jeffrey M." userId="13f213a2-820a-4985-ae9f-f00fc6cb327e" providerId="ADAL" clId="{A23EE347-FFD2-43F5-AEFD-62A8A926A47F}" dt="2020-07-14T12:32:26.093" v="1616" actId="20577"/>
      <pc:docMkLst>
        <pc:docMk/>
      </pc:docMkLst>
      <pc:sldChg chg="modSp mod">
        <pc:chgData name="Herbener, Jeffrey M." userId="13f213a2-820a-4985-ae9f-f00fc6cb327e" providerId="ADAL" clId="{A23EE347-FFD2-43F5-AEFD-62A8A926A47F}" dt="2020-07-10T23:16:35.492" v="776" actId="27636"/>
        <pc:sldMkLst>
          <pc:docMk/>
          <pc:sldMk cId="1166346059" sldId="258"/>
        </pc:sldMkLst>
        <pc:spChg chg="mod">
          <ac:chgData name="Herbener, Jeffrey M." userId="13f213a2-820a-4985-ae9f-f00fc6cb327e" providerId="ADAL" clId="{A23EE347-FFD2-43F5-AEFD-62A8A926A47F}" dt="2020-07-10T23:16:35.492" v="776" actId="27636"/>
          <ac:spMkLst>
            <pc:docMk/>
            <pc:sldMk cId="1166346059" sldId="258"/>
            <ac:spMk id="3" creationId="{00000000-0000-0000-0000-000000000000}"/>
          </ac:spMkLst>
        </pc:spChg>
      </pc:sldChg>
      <pc:sldChg chg="delSp modSp mod">
        <pc:chgData name="Herbener, Jeffrey M." userId="13f213a2-820a-4985-ae9f-f00fc6cb327e" providerId="ADAL" clId="{A23EE347-FFD2-43F5-AEFD-62A8A926A47F}" dt="2020-07-01T21:07:11.611" v="738" actId="27636"/>
        <pc:sldMkLst>
          <pc:docMk/>
          <pc:sldMk cId="1626326871" sldId="259"/>
        </pc:sldMkLst>
        <pc:spChg chg="mod">
          <ac:chgData name="Herbener, Jeffrey M." userId="13f213a2-820a-4985-ae9f-f00fc6cb327e" providerId="ADAL" clId="{A23EE347-FFD2-43F5-AEFD-62A8A926A47F}" dt="2020-07-01T21:07:11.611" v="738" actId="27636"/>
          <ac:spMkLst>
            <pc:docMk/>
            <pc:sldMk cId="1626326871" sldId="259"/>
            <ac:spMk id="3" creationId="{00000000-0000-0000-0000-000000000000}"/>
          </ac:spMkLst>
        </pc:spChg>
        <pc:cxnChg chg="del">
          <ac:chgData name="Herbener, Jeffrey M." userId="13f213a2-820a-4985-ae9f-f00fc6cb327e" providerId="ADAL" clId="{A23EE347-FFD2-43F5-AEFD-62A8A926A47F}" dt="2020-07-01T21:06:33.913" v="734" actId="478"/>
          <ac:cxnSpMkLst>
            <pc:docMk/>
            <pc:sldMk cId="1626326871" sldId="259"/>
            <ac:cxnSpMk id="5" creationId="{00000000-0000-0000-0000-000000000000}"/>
          </ac:cxnSpMkLst>
        </pc:cxnChg>
        <pc:cxnChg chg="del">
          <ac:chgData name="Herbener, Jeffrey M." userId="13f213a2-820a-4985-ae9f-f00fc6cb327e" providerId="ADAL" clId="{A23EE347-FFD2-43F5-AEFD-62A8A926A47F}" dt="2020-07-01T21:06:36.298" v="735" actId="478"/>
          <ac:cxnSpMkLst>
            <pc:docMk/>
            <pc:sldMk cId="1626326871" sldId="259"/>
            <ac:cxnSpMk id="8" creationId="{00000000-0000-0000-0000-000000000000}"/>
          </ac:cxnSpMkLst>
        </pc:cxnChg>
      </pc:sldChg>
      <pc:sldChg chg="del">
        <pc:chgData name="Herbener, Jeffrey M." userId="13f213a2-820a-4985-ae9f-f00fc6cb327e" providerId="ADAL" clId="{A23EE347-FFD2-43F5-AEFD-62A8A926A47F}" dt="2020-07-01T21:07:28.861" v="739" actId="47"/>
        <pc:sldMkLst>
          <pc:docMk/>
          <pc:sldMk cId="1478397639" sldId="260"/>
        </pc:sldMkLst>
      </pc:sldChg>
      <pc:sldChg chg="modSp mod">
        <pc:chgData name="Herbener, Jeffrey M." userId="13f213a2-820a-4985-ae9f-f00fc6cb327e" providerId="ADAL" clId="{A23EE347-FFD2-43F5-AEFD-62A8A926A47F}" dt="2020-07-01T21:07:54.120" v="740" actId="20577"/>
        <pc:sldMkLst>
          <pc:docMk/>
          <pc:sldMk cId="3189428489" sldId="262"/>
        </pc:sldMkLst>
        <pc:spChg chg="mod">
          <ac:chgData name="Herbener, Jeffrey M." userId="13f213a2-820a-4985-ae9f-f00fc6cb327e" providerId="ADAL" clId="{A23EE347-FFD2-43F5-AEFD-62A8A926A47F}" dt="2020-07-01T21:07:54.120" v="740" actId="20577"/>
          <ac:spMkLst>
            <pc:docMk/>
            <pc:sldMk cId="3189428489" sldId="262"/>
            <ac:spMk id="3" creationId="{00000000-0000-0000-0000-000000000000}"/>
          </ac:spMkLst>
        </pc:spChg>
      </pc:sldChg>
      <pc:sldChg chg="modSp mod">
        <pc:chgData name="Herbener, Jeffrey M." userId="13f213a2-820a-4985-ae9f-f00fc6cb327e" providerId="ADAL" clId="{A23EE347-FFD2-43F5-AEFD-62A8A926A47F}" dt="2020-07-04T15:20:02.227" v="774" actId="6549"/>
        <pc:sldMkLst>
          <pc:docMk/>
          <pc:sldMk cId="1714901268" sldId="263"/>
        </pc:sldMkLst>
        <pc:spChg chg="mod">
          <ac:chgData name="Herbener, Jeffrey M." userId="13f213a2-820a-4985-ae9f-f00fc6cb327e" providerId="ADAL" clId="{A23EE347-FFD2-43F5-AEFD-62A8A926A47F}" dt="2020-07-04T15:20:02.227" v="774" actId="6549"/>
          <ac:spMkLst>
            <pc:docMk/>
            <pc:sldMk cId="1714901268" sldId="263"/>
            <ac:spMk id="3" creationId="{00000000-0000-0000-0000-000000000000}"/>
          </ac:spMkLst>
        </pc:spChg>
      </pc:sldChg>
      <pc:sldChg chg="modSp mod">
        <pc:chgData name="Herbener, Jeffrey M." userId="13f213a2-820a-4985-ae9f-f00fc6cb327e" providerId="ADAL" clId="{A23EE347-FFD2-43F5-AEFD-62A8A926A47F}" dt="2020-07-14T12:32:26.093" v="1616" actId="20577"/>
        <pc:sldMkLst>
          <pc:docMk/>
          <pc:sldMk cId="3272026885" sldId="264"/>
        </pc:sldMkLst>
        <pc:spChg chg="mod">
          <ac:chgData name="Herbener, Jeffrey M." userId="13f213a2-820a-4985-ae9f-f00fc6cb327e" providerId="ADAL" clId="{A23EE347-FFD2-43F5-AEFD-62A8A926A47F}" dt="2020-07-14T12:32:26.093" v="1616" actId="20577"/>
          <ac:spMkLst>
            <pc:docMk/>
            <pc:sldMk cId="3272026885" sldId="264"/>
            <ac:spMk id="2" creationId="{00000000-0000-0000-0000-000000000000}"/>
          </ac:spMkLst>
        </pc:spChg>
        <pc:spChg chg="mod">
          <ac:chgData name="Herbener, Jeffrey M." userId="13f213a2-820a-4985-ae9f-f00fc6cb327e" providerId="ADAL" clId="{A23EE347-FFD2-43F5-AEFD-62A8A926A47F}" dt="2020-07-10T23:22:14.855" v="1000" actId="27636"/>
          <ac:spMkLst>
            <pc:docMk/>
            <pc:sldMk cId="3272026885" sldId="264"/>
            <ac:spMk id="3" creationId="{00000000-0000-0000-0000-000000000000}"/>
          </ac:spMkLst>
        </pc:spChg>
      </pc:sldChg>
      <pc:sldChg chg="modSp mod">
        <pc:chgData name="Herbener, Jeffrey M." userId="13f213a2-820a-4985-ae9f-f00fc6cb327e" providerId="ADAL" clId="{A23EE347-FFD2-43F5-AEFD-62A8A926A47F}" dt="2020-07-14T12:30:31.819" v="1582" actId="27636"/>
        <pc:sldMkLst>
          <pc:docMk/>
          <pc:sldMk cId="2281981178" sldId="266"/>
        </pc:sldMkLst>
        <pc:spChg chg="mod">
          <ac:chgData name="Herbener, Jeffrey M." userId="13f213a2-820a-4985-ae9f-f00fc6cb327e" providerId="ADAL" clId="{A23EE347-FFD2-43F5-AEFD-62A8A926A47F}" dt="2020-07-14T12:30:31.819" v="1582" actId="27636"/>
          <ac:spMkLst>
            <pc:docMk/>
            <pc:sldMk cId="2281981178" sldId="266"/>
            <ac:spMk id="3" creationId="{00000000-0000-0000-0000-000000000000}"/>
          </ac:spMkLst>
        </pc:spChg>
      </pc:sldChg>
      <pc:sldChg chg="modSp mod">
        <pc:chgData name="Herbener, Jeffrey M." userId="13f213a2-820a-4985-ae9f-f00fc6cb327e" providerId="ADAL" clId="{A23EE347-FFD2-43F5-AEFD-62A8A926A47F}" dt="2020-07-14T12:06:50.170" v="1365" actId="20577"/>
        <pc:sldMkLst>
          <pc:docMk/>
          <pc:sldMk cId="2275013914" sldId="267"/>
        </pc:sldMkLst>
        <pc:spChg chg="mod">
          <ac:chgData name="Herbener, Jeffrey M." userId="13f213a2-820a-4985-ae9f-f00fc6cb327e" providerId="ADAL" clId="{A23EE347-FFD2-43F5-AEFD-62A8A926A47F}" dt="2020-07-14T12:06:50.170" v="1365" actId="20577"/>
          <ac:spMkLst>
            <pc:docMk/>
            <pc:sldMk cId="2275013914" sldId="267"/>
            <ac:spMk id="3" creationId="{00000000-0000-0000-0000-000000000000}"/>
          </ac:spMkLst>
        </pc:spChg>
      </pc:sldChg>
      <pc:sldChg chg="modSp mod">
        <pc:chgData name="Herbener, Jeffrey M." userId="13f213a2-820a-4985-ae9f-f00fc6cb327e" providerId="ADAL" clId="{A23EE347-FFD2-43F5-AEFD-62A8A926A47F}" dt="2020-07-10T23:21:22.986" v="937" actId="20577"/>
        <pc:sldMkLst>
          <pc:docMk/>
          <pc:sldMk cId="2393732219" sldId="271"/>
        </pc:sldMkLst>
        <pc:spChg chg="mod">
          <ac:chgData name="Herbener, Jeffrey M." userId="13f213a2-820a-4985-ae9f-f00fc6cb327e" providerId="ADAL" clId="{A23EE347-FFD2-43F5-AEFD-62A8A926A47F}" dt="2020-07-10T23:21:22.986" v="937" actId="20577"/>
          <ac:spMkLst>
            <pc:docMk/>
            <pc:sldMk cId="2393732219" sldId="271"/>
            <ac:spMk id="3" creationId="{00000000-0000-0000-0000-000000000000}"/>
          </ac:spMkLst>
        </pc:spChg>
      </pc:sldChg>
      <pc:sldChg chg="modSp mod">
        <pc:chgData name="Herbener, Jeffrey M." userId="13f213a2-820a-4985-ae9f-f00fc6cb327e" providerId="ADAL" clId="{A23EE347-FFD2-43F5-AEFD-62A8A926A47F}" dt="2020-07-10T23:18:33.339" v="865" actId="20577"/>
        <pc:sldMkLst>
          <pc:docMk/>
          <pc:sldMk cId="686606308" sldId="272"/>
        </pc:sldMkLst>
        <pc:spChg chg="mod">
          <ac:chgData name="Herbener, Jeffrey M." userId="13f213a2-820a-4985-ae9f-f00fc6cb327e" providerId="ADAL" clId="{A23EE347-FFD2-43F5-AEFD-62A8A926A47F}" dt="2020-07-10T23:18:33.339" v="865" actId="20577"/>
          <ac:spMkLst>
            <pc:docMk/>
            <pc:sldMk cId="686606308" sldId="272"/>
            <ac:spMk id="3" creationId="{00000000-0000-0000-0000-000000000000}"/>
          </ac:spMkLst>
        </pc:spChg>
      </pc:sldChg>
      <pc:sldChg chg="modSp new del mod">
        <pc:chgData name="Herbener, Jeffrey M." userId="13f213a2-820a-4985-ae9f-f00fc6cb327e" providerId="ADAL" clId="{A23EE347-FFD2-43F5-AEFD-62A8A926A47F}" dt="2020-07-01T20:50:24.115" v="662" actId="47"/>
        <pc:sldMkLst>
          <pc:docMk/>
          <pc:sldMk cId="543083137" sldId="273"/>
        </pc:sldMkLst>
        <pc:spChg chg="mod">
          <ac:chgData name="Herbener, Jeffrey M." userId="13f213a2-820a-4985-ae9f-f00fc6cb327e" providerId="ADAL" clId="{A23EE347-FFD2-43F5-AEFD-62A8A926A47F}" dt="2020-07-01T20:36:52.337" v="53" actId="122"/>
          <ac:spMkLst>
            <pc:docMk/>
            <pc:sldMk cId="543083137" sldId="273"/>
            <ac:spMk id="2" creationId="{75701049-41F7-4D82-91C8-FE780AE10DD8}"/>
          </ac:spMkLst>
        </pc:spChg>
        <pc:spChg chg="mod">
          <ac:chgData name="Herbener, Jeffrey M." userId="13f213a2-820a-4985-ae9f-f00fc6cb327e" providerId="ADAL" clId="{A23EE347-FFD2-43F5-AEFD-62A8A926A47F}" dt="2020-07-01T20:43:54.538" v="565" actId="20577"/>
          <ac:spMkLst>
            <pc:docMk/>
            <pc:sldMk cId="543083137" sldId="273"/>
            <ac:spMk id="3" creationId="{6C6FE097-C778-4A14-866A-BF9F6B797911}"/>
          </ac:spMkLst>
        </pc:spChg>
      </pc:sldChg>
      <pc:sldChg chg="modSp new mod">
        <pc:chgData name="Herbener, Jeffrey M." userId="13f213a2-820a-4985-ae9f-f00fc6cb327e" providerId="ADAL" clId="{A23EE347-FFD2-43F5-AEFD-62A8A926A47F}" dt="2020-07-14T12:23:04.311" v="1579" actId="20577"/>
        <pc:sldMkLst>
          <pc:docMk/>
          <pc:sldMk cId="3843523761" sldId="273"/>
        </pc:sldMkLst>
        <pc:spChg chg="mod">
          <ac:chgData name="Herbener, Jeffrey M." userId="13f213a2-820a-4985-ae9f-f00fc6cb327e" providerId="ADAL" clId="{A23EE347-FFD2-43F5-AEFD-62A8A926A47F}" dt="2020-07-14T12:03:56.334" v="1251" actId="122"/>
          <ac:spMkLst>
            <pc:docMk/>
            <pc:sldMk cId="3843523761" sldId="273"/>
            <ac:spMk id="2" creationId="{6B940D95-0429-4AE7-B988-547B313E4BED}"/>
          </ac:spMkLst>
        </pc:spChg>
        <pc:spChg chg="mod">
          <ac:chgData name="Herbener, Jeffrey M." userId="13f213a2-820a-4985-ae9f-f00fc6cb327e" providerId="ADAL" clId="{A23EE347-FFD2-43F5-AEFD-62A8A926A47F}" dt="2020-07-14T12:23:04.311" v="1579" actId="20577"/>
          <ac:spMkLst>
            <pc:docMk/>
            <pc:sldMk cId="3843523761" sldId="273"/>
            <ac:spMk id="3" creationId="{F86AB77F-EA49-46C7-B15C-0D1D3A87CDC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9C1C-6A97-47AA-BF66-07B76EF171B7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7ACE-8CEE-4F30-9778-32D94FE50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63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9C1C-6A97-47AA-BF66-07B76EF171B7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7ACE-8CEE-4F30-9778-32D94FE50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4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9C1C-6A97-47AA-BF66-07B76EF171B7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7ACE-8CEE-4F30-9778-32D94FE50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9C1C-6A97-47AA-BF66-07B76EF171B7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7ACE-8CEE-4F30-9778-32D94FE50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539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9C1C-6A97-47AA-BF66-07B76EF171B7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7ACE-8CEE-4F30-9778-32D94FE50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363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9C1C-6A97-47AA-BF66-07B76EF171B7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7ACE-8CEE-4F30-9778-32D94FE50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427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9C1C-6A97-47AA-BF66-07B76EF171B7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7ACE-8CEE-4F30-9778-32D94FE50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739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9C1C-6A97-47AA-BF66-07B76EF171B7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7ACE-8CEE-4F30-9778-32D94FE50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231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9C1C-6A97-47AA-BF66-07B76EF171B7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7ACE-8CEE-4F30-9778-32D94FE50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6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9C1C-6A97-47AA-BF66-07B76EF171B7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7ACE-8CEE-4F30-9778-32D94FE50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76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9C1C-6A97-47AA-BF66-07B76EF171B7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7ACE-8CEE-4F30-9778-32D94FE50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384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39C1C-6A97-47AA-BF66-07B76EF171B7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E7ACE-8CEE-4F30-9778-32D94FE50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63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Theory of Interest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Mises University</a:t>
            </a:r>
          </a:p>
          <a:p>
            <a:r>
              <a:rPr lang="en-US" dirty="0"/>
              <a:t>July 12-18, 2020 </a:t>
            </a:r>
          </a:p>
        </p:txBody>
      </p:sp>
    </p:spTree>
    <p:extLst>
      <p:ext uri="{BB962C8B-B14F-4D97-AF65-F5344CB8AC3E}">
        <p14:creationId xmlns:p14="http://schemas.microsoft.com/office/powerpoint/2010/main" val="2733170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Time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Time preferences determine</a:t>
            </a:r>
          </a:p>
          <a:p>
            <a:pPr marL="0" indent="0">
              <a:buNone/>
            </a:pPr>
            <a:r>
              <a:rPr lang="en-US" dirty="0"/>
              <a:t>  • Pure rate of interest</a:t>
            </a:r>
          </a:p>
          <a:p>
            <a:pPr marL="0" indent="0">
              <a:buNone/>
            </a:pPr>
            <a:r>
              <a:rPr lang="en-US" dirty="0"/>
              <a:t>  • Amount of present money lent and borrowed</a:t>
            </a:r>
          </a:p>
          <a:p>
            <a:pPr marL="0" indent="0">
              <a:buNone/>
            </a:pPr>
            <a:r>
              <a:rPr lang="en-US" dirty="0"/>
              <a:t>All circumstances affecting r do so through time preferences</a:t>
            </a:r>
          </a:p>
          <a:p>
            <a:pPr marL="0" indent="0">
              <a:buNone/>
            </a:pPr>
            <a:r>
              <a:rPr lang="en-US" dirty="0"/>
              <a:t>Pure rate of interest equates future value and present value of money</a:t>
            </a:r>
          </a:p>
          <a:p>
            <a:pPr marL="0" indent="0">
              <a:buNone/>
            </a:pPr>
            <a:r>
              <a:rPr lang="en-US" dirty="0"/>
              <a:t>	FV = PV(1+r)	   FV = $1,000(1.25) = $1,250	Compounding</a:t>
            </a:r>
          </a:p>
          <a:p>
            <a:pPr marL="0" indent="0">
              <a:buNone/>
            </a:pPr>
            <a:r>
              <a:rPr lang="en-US" dirty="0"/>
              <a:t>	PV = FV/(1+r)  PV = $1,250/1.25 = $1,000	Discounting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915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Components of the Time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Time Market: exchange of present money for future money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•</a:t>
            </a:r>
            <a:r>
              <a:rPr lang="en-US" dirty="0"/>
              <a:t> Credit Markets</a:t>
            </a:r>
          </a:p>
          <a:p>
            <a:pPr marL="0" indent="0">
              <a:buNone/>
            </a:pPr>
            <a:r>
              <a:rPr lang="en-US" dirty="0"/>
              <a:t>	Consumer Loans</a:t>
            </a:r>
          </a:p>
          <a:p>
            <a:pPr marL="0" indent="0">
              <a:buNone/>
            </a:pPr>
            <a:r>
              <a:rPr lang="en-US" dirty="0"/>
              <a:t>	Producer Loans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•</a:t>
            </a:r>
            <a:r>
              <a:rPr lang="en-US" dirty="0"/>
              <a:t> Capital Structure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Uniform pure rate of interest for all inter-temporal exchange of money</a:t>
            </a:r>
          </a:p>
          <a:p>
            <a:pPr marL="0" indent="0">
              <a:buNone/>
            </a:pPr>
            <a:r>
              <a:rPr lang="en-US" dirty="0"/>
              <a:t>   of the same time structure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428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Pure Rate of Interest </a:t>
            </a:r>
            <a:br>
              <a:rPr lang="en-US" dirty="0"/>
            </a:br>
            <a:r>
              <a:rPr lang="en-US" dirty="0"/>
              <a:t>Across Components of the Time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Interest Rate				Interest Rate</a:t>
            </a:r>
          </a:p>
          <a:p>
            <a:pPr marL="0" indent="0">
              <a:buNone/>
            </a:pPr>
            <a:r>
              <a:rPr lang="en-US" dirty="0"/>
              <a:t>							       S</a:t>
            </a:r>
            <a:r>
              <a:rPr lang="en-US" baseline="-25000" dirty="0"/>
              <a:t>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	S</a:t>
            </a:r>
            <a:r>
              <a:rPr lang="en-US" baseline="-25000" dirty="0"/>
              <a:t>1</a:t>
            </a:r>
            <a:r>
              <a:rPr lang="en-US" dirty="0"/>
              <a:t>			r</a:t>
            </a:r>
            <a:r>
              <a:rPr lang="en-US" baseline="-25000" dirty="0"/>
              <a:t>0</a:t>
            </a:r>
            <a:r>
              <a:rPr lang="en-US" dirty="0"/>
              <a:t> 	• A	         S</a:t>
            </a:r>
            <a:r>
              <a:rPr lang="en-US" baseline="-25000" dirty="0"/>
              <a:t>1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</a:t>
            </a:r>
            <a:r>
              <a:rPr lang="en-US" baseline="-25000" dirty="0"/>
              <a:t>1</a:t>
            </a:r>
            <a:r>
              <a:rPr lang="en-US" dirty="0"/>
              <a:t> 		• B		S</a:t>
            </a:r>
            <a:r>
              <a:rPr lang="en-US" baseline="-25000" dirty="0"/>
              <a:t>0</a:t>
            </a:r>
            <a:r>
              <a:rPr lang="en-US" dirty="0"/>
              <a:t>	</a:t>
            </a:r>
            <a:r>
              <a:rPr lang="en-US"/>
              <a:t>	r</a:t>
            </a:r>
            <a:r>
              <a:rPr lang="en-US" baseline="-25000"/>
              <a:t>1</a:t>
            </a:r>
            <a:r>
              <a:rPr lang="en-US"/>
              <a:t> </a:t>
            </a:r>
            <a:r>
              <a:rPr lang="en-US" dirty="0"/>
              <a:t>		• B</a:t>
            </a:r>
          </a:p>
          <a:p>
            <a:pPr marL="0" indent="0">
              <a:buNone/>
            </a:pPr>
            <a:r>
              <a:rPr lang="en-US" dirty="0"/>
              <a:t>r</a:t>
            </a:r>
            <a:r>
              <a:rPr lang="en-US" baseline="-25000" dirty="0"/>
              <a:t>0</a:t>
            </a:r>
            <a:r>
              <a:rPr lang="en-US" dirty="0"/>
              <a:t> 			• A						D</a:t>
            </a:r>
          </a:p>
          <a:p>
            <a:pPr marL="0" indent="0">
              <a:buNone/>
            </a:pPr>
            <a:r>
              <a:rPr lang="en-US" dirty="0"/>
              <a:t>				D</a:t>
            </a:r>
          </a:p>
          <a:p>
            <a:pPr marL="0" indent="0">
              <a:buNone/>
            </a:pPr>
            <a:r>
              <a:rPr lang="en-US" dirty="0"/>
              <a:t>			Present Money			          Present Money</a:t>
            </a:r>
          </a:p>
          <a:p>
            <a:pPr marL="0" indent="0">
              <a:buNone/>
            </a:pPr>
            <a:r>
              <a:rPr lang="en-US" dirty="0"/>
              <a:t>	Consumer Loans				Capital Structure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1390918" y="2356834"/>
            <a:ext cx="12879" cy="24083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403797" y="4765183"/>
            <a:ext cx="32325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6890197" y="2356834"/>
            <a:ext cx="12879" cy="24083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890197" y="4765183"/>
            <a:ext cx="30136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996225" y="3103808"/>
            <a:ext cx="2472744" cy="1378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020095" y="3561008"/>
            <a:ext cx="1448874" cy="10496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996225" y="2968871"/>
            <a:ext cx="1571223" cy="1281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984106" y="2829596"/>
            <a:ext cx="2125014" cy="12023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7083380" y="2694659"/>
            <a:ext cx="708338" cy="7361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7703444" y="3023172"/>
            <a:ext cx="1210614" cy="1128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4901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Pure Rate of Interest </a:t>
            </a:r>
            <a:br>
              <a:rPr lang="en-US" dirty="0"/>
            </a:br>
            <a:r>
              <a:rPr lang="en-US" dirty="0"/>
              <a:t>Across Different Lines of 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Interest return in smart phone investments = 0.075</a:t>
            </a:r>
          </a:p>
          <a:p>
            <a:pPr marL="0" indent="0">
              <a:buNone/>
            </a:pPr>
            <a:r>
              <a:rPr lang="en-US" dirty="0"/>
              <a:t>Interest return in tablet investments = 0.025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Capitalists will sell assets in tablet production, reducing their prices</a:t>
            </a:r>
          </a:p>
          <a:p>
            <a:pPr marL="0" indent="0">
              <a:buNone/>
            </a:pPr>
            <a:r>
              <a:rPr lang="en-US" dirty="0"/>
              <a:t>Capitalists will buy assets in smart phone production, raising their prices</a:t>
            </a:r>
          </a:p>
          <a:p>
            <a:pPr marL="0" indent="0">
              <a:buNone/>
            </a:pPr>
            <a:r>
              <a:rPr lang="en-US" dirty="0"/>
              <a:t>Interest rate in tablets will rise and that in smart phones will fall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Neither physical productivity nor value productivity of assets can affect</a:t>
            </a:r>
          </a:p>
          <a:p>
            <a:pPr marL="0" indent="0">
              <a:buNone/>
            </a:pPr>
            <a:r>
              <a:rPr lang="en-US" dirty="0"/>
              <a:t>    the pure rate of interest</a:t>
            </a:r>
          </a:p>
        </p:txBody>
      </p:sp>
    </p:spTree>
    <p:extLst>
      <p:ext uri="{BB962C8B-B14F-4D97-AF65-F5344CB8AC3E}">
        <p14:creationId xmlns:p14="http://schemas.microsoft.com/office/powerpoint/2010/main" val="2281981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Prices of Factors of Production </a:t>
            </a:r>
            <a:br>
              <a:rPr lang="en-US" dirty="0"/>
            </a:br>
            <a:r>
              <a:rPr lang="en-US" dirty="0"/>
              <a:t>Discounted by Pure Rate of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MRP from factors to be received in one year</a:t>
            </a:r>
          </a:p>
          <a:p>
            <a:pPr marL="0" indent="0" algn="ctr">
              <a:buNone/>
            </a:pPr>
            <a:r>
              <a:rPr lang="en-US" dirty="0"/>
              <a:t>r = 0.25 </a:t>
            </a:r>
          </a:p>
          <a:p>
            <a:pPr marL="0" indent="0">
              <a:buNone/>
            </a:pPr>
            <a:r>
              <a:rPr lang="en-US" dirty="0"/>
              <a:t>MRP</a:t>
            </a:r>
            <a:r>
              <a:rPr lang="en-US" baseline="-25000" dirty="0"/>
              <a:t>C</a:t>
            </a:r>
            <a:r>
              <a:rPr lang="en-US" dirty="0"/>
              <a:t> = $10,000						DMRP</a:t>
            </a:r>
            <a:r>
              <a:rPr lang="en-US" baseline="-25000" dirty="0"/>
              <a:t>C</a:t>
            </a:r>
            <a:r>
              <a:rPr lang="en-US" dirty="0"/>
              <a:t> = $8,000</a:t>
            </a:r>
          </a:p>
          <a:p>
            <a:pPr marL="0" indent="0">
              <a:buNone/>
            </a:pPr>
            <a:r>
              <a:rPr lang="en-US" dirty="0"/>
              <a:t>MRP</a:t>
            </a:r>
            <a:r>
              <a:rPr lang="en-US" baseline="-25000" dirty="0"/>
              <a:t>N</a:t>
            </a:r>
            <a:r>
              <a:rPr lang="en-US" dirty="0"/>
              <a:t> = $5,000						DMRP</a:t>
            </a:r>
            <a:r>
              <a:rPr lang="en-US" baseline="-25000" dirty="0"/>
              <a:t>N</a:t>
            </a:r>
            <a:r>
              <a:rPr lang="en-US" dirty="0"/>
              <a:t> = $4,000</a:t>
            </a:r>
          </a:p>
          <a:p>
            <a:pPr marL="0" indent="0">
              <a:buNone/>
            </a:pPr>
            <a:r>
              <a:rPr lang="en-US" dirty="0"/>
              <a:t>MRP</a:t>
            </a:r>
            <a:r>
              <a:rPr lang="en-US" baseline="-25000" dirty="0"/>
              <a:t>L</a:t>
            </a:r>
            <a:r>
              <a:rPr lang="en-US" dirty="0"/>
              <a:t> = $2,500						DMRP</a:t>
            </a:r>
            <a:r>
              <a:rPr lang="en-US" baseline="-25000" dirty="0"/>
              <a:t>L</a:t>
            </a:r>
            <a:r>
              <a:rPr lang="en-US" dirty="0"/>
              <a:t> = $2,000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Net Income = $17,500 – $14,000  = $3,500</a:t>
            </a:r>
          </a:p>
        </p:txBody>
      </p:sp>
    </p:spTree>
    <p:extLst>
      <p:ext uri="{BB962C8B-B14F-4D97-AF65-F5344CB8AC3E}">
        <p14:creationId xmlns:p14="http://schemas.microsoft.com/office/powerpoint/2010/main" val="549158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Sources of Net Income </a:t>
            </a:r>
            <a:br>
              <a:rPr lang="en-US" dirty="0"/>
            </a:br>
            <a:r>
              <a:rPr lang="en-US" dirty="0"/>
              <a:t>Earned by Capitalist-Entrepreneur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• Interest from satisfying time preferences</a:t>
            </a:r>
          </a:p>
          <a:p>
            <a:pPr marL="0" indent="0">
              <a:buNone/>
            </a:pPr>
            <a:r>
              <a:rPr lang="en-US" dirty="0"/>
              <a:t>	Capitalist-Entrepreneur lends to suppliers of factors of production</a:t>
            </a:r>
          </a:p>
          <a:p>
            <a:pPr marL="0" indent="0">
              <a:buNone/>
            </a:pPr>
            <a:r>
              <a:rPr lang="en-US" dirty="0"/>
              <a:t>• Wages from supplying labor</a:t>
            </a:r>
          </a:p>
          <a:p>
            <a:pPr marL="0" indent="0">
              <a:buNone/>
            </a:pPr>
            <a:r>
              <a:rPr lang="en-US" dirty="0"/>
              <a:t>	Capitalist-Entrepreneur works instead of hiring someone</a:t>
            </a:r>
          </a:p>
          <a:p>
            <a:pPr marL="0" indent="0">
              <a:buNone/>
            </a:pPr>
            <a:r>
              <a:rPr lang="en-US" dirty="0"/>
              <a:t>• Quasi-wages from supplying leadership</a:t>
            </a:r>
          </a:p>
          <a:p>
            <a:pPr marL="0" indent="0">
              <a:buNone/>
            </a:pPr>
            <a:r>
              <a:rPr lang="en-US" dirty="0"/>
              <a:t>	Capitalist-Entrepreneur raises the productivity of other workers</a:t>
            </a:r>
          </a:p>
          <a:p>
            <a:pPr marL="0" indent="0">
              <a:buNone/>
            </a:pPr>
            <a:r>
              <a:rPr lang="en-US" dirty="0"/>
              <a:t>• Profit for superior foresight</a:t>
            </a:r>
          </a:p>
          <a:p>
            <a:pPr marL="0" indent="0">
              <a:buNone/>
            </a:pPr>
            <a:r>
              <a:rPr lang="en-US" dirty="0"/>
              <a:t>	Capitalist-Entrepreneur anticipates future conditions better than</a:t>
            </a:r>
          </a:p>
          <a:p>
            <a:pPr marL="0" indent="0">
              <a:buNone/>
            </a:pPr>
            <a:r>
              <a:rPr lang="en-US" dirty="0"/>
              <a:t>	  other capitalist-entrepreneurs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732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Sources of the Market Rate of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•</a:t>
            </a:r>
            <a:r>
              <a:rPr lang="en-US" dirty="0"/>
              <a:t> Pure rate of interest</a:t>
            </a:r>
          </a:p>
          <a:p>
            <a:pPr marL="0" indent="0">
              <a:buNone/>
            </a:pPr>
            <a:r>
              <a:rPr lang="en-US" dirty="0"/>
              <a:t>	Longer duration, higher interest rate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•</a:t>
            </a:r>
            <a:r>
              <a:rPr lang="en-US" dirty="0"/>
              <a:t> Entrepreneurial uncertainty</a:t>
            </a:r>
          </a:p>
          <a:p>
            <a:pPr marL="0" indent="0">
              <a:buNone/>
            </a:pPr>
            <a:r>
              <a:rPr lang="en-US" dirty="0"/>
              <a:t>	Greater uncertainty, higher interest rate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•</a:t>
            </a:r>
            <a:r>
              <a:rPr lang="en-US" dirty="0"/>
              <a:t> Price premium</a:t>
            </a:r>
          </a:p>
          <a:p>
            <a:pPr marL="0" indent="0">
              <a:buNone/>
            </a:pPr>
            <a:r>
              <a:rPr lang="en-US" dirty="0"/>
              <a:t>	Larger price premium, higher interest rate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•</a:t>
            </a:r>
            <a:r>
              <a:rPr lang="en-US" dirty="0"/>
              <a:t> Unanticipated changes in PPM</a:t>
            </a:r>
          </a:p>
          <a:p>
            <a:pPr marL="0" indent="0">
              <a:buNone/>
            </a:pPr>
            <a:r>
              <a:rPr lang="en-US" dirty="0"/>
              <a:t>	Decrease in PPM, higher interest rate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026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Time in Human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Duration of an action</a:t>
            </a:r>
          </a:p>
          <a:p>
            <a:pPr marL="0" indent="0">
              <a:buNone/>
            </a:pPr>
            <a:r>
              <a:rPr lang="en-US" dirty="0"/>
              <a:t>    • Time before action – time during action – time after action</a:t>
            </a:r>
          </a:p>
          <a:p>
            <a:pPr marL="0" indent="0">
              <a:buNone/>
            </a:pPr>
            <a:r>
              <a:rPr lang="en-US" dirty="0"/>
              <a:t>    • Two parts to the duration of action</a:t>
            </a:r>
          </a:p>
          <a:p>
            <a:pPr marL="0" indent="0">
              <a:buNone/>
            </a:pPr>
            <a:r>
              <a:rPr lang="en-US" dirty="0"/>
              <a:t>	Period of production: time from start of action to the beginning</a:t>
            </a:r>
          </a:p>
          <a:p>
            <a:pPr marL="0" indent="0">
              <a:buNone/>
            </a:pPr>
            <a:r>
              <a:rPr lang="en-US" dirty="0"/>
              <a:t>	  of the attainment of end</a:t>
            </a:r>
          </a:p>
          <a:p>
            <a:pPr marL="0" indent="0">
              <a:buNone/>
            </a:pPr>
            <a:r>
              <a:rPr lang="en-US" dirty="0"/>
              <a:t>	    • Working time: stages of production</a:t>
            </a:r>
          </a:p>
          <a:p>
            <a:pPr marL="0" indent="0">
              <a:buNone/>
            </a:pPr>
            <a:r>
              <a:rPr lang="en-US" dirty="0"/>
              <a:t>	    • Maturing time: time between taking an action and its effects</a:t>
            </a:r>
          </a:p>
          <a:p>
            <a:pPr marL="0" indent="0">
              <a:buNone/>
            </a:pPr>
            <a:r>
              <a:rPr lang="en-US" dirty="0"/>
              <a:t>	Duration of serviceableness: time over which a good generates its</a:t>
            </a:r>
          </a:p>
          <a:p>
            <a:pPr marL="0" indent="0">
              <a:buNone/>
            </a:pPr>
            <a:r>
              <a:rPr lang="en-US" dirty="0"/>
              <a:t>	  consumption services</a:t>
            </a:r>
          </a:p>
          <a:p>
            <a:pPr marL="0" indent="0">
              <a:buNone/>
            </a:pPr>
            <a:r>
              <a:rPr lang="en-US" dirty="0"/>
              <a:t>Period of provision: time over which a person provides for the future</a:t>
            </a:r>
          </a:p>
        </p:txBody>
      </p:sp>
    </p:spTree>
    <p:extLst>
      <p:ext uri="{BB962C8B-B14F-4D97-AF65-F5344CB8AC3E}">
        <p14:creationId xmlns:p14="http://schemas.microsoft.com/office/powerpoint/2010/main" val="2275013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40D95-0429-4AE7-B988-547B313E4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Time in Human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AB77F-EA49-46C7-B15C-0D1D3A87C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Time before action – time during action</a:t>
            </a:r>
          </a:p>
          <a:p>
            <a:pPr marL="0" indent="0">
              <a:buNone/>
            </a:pPr>
            <a:r>
              <a:rPr lang="en-US" dirty="0"/>
              <a:t>     • Distinguish between sooner and later</a:t>
            </a:r>
          </a:p>
          <a:p>
            <a:pPr marL="0" indent="0">
              <a:buNone/>
            </a:pPr>
            <a:r>
              <a:rPr lang="en-US" dirty="0"/>
              <a:t>	A given satisfaction is preferred sooner to the same satisfaction</a:t>
            </a:r>
          </a:p>
          <a:p>
            <a:pPr marL="0" indent="0">
              <a:buNone/>
            </a:pPr>
            <a:r>
              <a:rPr lang="en-US" dirty="0"/>
              <a:t>	  later: disutility of waiting</a:t>
            </a:r>
          </a:p>
          <a:p>
            <a:pPr marL="0" indent="0">
              <a:buNone/>
            </a:pPr>
            <a:r>
              <a:rPr lang="en-US" dirty="0"/>
              <a:t>Time is an irreversible flux: each moment has a unique place in the</a:t>
            </a:r>
          </a:p>
          <a:p>
            <a:pPr marL="0" indent="0">
              <a:buNone/>
            </a:pPr>
            <a:r>
              <a:rPr lang="en-US" dirty="0"/>
              <a:t>  sequence of moments of time</a:t>
            </a:r>
          </a:p>
          <a:p>
            <a:pPr marL="0" indent="0">
              <a:buNone/>
            </a:pPr>
            <a:r>
              <a:rPr lang="en-US" dirty="0"/>
              <a:t>     • Distinguish between different moments in time</a:t>
            </a:r>
          </a:p>
          <a:p>
            <a:pPr marL="0" indent="0">
              <a:buNone/>
            </a:pPr>
            <a:r>
              <a:rPr lang="en-US" dirty="0"/>
              <a:t>	Economize action with respect to time: determine when to begin</a:t>
            </a:r>
          </a:p>
          <a:p>
            <a:pPr marL="0" indent="0">
              <a:buNone/>
            </a:pPr>
            <a:r>
              <a:rPr lang="en-US" dirty="0"/>
              <a:t>	  and end an action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523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Temporal Aspect of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Timing of an action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    •</a:t>
            </a:r>
            <a:r>
              <a:rPr lang="en-US" dirty="0"/>
              <a:t> Value of a good can vary at different moments in time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    •</a:t>
            </a:r>
            <a:r>
              <a:rPr lang="en-US" dirty="0"/>
              <a:t> Allocate a good to obtain the greatest value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    •</a:t>
            </a:r>
            <a:r>
              <a:rPr lang="en-US" dirty="0"/>
              <a:t> Allocation eliminates further value differences</a:t>
            </a:r>
          </a:p>
          <a:p>
            <a:pPr marL="0" indent="0">
              <a:buNone/>
            </a:pPr>
            <a:r>
              <a:rPr lang="en-US" dirty="0"/>
              <a:t>Forward price of a good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>
                <a:solidFill>
                  <a:srgbClr val="002060"/>
                </a:solidFill>
              </a:rPr>
              <a:t>•</a:t>
            </a:r>
            <a:r>
              <a:rPr lang="en-US" dirty="0"/>
              <a:t> Agree today to trade at a date in the future at the forward price</a:t>
            </a: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>
                <a:solidFill>
                  <a:srgbClr val="002060"/>
                </a:solidFill>
              </a:rPr>
              <a:t>• </a:t>
            </a:r>
            <a:r>
              <a:rPr lang="en-US" dirty="0"/>
              <a:t>Higher, lower, or the same as current price</a:t>
            </a: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    •</a:t>
            </a:r>
            <a:r>
              <a:rPr lang="en-US" dirty="0"/>
              <a:t> Efficient temporal allocation of goods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48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Inter-temporal Aspect of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Time Preference – Definition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    •</a:t>
            </a:r>
            <a:r>
              <a:rPr lang="en-US" dirty="0"/>
              <a:t> Satisfaction sooner is preferred to the same satisfaction later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    •</a:t>
            </a:r>
            <a:r>
              <a:rPr lang="en-US" dirty="0"/>
              <a:t> Logical aspect of action, not physiological or psychological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Ludwig von Mises, </a:t>
            </a:r>
            <a:r>
              <a:rPr lang="en-US" i="1" dirty="0"/>
              <a:t>Human Action</a:t>
            </a:r>
            <a:r>
              <a:rPr lang="en-US" dirty="0"/>
              <a:t>, p. 480:</a:t>
            </a:r>
          </a:p>
          <a:p>
            <a:pPr marL="0" indent="0">
              <a:buNone/>
            </a:pPr>
            <a:r>
              <a:rPr lang="en-US" dirty="0"/>
              <a:t>“Other things being equal, satisfaction in a nearer period in the future is preferred to satisfaction in a more distant period; disutility is seen in waiting. </a:t>
            </a:r>
          </a:p>
          <a:p>
            <a:pPr marL="0" indent="0">
              <a:buNone/>
            </a:pPr>
            <a:r>
              <a:rPr lang="en-US" dirty="0"/>
              <a:t>	“This fact is already implied in the statement stressed in the opening of this chapter that man distinguishes between the time before a satisfaction is attained and the time for the duration of which there is satisfaction.”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346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Inter-Temporal Aspect of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Time Preference – Implications</a:t>
            </a:r>
          </a:p>
          <a:p>
            <a:pPr marL="0" indent="0">
              <a:buNone/>
            </a:pPr>
            <a:r>
              <a:rPr lang="en-US" dirty="0"/>
              <a:t>     • Inter-temporal production choices regulated by TP </a:t>
            </a:r>
          </a:p>
          <a:p>
            <a:pPr marL="0" indent="0">
              <a:buNone/>
            </a:pPr>
            <a:r>
              <a:rPr lang="en-US" dirty="0"/>
              <a:t>     • Pure Rate of Interest </a:t>
            </a:r>
          </a:p>
          <a:p>
            <a:pPr marL="0" indent="0">
              <a:buNone/>
            </a:pPr>
            <a:r>
              <a:rPr lang="en-US" dirty="0"/>
              <a:t>	TP premium of present money over future money </a:t>
            </a:r>
          </a:p>
          <a:p>
            <a:pPr marL="0" indent="0">
              <a:buNone/>
            </a:pPr>
            <a:r>
              <a:rPr lang="en-US" dirty="0"/>
              <a:t>	Efficient inter-temporal allocation of goods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86606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Time Preference Theory of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Preferences → D&amp;S: Consumer Good → Price of Consumer Good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Time Preference → D&amp;S: Present Money → Pure Rate of Interest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Pure rate of interest: premium on the present or discount of the future</a:t>
            </a:r>
          </a:p>
          <a:p>
            <a:pPr marL="0" indent="0">
              <a:buNone/>
            </a:pPr>
            <a:r>
              <a:rPr lang="en-US" dirty="0"/>
              <a:t>Inter-temporal trade in money, not goods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•</a:t>
            </a:r>
            <a:r>
              <a:rPr lang="en-US" dirty="0"/>
              <a:t> Inter-temporal trade of goods, would mix the temporal and inter-</a:t>
            </a:r>
          </a:p>
          <a:p>
            <a:pPr marL="0" indent="0">
              <a:buNone/>
            </a:pPr>
            <a:r>
              <a:rPr lang="en-US" dirty="0"/>
              <a:t>   temporal aspects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•</a:t>
            </a:r>
            <a:r>
              <a:rPr lang="en-US" dirty="0"/>
              <a:t> Money isolates the inter-temporal aspect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326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Time Preference and Pure Rate of Interest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Preference Rank – Person A		Preference Rank – Person B</a:t>
            </a:r>
          </a:p>
          <a:p>
            <a:pPr marL="0" indent="0">
              <a:buNone/>
            </a:pPr>
            <a:r>
              <a:rPr lang="en-US" dirty="0"/>
              <a:t>	$1,100 in one year				$1,300 in one year</a:t>
            </a:r>
          </a:p>
          <a:p>
            <a:pPr marL="0" indent="0">
              <a:buNone/>
            </a:pPr>
            <a:r>
              <a:rPr lang="en-US" dirty="0"/>
              <a:t>	$1,000 today				$1,000 today</a:t>
            </a:r>
          </a:p>
          <a:p>
            <a:pPr marL="0" indent="0">
              <a:buNone/>
            </a:pPr>
            <a:r>
              <a:rPr lang="en-US" dirty="0"/>
              <a:t>	$1,090 in one year				$1,290 today</a:t>
            </a:r>
          </a:p>
          <a:p>
            <a:pPr marL="0" indent="0">
              <a:buNone/>
            </a:pPr>
            <a:r>
              <a:rPr lang="en-US" dirty="0"/>
              <a:t>	$1,000 in one year				$1,000 in one year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(lower TP) lends $1,000 to B (higher TP) at 0.10 &lt; r &lt; 0.29</a:t>
            </a:r>
          </a:p>
        </p:txBody>
      </p:sp>
    </p:spTree>
    <p:extLst>
      <p:ext uri="{BB962C8B-B14F-4D97-AF65-F5344CB8AC3E}">
        <p14:creationId xmlns:p14="http://schemas.microsoft.com/office/powerpoint/2010/main" val="1220806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Time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Interest Rate</a:t>
            </a:r>
          </a:p>
          <a:p>
            <a:pPr marL="0" indent="0">
              <a:buNone/>
            </a:pPr>
            <a:r>
              <a:rPr lang="en-US" dirty="0"/>
              <a:t>			      S – Lower TP </a:t>
            </a:r>
          </a:p>
          <a:p>
            <a:pPr marL="0" indent="0">
              <a:buNone/>
            </a:pPr>
            <a:r>
              <a:rPr lang="en-US" dirty="0"/>
              <a:t>      r</a:t>
            </a:r>
            <a:r>
              <a:rPr lang="en-US" baseline="-25000" dirty="0"/>
              <a:t>0</a:t>
            </a:r>
            <a:r>
              <a:rPr lang="en-US" dirty="0"/>
              <a:t>		     • A</a:t>
            </a:r>
          </a:p>
          <a:p>
            <a:pPr marL="0" indent="0">
              <a:buNone/>
            </a:pPr>
            <a:r>
              <a:rPr lang="en-US" dirty="0"/>
              <a:t>			      D – Higher TP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    PM</a:t>
            </a:r>
            <a:r>
              <a:rPr lang="en-US" baseline="-25000" dirty="0"/>
              <a:t>0</a:t>
            </a:r>
            <a:r>
              <a:rPr lang="en-US" dirty="0"/>
              <a:t>	Present Money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1828800" y="2356834"/>
            <a:ext cx="25758" cy="1996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841679" y="4353059"/>
            <a:ext cx="3477296" cy="257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72366" y="2632142"/>
            <a:ext cx="1332964" cy="961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556456" y="2632142"/>
            <a:ext cx="1345843" cy="961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2721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</TotalTime>
  <Words>1112</Words>
  <Application>Microsoft Office PowerPoint</Application>
  <PresentationFormat>Widescreen</PresentationFormat>
  <Paragraphs>136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The Theory of Interest</vt:lpstr>
      <vt:lpstr>Time in Human Action</vt:lpstr>
      <vt:lpstr>Time in Human Action</vt:lpstr>
      <vt:lpstr>Temporal Aspect of Action</vt:lpstr>
      <vt:lpstr>Inter-temporal Aspect of Action</vt:lpstr>
      <vt:lpstr>Inter-Temporal Aspect of Action</vt:lpstr>
      <vt:lpstr>Time Preference Theory of Interest</vt:lpstr>
      <vt:lpstr>Time Preference and Pure Rate of Interest </vt:lpstr>
      <vt:lpstr>Time Market</vt:lpstr>
      <vt:lpstr>Time Market</vt:lpstr>
      <vt:lpstr>Components of the Time Market</vt:lpstr>
      <vt:lpstr>Pure Rate of Interest  Across Components of the Time Market</vt:lpstr>
      <vt:lpstr>Pure Rate of Interest  Across Different Lines of Production</vt:lpstr>
      <vt:lpstr>Prices of Factors of Production  Discounted by Pure Rate of Interest</vt:lpstr>
      <vt:lpstr>Sources of Net Income  Earned by Capitalist-Entrepreneur </vt:lpstr>
      <vt:lpstr>Sources of the Market Rate of Interest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Theory of Interest</dc:title>
  <dc:creator>Herbener, Jeffrey M.</dc:creator>
  <cp:lastModifiedBy>Herbener, Jeffrey M.</cp:lastModifiedBy>
  <cp:revision>35</cp:revision>
  <cp:lastPrinted>2018-07-07T14:00:05Z</cp:lastPrinted>
  <dcterms:created xsi:type="dcterms:W3CDTF">2018-06-25T22:24:18Z</dcterms:created>
  <dcterms:modified xsi:type="dcterms:W3CDTF">2020-07-14T12:32:31Z</dcterms:modified>
</cp:coreProperties>
</file>