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70" r:id="rId4"/>
    <p:sldId id="271" r:id="rId5"/>
    <p:sldId id="272" r:id="rId6"/>
    <p:sldId id="273" r:id="rId7"/>
    <p:sldId id="275" r:id="rId8"/>
    <p:sldId id="259" r:id="rId9"/>
    <p:sldId id="276" r:id="rId10"/>
    <p:sldId id="277" r:id="rId11"/>
    <p:sldId id="268" r:id="rId12"/>
    <p:sldId id="267" r:id="rId13"/>
    <p:sldId id="269" r:id="rId14"/>
    <p:sldId id="278" r:id="rId15"/>
    <p:sldId id="279" r:id="rId16"/>
    <p:sldId id="280" r:id="rId17"/>
    <p:sldId id="281" r:id="rId18"/>
    <p:sldId id="282" r:id="rId19"/>
    <p:sldId id="283" r:id="rId20"/>
    <p:sldId id="285" r:id="rId21"/>
    <p:sldId id="28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rn00\Downloads\FYONET.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'[FYONET.xls]FRED Graph'!$F$11</c:f>
              <c:strCache>
                <c:ptCount val="1"/>
                <c:pt idx="0">
                  <c:v>Federal Net Outlays, Percent of GDP</c:v>
                </c:pt>
              </c:strCache>
            </c:strRef>
          </c:tx>
          <c:spPr>
            <a:ln w="28575" cap="rnd">
              <a:solidFill>
                <a:schemeClr val="accent1"/>
              </a:solidFill>
              <a:round/>
            </a:ln>
            <a:effectLst/>
          </c:spPr>
          <c:marker>
            <c:symbol val="none"/>
          </c:marker>
          <c:cat>
            <c:numRef>
              <c:f>'[FYONET.xls]FRED Graph'!$E$12:$E$128</c:f>
              <c:numCache>
                <c:formatCode>General</c:formatCode>
                <c:ptCount val="117"/>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pt idx="100">
                  <c:v>2001</c:v>
                </c:pt>
                <c:pt idx="101">
                  <c:v>2002</c:v>
                </c:pt>
                <c:pt idx="102">
                  <c:v>2003</c:v>
                </c:pt>
                <c:pt idx="103">
                  <c:v>2004</c:v>
                </c:pt>
                <c:pt idx="104">
                  <c:v>2005</c:v>
                </c:pt>
                <c:pt idx="105">
                  <c:v>2006</c:v>
                </c:pt>
                <c:pt idx="106">
                  <c:v>2007</c:v>
                </c:pt>
                <c:pt idx="107">
                  <c:v>2008</c:v>
                </c:pt>
                <c:pt idx="108">
                  <c:v>2009</c:v>
                </c:pt>
                <c:pt idx="109">
                  <c:v>2010</c:v>
                </c:pt>
                <c:pt idx="110">
                  <c:v>2011</c:v>
                </c:pt>
                <c:pt idx="111">
                  <c:v>2012</c:v>
                </c:pt>
                <c:pt idx="112">
                  <c:v>2013</c:v>
                </c:pt>
                <c:pt idx="113">
                  <c:v>2014</c:v>
                </c:pt>
                <c:pt idx="114">
                  <c:v>2015</c:v>
                </c:pt>
                <c:pt idx="115">
                  <c:v>2016</c:v>
                </c:pt>
                <c:pt idx="116">
                  <c:v>2017</c:v>
                </c:pt>
              </c:numCache>
            </c:numRef>
          </c:cat>
          <c:val>
            <c:numRef>
              <c:f>'[FYONET.xls]FRED Graph'!$F$12:$F$128</c:f>
              <c:numCache>
                <c:formatCode>0.00%</c:formatCode>
                <c:ptCount val="117"/>
                <c:pt idx="0">
                  <c:v>2.34375E-2</c:v>
                </c:pt>
                <c:pt idx="1">
                  <c:v>2.0041322314049585E-2</c:v>
                </c:pt>
                <c:pt idx="2">
                  <c:v>1.9808429118773948E-2</c:v>
                </c:pt>
                <c:pt idx="3">
                  <c:v>2.2635658914728681E-2</c:v>
                </c:pt>
                <c:pt idx="4">
                  <c:v>1.9619377162629757E-2</c:v>
                </c:pt>
                <c:pt idx="5">
                  <c:v>1.8446601941747572E-2</c:v>
                </c:pt>
                <c:pt idx="6">
                  <c:v>1.7029411764705883E-2</c:v>
                </c:pt>
                <c:pt idx="7">
                  <c:v>2.1749174917491749E-2</c:v>
                </c:pt>
                <c:pt idx="8">
                  <c:v>2.1552795031055897E-2</c:v>
                </c:pt>
                <c:pt idx="9">
                  <c:v>2.0778443113772454E-2</c:v>
                </c:pt>
                <c:pt idx="10">
                  <c:v>2.0145772594752188E-2</c:v>
                </c:pt>
                <c:pt idx="11">
                  <c:v>1.8449197860962566E-2</c:v>
                </c:pt>
                <c:pt idx="12">
                  <c:v>1.8286445012787724E-2</c:v>
                </c:pt>
                <c:pt idx="13">
                  <c:v>1.989041095890411E-2</c:v>
                </c:pt>
                <c:pt idx="14">
                  <c:v>1.9276485788113695E-2</c:v>
                </c:pt>
                <c:pt idx="15">
                  <c:v>1.4375000000000001E-2</c:v>
                </c:pt>
                <c:pt idx="16">
                  <c:v>3.2730318257956449E-2</c:v>
                </c:pt>
                <c:pt idx="17">
                  <c:v>0.16724274406332454</c:v>
                </c:pt>
                <c:pt idx="18">
                  <c:v>0.23618135376756066</c:v>
                </c:pt>
                <c:pt idx="19">
                  <c:v>7.1923076923076923E-2</c:v>
                </c:pt>
                <c:pt idx="20">
                  <c:v>6.8777173913043485E-2</c:v>
                </c:pt>
                <c:pt idx="21">
                  <c:v>4.4809264305177114E-2</c:v>
                </c:pt>
                <c:pt idx="22">
                  <c:v>3.6768149882903979E-2</c:v>
                </c:pt>
                <c:pt idx="23">
                  <c:v>3.3425287356321838E-2</c:v>
                </c:pt>
                <c:pt idx="24">
                  <c:v>3.2273730684326714E-2</c:v>
                </c:pt>
                <c:pt idx="25">
                  <c:v>3.020618556701031E-2</c:v>
                </c:pt>
                <c:pt idx="26">
                  <c:v>2.9916230366492148E-2</c:v>
                </c:pt>
                <c:pt idx="27">
                  <c:v>3.0400410677618069E-2</c:v>
                </c:pt>
                <c:pt idx="28">
                  <c:v>2.9907418034354795E-2</c:v>
                </c:pt>
                <c:pt idx="29">
                  <c:v>3.6024305555555552E-2</c:v>
                </c:pt>
                <c:pt idx="30">
                  <c:v>4.621984468478247E-2</c:v>
                </c:pt>
                <c:pt idx="31">
                  <c:v>7.8273579516817307E-2</c:v>
                </c:pt>
                <c:pt idx="32">
                  <c:v>8.0449312384085106E-2</c:v>
                </c:pt>
                <c:pt idx="33">
                  <c:v>9.7919161676646702E-2</c:v>
                </c:pt>
                <c:pt idx="34">
                  <c:v>8.6367371129160431E-2</c:v>
                </c:pt>
                <c:pt idx="35">
                  <c:v>9.6993987975951906E-2</c:v>
                </c:pt>
                <c:pt idx="36">
                  <c:v>8.1502747223207855E-2</c:v>
                </c:pt>
                <c:pt idx="37">
                  <c:v>7.8303873981133809E-2</c:v>
                </c:pt>
                <c:pt idx="38">
                  <c:v>9.7830623842803166E-2</c:v>
                </c:pt>
                <c:pt idx="39">
                  <c:v>9.2012556001516047E-2</c:v>
                </c:pt>
                <c:pt idx="40">
                  <c:v>0.1055842980767</c:v>
                </c:pt>
                <c:pt idx="41">
                  <c:v>0.21172989780177401</c:v>
                </c:pt>
                <c:pt idx="42">
                  <c:v>0.38681038388056171</c:v>
                </c:pt>
                <c:pt idx="43">
                  <c:v>0.40679536817155054</c:v>
                </c:pt>
                <c:pt idx="44">
                  <c:v>0.40661909502778426</c:v>
                </c:pt>
                <c:pt idx="45">
                  <c:v>0.24274067725844375</c:v>
                </c:pt>
                <c:pt idx="46">
                  <c:v>0.13819626946990576</c:v>
                </c:pt>
                <c:pt idx="47">
                  <c:v>0.10844251424574083</c:v>
                </c:pt>
                <c:pt idx="48">
                  <c:v>0.14252683732452517</c:v>
                </c:pt>
                <c:pt idx="49">
                  <c:v>0.14195519416196672</c:v>
                </c:pt>
                <c:pt idx="50">
                  <c:v>0.13119678075834357</c:v>
                </c:pt>
                <c:pt idx="51">
                  <c:v>0.18425931219221378</c:v>
                </c:pt>
                <c:pt idx="52">
                  <c:v>0.19552281754697881</c:v>
                </c:pt>
                <c:pt idx="53">
                  <c:v>0.18142409787248207</c:v>
                </c:pt>
                <c:pt idx="54">
                  <c:v>0.16086378144110858</c:v>
                </c:pt>
                <c:pt idx="55">
                  <c:v>0.15720380191074723</c:v>
                </c:pt>
                <c:pt idx="56">
                  <c:v>0.16154367045749402</c:v>
                </c:pt>
                <c:pt idx="57">
                  <c:v>0.17123864106277883</c:v>
                </c:pt>
                <c:pt idx="58">
                  <c:v>0.17654997373738149</c:v>
                </c:pt>
                <c:pt idx="59">
                  <c:v>0.16997429855710552</c:v>
                </c:pt>
                <c:pt idx="60">
                  <c:v>0.17381939133064159</c:v>
                </c:pt>
                <c:pt idx="61">
                  <c:v>0.17687909511343372</c:v>
                </c:pt>
                <c:pt idx="62">
                  <c:v>0.17462675562513824</c:v>
                </c:pt>
                <c:pt idx="63">
                  <c:v>0.17317009029015573</c:v>
                </c:pt>
                <c:pt idx="64">
                  <c:v>0.15927489158535288</c:v>
                </c:pt>
                <c:pt idx="65">
                  <c:v>0.16539179310904412</c:v>
                </c:pt>
                <c:pt idx="66">
                  <c:v>0.18310661683477567</c:v>
                </c:pt>
                <c:pt idx="67">
                  <c:v>0.18937310437133431</c:v>
                </c:pt>
                <c:pt idx="68">
                  <c:v>0.18046117637809977</c:v>
                </c:pt>
                <c:pt idx="69">
                  <c:v>0.18228682860292011</c:v>
                </c:pt>
                <c:pt idx="70">
                  <c:v>0.18042838133665279</c:v>
                </c:pt>
                <c:pt idx="71">
                  <c:v>0.18034492733228574</c:v>
                </c:pt>
                <c:pt idx="72">
                  <c:v>0.17238048065913836</c:v>
                </c:pt>
                <c:pt idx="73">
                  <c:v>0.17431497829144024</c:v>
                </c:pt>
                <c:pt idx="74">
                  <c:v>0.19724091105487315</c:v>
                </c:pt>
                <c:pt idx="75">
                  <c:v>0.19845714663939379</c:v>
                </c:pt>
                <c:pt idx="76">
                  <c:v>0.19656686005458671</c:v>
                </c:pt>
                <c:pt idx="77">
                  <c:v>0.19507832755499555</c:v>
                </c:pt>
                <c:pt idx="78">
                  <c:v>0.19184009341789052</c:v>
                </c:pt>
                <c:pt idx="79">
                  <c:v>0.20681746833644407</c:v>
                </c:pt>
                <c:pt idx="80">
                  <c:v>0.21148491351220222</c:v>
                </c:pt>
                <c:pt idx="81">
                  <c:v>0.22302334268101248</c:v>
                </c:pt>
                <c:pt idx="82">
                  <c:v>0.22244236301326514</c:v>
                </c:pt>
                <c:pt idx="83">
                  <c:v>0.21096747013643952</c:v>
                </c:pt>
                <c:pt idx="84">
                  <c:v>0.21810292236952517</c:v>
                </c:pt>
                <c:pt idx="85">
                  <c:v>0.2162580347630628</c:v>
                </c:pt>
                <c:pt idx="86">
                  <c:v>0.20679146031638146</c:v>
                </c:pt>
                <c:pt idx="87">
                  <c:v>0.2032710021583374</c:v>
                </c:pt>
                <c:pt idx="88">
                  <c:v>0.20273451763513059</c:v>
                </c:pt>
                <c:pt idx="89">
                  <c:v>0.21012288148667885</c:v>
                </c:pt>
                <c:pt idx="90">
                  <c:v>0.21503706726507354</c:v>
                </c:pt>
                <c:pt idx="91">
                  <c:v>0.21188032440704277</c:v>
                </c:pt>
                <c:pt idx="92">
                  <c:v>0.20549301974365169</c:v>
                </c:pt>
                <c:pt idx="93">
                  <c:v>0.20059073152015386</c:v>
                </c:pt>
                <c:pt idx="94">
                  <c:v>0.19840206792134141</c:v>
                </c:pt>
                <c:pt idx="95">
                  <c:v>0.19329374683053221</c:v>
                </c:pt>
                <c:pt idx="96">
                  <c:v>0.18666351425208497</c:v>
                </c:pt>
                <c:pt idx="97">
                  <c:v>0.18233381519234029</c:v>
                </c:pt>
                <c:pt idx="98">
                  <c:v>0.17671078304785454</c:v>
                </c:pt>
                <c:pt idx="99">
                  <c:v>0.1744917529615414</c:v>
                </c:pt>
                <c:pt idx="100">
                  <c:v>0.17604208424598336</c:v>
                </c:pt>
                <c:pt idx="101">
                  <c:v>0.18387135531944737</c:v>
                </c:pt>
                <c:pt idx="102">
                  <c:v>0.18850171308942049</c:v>
                </c:pt>
                <c:pt idx="103">
                  <c:v>0.1877265176158307</c:v>
                </c:pt>
                <c:pt idx="104">
                  <c:v>0.18961615637529833</c:v>
                </c:pt>
                <c:pt idx="105">
                  <c:v>0.19219146919033323</c:v>
                </c:pt>
                <c:pt idx="106">
                  <c:v>0.18881209754315362</c:v>
                </c:pt>
                <c:pt idx="107">
                  <c:v>0.20271701360273964</c:v>
                </c:pt>
                <c:pt idx="108">
                  <c:v>0.24345584850146709</c:v>
                </c:pt>
                <c:pt idx="109">
                  <c:v>0.23059411746970995</c:v>
                </c:pt>
                <c:pt idx="110">
                  <c:v>0.23181894745673531</c:v>
                </c:pt>
                <c:pt idx="111">
                  <c:v>0.21837028285534482</c:v>
                </c:pt>
                <c:pt idx="112">
                  <c:v>0.20581940226934398</c:v>
                </c:pt>
                <c:pt idx="113">
                  <c:v>0.20009939648141251</c:v>
                </c:pt>
                <c:pt idx="114">
                  <c:v>0.20244376059076263</c:v>
                </c:pt>
                <c:pt idx="115">
                  <c:v>0.20594285972093401</c:v>
                </c:pt>
                <c:pt idx="116">
                  <c:v>0.20429250750587852</c:v>
                </c:pt>
              </c:numCache>
            </c:numRef>
          </c:val>
          <c:smooth val="0"/>
          <c:extLst>
            <c:ext xmlns:c16="http://schemas.microsoft.com/office/drawing/2014/chart" uri="{C3380CC4-5D6E-409C-BE32-E72D297353CC}">
              <c16:uniqueId val="{00000000-3E47-4FD1-972B-B70A1992CF94}"/>
            </c:ext>
          </c:extLst>
        </c:ser>
        <c:dLbls>
          <c:showLegendKey val="0"/>
          <c:showVal val="0"/>
          <c:showCatName val="0"/>
          <c:showSerName val="0"/>
          <c:showPercent val="0"/>
          <c:showBubbleSize val="0"/>
        </c:dLbls>
        <c:smooth val="0"/>
        <c:axId val="529524576"/>
        <c:axId val="529524904"/>
      </c:lineChart>
      <c:catAx>
        <c:axId val="52952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524904"/>
        <c:crosses val="autoZero"/>
        <c:auto val="1"/>
        <c:lblAlgn val="ctr"/>
        <c:lblOffset val="100"/>
        <c:noMultiLvlLbl val="0"/>
      </c:catAx>
      <c:valAx>
        <c:axId val="5295249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52457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93EE2A-0CA4-473D-80EC-D93C8772319E}" type="datetimeFigureOut">
              <a:rPr lang="en-US" smtClean="0"/>
              <a:t>7/10/2020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EF8613-75A2-4F2F-AA2A-9EB98725CAAB}" type="slidenum">
              <a:rPr lang="en-US" smtClean="0"/>
              <a:t>‹#›</a:t>
            </a:fld>
            <a:endParaRPr lang="en-US"/>
          </a:p>
        </p:txBody>
      </p:sp>
    </p:spTree>
    <p:extLst>
      <p:ext uri="{BB962C8B-B14F-4D97-AF65-F5344CB8AC3E}">
        <p14:creationId xmlns:p14="http://schemas.microsoft.com/office/powerpoint/2010/main" val="699231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n-lt"/>
                <a:ea typeface="Tahoma" panose="020B0604030504040204" pitchFamily="34" charset="0"/>
                <a:cs typeface="Tahoma" panose="020B060403050404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B352A4-9CA2-4EAC-884E-73FC02183686}" type="datetime1">
              <a:rPr lang="en-US" smtClean="0"/>
              <a:t>7/10/2020</a:t>
            </a:fld>
            <a:endParaRPr lang="en-US"/>
          </a:p>
        </p:txBody>
      </p:sp>
      <p:sp>
        <p:nvSpPr>
          <p:cNvPr id="5" name="Footer Placeholder 4"/>
          <p:cNvSpPr>
            <a:spLocks noGrp="1"/>
          </p:cNvSpPr>
          <p:nvPr>
            <p:ph type="ftr" sz="quarter" idx="11"/>
          </p:nvPr>
        </p:nvSpPr>
        <p:spPr/>
        <p:txBody>
          <a:bodyPr/>
          <a:lstStyle>
            <a:lvl1pPr>
              <a:defRPr sz="1400"/>
            </a:lvl1pPr>
          </a:lstStyle>
          <a:p>
            <a:endParaRPr lang="en-US" dirty="0"/>
          </a:p>
        </p:txBody>
      </p:sp>
      <p:sp>
        <p:nvSpPr>
          <p:cNvPr id="6" name="Slide Number Placeholder 5"/>
          <p:cNvSpPr>
            <a:spLocks noGrp="1"/>
          </p:cNvSpPr>
          <p:nvPr>
            <p:ph type="sldNum" sz="quarter" idx="12"/>
          </p:nvPr>
        </p:nvSpPr>
        <p:spPr/>
        <p:txBody>
          <a:bodyPr/>
          <a:lstStyle/>
          <a:p>
            <a:fld id="{5DE09C8C-491A-42D0-A330-0EB7B5BEFAE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668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090685-D742-4B28-B00C-B2008ED5623D}" type="datetime1">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09C8C-491A-42D0-A330-0EB7B5BEFAE0}" type="slidenum">
              <a:rPr lang="en-US" smtClean="0"/>
              <a:t>‹#›</a:t>
            </a:fld>
            <a:endParaRPr lang="en-US"/>
          </a:p>
        </p:txBody>
      </p:sp>
    </p:spTree>
    <p:extLst>
      <p:ext uri="{BB962C8B-B14F-4D97-AF65-F5344CB8AC3E}">
        <p14:creationId xmlns:p14="http://schemas.microsoft.com/office/powerpoint/2010/main" val="365006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66E8B-24FB-4E89-8B9B-73277D8B3382}" type="datetime1">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09C8C-491A-42D0-A330-0EB7B5BEFAE0}" type="slidenum">
              <a:rPr lang="en-US" smtClean="0"/>
              <a:t>‹#›</a:t>
            </a:fld>
            <a:endParaRPr lang="en-US"/>
          </a:p>
        </p:txBody>
      </p:sp>
    </p:spTree>
    <p:extLst>
      <p:ext uri="{BB962C8B-B14F-4D97-AF65-F5344CB8AC3E}">
        <p14:creationId xmlns:p14="http://schemas.microsoft.com/office/powerpoint/2010/main" val="331032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19194E-BB09-40E9-8372-1B493B6140C6}" type="datetime1">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09C8C-491A-42D0-A330-0EB7B5BEFAE0}" type="slidenum">
              <a:rPr lang="en-US" smtClean="0"/>
              <a:t>‹#›</a:t>
            </a:fld>
            <a:endParaRPr lang="en-US"/>
          </a:p>
        </p:txBody>
      </p:sp>
    </p:spTree>
    <p:extLst>
      <p:ext uri="{BB962C8B-B14F-4D97-AF65-F5344CB8AC3E}">
        <p14:creationId xmlns:p14="http://schemas.microsoft.com/office/powerpoint/2010/main" val="379911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AED57D-102F-4A99-B157-F872CEA8E098}" type="datetime1">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09C8C-491A-42D0-A330-0EB7B5BEFAE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06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3710FC-D44B-48A8-B63A-DE44F6BA9690}" type="datetime1">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09C8C-491A-42D0-A330-0EB7B5BEFAE0}" type="slidenum">
              <a:rPr lang="en-US" smtClean="0"/>
              <a:t>‹#›</a:t>
            </a:fld>
            <a:endParaRPr lang="en-US"/>
          </a:p>
        </p:txBody>
      </p:sp>
    </p:spTree>
    <p:extLst>
      <p:ext uri="{BB962C8B-B14F-4D97-AF65-F5344CB8AC3E}">
        <p14:creationId xmlns:p14="http://schemas.microsoft.com/office/powerpoint/2010/main" val="1868006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41AF4F-AB9E-494A-9A67-24A31DB29653}" type="datetime1">
              <a:rPr lang="en-US" smtClean="0"/>
              <a:t>7/10/2020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E09C8C-491A-42D0-A330-0EB7B5BEFAE0}" type="slidenum">
              <a:rPr lang="en-US" smtClean="0"/>
              <a:t>‹#›</a:t>
            </a:fld>
            <a:endParaRPr lang="en-US"/>
          </a:p>
        </p:txBody>
      </p:sp>
    </p:spTree>
    <p:extLst>
      <p:ext uri="{BB962C8B-B14F-4D97-AF65-F5344CB8AC3E}">
        <p14:creationId xmlns:p14="http://schemas.microsoft.com/office/powerpoint/2010/main" val="684301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B68B54-26A4-409B-A26E-CA32F318FDC5}" type="datetime1">
              <a:rPr lang="en-US" smtClean="0"/>
              <a:t>7/10/2020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E09C8C-491A-42D0-A330-0EB7B5BEFAE0}" type="slidenum">
              <a:rPr lang="en-US" smtClean="0"/>
              <a:t>‹#›</a:t>
            </a:fld>
            <a:endParaRPr lang="en-US"/>
          </a:p>
        </p:txBody>
      </p:sp>
    </p:spTree>
    <p:extLst>
      <p:ext uri="{BB962C8B-B14F-4D97-AF65-F5344CB8AC3E}">
        <p14:creationId xmlns:p14="http://schemas.microsoft.com/office/powerpoint/2010/main" val="46217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2AD348-0D96-46F0-ADAB-97C9C3A34555}" type="datetime1">
              <a:rPr lang="en-US" smtClean="0"/>
              <a:t>7/10/2020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DE09C8C-491A-42D0-A330-0EB7B5BEFAE0}" type="slidenum">
              <a:rPr lang="en-US" smtClean="0"/>
              <a:t>‹#›</a:t>
            </a:fld>
            <a:endParaRPr lang="en-US"/>
          </a:p>
        </p:txBody>
      </p:sp>
    </p:spTree>
    <p:extLst>
      <p:ext uri="{BB962C8B-B14F-4D97-AF65-F5344CB8AC3E}">
        <p14:creationId xmlns:p14="http://schemas.microsoft.com/office/powerpoint/2010/main" val="4216401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BD3154B-236A-4E34-8E3F-47A42A2ABFD8}" type="datetime1">
              <a:rPr lang="en-US" smtClean="0"/>
              <a:t>7/10/2020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DE09C8C-491A-42D0-A330-0EB7B5BEFAE0}" type="slidenum">
              <a:rPr lang="en-US" smtClean="0"/>
              <a:t>‹#›</a:t>
            </a:fld>
            <a:endParaRPr lang="en-US"/>
          </a:p>
        </p:txBody>
      </p:sp>
    </p:spTree>
    <p:extLst>
      <p:ext uri="{BB962C8B-B14F-4D97-AF65-F5344CB8AC3E}">
        <p14:creationId xmlns:p14="http://schemas.microsoft.com/office/powerpoint/2010/main" val="415829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4396E43-8776-4FC8-B950-D4F899229E7F}" type="datetime1">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09C8C-491A-42D0-A330-0EB7B5BEFAE0}" type="slidenum">
              <a:rPr lang="en-US" smtClean="0"/>
              <a:t>‹#›</a:t>
            </a:fld>
            <a:endParaRPr lang="en-US"/>
          </a:p>
        </p:txBody>
      </p:sp>
    </p:spTree>
    <p:extLst>
      <p:ext uri="{BB962C8B-B14F-4D97-AF65-F5344CB8AC3E}">
        <p14:creationId xmlns:p14="http://schemas.microsoft.com/office/powerpoint/2010/main" val="115221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A0D31B7-3E19-478C-8828-E7B1C868D731}" type="datetime1">
              <a:rPr lang="en-US" smtClean="0"/>
              <a:t>7/10/2020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4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DE09C8C-491A-42D0-A330-0EB7B5BEFAE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329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fred.stlouisfed.org/graph/?g=szb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BF9BD-55D8-4AA3-9654-E64BA9E050DC}"/>
              </a:ext>
            </a:extLst>
          </p:cNvPr>
          <p:cNvSpPr>
            <a:spLocks noGrp="1"/>
          </p:cNvSpPr>
          <p:nvPr>
            <p:ph type="ctrTitle"/>
          </p:nvPr>
        </p:nvSpPr>
        <p:spPr/>
        <p:txBody>
          <a:bodyPr/>
          <a:lstStyle/>
          <a:p>
            <a:r>
              <a:rPr lang="en-US" dirty="0"/>
              <a:t>Banking </a:t>
            </a:r>
          </a:p>
        </p:txBody>
      </p:sp>
      <p:sp>
        <p:nvSpPr>
          <p:cNvPr id="3" name="Subtitle 2">
            <a:extLst>
              <a:ext uri="{FF2B5EF4-FFF2-40B4-BE49-F238E27FC236}">
                <a16:creationId xmlns:a16="http://schemas.microsoft.com/office/drawing/2014/main" id="{2DE29BA9-7774-455F-ACE1-7EE7254F39F0}"/>
              </a:ext>
            </a:extLst>
          </p:cNvPr>
          <p:cNvSpPr>
            <a:spLocks noGrp="1"/>
          </p:cNvSpPr>
          <p:nvPr>
            <p:ph type="subTitle" idx="1"/>
          </p:nvPr>
        </p:nvSpPr>
        <p:spPr/>
        <p:txBody>
          <a:bodyPr/>
          <a:lstStyle/>
          <a:p>
            <a:r>
              <a:rPr lang="en-US" dirty="0"/>
              <a:t>Mises university 2020</a:t>
            </a:r>
          </a:p>
          <a:p>
            <a:r>
              <a:rPr lang="en-US" dirty="0"/>
              <a:t>Jonathan </a:t>
            </a:r>
            <a:r>
              <a:rPr lang="en-US" dirty="0" err="1"/>
              <a:t>newman</a:t>
            </a:r>
            <a:endParaRPr lang="en-US" dirty="0"/>
          </a:p>
        </p:txBody>
      </p:sp>
    </p:spTree>
    <p:extLst>
      <p:ext uri="{BB962C8B-B14F-4D97-AF65-F5344CB8AC3E}">
        <p14:creationId xmlns:p14="http://schemas.microsoft.com/office/powerpoint/2010/main" val="916790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6D07-4CBD-4D39-9ABB-AA53DDC386CB}"/>
              </a:ext>
            </a:extLst>
          </p:cNvPr>
          <p:cNvSpPr>
            <a:spLocks noGrp="1"/>
          </p:cNvSpPr>
          <p:nvPr>
            <p:ph type="title"/>
          </p:nvPr>
        </p:nvSpPr>
        <p:spPr/>
        <p:txBody>
          <a:bodyPr/>
          <a:lstStyle/>
          <a:p>
            <a:r>
              <a:rPr lang="en-US" dirty="0"/>
              <a:t>Federal Reserve</a:t>
            </a:r>
          </a:p>
        </p:txBody>
      </p:sp>
      <p:sp>
        <p:nvSpPr>
          <p:cNvPr id="3" name="Content Placeholder 2">
            <a:extLst>
              <a:ext uri="{FF2B5EF4-FFF2-40B4-BE49-F238E27FC236}">
                <a16:creationId xmlns:a16="http://schemas.microsoft.com/office/drawing/2014/main" id="{8CA6A32F-8710-4B1B-A016-927D0FEADCDD}"/>
              </a:ext>
            </a:extLst>
          </p:cNvPr>
          <p:cNvSpPr>
            <a:spLocks noGrp="1"/>
          </p:cNvSpPr>
          <p:nvPr>
            <p:ph idx="1"/>
          </p:nvPr>
        </p:nvSpPr>
        <p:spPr/>
        <p:txBody>
          <a:bodyPr/>
          <a:lstStyle/>
          <a:p>
            <a:r>
              <a:rPr lang="en-US" dirty="0"/>
              <a:t>Conducts monetary policy.</a:t>
            </a:r>
          </a:p>
          <a:p>
            <a:r>
              <a:rPr lang="en-US" dirty="0"/>
              <a:t>Bank for the private banks.</a:t>
            </a:r>
          </a:p>
          <a:p>
            <a:r>
              <a:rPr lang="en-US" dirty="0"/>
              <a:t>Bank for the Federal Government.</a:t>
            </a:r>
          </a:p>
          <a:p>
            <a:endParaRPr lang="en-US" dirty="0"/>
          </a:p>
          <a:p>
            <a:r>
              <a:rPr lang="en-US" dirty="0"/>
              <a:t>The Fed conducts monetary policy on a day-to-day basis primarily through open market operations: buying and selling government bonds.</a:t>
            </a:r>
          </a:p>
          <a:p>
            <a:pPr lvl="1"/>
            <a:r>
              <a:rPr lang="en-US" dirty="0"/>
              <a:t>The government always has a ready buyer of debt.</a:t>
            </a:r>
          </a:p>
          <a:p>
            <a:pPr lvl="1"/>
            <a:r>
              <a:rPr lang="en-US" dirty="0"/>
              <a:t>The Fed collects interest and remits all in excess of operating needs back to Treasury.</a:t>
            </a:r>
          </a:p>
          <a:p>
            <a:pPr marL="0" indent="0">
              <a:buNone/>
            </a:pPr>
            <a:endParaRPr lang="en-US" dirty="0"/>
          </a:p>
        </p:txBody>
      </p:sp>
    </p:spTree>
    <p:extLst>
      <p:ext uri="{BB962C8B-B14F-4D97-AF65-F5344CB8AC3E}">
        <p14:creationId xmlns:p14="http://schemas.microsoft.com/office/powerpoint/2010/main" val="4136730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8B2D-C16C-4614-B85D-382C84787421}"/>
              </a:ext>
            </a:extLst>
          </p:cNvPr>
          <p:cNvSpPr>
            <a:spLocks noGrp="1"/>
          </p:cNvSpPr>
          <p:nvPr>
            <p:ph type="title"/>
          </p:nvPr>
        </p:nvSpPr>
        <p:spPr/>
        <p:txBody>
          <a:bodyPr/>
          <a:lstStyle/>
          <a:p>
            <a:r>
              <a:rPr lang="en-US" dirty="0"/>
              <a:t>Federal Reserve System’s Balance Sheet – July 1, 2020</a:t>
            </a:r>
          </a:p>
        </p:txBody>
      </p:sp>
      <p:graphicFrame>
        <p:nvGraphicFramePr>
          <p:cNvPr id="4" name="Table 4">
            <a:extLst>
              <a:ext uri="{FF2B5EF4-FFF2-40B4-BE49-F238E27FC236}">
                <a16:creationId xmlns:a16="http://schemas.microsoft.com/office/drawing/2014/main" id="{911CC687-F464-49A8-AC22-9FC8147A69E8}"/>
              </a:ext>
            </a:extLst>
          </p:cNvPr>
          <p:cNvGraphicFramePr>
            <a:graphicFrameLocks noGrp="1"/>
          </p:cNvGraphicFramePr>
          <p:nvPr>
            <p:ph idx="1"/>
            <p:extLst>
              <p:ext uri="{D42A27DB-BD31-4B8C-83A1-F6EECF244321}">
                <p14:modId xmlns:p14="http://schemas.microsoft.com/office/powerpoint/2010/main" val="217341668"/>
              </p:ext>
            </p:extLst>
          </p:nvPr>
        </p:nvGraphicFramePr>
        <p:xfrm>
          <a:off x="1096963" y="1846263"/>
          <a:ext cx="10058400" cy="18542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161397154"/>
                    </a:ext>
                  </a:extLst>
                </a:gridCol>
                <a:gridCol w="2514600">
                  <a:extLst>
                    <a:ext uri="{9D8B030D-6E8A-4147-A177-3AD203B41FA5}">
                      <a16:colId xmlns:a16="http://schemas.microsoft.com/office/drawing/2014/main" val="1388862309"/>
                    </a:ext>
                  </a:extLst>
                </a:gridCol>
                <a:gridCol w="2514600">
                  <a:extLst>
                    <a:ext uri="{9D8B030D-6E8A-4147-A177-3AD203B41FA5}">
                      <a16:colId xmlns:a16="http://schemas.microsoft.com/office/drawing/2014/main" val="2895380558"/>
                    </a:ext>
                  </a:extLst>
                </a:gridCol>
                <a:gridCol w="2514600">
                  <a:extLst>
                    <a:ext uri="{9D8B030D-6E8A-4147-A177-3AD203B41FA5}">
                      <a16:colId xmlns:a16="http://schemas.microsoft.com/office/drawing/2014/main" val="469656321"/>
                    </a:ext>
                  </a:extLst>
                </a:gridCol>
              </a:tblGrid>
              <a:tr h="370840">
                <a:tc gridSpan="2">
                  <a:txBody>
                    <a:bodyPr/>
                    <a:lstStyle/>
                    <a:p>
                      <a:pPr algn="ctr"/>
                      <a:r>
                        <a:rPr lang="en-US" dirty="0"/>
                        <a:t>Assets (billions of $)</a:t>
                      </a:r>
                    </a:p>
                  </a:txBody>
                  <a:tcPr/>
                </a:tc>
                <a:tc hMerge="1">
                  <a:txBody>
                    <a:bodyPr/>
                    <a:lstStyle/>
                    <a:p>
                      <a:endParaRPr lang="en-US" dirty="0"/>
                    </a:p>
                  </a:txBody>
                  <a:tcPr/>
                </a:tc>
                <a:tc gridSpan="2">
                  <a:txBody>
                    <a:bodyPr/>
                    <a:lstStyle/>
                    <a:p>
                      <a:pPr algn="ctr"/>
                      <a:r>
                        <a:rPr lang="en-US" dirty="0"/>
                        <a:t>Liabilities (billions of $)</a:t>
                      </a:r>
                    </a:p>
                  </a:txBody>
                  <a:tcPr/>
                </a:tc>
                <a:tc hMerge="1">
                  <a:txBody>
                    <a:bodyPr/>
                    <a:lstStyle/>
                    <a:p>
                      <a:endParaRPr lang="en-US" dirty="0"/>
                    </a:p>
                  </a:txBody>
                  <a:tcPr/>
                </a:tc>
                <a:extLst>
                  <a:ext uri="{0D108BD9-81ED-4DB2-BD59-A6C34878D82A}">
                    <a16:rowId xmlns:a16="http://schemas.microsoft.com/office/drawing/2014/main" val="2050473238"/>
                  </a:ext>
                </a:extLst>
              </a:tr>
              <a:tr h="370840">
                <a:tc>
                  <a:txBody>
                    <a:bodyPr/>
                    <a:lstStyle/>
                    <a:p>
                      <a:r>
                        <a:rPr lang="en-US" dirty="0"/>
                        <a:t>Government bonds</a:t>
                      </a:r>
                    </a:p>
                  </a:txBody>
                  <a:tcPr/>
                </a:tc>
                <a:tc>
                  <a:txBody>
                    <a:bodyPr/>
                    <a:lstStyle/>
                    <a:p>
                      <a:pPr algn="r"/>
                      <a:r>
                        <a:rPr lang="en-US" dirty="0"/>
                        <a:t>$6,976</a:t>
                      </a:r>
                    </a:p>
                  </a:txBody>
                  <a:tcPr>
                    <a:lnR w="12700" cap="flat" cmpd="sng" algn="ctr">
                      <a:solidFill>
                        <a:schemeClr val="tx1"/>
                      </a:solidFill>
                      <a:prstDash val="solid"/>
                      <a:round/>
                      <a:headEnd type="none" w="med" len="med"/>
                      <a:tailEnd type="none" w="med" len="med"/>
                    </a:lnR>
                  </a:tcPr>
                </a:tc>
                <a:tc>
                  <a:txBody>
                    <a:bodyPr/>
                    <a:lstStyle/>
                    <a:p>
                      <a:r>
                        <a:rPr lang="en-US" dirty="0"/>
                        <a:t>Currency</a:t>
                      </a:r>
                    </a:p>
                  </a:txBody>
                  <a:tcPr>
                    <a:lnL w="12700" cap="flat" cmpd="sng" algn="ctr">
                      <a:solidFill>
                        <a:schemeClr val="tx1"/>
                      </a:solidFill>
                      <a:prstDash val="solid"/>
                      <a:round/>
                      <a:headEnd type="none" w="med" len="med"/>
                      <a:tailEnd type="none" w="med" len="med"/>
                    </a:lnL>
                  </a:tcPr>
                </a:tc>
                <a:tc>
                  <a:txBody>
                    <a:bodyPr/>
                    <a:lstStyle/>
                    <a:p>
                      <a:pPr algn="r"/>
                      <a:r>
                        <a:rPr lang="en-US" dirty="0"/>
                        <a:t>$1,967</a:t>
                      </a:r>
                    </a:p>
                  </a:txBody>
                  <a:tcPr/>
                </a:tc>
                <a:extLst>
                  <a:ext uri="{0D108BD9-81ED-4DB2-BD59-A6C34878D82A}">
                    <a16:rowId xmlns:a16="http://schemas.microsoft.com/office/drawing/2014/main" val="1162656579"/>
                  </a:ext>
                </a:extLst>
              </a:tr>
              <a:tr h="370840">
                <a:tc>
                  <a:txBody>
                    <a:bodyPr/>
                    <a:lstStyle/>
                    <a:p>
                      <a:r>
                        <a:rPr lang="en-US" dirty="0"/>
                        <a:t>Gold</a:t>
                      </a:r>
                    </a:p>
                  </a:txBody>
                  <a:tcPr/>
                </a:tc>
                <a:tc>
                  <a:txBody>
                    <a:bodyPr/>
                    <a:lstStyle/>
                    <a:p>
                      <a:pPr algn="r"/>
                      <a:r>
                        <a:rPr lang="en-US" dirty="0"/>
                        <a:t>$11</a:t>
                      </a:r>
                    </a:p>
                  </a:txBody>
                  <a:tcPr>
                    <a:lnR w="12700" cap="flat" cmpd="sng" algn="ctr">
                      <a:solidFill>
                        <a:schemeClr val="tx1"/>
                      </a:solidFill>
                      <a:prstDash val="solid"/>
                      <a:round/>
                      <a:headEnd type="none" w="med" len="med"/>
                      <a:tailEnd type="none" w="med" len="med"/>
                    </a:lnR>
                  </a:tcPr>
                </a:tc>
                <a:tc>
                  <a:txBody>
                    <a:bodyPr/>
                    <a:lstStyle/>
                    <a:p>
                      <a:r>
                        <a:rPr lang="en-US" dirty="0"/>
                        <a:t>Treasury deposits</a:t>
                      </a:r>
                    </a:p>
                  </a:txBody>
                  <a:tcPr>
                    <a:lnL w="12700" cap="flat" cmpd="sng" algn="ctr">
                      <a:solidFill>
                        <a:schemeClr val="tx1"/>
                      </a:solidFill>
                      <a:prstDash val="solid"/>
                      <a:round/>
                      <a:headEnd type="none" w="med" len="med"/>
                      <a:tailEnd type="none" w="med" len="med"/>
                    </a:lnL>
                  </a:tcPr>
                </a:tc>
                <a:tc>
                  <a:txBody>
                    <a:bodyPr/>
                    <a:lstStyle/>
                    <a:p>
                      <a:pPr algn="r"/>
                      <a:r>
                        <a:rPr lang="en-US" dirty="0"/>
                        <a:t>$1,658</a:t>
                      </a:r>
                    </a:p>
                  </a:txBody>
                  <a:tcPr/>
                </a:tc>
                <a:extLst>
                  <a:ext uri="{0D108BD9-81ED-4DB2-BD59-A6C34878D82A}">
                    <a16:rowId xmlns:a16="http://schemas.microsoft.com/office/drawing/2014/main" val="2782632486"/>
                  </a:ext>
                </a:extLst>
              </a:tr>
              <a:tr h="370840">
                <a:tc>
                  <a:txBody>
                    <a:bodyPr/>
                    <a:lstStyle/>
                    <a:p>
                      <a:r>
                        <a:rPr lang="en-US" dirty="0"/>
                        <a:t>Everything else</a:t>
                      </a:r>
                    </a:p>
                  </a:txBody>
                  <a:tcPr>
                    <a:lnB w="12700" cap="flat" cmpd="sng" algn="ctr">
                      <a:solidFill>
                        <a:schemeClr val="tx1"/>
                      </a:solidFill>
                      <a:prstDash val="solid"/>
                      <a:round/>
                      <a:headEnd type="none" w="med" len="med"/>
                      <a:tailEnd type="none" w="med" len="med"/>
                    </a:lnB>
                  </a:tcPr>
                </a:tc>
                <a:tc>
                  <a:txBody>
                    <a:bodyPr/>
                    <a:lstStyle/>
                    <a:p>
                      <a:pPr algn="r"/>
                      <a:r>
                        <a:rPr lang="en-US" dirty="0"/>
                        <a:t>$76</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t>Bank deposits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US" dirty="0"/>
                        <a:t>$3,438</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2617448"/>
                  </a:ext>
                </a:extLst>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US" dirty="0"/>
                        <a:t>$7,063</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US" dirty="0"/>
                        <a:t>$7,063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209634"/>
                  </a:ext>
                </a:extLst>
              </a:tr>
            </a:tbl>
          </a:graphicData>
        </a:graphic>
      </p:graphicFrame>
    </p:spTree>
    <p:extLst>
      <p:ext uri="{BB962C8B-B14F-4D97-AF65-F5344CB8AC3E}">
        <p14:creationId xmlns:p14="http://schemas.microsoft.com/office/powerpoint/2010/main" val="12640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4B02-0455-404D-BA79-5B66FF4F354F}"/>
              </a:ext>
            </a:extLst>
          </p:cNvPr>
          <p:cNvSpPr>
            <a:spLocks noGrp="1"/>
          </p:cNvSpPr>
          <p:nvPr>
            <p:ph type="title"/>
          </p:nvPr>
        </p:nvSpPr>
        <p:spPr/>
        <p:txBody>
          <a:bodyPr/>
          <a:lstStyle/>
          <a:p>
            <a:r>
              <a:rPr lang="en-US" dirty="0"/>
              <a:t>Federal Reserve: Total Assets</a:t>
            </a:r>
          </a:p>
        </p:txBody>
      </p:sp>
      <p:pic>
        <p:nvPicPr>
          <p:cNvPr id="4" name="FRED Graph Chart" descr="FRED Graph">
            <a:hlinkClick r:id="rId2" tooltip="View this chart in your browser. "/>
            <a:extLst>
              <a:ext uri="{FF2B5EF4-FFF2-40B4-BE49-F238E27FC236}">
                <a16:creationId xmlns:a16="http://schemas.microsoft.com/office/drawing/2014/main" id="{05B16EF2-5698-4074-8B02-6B045CA34BF2}"/>
              </a:ext>
            </a:extLst>
          </p:cNvPr>
          <p:cNvPicPr>
            <a:picLocks noGrp="1" noChangeAspect="1"/>
          </p:cNvPicPr>
          <p:nvPr>
            <p:ph idx="1"/>
          </p:nvPr>
        </p:nvPicPr>
        <p:blipFill>
          <a:blip r:embed="rId3"/>
          <a:stretch>
            <a:fillRect/>
          </a:stretch>
        </p:blipFill>
        <p:spPr>
          <a:xfrm>
            <a:off x="3243210" y="1846263"/>
            <a:ext cx="5765906" cy="4022725"/>
          </a:xfrm>
          <a:prstGeom prst="rect">
            <a:avLst/>
          </a:prstGeom>
        </p:spPr>
      </p:pic>
    </p:spTree>
    <p:extLst>
      <p:ext uri="{BB962C8B-B14F-4D97-AF65-F5344CB8AC3E}">
        <p14:creationId xmlns:p14="http://schemas.microsoft.com/office/powerpoint/2010/main" val="57363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8B2D-C16C-4614-B85D-382C84787421}"/>
              </a:ext>
            </a:extLst>
          </p:cNvPr>
          <p:cNvSpPr>
            <a:spLocks noGrp="1"/>
          </p:cNvSpPr>
          <p:nvPr>
            <p:ph type="title"/>
          </p:nvPr>
        </p:nvSpPr>
        <p:spPr/>
        <p:txBody>
          <a:bodyPr/>
          <a:lstStyle/>
          <a:p>
            <a:r>
              <a:rPr lang="en-US" dirty="0"/>
              <a:t>Federal Reserve System’s Balance Sheet – changes since July 3, 2019</a:t>
            </a:r>
          </a:p>
        </p:txBody>
      </p:sp>
      <p:graphicFrame>
        <p:nvGraphicFramePr>
          <p:cNvPr id="4" name="Table 4">
            <a:extLst>
              <a:ext uri="{FF2B5EF4-FFF2-40B4-BE49-F238E27FC236}">
                <a16:creationId xmlns:a16="http://schemas.microsoft.com/office/drawing/2014/main" id="{911CC687-F464-49A8-AC22-9FC8147A69E8}"/>
              </a:ext>
            </a:extLst>
          </p:cNvPr>
          <p:cNvGraphicFramePr>
            <a:graphicFrameLocks noGrp="1"/>
          </p:cNvGraphicFramePr>
          <p:nvPr>
            <p:ph idx="1"/>
            <p:extLst>
              <p:ext uri="{D42A27DB-BD31-4B8C-83A1-F6EECF244321}">
                <p14:modId xmlns:p14="http://schemas.microsoft.com/office/powerpoint/2010/main" val="1169097439"/>
              </p:ext>
            </p:extLst>
          </p:nvPr>
        </p:nvGraphicFramePr>
        <p:xfrm>
          <a:off x="1096963" y="1846263"/>
          <a:ext cx="10058400" cy="18542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161397154"/>
                    </a:ext>
                  </a:extLst>
                </a:gridCol>
                <a:gridCol w="2514600">
                  <a:extLst>
                    <a:ext uri="{9D8B030D-6E8A-4147-A177-3AD203B41FA5}">
                      <a16:colId xmlns:a16="http://schemas.microsoft.com/office/drawing/2014/main" val="1388862309"/>
                    </a:ext>
                  </a:extLst>
                </a:gridCol>
                <a:gridCol w="2514600">
                  <a:extLst>
                    <a:ext uri="{9D8B030D-6E8A-4147-A177-3AD203B41FA5}">
                      <a16:colId xmlns:a16="http://schemas.microsoft.com/office/drawing/2014/main" val="2895380558"/>
                    </a:ext>
                  </a:extLst>
                </a:gridCol>
                <a:gridCol w="2514600">
                  <a:extLst>
                    <a:ext uri="{9D8B030D-6E8A-4147-A177-3AD203B41FA5}">
                      <a16:colId xmlns:a16="http://schemas.microsoft.com/office/drawing/2014/main" val="469656321"/>
                    </a:ext>
                  </a:extLst>
                </a:gridCol>
              </a:tblGrid>
              <a:tr h="370840">
                <a:tc gridSpan="2">
                  <a:txBody>
                    <a:bodyPr/>
                    <a:lstStyle/>
                    <a:p>
                      <a:pPr algn="ctr"/>
                      <a:r>
                        <a:rPr lang="en-US" dirty="0"/>
                        <a:t>Assets (billions of $)</a:t>
                      </a:r>
                    </a:p>
                  </a:txBody>
                  <a:tcPr/>
                </a:tc>
                <a:tc hMerge="1">
                  <a:txBody>
                    <a:bodyPr/>
                    <a:lstStyle/>
                    <a:p>
                      <a:endParaRPr lang="en-US" dirty="0"/>
                    </a:p>
                  </a:txBody>
                  <a:tcPr/>
                </a:tc>
                <a:tc gridSpan="2">
                  <a:txBody>
                    <a:bodyPr/>
                    <a:lstStyle/>
                    <a:p>
                      <a:pPr algn="ctr"/>
                      <a:r>
                        <a:rPr lang="en-US" dirty="0"/>
                        <a:t>Liabilities (billions of $)</a:t>
                      </a:r>
                    </a:p>
                  </a:txBody>
                  <a:tcPr/>
                </a:tc>
                <a:tc hMerge="1">
                  <a:txBody>
                    <a:bodyPr/>
                    <a:lstStyle/>
                    <a:p>
                      <a:endParaRPr lang="en-US" dirty="0"/>
                    </a:p>
                  </a:txBody>
                  <a:tcPr/>
                </a:tc>
                <a:extLst>
                  <a:ext uri="{0D108BD9-81ED-4DB2-BD59-A6C34878D82A}">
                    <a16:rowId xmlns:a16="http://schemas.microsoft.com/office/drawing/2014/main" val="2050473238"/>
                  </a:ext>
                </a:extLst>
              </a:tr>
              <a:tr h="370840">
                <a:tc>
                  <a:txBody>
                    <a:bodyPr/>
                    <a:lstStyle/>
                    <a:p>
                      <a:r>
                        <a:rPr lang="en-US" dirty="0"/>
                        <a:t>Government bonds</a:t>
                      </a:r>
                    </a:p>
                  </a:txBody>
                  <a:tcPr/>
                </a:tc>
                <a:tc>
                  <a:txBody>
                    <a:bodyPr/>
                    <a:lstStyle/>
                    <a:p>
                      <a:pPr algn="r"/>
                      <a:r>
                        <a:rPr lang="en-US" dirty="0"/>
                        <a:t> + $3,194</a:t>
                      </a:r>
                    </a:p>
                  </a:txBody>
                  <a:tcPr>
                    <a:lnR w="12700" cap="flat" cmpd="sng" algn="ctr">
                      <a:solidFill>
                        <a:schemeClr val="tx1"/>
                      </a:solidFill>
                      <a:prstDash val="solid"/>
                      <a:round/>
                      <a:headEnd type="none" w="med" len="med"/>
                      <a:tailEnd type="none" w="med" len="med"/>
                    </a:lnR>
                  </a:tcPr>
                </a:tc>
                <a:tc>
                  <a:txBody>
                    <a:bodyPr/>
                    <a:lstStyle/>
                    <a:p>
                      <a:r>
                        <a:rPr lang="en-US" dirty="0"/>
                        <a:t>Currency</a:t>
                      </a:r>
                    </a:p>
                  </a:txBody>
                  <a:tcPr>
                    <a:lnL w="12700" cap="flat" cmpd="sng" algn="ctr">
                      <a:solidFill>
                        <a:schemeClr val="tx1"/>
                      </a:solidFill>
                      <a:prstDash val="solid"/>
                      <a:round/>
                      <a:headEnd type="none" w="med" len="med"/>
                      <a:tailEnd type="none" w="med" len="med"/>
                    </a:lnL>
                  </a:tcPr>
                </a:tc>
                <a:tc>
                  <a:txBody>
                    <a:bodyPr/>
                    <a:lstStyle/>
                    <a:p>
                      <a:pPr algn="r"/>
                      <a:r>
                        <a:rPr lang="en-US" dirty="0"/>
                        <a:t>+    $222</a:t>
                      </a:r>
                    </a:p>
                  </a:txBody>
                  <a:tcPr/>
                </a:tc>
                <a:extLst>
                  <a:ext uri="{0D108BD9-81ED-4DB2-BD59-A6C34878D82A}">
                    <a16:rowId xmlns:a16="http://schemas.microsoft.com/office/drawing/2014/main" val="1162656579"/>
                  </a:ext>
                </a:extLst>
              </a:tr>
              <a:tr h="370840">
                <a:tc>
                  <a:txBody>
                    <a:bodyPr/>
                    <a:lstStyle/>
                    <a:p>
                      <a:r>
                        <a:rPr lang="en-US" dirty="0"/>
                        <a:t>Gold</a:t>
                      </a:r>
                    </a:p>
                  </a:txBody>
                  <a:tcPr/>
                </a:tc>
                <a:tc>
                  <a:txBody>
                    <a:bodyPr/>
                    <a:lstStyle/>
                    <a:p>
                      <a:pPr algn="r"/>
                      <a:r>
                        <a:rPr lang="en-US" dirty="0"/>
                        <a:t>±       $0</a:t>
                      </a:r>
                    </a:p>
                  </a:txBody>
                  <a:tcPr>
                    <a:lnR w="12700" cap="flat" cmpd="sng" algn="ctr">
                      <a:solidFill>
                        <a:schemeClr val="tx1"/>
                      </a:solidFill>
                      <a:prstDash val="solid"/>
                      <a:round/>
                      <a:headEnd type="none" w="med" len="med"/>
                      <a:tailEnd type="none" w="med" len="med"/>
                    </a:lnR>
                  </a:tcPr>
                </a:tc>
                <a:tc>
                  <a:txBody>
                    <a:bodyPr/>
                    <a:lstStyle/>
                    <a:p>
                      <a:r>
                        <a:rPr lang="en-US" dirty="0"/>
                        <a:t>Treasury deposits</a:t>
                      </a:r>
                    </a:p>
                  </a:txBody>
                  <a:tcPr>
                    <a:lnL w="12700" cap="flat" cmpd="sng" algn="ctr">
                      <a:solidFill>
                        <a:schemeClr val="tx1"/>
                      </a:solidFill>
                      <a:prstDash val="solid"/>
                      <a:round/>
                      <a:headEnd type="none" w="med" len="med"/>
                      <a:tailEnd type="none" w="med" len="med"/>
                    </a:lnL>
                  </a:tcPr>
                </a:tc>
                <a:tc>
                  <a:txBody>
                    <a:bodyPr/>
                    <a:lstStyle/>
                    <a:p>
                      <a:pPr algn="r"/>
                      <a:r>
                        <a:rPr lang="en-US" dirty="0"/>
                        <a:t>+ $1,412</a:t>
                      </a:r>
                    </a:p>
                  </a:txBody>
                  <a:tcPr/>
                </a:tc>
                <a:extLst>
                  <a:ext uri="{0D108BD9-81ED-4DB2-BD59-A6C34878D82A}">
                    <a16:rowId xmlns:a16="http://schemas.microsoft.com/office/drawing/2014/main" val="2782632486"/>
                  </a:ext>
                </a:extLst>
              </a:tr>
              <a:tr h="370840">
                <a:tc>
                  <a:txBody>
                    <a:bodyPr/>
                    <a:lstStyle/>
                    <a:p>
                      <a:r>
                        <a:rPr lang="en-US" dirty="0"/>
                        <a:t>Everything else</a:t>
                      </a:r>
                    </a:p>
                  </a:txBody>
                  <a:tcPr>
                    <a:lnB w="12700" cap="flat" cmpd="sng" algn="ctr">
                      <a:solidFill>
                        <a:schemeClr val="tx1"/>
                      </a:solidFill>
                      <a:prstDash val="solid"/>
                      <a:round/>
                      <a:headEnd type="none" w="med" len="med"/>
                      <a:tailEnd type="none" w="med" len="med"/>
                    </a:lnB>
                  </a:tcPr>
                </a:tc>
                <a:tc>
                  <a:txBody>
                    <a:bodyPr/>
                    <a:lstStyle/>
                    <a:p>
                      <a:pPr algn="r"/>
                      <a:r>
                        <a:rPr lang="en-US" dirty="0"/>
                        <a:t>±       $0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t>Bank deposits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US" dirty="0"/>
                        <a:t>+ $1,560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2617448"/>
                  </a:ext>
                </a:extLst>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US" dirty="0"/>
                        <a:t>+ $3,194</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US" dirty="0"/>
                        <a:t>+ $3,194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209634"/>
                  </a:ext>
                </a:extLst>
              </a:tr>
            </a:tbl>
          </a:graphicData>
        </a:graphic>
      </p:graphicFrame>
    </p:spTree>
    <p:extLst>
      <p:ext uri="{BB962C8B-B14F-4D97-AF65-F5344CB8AC3E}">
        <p14:creationId xmlns:p14="http://schemas.microsoft.com/office/powerpoint/2010/main" val="3222040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8B2D-C16C-4614-B85D-382C84787421}"/>
              </a:ext>
            </a:extLst>
          </p:cNvPr>
          <p:cNvSpPr>
            <a:spLocks noGrp="1"/>
          </p:cNvSpPr>
          <p:nvPr>
            <p:ph type="title"/>
          </p:nvPr>
        </p:nvSpPr>
        <p:spPr/>
        <p:txBody>
          <a:bodyPr/>
          <a:lstStyle/>
          <a:p>
            <a:r>
              <a:rPr lang="en-US" dirty="0"/>
              <a:t>Federal Reserve System’s Balance Sheet – changes since July 3, 2019</a:t>
            </a:r>
          </a:p>
        </p:txBody>
      </p:sp>
      <p:graphicFrame>
        <p:nvGraphicFramePr>
          <p:cNvPr id="4" name="Table 4">
            <a:extLst>
              <a:ext uri="{FF2B5EF4-FFF2-40B4-BE49-F238E27FC236}">
                <a16:creationId xmlns:a16="http://schemas.microsoft.com/office/drawing/2014/main" id="{911CC687-F464-49A8-AC22-9FC8147A69E8}"/>
              </a:ext>
            </a:extLst>
          </p:cNvPr>
          <p:cNvGraphicFramePr>
            <a:graphicFrameLocks noGrp="1"/>
          </p:cNvGraphicFramePr>
          <p:nvPr>
            <p:ph idx="1"/>
            <p:extLst>
              <p:ext uri="{D42A27DB-BD31-4B8C-83A1-F6EECF244321}">
                <p14:modId xmlns:p14="http://schemas.microsoft.com/office/powerpoint/2010/main" val="3466320164"/>
              </p:ext>
            </p:extLst>
          </p:nvPr>
        </p:nvGraphicFramePr>
        <p:xfrm>
          <a:off x="1096963" y="1846263"/>
          <a:ext cx="10058400" cy="18542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161397154"/>
                    </a:ext>
                  </a:extLst>
                </a:gridCol>
                <a:gridCol w="2514600">
                  <a:extLst>
                    <a:ext uri="{9D8B030D-6E8A-4147-A177-3AD203B41FA5}">
                      <a16:colId xmlns:a16="http://schemas.microsoft.com/office/drawing/2014/main" val="1388862309"/>
                    </a:ext>
                  </a:extLst>
                </a:gridCol>
                <a:gridCol w="2514600">
                  <a:extLst>
                    <a:ext uri="{9D8B030D-6E8A-4147-A177-3AD203B41FA5}">
                      <a16:colId xmlns:a16="http://schemas.microsoft.com/office/drawing/2014/main" val="2895380558"/>
                    </a:ext>
                  </a:extLst>
                </a:gridCol>
                <a:gridCol w="2514600">
                  <a:extLst>
                    <a:ext uri="{9D8B030D-6E8A-4147-A177-3AD203B41FA5}">
                      <a16:colId xmlns:a16="http://schemas.microsoft.com/office/drawing/2014/main" val="469656321"/>
                    </a:ext>
                  </a:extLst>
                </a:gridCol>
              </a:tblGrid>
              <a:tr h="370840">
                <a:tc gridSpan="2">
                  <a:txBody>
                    <a:bodyPr/>
                    <a:lstStyle/>
                    <a:p>
                      <a:pPr algn="ctr"/>
                      <a:r>
                        <a:rPr lang="en-US" dirty="0"/>
                        <a:t>Assets (% change)</a:t>
                      </a:r>
                    </a:p>
                  </a:txBody>
                  <a:tcPr/>
                </a:tc>
                <a:tc hMerge="1">
                  <a:txBody>
                    <a:bodyPr/>
                    <a:lstStyle/>
                    <a:p>
                      <a:endParaRPr lang="en-US" dirty="0"/>
                    </a:p>
                  </a:txBody>
                  <a:tcPr/>
                </a:tc>
                <a:tc gridSpan="2">
                  <a:txBody>
                    <a:bodyPr/>
                    <a:lstStyle/>
                    <a:p>
                      <a:pPr algn="ctr"/>
                      <a:r>
                        <a:rPr lang="en-US" dirty="0"/>
                        <a:t>Liabilities (% change)</a:t>
                      </a:r>
                    </a:p>
                  </a:txBody>
                  <a:tcPr/>
                </a:tc>
                <a:tc hMerge="1">
                  <a:txBody>
                    <a:bodyPr/>
                    <a:lstStyle/>
                    <a:p>
                      <a:endParaRPr lang="en-US" dirty="0"/>
                    </a:p>
                  </a:txBody>
                  <a:tcPr/>
                </a:tc>
                <a:extLst>
                  <a:ext uri="{0D108BD9-81ED-4DB2-BD59-A6C34878D82A}">
                    <a16:rowId xmlns:a16="http://schemas.microsoft.com/office/drawing/2014/main" val="2050473238"/>
                  </a:ext>
                </a:extLst>
              </a:tr>
              <a:tr h="370840">
                <a:tc>
                  <a:txBody>
                    <a:bodyPr/>
                    <a:lstStyle/>
                    <a:p>
                      <a:r>
                        <a:rPr lang="en-US" dirty="0"/>
                        <a:t>Government bonds</a:t>
                      </a:r>
                    </a:p>
                  </a:txBody>
                  <a:tcPr/>
                </a:tc>
                <a:tc>
                  <a:txBody>
                    <a:bodyPr/>
                    <a:lstStyle/>
                    <a:p>
                      <a:pPr algn="r"/>
                      <a:r>
                        <a:rPr lang="en-US" dirty="0"/>
                        <a:t> + 45%</a:t>
                      </a:r>
                    </a:p>
                  </a:txBody>
                  <a:tcPr>
                    <a:lnR w="12700" cap="flat" cmpd="sng" algn="ctr">
                      <a:solidFill>
                        <a:schemeClr val="tx1"/>
                      </a:solidFill>
                      <a:prstDash val="solid"/>
                      <a:round/>
                      <a:headEnd type="none" w="med" len="med"/>
                      <a:tailEnd type="none" w="med" len="med"/>
                    </a:lnR>
                  </a:tcPr>
                </a:tc>
                <a:tc>
                  <a:txBody>
                    <a:bodyPr/>
                    <a:lstStyle/>
                    <a:p>
                      <a:r>
                        <a:rPr lang="en-US" dirty="0"/>
                        <a:t>Currency</a:t>
                      </a:r>
                    </a:p>
                  </a:txBody>
                  <a:tcPr>
                    <a:lnL w="12700" cap="flat" cmpd="sng" algn="ctr">
                      <a:solidFill>
                        <a:schemeClr val="tx1"/>
                      </a:solidFill>
                      <a:prstDash val="solid"/>
                      <a:round/>
                      <a:headEnd type="none" w="med" len="med"/>
                      <a:tailEnd type="none" w="med" len="med"/>
                    </a:lnL>
                  </a:tcPr>
                </a:tc>
                <a:tc>
                  <a:txBody>
                    <a:bodyPr/>
                    <a:lstStyle/>
                    <a:p>
                      <a:pPr algn="r"/>
                      <a:r>
                        <a:rPr lang="en-US" dirty="0"/>
                        <a:t>+ 11%</a:t>
                      </a:r>
                    </a:p>
                  </a:txBody>
                  <a:tcPr/>
                </a:tc>
                <a:extLst>
                  <a:ext uri="{0D108BD9-81ED-4DB2-BD59-A6C34878D82A}">
                    <a16:rowId xmlns:a16="http://schemas.microsoft.com/office/drawing/2014/main" val="1162656579"/>
                  </a:ext>
                </a:extLst>
              </a:tr>
              <a:tr h="370840">
                <a:tc>
                  <a:txBody>
                    <a:bodyPr/>
                    <a:lstStyle/>
                    <a:p>
                      <a:r>
                        <a:rPr lang="en-US" dirty="0"/>
                        <a:t>Gold</a:t>
                      </a:r>
                    </a:p>
                  </a:txBody>
                  <a:tcPr/>
                </a:tc>
                <a:tc>
                  <a:txBody>
                    <a:bodyPr/>
                    <a:lstStyle/>
                    <a:p>
                      <a:pPr algn="r"/>
                      <a:r>
                        <a:rPr lang="en-US" dirty="0"/>
                        <a:t>±   0%</a:t>
                      </a:r>
                    </a:p>
                  </a:txBody>
                  <a:tcPr>
                    <a:lnR w="12700" cap="flat" cmpd="sng" algn="ctr">
                      <a:solidFill>
                        <a:schemeClr val="tx1"/>
                      </a:solidFill>
                      <a:prstDash val="solid"/>
                      <a:round/>
                      <a:headEnd type="none" w="med" len="med"/>
                      <a:tailEnd type="none" w="med" len="med"/>
                    </a:lnR>
                  </a:tcPr>
                </a:tc>
                <a:tc>
                  <a:txBody>
                    <a:bodyPr/>
                    <a:lstStyle/>
                    <a:p>
                      <a:r>
                        <a:rPr lang="en-US" dirty="0"/>
                        <a:t>Treasury deposits</a:t>
                      </a:r>
                    </a:p>
                  </a:txBody>
                  <a:tcPr>
                    <a:lnL w="12700" cap="flat" cmpd="sng" algn="ctr">
                      <a:solidFill>
                        <a:schemeClr val="tx1"/>
                      </a:solidFill>
                      <a:prstDash val="solid"/>
                      <a:round/>
                      <a:headEnd type="none" w="med" len="med"/>
                      <a:tailEnd type="none" w="med" len="med"/>
                    </a:lnL>
                  </a:tcPr>
                </a:tc>
                <a:tc>
                  <a:txBody>
                    <a:bodyPr/>
                    <a:lstStyle/>
                    <a:p>
                      <a:pPr algn="r"/>
                      <a:r>
                        <a:rPr lang="en-US" dirty="0"/>
                        <a:t>+ 85%</a:t>
                      </a:r>
                    </a:p>
                  </a:txBody>
                  <a:tcPr/>
                </a:tc>
                <a:extLst>
                  <a:ext uri="{0D108BD9-81ED-4DB2-BD59-A6C34878D82A}">
                    <a16:rowId xmlns:a16="http://schemas.microsoft.com/office/drawing/2014/main" val="2782632486"/>
                  </a:ext>
                </a:extLst>
              </a:tr>
              <a:tr h="370840">
                <a:tc>
                  <a:txBody>
                    <a:bodyPr/>
                    <a:lstStyle/>
                    <a:p>
                      <a:r>
                        <a:rPr lang="en-US" dirty="0"/>
                        <a:t>Everything else</a:t>
                      </a:r>
                    </a:p>
                  </a:txBody>
                  <a:tcPr>
                    <a:lnB w="12700" cap="flat" cmpd="sng" algn="ctr">
                      <a:solidFill>
                        <a:schemeClr val="tx1"/>
                      </a:solidFill>
                      <a:prstDash val="solid"/>
                      <a:round/>
                      <a:headEnd type="none" w="med" len="med"/>
                      <a:tailEnd type="none" w="med" len="med"/>
                    </a:lnB>
                  </a:tcPr>
                </a:tc>
                <a:tc>
                  <a:txBody>
                    <a:bodyPr/>
                    <a:lstStyle/>
                    <a:p>
                      <a:pPr algn="r"/>
                      <a:r>
                        <a:rPr lang="en-US" dirty="0"/>
                        <a:t>±   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t>Bank deposits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US" dirty="0"/>
                        <a:t>+ 45%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2617448"/>
                  </a:ext>
                </a:extLst>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US" dirty="0"/>
                        <a:t>+ 45%</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US" dirty="0"/>
                        <a:t>+ 45%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209634"/>
                  </a:ext>
                </a:extLst>
              </a:tr>
            </a:tbl>
          </a:graphicData>
        </a:graphic>
      </p:graphicFrame>
    </p:spTree>
    <p:extLst>
      <p:ext uri="{BB962C8B-B14F-4D97-AF65-F5344CB8AC3E}">
        <p14:creationId xmlns:p14="http://schemas.microsoft.com/office/powerpoint/2010/main" val="749731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97CAE-F91F-46B2-8644-5215B000DB3B}"/>
              </a:ext>
            </a:extLst>
          </p:cNvPr>
          <p:cNvSpPr>
            <a:spLocks noGrp="1"/>
          </p:cNvSpPr>
          <p:nvPr>
            <p:ph type="title"/>
          </p:nvPr>
        </p:nvSpPr>
        <p:spPr/>
        <p:txBody>
          <a:bodyPr>
            <a:normAutofit/>
          </a:bodyPr>
          <a:lstStyle/>
          <a:p>
            <a:r>
              <a:rPr lang="en-US" sz="4000" dirty="0"/>
              <a:t>Central banking + Fractional Reserve Banking</a:t>
            </a:r>
          </a:p>
        </p:txBody>
      </p:sp>
      <p:sp>
        <p:nvSpPr>
          <p:cNvPr id="3" name="Content Placeholder 2">
            <a:extLst>
              <a:ext uri="{FF2B5EF4-FFF2-40B4-BE49-F238E27FC236}">
                <a16:creationId xmlns:a16="http://schemas.microsoft.com/office/drawing/2014/main" id="{E59FFE1D-03AC-46E4-8D4A-5EF993773EB9}"/>
              </a:ext>
            </a:extLst>
          </p:cNvPr>
          <p:cNvSpPr>
            <a:spLocks noGrp="1"/>
          </p:cNvSpPr>
          <p:nvPr>
            <p:ph idx="1"/>
          </p:nvPr>
        </p:nvSpPr>
        <p:spPr/>
        <p:txBody>
          <a:bodyPr/>
          <a:lstStyle/>
          <a:p>
            <a:pPr marL="457200" indent="-457200">
              <a:buFont typeface="+mj-lt"/>
              <a:buAutoNum type="arabicPeriod"/>
            </a:pPr>
            <a:r>
              <a:rPr lang="en-US" dirty="0"/>
              <a:t>Central bank buys government bonds with new money.</a:t>
            </a:r>
          </a:p>
          <a:p>
            <a:pPr marL="457200" indent="-457200">
              <a:buFont typeface="+mj-lt"/>
              <a:buAutoNum type="arabicPeriod"/>
            </a:pPr>
            <a:r>
              <a:rPr lang="en-US" dirty="0"/>
              <a:t>Private banks issue new loans to reestablish desired reserve ratio.</a:t>
            </a:r>
          </a:p>
        </p:txBody>
      </p:sp>
      <p:graphicFrame>
        <p:nvGraphicFramePr>
          <p:cNvPr id="4" name="Table 4">
            <a:extLst>
              <a:ext uri="{FF2B5EF4-FFF2-40B4-BE49-F238E27FC236}">
                <a16:creationId xmlns:a16="http://schemas.microsoft.com/office/drawing/2014/main" id="{5CCEDA76-F71D-4676-9A6B-906D4A760CBC}"/>
              </a:ext>
            </a:extLst>
          </p:cNvPr>
          <p:cNvGraphicFramePr>
            <a:graphicFrameLocks noGrp="1"/>
          </p:cNvGraphicFramePr>
          <p:nvPr>
            <p:extLst>
              <p:ext uri="{D42A27DB-BD31-4B8C-83A1-F6EECF244321}">
                <p14:modId xmlns:p14="http://schemas.microsoft.com/office/powerpoint/2010/main" val="2395523203"/>
              </p:ext>
            </p:extLst>
          </p:nvPr>
        </p:nvGraphicFramePr>
        <p:xfrm>
          <a:off x="1490824" y="2872740"/>
          <a:ext cx="8735528" cy="1112520"/>
        </p:xfrm>
        <a:graphic>
          <a:graphicData uri="http://schemas.openxmlformats.org/drawingml/2006/table">
            <a:tbl>
              <a:tblPr firstRow="1" bandRow="1">
                <a:tableStyleId>{5C22544A-7EE6-4342-B048-85BDC9FD1C3A}</a:tableStyleId>
              </a:tblPr>
              <a:tblGrid>
                <a:gridCol w="2183882">
                  <a:extLst>
                    <a:ext uri="{9D8B030D-6E8A-4147-A177-3AD203B41FA5}">
                      <a16:colId xmlns:a16="http://schemas.microsoft.com/office/drawing/2014/main" val="2783831520"/>
                    </a:ext>
                  </a:extLst>
                </a:gridCol>
                <a:gridCol w="2183882">
                  <a:extLst>
                    <a:ext uri="{9D8B030D-6E8A-4147-A177-3AD203B41FA5}">
                      <a16:colId xmlns:a16="http://schemas.microsoft.com/office/drawing/2014/main" val="1642425048"/>
                    </a:ext>
                  </a:extLst>
                </a:gridCol>
                <a:gridCol w="2183882">
                  <a:extLst>
                    <a:ext uri="{9D8B030D-6E8A-4147-A177-3AD203B41FA5}">
                      <a16:colId xmlns:a16="http://schemas.microsoft.com/office/drawing/2014/main" val="2643942190"/>
                    </a:ext>
                  </a:extLst>
                </a:gridCol>
                <a:gridCol w="2183882">
                  <a:extLst>
                    <a:ext uri="{9D8B030D-6E8A-4147-A177-3AD203B41FA5}">
                      <a16:colId xmlns:a16="http://schemas.microsoft.com/office/drawing/2014/main" val="2800710242"/>
                    </a:ext>
                  </a:extLst>
                </a:gridCol>
              </a:tblGrid>
              <a:tr h="370840">
                <a:tc gridSpan="4">
                  <a:txBody>
                    <a:bodyPr/>
                    <a:lstStyle/>
                    <a:p>
                      <a:pPr algn="ctr"/>
                      <a:r>
                        <a:rPr lang="en-US" dirty="0"/>
                        <a:t>Federal Reserve</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2675987527"/>
                  </a:ext>
                </a:extLst>
              </a:tr>
              <a:tr h="370840">
                <a:tc gridSpan="2">
                  <a:txBody>
                    <a:bodyPr/>
                    <a:lstStyle/>
                    <a:p>
                      <a:pPr algn="ctr"/>
                      <a:r>
                        <a:rPr lang="en-US" dirty="0"/>
                        <a:t>Assets</a:t>
                      </a:r>
                    </a:p>
                  </a:txBody>
                  <a:tcPr>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algn="ctr"/>
                      <a:r>
                        <a:rPr lang="en-US" dirty="0"/>
                        <a:t>Liabilities</a:t>
                      </a:r>
                    </a:p>
                  </a:txBody>
                  <a:tcP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126565240"/>
                  </a:ext>
                </a:extLst>
              </a:tr>
              <a:tr h="370840">
                <a:tc>
                  <a:txBody>
                    <a:bodyPr/>
                    <a:lstStyle/>
                    <a:p>
                      <a:r>
                        <a:rPr lang="en-US" dirty="0"/>
                        <a:t>Government Bonds</a:t>
                      </a:r>
                    </a:p>
                  </a:txBody>
                  <a:tcPr/>
                </a:tc>
                <a:tc>
                  <a:txBody>
                    <a:bodyPr/>
                    <a:lstStyle/>
                    <a:p>
                      <a:pPr algn="r"/>
                      <a:r>
                        <a:rPr lang="en-US" dirty="0"/>
                        <a:t>$1,000</a:t>
                      </a:r>
                    </a:p>
                  </a:txBody>
                  <a:tcPr>
                    <a:lnR w="12700" cap="flat" cmpd="sng" algn="ctr">
                      <a:solidFill>
                        <a:schemeClr val="tx1"/>
                      </a:solidFill>
                      <a:prstDash val="solid"/>
                      <a:round/>
                      <a:headEnd type="none" w="med" len="med"/>
                      <a:tailEnd type="none" w="med" len="med"/>
                    </a:lnR>
                  </a:tcPr>
                </a:tc>
                <a:tc>
                  <a:txBody>
                    <a:bodyPr/>
                    <a:lstStyle/>
                    <a:p>
                      <a:r>
                        <a:rPr lang="en-US" dirty="0"/>
                        <a:t>Reserves</a:t>
                      </a:r>
                    </a:p>
                  </a:txBody>
                  <a:tcPr>
                    <a:lnL w="12700" cap="flat" cmpd="sng" algn="ctr">
                      <a:solidFill>
                        <a:schemeClr val="tx1"/>
                      </a:solidFill>
                      <a:prstDash val="solid"/>
                      <a:round/>
                      <a:headEnd type="none" w="med" len="med"/>
                      <a:tailEnd type="none" w="med" len="med"/>
                    </a:lnL>
                  </a:tcPr>
                </a:tc>
                <a:tc>
                  <a:txBody>
                    <a:bodyPr/>
                    <a:lstStyle/>
                    <a:p>
                      <a:pPr algn="r"/>
                      <a:r>
                        <a:rPr lang="en-US" dirty="0"/>
                        <a:t>$1,000</a:t>
                      </a:r>
                    </a:p>
                  </a:txBody>
                  <a:tcPr/>
                </a:tc>
                <a:extLst>
                  <a:ext uri="{0D108BD9-81ED-4DB2-BD59-A6C34878D82A}">
                    <a16:rowId xmlns:a16="http://schemas.microsoft.com/office/drawing/2014/main" val="1162815797"/>
                  </a:ext>
                </a:extLst>
              </a:tr>
            </a:tbl>
          </a:graphicData>
        </a:graphic>
      </p:graphicFrame>
      <p:graphicFrame>
        <p:nvGraphicFramePr>
          <p:cNvPr id="6" name="Table 4">
            <a:extLst>
              <a:ext uri="{FF2B5EF4-FFF2-40B4-BE49-F238E27FC236}">
                <a16:creationId xmlns:a16="http://schemas.microsoft.com/office/drawing/2014/main" id="{4D08200E-ADE5-4FE2-BA85-9C2638B330BC}"/>
              </a:ext>
            </a:extLst>
          </p:cNvPr>
          <p:cNvGraphicFramePr>
            <a:graphicFrameLocks noGrp="1"/>
          </p:cNvGraphicFramePr>
          <p:nvPr>
            <p:extLst>
              <p:ext uri="{D42A27DB-BD31-4B8C-83A1-F6EECF244321}">
                <p14:modId xmlns:p14="http://schemas.microsoft.com/office/powerpoint/2010/main" val="3480842832"/>
              </p:ext>
            </p:extLst>
          </p:nvPr>
        </p:nvGraphicFramePr>
        <p:xfrm>
          <a:off x="1490824" y="4275442"/>
          <a:ext cx="8735528" cy="1854200"/>
        </p:xfrm>
        <a:graphic>
          <a:graphicData uri="http://schemas.openxmlformats.org/drawingml/2006/table">
            <a:tbl>
              <a:tblPr firstRow="1" bandRow="1">
                <a:tableStyleId>{5C22544A-7EE6-4342-B048-85BDC9FD1C3A}</a:tableStyleId>
              </a:tblPr>
              <a:tblGrid>
                <a:gridCol w="2183882">
                  <a:extLst>
                    <a:ext uri="{9D8B030D-6E8A-4147-A177-3AD203B41FA5}">
                      <a16:colId xmlns:a16="http://schemas.microsoft.com/office/drawing/2014/main" val="2783831520"/>
                    </a:ext>
                  </a:extLst>
                </a:gridCol>
                <a:gridCol w="2183882">
                  <a:extLst>
                    <a:ext uri="{9D8B030D-6E8A-4147-A177-3AD203B41FA5}">
                      <a16:colId xmlns:a16="http://schemas.microsoft.com/office/drawing/2014/main" val="1642425048"/>
                    </a:ext>
                  </a:extLst>
                </a:gridCol>
                <a:gridCol w="2183882">
                  <a:extLst>
                    <a:ext uri="{9D8B030D-6E8A-4147-A177-3AD203B41FA5}">
                      <a16:colId xmlns:a16="http://schemas.microsoft.com/office/drawing/2014/main" val="2643942190"/>
                    </a:ext>
                  </a:extLst>
                </a:gridCol>
                <a:gridCol w="2183882">
                  <a:extLst>
                    <a:ext uri="{9D8B030D-6E8A-4147-A177-3AD203B41FA5}">
                      <a16:colId xmlns:a16="http://schemas.microsoft.com/office/drawing/2014/main" val="2800710242"/>
                    </a:ext>
                  </a:extLst>
                </a:gridCol>
              </a:tblGrid>
              <a:tr h="370840">
                <a:tc gridSpan="4">
                  <a:txBody>
                    <a:bodyPr/>
                    <a:lstStyle/>
                    <a:p>
                      <a:pPr algn="ctr"/>
                      <a:r>
                        <a:rPr lang="en-US" dirty="0"/>
                        <a:t>FRB System</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2675987527"/>
                  </a:ext>
                </a:extLst>
              </a:tr>
              <a:tr h="370840">
                <a:tc gridSpan="2">
                  <a:txBody>
                    <a:bodyPr/>
                    <a:lstStyle/>
                    <a:p>
                      <a:pPr algn="ctr"/>
                      <a:r>
                        <a:rPr lang="en-US" dirty="0"/>
                        <a:t>Assets</a:t>
                      </a:r>
                    </a:p>
                  </a:txBody>
                  <a:tcPr>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algn="ctr"/>
                      <a:r>
                        <a:rPr lang="en-US" dirty="0"/>
                        <a:t>Liabilities</a:t>
                      </a:r>
                    </a:p>
                  </a:txBody>
                  <a:tcP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126565240"/>
                  </a:ext>
                </a:extLst>
              </a:tr>
              <a:tr h="370840">
                <a:tc>
                  <a:txBody>
                    <a:bodyPr/>
                    <a:lstStyle/>
                    <a:p>
                      <a:r>
                        <a:rPr lang="en-US" dirty="0"/>
                        <a:t>Reserves</a:t>
                      </a:r>
                    </a:p>
                  </a:txBody>
                  <a:tcPr/>
                </a:tc>
                <a:tc>
                  <a:txBody>
                    <a:bodyPr/>
                    <a:lstStyle/>
                    <a:p>
                      <a:pPr algn="r"/>
                      <a:r>
                        <a:rPr lang="en-US" dirty="0"/>
                        <a:t>$1,000</a:t>
                      </a:r>
                    </a:p>
                  </a:txBody>
                  <a:tcPr>
                    <a:lnR w="12700" cap="flat" cmpd="sng" algn="ctr">
                      <a:solidFill>
                        <a:schemeClr val="tx1"/>
                      </a:solidFill>
                      <a:prstDash val="solid"/>
                      <a:round/>
                      <a:headEnd type="none" w="med" len="med"/>
                      <a:tailEnd type="none" w="med" len="med"/>
                    </a:lnR>
                  </a:tcPr>
                </a:tc>
                <a:tc>
                  <a:txBody>
                    <a:bodyPr/>
                    <a:lstStyle/>
                    <a:p>
                      <a:r>
                        <a:rPr lang="en-US" dirty="0"/>
                        <a:t>Deposits</a:t>
                      </a:r>
                    </a:p>
                  </a:txBody>
                  <a:tcPr>
                    <a:lnL w="12700" cap="flat" cmpd="sng" algn="ctr">
                      <a:solidFill>
                        <a:schemeClr val="tx1"/>
                      </a:solidFill>
                      <a:prstDash val="solid"/>
                      <a:round/>
                      <a:headEnd type="none" w="med" len="med"/>
                      <a:tailEnd type="none" w="med" len="med"/>
                    </a:lnL>
                  </a:tcPr>
                </a:tc>
                <a:tc>
                  <a:txBody>
                    <a:bodyPr/>
                    <a:lstStyle/>
                    <a:p>
                      <a:pPr algn="r"/>
                      <a:r>
                        <a:rPr lang="en-US" dirty="0"/>
                        <a:t>$10,000</a:t>
                      </a:r>
                    </a:p>
                  </a:txBody>
                  <a:tcPr/>
                </a:tc>
                <a:extLst>
                  <a:ext uri="{0D108BD9-81ED-4DB2-BD59-A6C34878D82A}">
                    <a16:rowId xmlns:a16="http://schemas.microsoft.com/office/drawing/2014/main" val="1162815797"/>
                  </a:ext>
                </a:extLst>
              </a:tr>
              <a:tr h="370840">
                <a:tc>
                  <a:txBody>
                    <a:bodyPr/>
                    <a:lstStyle/>
                    <a:p>
                      <a:r>
                        <a:rPr lang="en-US" dirty="0"/>
                        <a:t>Loans</a:t>
                      </a:r>
                    </a:p>
                  </a:txBody>
                  <a:tcPr/>
                </a:tc>
                <a:tc>
                  <a:txBody>
                    <a:bodyPr/>
                    <a:lstStyle/>
                    <a:p>
                      <a:pPr algn="r"/>
                      <a:r>
                        <a:rPr lang="en-US" dirty="0"/>
                        <a:t>$8,000</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pPr algn="r"/>
                      <a:endParaRPr lang="en-US" dirty="0"/>
                    </a:p>
                  </a:txBody>
                  <a:tcPr/>
                </a:tc>
                <a:extLst>
                  <a:ext uri="{0D108BD9-81ED-4DB2-BD59-A6C34878D82A}">
                    <a16:rowId xmlns:a16="http://schemas.microsoft.com/office/drawing/2014/main" val="2704440350"/>
                  </a:ext>
                </a:extLst>
              </a:tr>
              <a:tr h="370840">
                <a:tc>
                  <a:txBody>
                    <a:bodyPr/>
                    <a:lstStyle/>
                    <a:p>
                      <a:r>
                        <a:rPr lang="en-US" dirty="0"/>
                        <a:t>Government Bonds</a:t>
                      </a:r>
                    </a:p>
                  </a:txBody>
                  <a:tcPr/>
                </a:tc>
                <a:tc>
                  <a:txBody>
                    <a:bodyPr/>
                    <a:lstStyle/>
                    <a:p>
                      <a:pPr algn="r"/>
                      <a:r>
                        <a:rPr lang="en-US" dirty="0"/>
                        <a:t>$1,000</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pPr algn="r"/>
                      <a:endParaRPr lang="en-US" dirty="0"/>
                    </a:p>
                  </a:txBody>
                  <a:tcPr/>
                </a:tc>
                <a:extLst>
                  <a:ext uri="{0D108BD9-81ED-4DB2-BD59-A6C34878D82A}">
                    <a16:rowId xmlns:a16="http://schemas.microsoft.com/office/drawing/2014/main" val="4081989760"/>
                  </a:ext>
                </a:extLst>
              </a:tr>
            </a:tbl>
          </a:graphicData>
        </a:graphic>
      </p:graphicFrame>
    </p:spTree>
    <p:extLst>
      <p:ext uri="{BB962C8B-B14F-4D97-AF65-F5344CB8AC3E}">
        <p14:creationId xmlns:p14="http://schemas.microsoft.com/office/powerpoint/2010/main" val="1915389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97CAE-F91F-46B2-8644-5215B000DB3B}"/>
              </a:ext>
            </a:extLst>
          </p:cNvPr>
          <p:cNvSpPr>
            <a:spLocks noGrp="1"/>
          </p:cNvSpPr>
          <p:nvPr>
            <p:ph type="title"/>
          </p:nvPr>
        </p:nvSpPr>
        <p:spPr/>
        <p:txBody>
          <a:bodyPr>
            <a:normAutofit/>
          </a:bodyPr>
          <a:lstStyle/>
          <a:p>
            <a:r>
              <a:rPr lang="en-US" sz="4000" dirty="0"/>
              <a:t>Central banking + Fractional Reserve Banking</a:t>
            </a:r>
          </a:p>
        </p:txBody>
      </p:sp>
      <p:sp>
        <p:nvSpPr>
          <p:cNvPr id="3" name="Content Placeholder 2">
            <a:extLst>
              <a:ext uri="{FF2B5EF4-FFF2-40B4-BE49-F238E27FC236}">
                <a16:creationId xmlns:a16="http://schemas.microsoft.com/office/drawing/2014/main" id="{E59FFE1D-03AC-46E4-8D4A-5EF993773EB9}"/>
              </a:ext>
            </a:extLst>
          </p:cNvPr>
          <p:cNvSpPr>
            <a:spLocks noGrp="1"/>
          </p:cNvSpPr>
          <p:nvPr>
            <p:ph idx="1"/>
          </p:nvPr>
        </p:nvSpPr>
        <p:spPr/>
        <p:txBody>
          <a:bodyPr/>
          <a:lstStyle/>
          <a:p>
            <a:pPr marL="457200" indent="-457200">
              <a:buFont typeface="+mj-lt"/>
              <a:buAutoNum type="arabicPeriod"/>
            </a:pPr>
            <a:r>
              <a:rPr lang="en-US" dirty="0"/>
              <a:t>Central bank buys government bonds with new money.</a:t>
            </a:r>
          </a:p>
          <a:p>
            <a:pPr marL="457200" indent="-457200">
              <a:buFont typeface="+mj-lt"/>
              <a:buAutoNum type="arabicPeriod"/>
            </a:pPr>
            <a:r>
              <a:rPr lang="en-US" dirty="0"/>
              <a:t>Private banks issue new loans to reestablish desired reserve ratio.</a:t>
            </a:r>
          </a:p>
        </p:txBody>
      </p:sp>
      <p:graphicFrame>
        <p:nvGraphicFramePr>
          <p:cNvPr id="4" name="Table 4">
            <a:extLst>
              <a:ext uri="{FF2B5EF4-FFF2-40B4-BE49-F238E27FC236}">
                <a16:creationId xmlns:a16="http://schemas.microsoft.com/office/drawing/2014/main" id="{5CCEDA76-F71D-4676-9A6B-906D4A760CBC}"/>
              </a:ext>
            </a:extLst>
          </p:cNvPr>
          <p:cNvGraphicFramePr>
            <a:graphicFrameLocks noGrp="1"/>
          </p:cNvGraphicFramePr>
          <p:nvPr>
            <p:extLst>
              <p:ext uri="{D42A27DB-BD31-4B8C-83A1-F6EECF244321}">
                <p14:modId xmlns:p14="http://schemas.microsoft.com/office/powerpoint/2010/main" val="2128771169"/>
              </p:ext>
            </p:extLst>
          </p:nvPr>
        </p:nvGraphicFramePr>
        <p:xfrm>
          <a:off x="1490824" y="2872740"/>
          <a:ext cx="8735528" cy="1112520"/>
        </p:xfrm>
        <a:graphic>
          <a:graphicData uri="http://schemas.openxmlformats.org/drawingml/2006/table">
            <a:tbl>
              <a:tblPr firstRow="1" bandRow="1">
                <a:tableStyleId>{5C22544A-7EE6-4342-B048-85BDC9FD1C3A}</a:tableStyleId>
              </a:tblPr>
              <a:tblGrid>
                <a:gridCol w="2183882">
                  <a:extLst>
                    <a:ext uri="{9D8B030D-6E8A-4147-A177-3AD203B41FA5}">
                      <a16:colId xmlns:a16="http://schemas.microsoft.com/office/drawing/2014/main" val="2783831520"/>
                    </a:ext>
                  </a:extLst>
                </a:gridCol>
                <a:gridCol w="2183882">
                  <a:extLst>
                    <a:ext uri="{9D8B030D-6E8A-4147-A177-3AD203B41FA5}">
                      <a16:colId xmlns:a16="http://schemas.microsoft.com/office/drawing/2014/main" val="1642425048"/>
                    </a:ext>
                  </a:extLst>
                </a:gridCol>
                <a:gridCol w="2183882">
                  <a:extLst>
                    <a:ext uri="{9D8B030D-6E8A-4147-A177-3AD203B41FA5}">
                      <a16:colId xmlns:a16="http://schemas.microsoft.com/office/drawing/2014/main" val="2643942190"/>
                    </a:ext>
                  </a:extLst>
                </a:gridCol>
                <a:gridCol w="2183882">
                  <a:extLst>
                    <a:ext uri="{9D8B030D-6E8A-4147-A177-3AD203B41FA5}">
                      <a16:colId xmlns:a16="http://schemas.microsoft.com/office/drawing/2014/main" val="2800710242"/>
                    </a:ext>
                  </a:extLst>
                </a:gridCol>
              </a:tblGrid>
              <a:tr h="370840">
                <a:tc gridSpan="4">
                  <a:txBody>
                    <a:bodyPr/>
                    <a:lstStyle/>
                    <a:p>
                      <a:pPr algn="ctr"/>
                      <a:r>
                        <a:rPr lang="en-US" dirty="0"/>
                        <a:t>Federal Reserve</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2675987527"/>
                  </a:ext>
                </a:extLst>
              </a:tr>
              <a:tr h="370840">
                <a:tc gridSpan="2">
                  <a:txBody>
                    <a:bodyPr/>
                    <a:lstStyle/>
                    <a:p>
                      <a:pPr algn="ctr"/>
                      <a:r>
                        <a:rPr lang="en-US" dirty="0"/>
                        <a:t>Assets</a:t>
                      </a:r>
                    </a:p>
                  </a:txBody>
                  <a:tcPr>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algn="ctr"/>
                      <a:r>
                        <a:rPr lang="en-US" dirty="0"/>
                        <a:t>Liabilities</a:t>
                      </a:r>
                    </a:p>
                  </a:txBody>
                  <a:tcP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126565240"/>
                  </a:ext>
                </a:extLst>
              </a:tr>
              <a:tr h="370840">
                <a:tc>
                  <a:txBody>
                    <a:bodyPr/>
                    <a:lstStyle/>
                    <a:p>
                      <a:r>
                        <a:rPr lang="en-US" dirty="0"/>
                        <a:t>Government Bonds</a:t>
                      </a:r>
                    </a:p>
                  </a:txBody>
                  <a:tcPr/>
                </a:tc>
                <a:tc>
                  <a:txBody>
                    <a:bodyPr/>
                    <a:lstStyle/>
                    <a:p>
                      <a:pPr algn="r"/>
                      <a:r>
                        <a:rPr lang="en-US" dirty="0"/>
                        <a:t>$1,000 </a:t>
                      </a:r>
                      <a:r>
                        <a:rPr lang="en-US" dirty="0">
                          <a:solidFill>
                            <a:srgbClr val="FF0000"/>
                          </a:solidFill>
                        </a:rPr>
                        <a:t>+ $1,000</a:t>
                      </a:r>
                    </a:p>
                  </a:txBody>
                  <a:tcPr>
                    <a:lnR w="12700" cap="flat" cmpd="sng" algn="ctr">
                      <a:solidFill>
                        <a:schemeClr val="tx1"/>
                      </a:solidFill>
                      <a:prstDash val="solid"/>
                      <a:round/>
                      <a:headEnd type="none" w="med" len="med"/>
                      <a:tailEnd type="none" w="med" len="med"/>
                    </a:lnR>
                  </a:tcPr>
                </a:tc>
                <a:tc>
                  <a:txBody>
                    <a:bodyPr/>
                    <a:lstStyle/>
                    <a:p>
                      <a:r>
                        <a:rPr lang="en-US" dirty="0"/>
                        <a:t>Reserves</a:t>
                      </a:r>
                    </a:p>
                  </a:txBody>
                  <a:tcPr>
                    <a:lnL w="12700" cap="flat" cmpd="sng" algn="ctr">
                      <a:solidFill>
                        <a:schemeClr val="tx1"/>
                      </a:solidFill>
                      <a:prstDash val="solid"/>
                      <a:round/>
                      <a:headEnd type="none" w="med" len="med"/>
                      <a:tailEnd type="none" w="med" len="med"/>
                    </a:lnL>
                  </a:tcPr>
                </a:tc>
                <a:tc>
                  <a:txBody>
                    <a:bodyPr/>
                    <a:lstStyle/>
                    <a:p>
                      <a:pPr algn="r"/>
                      <a:r>
                        <a:rPr lang="en-US" dirty="0"/>
                        <a:t>$1,000 </a:t>
                      </a:r>
                      <a:r>
                        <a:rPr lang="en-US" dirty="0">
                          <a:solidFill>
                            <a:srgbClr val="FF0000"/>
                          </a:solidFill>
                        </a:rPr>
                        <a:t>+ $1,000</a:t>
                      </a:r>
                    </a:p>
                  </a:txBody>
                  <a:tcPr/>
                </a:tc>
                <a:extLst>
                  <a:ext uri="{0D108BD9-81ED-4DB2-BD59-A6C34878D82A}">
                    <a16:rowId xmlns:a16="http://schemas.microsoft.com/office/drawing/2014/main" val="1162815797"/>
                  </a:ext>
                </a:extLst>
              </a:tr>
            </a:tbl>
          </a:graphicData>
        </a:graphic>
      </p:graphicFrame>
      <p:graphicFrame>
        <p:nvGraphicFramePr>
          <p:cNvPr id="6" name="Table 4">
            <a:extLst>
              <a:ext uri="{FF2B5EF4-FFF2-40B4-BE49-F238E27FC236}">
                <a16:creationId xmlns:a16="http://schemas.microsoft.com/office/drawing/2014/main" id="{4D08200E-ADE5-4FE2-BA85-9C2638B330BC}"/>
              </a:ext>
            </a:extLst>
          </p:cNvPr>
          <p:cNvGraphicFramePr>
            <a:graphicFrameLocks noGrp="1"/>
          </p:cNvGraphicFramePr>
          <p:nvPr>
            <p:extLst>
              <p:ext uri="{D42A27DB-BD31-4B8C-83A1-F6EECF244321}">
                <p14:modId xmlns:p14="http://schemas.microsoft.com/office/powerpoint/2010/main" val="804262380"/>
              </p:ext>
            </p:extLst>
          </p:nvPr>
        </p:nvGraphicFramePr>
        <p:xfrm>
          <a:off x="1490824" y="4275442"/>
          <a:ext cx="8735528" cy="1854200"/>
        </p:xfrm>
        <a:graphic>
          <a:graphicData uri="http://schemas.openxmlformats.org/drawingml/2006/table">
            <a:tbl>
              <a:tblPr firstRow="1" bandRow="1">
                <a:tableStyleId>{5C22544A-7EE6-4342-B048-85BDC9FD1C3A}</a:tableStyleId>
              </a:tblPr>
              <a:tblGrid>
                <a:gridCol w="2183882">
                  <a:extLst>
                    <a:ext uri="{9D8B030D-6E8A-4147-A177-3AD203B41FA5}">
                      <a16:colId xmlns:a16="http://schemas.microsoft.com/office/drawing/2014/main" val="2783831520"/>
                    </a:ext>
                  </a:extLst>
                </a:gridCol>
                <a:gridCol w="2183882">
                  <a:extLst>
                    <a:ext uri="{9D8B030D-6E8A-4147-A177-3AD203B41FA5}">
                      <a16:colId xmlns:a16="http://schemas.microsoft.com/office/drawing/2014/main" val="1642425048"/>
                    </a:ext>
                  </a:extLst>
                </a:gridCol>
                <a:gridCol w="2183882">
                  <a:extLst>
                    <a:ext uri="{9D8B030D-6E8A-4147-A177-3AD203B41FA5}">
                      <a16:colId xmlns:a16="http://schemas.microsoft.com/office/drawing/2014/main" val="2643942190"/>
                    </a:ext>
                  </a:extLst>
                </a:gridCol>
                <a:gridCol w="2183882">
                  <a:extLst>
                    <a:ext uri="{9D8B030D-6E8A-4147-A177-3AD203B41FA5}">
                      <a16:colId xmlns:a16="http://schemas.microsoft.com/office/drawing/2014/main" val="2800710242"/>
                    </a:ext>
                  </a:extLst>
                </a:gridCol>
              </a:tblGrid>
              <a:tr h="370840">
                <a:tc gridSpan="4">
                  <a:txBody>
                    <a:bodyPr/>
                    <a:lstStyle/>
                    <a:p>
                      <a:pPr algn="ctr"/>
                      <a:r>
                        <a:rPr lang="en-US" dirty="0"/>
                        <a:t>FRB System</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2675987527"/>
                  </a:ext>
                </a:extLst>
              </a:tr>
              <a:tr h="370840">
                <a:tc gridSpan="2">
                  <a:txBody>
                    <a:bodyPr/>
                    <a:lstStyle/>
                    <a:p>
                      <a:pPr algn="ctr"/>
                      <a:r>
                        <a:rPr lang="en-US" dirty="0"/>
                        <a:t>Assets</a:t>
                      </a:r>
                    </a:p>
                  </a:txBody>
                  <a:tcPr>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algn="ctr"/>
                      <a:r>
                        <a:rPr lang="en-US" dirty="0"/>
                        <a:t>Liabilities</a:t>
                      </a:r>
                    </a:p>
                  </a:txBody>
                  <a:tcP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126565240"/>
                  </a:ext>
                </a:extLst>
              </a:tr>
              <a:tr h="370840">
                <a:tc>
                  <a:txBody>
                    <a:bodyPr/>
                    <a:lstStyle/>
                    <a:p>
                      <a:r>
                        <a:rPr lang="en-US" dirty="0"/>
                        <a:t>Reserves</a:t>
                      </a:r>
                    </a:p>
                  </a:txBody>
                  <a:tcPr/>
                </a:tc>
                <a:tc>
                  <a:txBody>
                    <a:bodyPr/>
                    <a:lstStyle/>
                    <a:p>
                      <a:pPr algn="r"/>
                      <a:r>
                        <a:rPr lang="en-US" dirty="0"/>
                        <a:t>$1,000 </a:t>
                      </a:r>
                      <a:r>
                        <a:rPr lang="en-US" dirty="0">
                          <a:solidFill>
                            <a:srgbClr val="FF0000"/>
                          </a:solidFill>
                        </a:rPr>
                        <a:t>+ $1,000</a:t>
                      </a:r>
                    </a:p>
                  </a:txBody>
                  <a:tcPr>
                    <a:lnR w="12700" cap="flat" cmpd="sng" algn="ctr">
                      <a:solidFill>
                        <a:schemeClr val="tx1"/>
                      </a:solidFill>
                      <a:prstDash val="solid"/>
                      <a:round/>
                      <a:headEnd type="none" w="med" len="med"/>
                      <a:tailEnd type="none" w="med" len="med"/>
                    </a:lnR>
                  </a:tcPr>
                </a:tc>
                <a:tc>
                  <a:txBody>
                    <a:bodyPr/>
                    <a:lstStyle/>
                    <a:p>
                      <a:r>
                        <a:rPr lang="en-US" dirty="0"/>
                        <a:t>Deposits</a:t>
                      </a:r>
                    </a:p>
                  </a:txBody>
                  <a:tcPr>
                    <a:lnL w="12700" cap="flat" cmpd="sng" algn="ctr">
                      <a:solidFill>
                        <a:schemeClr val="tx1"/>
                      </a:solidFill>
                      <a:prstDash val="solid"/>
                      <a:round/>
                      <a:headEnd type="none" w="med" len="med"/>
                      <a:tailEnd type="none" w="med" len="med"/>
                    </a:lnL>
                  </a:tcPr>
                </a:tc>
                <a:tc>
                  <a:txBody>
                    <a:bodyPr/>
                    <a:lstStyle/>
                    <a:p>
                      <a:pPr algn="r"/>
                      <a:r>
                        <a:rPr lang="en-US" dirty="0"/>
                        <a:t>$10,000</a:t>
                      </a:r>
                    </a:p>
                  </a:txBody>
                  <a:tcPr/>
                </a:tc>
                <a:extLst>
                  <a:ext uri="{0D108BD9-81ED-4DB2-BD59-A6C34878D82A}">
                    <a16:rowId xmlns:a16="http://schemas.microsoft.com/office/drawing/2014/main" val="1162815797"/>
                  </a:ext>
                </a:extLst>
              </a:tr>
              <a:tr h="370840">
                <a:tc>
                  <a:txBody>
                    <a:bodyPr/>
                    <a:lstStyle/>
                    <a:p>
                      <a:r>
                        <a:rPr lang="en-US" dirty="0"/>
                        <a:t>Loans</a:t>
                      </a:r>
                    </a:p>
                  </a:txBody>
                  <a:tcPr/>
                </a:tc>
                <a:tc>
                  <a:txBody>
                    <a:bodyPr/>
                    <a:lstStyle/>
                    <a:p>
                      <a:pPr algn="r"/>
                      <a:r>
                        <a:rPr lang="en-US" dirty="0"/>
                        <a:t>$8,000</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pPr algn="r"/>
                      <a:endParaRPr lang="en-US" dirty="0"/>
                    </a:p>
                  </a:txBody>
                  <a:tcPr/>
                </a:tc>
                <a:extLst>
                  <a:ext uri="{0D108BD9-81ED-4DB2-BD59-A6C34878D82A}">
                    <a16:rowId xmlns:a16="http://schemas.microsoft.com/office/drawing/2014/main" val="2704440350"/>
                  </a:ext>
                </a:extLst>
              </a:tr>
              <a:tr h="370840">
                <a:tc>
                  <a:txBody>
                    <a:bodyPr/>
                    <a:lstStyle/>
                    <a:p>
                      <a:r>
                        <a:rPr lang="en-US" dirty="0"/>
                        <a:t>Government Bonds</a:t>
                      </a:r>
                    </a:p>
                  </a:txBody>
                  <a:tcPr/>
                </a:tc>
                <a:tc>
                  <a:txBody>
                    <a:bodyPr/>
                    <a:lstStyle/>
                    <a:p>
                      <a:pPr algn="r"/>
                      <a:r>
                        <a:rPr lang="en-US" dirty="0"/>
                        <a:t>$1,000 </a:t>
                      </a:r>
                      <a:r>
                        <a:rPr lang="en-US" dirty="0">
                          <a:solidFill>
                            <a:srgbClr val="FF0000"/>
                          </a:solidFill>
                        </a:rPr>
                        <a:t>- $1,000</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pPr algn="r"/>
                      <a:endParaRPr lang="en-US" dirty="0"/>
                    </a:p>
                  </a:txBody>
                  <a:tcPr/>
                </a:tc>
                <a:extLst>
                  <a:ext uri="{0D108BD9-81ED-4DB2-BD59-A6C34878D82A}">
                    <a16:rowId xmlns:a16="http://schemas.microsoft.com/office/drawing/2014/main" val="4081989760"/>
                  </a:ext>
                </a:extLst>
              </a:tr>
            </a:tbl>
          </a:graphicData>
        </a:graphic>
      </p:graphicFrame>
    </p:spTree>
    <p:extLst>
      <p:ext uri="{BB962C8B-B14F-4D97-AF65-F5344CB8AC3E}">
        <p14:creationId xmlns:p14="http://schemas.microsoft.com/office/powerpoint/2010/main" val="244093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97CAE-F91F-46B2-8644-5215B000DB3B}"/>
              </a:ext>
            </a:extLst>
          </p:cNvPr>
          <p:cNvSpPr>
            <a:spLocks noGrp="1"/>
          </p:cNvSpPr>
          <p:nvPr>
            <p:ph type="title"/>
          </p:nvPr>
        </p:nvSpPr>
        <p:spPr/>
        <p:txBody>
          <a:bodyPr>
            <a:normAutofit/>
          </a:bodyPr>
          <a:lstStyle/>
          <a:p>
            <a:r>
              <a:rPr lang="en-US" sz="4000" dirty="0"/>
              <a:t>Central banking + Fractional Reserve Banking</a:t>
            </a:r>
          </a:p>
        </p:txBody>
      </p:sp>
      <p:sp>
        <p:nvSpPr>
          <p:cNvPr id="3" name="Content Placeholder 2">
            <a:extLst>
              <a:ext uri="{FF2B5EF4-FFF2-40B4-BE49-F238E27FC236}">
                <a16:creationId xmlns:a16="http://schemas.microsoft.com/office/drawing/2014/main" id="{E59FFE1D-03AC-46E4-8D4A-5EF993773EB9}"/>
              </a:ext>
            </a:extLst>
          </p:cNvPr>
          <p:cNvSpPr>
            <a:spLocks noGrp="1"/>
          </p:cNvSpPr>
          <p:nvPr>
            <p:ph idx="1"/>
          </p:nvPr>
        </p:nvSpPr>
        <p:spPr/>
        <p:txBody>
          <a:bodyPr/>
          <a:lstStyle/>
          <a:p>
            <a:pPr marL="457200" indent="-457200">
              <a:buFont typeface="+mj-lt"/>
              <a:buAutoNum type="arabicPeriod"/>
            </a:pPr>
            <a:r>
              <a:rPr lang="en-US" dirty="0"/>
              <a:t>Central bank buys government bonds with new money.</a:t>
            </a:r>
          </a:p>
          <a:p>
            <a:pPr marL="457200" indent="-457200">
              <a:buFont typeface="+mj-lt"/>
              <a:buAutoNum type="arabicPeriod"/>
            </a:pPr>
            <a:r>
              <a:rPr lang="en-US" dirty="0"/>
              <a:t>Private banks issue new loans to reestablish desired reserve ratio.</a:t>
            </a:r>
          </a:p>
        </p:txBody>
      </p:sp>
      <p:graphicFrame>
        <p:nvGraphicFramePr>
          <p:cNvPr id="4" name="Table 4">
            <a:extLst>
              <a:ext uri="{FF2B5EF4-FFF2-40B4-BE49-F238E27FC236}">
                <a16:creationId xmlns:a16="http://schemas.microsoft.com/office/drawing/2014/main" id="{5CCEDA76-F71D-4676-9A6B-906D4A760CBC}"/>
              </a:ext>
            </a:extLst>
          </p:cNvPr>
          <p:cNvGraphicFramePr>
            <a:graphicFrameLocks noGrp="1"/>
          </p:cNvGraphicFramePr>
          <p:nvPr>
            <p:extLst>
              <p:ext uri="{D42A27DB-BD31-4B8C-83A1-F6EECF244321}">
                <p14:modId xmlns:p14="http://schemas.microsoft.com/office/powerpoint/2010/main" val="2917559559"/>
              </p:ext>
            </p:extLst>
          </p:nvPr>
        </p:nvGraphicFramePr>
        <p:xfrm>
          <a:off x="1490824" y="2872740"/>
          <a:ext cx="8735528" cy="1112520"/>
        </p:xfrm>
        <a:graphic>
          <a:graphicData uri="http://schemas.openxmlformats.org/drawingml/2006/table">
            <a:tbl>
              <a:tblPr firstRow="1" bandRow="1">
                <a:tableStyleId>{5C22544A-7EE6-4342-B048-85BDC9FD1C3A}</a:tableStyleId>
              </a:tblPr>
              <a:tblGrid>
                <a:gridCol w="2183882">
                  <a:extLst>
                    <a:ext uri="{9D8B030D-6E8A-4147-A177-3AD203B41FA5}">
                      <a16:colId xmlns:a16="http://schemas.microsoft.com/office/drawing/2014/main" val="2783831520"/>
                    </a:ext>
                  </a:extLst>
                </a:gridCol>
                <a:gridCol w="2183882">
                  <a:extLst>
                    <a:ext uri="{9D8B030D-6E8A-4147-A177-3AD203B41FA5}">
                      <a16:colId xmlns:a16="http://schemas.microsoft.com/office/drawing/2014/main" val="1642425048"/>
                    </a:ext>
                  </a:extLst>
                </a:gridCol>
                <a:gridCol w="2183882">
                  <a:extLst>
                    <a:ext uri="{9D8B030D-6E8A-4147-A177-3AD203B41FA5}">
                      <a16:colId xmlns:a16="http://schemas.microsoft.com/office/drawing/2014/main" val="2643942190"/>
                    </a:ext>
                  </a:extLst>
                </a:gridCol>
                <a:gridCol w="2183882">
                  <a:extLst>
                    <a:ext uri="{9D8B030D-6E8A-4147-A177-3AD203B41FA5}">
                      <a16:colId xmlns:a16="http://schemas.microsoft.com/office/drawing/2014/main" val="2800710242"/>
                    </a:ext>
                  </a:extLst>
                </a:gridCol>
              </a:tblGrid>
              <a:tr h="370840">
                <a:tc gridSpan="4">
                  <a:txBody>
                    <a:bodyPr/>
                    <a:lstStyle/>
                    <a:p>
                      <a:pPr algn="ctr"/>
                      <a:r>
                        <a:rPr lang="en-US" dirty="0"/>
                        <a:t>Federal Reserve</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2675987527"/>
                  </a:ext>
                </a:extLst>
              </a:tr>
              <a:tr h="370840">
                <a:tc gridSpan="2">
                  <a:txBody>
                    <a:bodyPr/>
                    <a:lstStyle/>
                    <a:p>
                      <a:pPr algn="ctr"/>
                      <a:r>
                        <a:rPr lang="en-US" dirty="0"/>
                        <a:t>Assets</a:t>
                      </a:r>
                    </a:p>
                  </a:txBody>
                  <a:tcPr>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algn="ctr"/>
                      <a:r>
                        <a:rPr lang="en-US" dirty="0"/>
                        <a:t>Liabilities</a:t>
                      </a:r>
                    </a:p>
                  </a:txBody>
                  <a:tcP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126565240"/>
                  </a:ext>
                </a:extLst>
              </a:tr>
              <a:tr h="370840">
                <a:tc>
                  <a:txBody>
                    <a:bodyPr/>
                    <a:lstStyle/>
                    <a:p>
                      <a:r>
                        <a:rPr lang="en-US" dirty="0"/>
                        <a:t>Government Bonds</a:t>
                      </a:r>
                    </a:p>
                  </a:txBody>
                  <a:tcPr/>
                </a:tc>
                <a:tc>
                  <a:txBody>
                    <a:bodyPr/>
                    <a:lstStyle/>
                    <a:p>
                      <a:pPr algn="r"/>
                      <a:r>
                        <a:rPr lang="en-US" dirty="0"/>
                        <a:t>$2,000</a:t>
                      </a:r>
                      <a:endParaRPr lang="en-US" dirty="0">
                        <a:solidFill>
                          <a:srgbClr val="FF0000"/>
                        </a:solidFill>
                      </a:endParaRPr>
                    </a:p>
                  </a:txBody>
                  <a:tcPr>
                    <a:lnR w="12700" cap="flat" cmpd="sng" algn="ctr">
                      <a:solidFill>
                        <a:schemeClr val="tx1"/>
                      </a:solidFill>
                      <a:prstDash val="solid"/>
                      <a:round/>
                      <a:headEnd type="none" w="med" len="med"/>
                      <a:tailEnd type="none" w="med" len="med"/>
                    </a:lnR>
                  </a:tcPr>
                </a:tc>
                <a:tc>
                  <a:txBody>
                    <a:bodyPr/>
                    <a:lstStyle/>
                    <a:p>
                      <a:r>
                        <a:rPr lang="en-US" dirty="0"/>
                        <a:t>Reserves</a:t>
                      </a:r>
                    </a:p>
                  </a:txBody>
                  <a:tcPr>
                    <a:lnL w="12700" cap="flat" cmpd="sng" algn="ctr">
                      <a:solidFill>
                        <a:schemeClr val="tx1"/>
                      </a:solidFill>
                      <a:prstDash val="solid"/>
                      <a:round/>
                      <a:headEnd type="none" w="med" len="med"/>
                      <a:tailEnd type="none" w="med" len="med"/>
                    </a:lnL>
                  </a:tcPr>
                </a:tc>
                <a:tc>
                  <a:txBody>
                    <a:bodyPr/>
                    <a:lstStyle/>
                    <a:p>
                      <a:pPr algn="r"/>
                      <a:r>
                        <a:rPr lang="en-US" dirty="0"/>
                        <a:t>$2,000</a:t>
                      </a:r>
                      <a:endParaRPr lang="en-US" dirty="0">
                        <a:solidFill>
                          <a:srgbClr val="FF0000"/>
                        </a:solidFill>
                      </a:endParaRPr>
                    </a:p>
                  </a:txBody>
                  <a:tcPr/>
                </a:tc>
                <a:extLst>
                  <a:ext uri="{0D108BD9-81ED-4DB2-BD59-A6C34878D82A}">
                    <a16:rowId xmlns:a16="http://schemas.microsoft.com/office/drawing/2014/main" val="1162815797"/>
                  </a:ext>
                </a:extLst>
              </a:tr>
            </a:tbl>
          </a:graphicData>
        </a:graphic>
      </p:graphicFrame>
      <p:graphicFrame>
        <p:nvGraphicFramePr>
          <p:cNvPr id="6" name="Table 4">
            <a:extLst>
              <a:ext uri="{FF2B5EF4-FFF2-40B4-BE49-F238E27FC236}">
                <a16:creationId xmlns:a16="http://schemas.microsoft.com/office/drawing/2014/main" id="{4D08200E-ADE5-4FE2-BA85-9C2638B330BC}"/>
              </a:ext>
            </a:extLst>
          </p:cNvPr>
          <p:cNvGraphicFramePr>
            <a:graphicFrameLocks noGrp="1"/>
          </p:cNvGraphicFramePr>
          <p:nvPr>
            <p:extLst>
              <p:ext uri="{D42A27DB-BD31-4B8C-83A1-F6EECF244321}">
                <p14:modId xmlns:p14="http://schemas.microsoft.com/office/powerpoint/2010/main" val="877121930"/>
              </p:ext>
            </p:extLst>
          </p:nvPr>
        </p:nvGraphicFramePr>
        <p:xfrm>
          <a:off x="1490824" y="4275442"/>
          <a:ext cx="8735528" cy="1854200"/>
        </p:xfrm>
        <a:graphic>
          <a:graphicData uri="http://schemas.openxmlformats.org/drawingml/2006/table">
            <a:tbl>
              <a:tblPr firstRow="1" bandRow="1">
                <a:tableStyleId>{5C22544A-7EE6-4342-B048-85BDC9FD1C3A}</a:tableStyleId>
              </a:tblPr>
              <a:tblGrid>
                <a:gridCol w="2183882">
                  <a:extLst>
                    <a:ext uri="{9D8B030D-6E8A-4147-A177-3AD203B41FA5}">
                      <a16:colId xmlns:a16="http://schemas.microsoft.com/office/drawing/2014/main" val="2783831520"/>
                    </a:ext>
                  </a:extLst>
                </a:gridCol>
                <a:gridCol w="2183882">
                  <a:extLst>
                    <a:ext uri="{9D8B030D-6E8A-4147-A177-3AD203B41FA5}">
                      <a16:colId xmlns:a16="http://schemas.microsoft.com/office/drawing/2014/main" val="1642425048"/>
                    </a:ext>
                  </a:extLst>
                </a:gridCol>
                <a:gridCol w="2183882">
                  <a:extLst>
                    <a:ext uri="{9D8B030D-6E8A-4147-A177-3AD203B41FA5}">
                      <a16:colId xmlns:a16="http://schemas.microsoft.com/office/drawing/2014/main" val="2643942190"/>
                    </a:ext>
                  </a:extLst>
                </a:gridCol>
                <a:gridCol w="2183882">
                  <a:extLst>
                    <a:ext uri="{9D8B030D-6E8A-4147-A177-3AD203B41FA5}">
                      <a16:colId xmlns:a16="http://schemas.microsoft.com/office/drawing/2014/main" val="2800710242"/>
                    </a:ext>
                  </a:extLst>
                </a:gridCol>
              </a:tblGrid>
              <a:tr h="370840">
                <a:tc gridSpan="4">
                  <a:txBody>
                    <a:bodyPr/>
                    <a:lstStyle/>
                    <a:p>
                      <a:pPr algn="ctr"/>
                      <a:r>
                        <a:rPr lang="en-US" dirty="0"/>
                        <a:t>FRB System</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2675987527"/>
                  </a:ext>
                </a:extLst>
              </a:tr>
              <a:tr h="370840">
                <a:tc gridSpan="2">
                  <a:txBody>
                    <a:bodyPr/>
                    <a:lstStyle/>
                    <a:p>
                      <a:pPr algn="ctr"/>
                      <a:r>
                        <a:rPr lang="en-US" dirty="0"/>
                        <a:t>Assets</a:t>
                      </a:r>
                    </a:p>
                  </a:txBody>
                  <a:tcPr>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algn="ctr"/>
                      <a:r>
                        <a:rPr lang="en-US" dirty="0"/>
                        <a:t>Liabilities</a:t>
                      </a:r>
                    </a:p>
                  </a:txBody>
                  <a:tcP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126565240"/>
                  </a:ext>
                </a:extLst>
              </a:tr>
              <a:tr h="370840">
                <a:tc>
                  <a:txBody>
                    <a:bodyPr/>
                    <a:lstStyle/>
                    <a:p>
                      <a:r>
                        <a:rPr lang="en-US" dirty="0"/>
                        <a:t>Reserves</a:t>
                      </a:r>
                    </a:p>
                  </a:txBody>
                  <a:tcPr/>
                </a:tc>
                <a:tc>
                  <a:txBody>
                    <a:bodyPr/>
                    <a:lstStyle/>
                    <a:p>
                      <a:pPr algn="r"/>
                      <a:r>
                        <a:rPr lang="en-US" dirty="0"/>
                        <a:t>$2,000</a:t>
                      </a:r>
                      <a:endParaRPr lang="en-US" dirty="0">
                        <a:solidFill>
                          <a:srgbClr val="FF0000"/>
                        </a:solidFill>
                      </a:endParaRPr>
                    </a:p>
                  </a:txBody>
                  <a:tcPr>
                    <a:lnR w="12700" cap="flat" cmpd="sng" algn="ctr">
                      <a:solidFill>
                        <a:schemeClr val="tx1"/>
                      </a:solidFill>
                      <a:prstDash val="solid"/>
                      <a:round/>
                      <a:headEnd type="none" w="med" len="med"/>
                      <a:tailEnd type="none" w="med" len="med"/>
                    </a:lnR>
                  </a:tcPr>
                </a:tc>
                <a:tc>
                  <a:txBody>
                    <a:bodyPr/>
                    <a:lstStyle/>
                    <a:p>
                      <a:r>
                        <a:rPr lang="en-US" dirty="0"/>
                        <a:t>Deposits</a:t>
                      </a:r>
                    </a:p>
                  </a:txBody>
                  <a:tcPr>
                    <a:lnL w="12700" cap="flat" cmpd="sng" algn="ctr">
                      <a:solidFill>
                        <a:schemeClr val="tx1"/>
                      </a:solidFill>
                      <a:prstDash val="solid"/>
                      <a:round/>
                      <a:headEnd type="none" w="med" len="med"/>
                      <a:tailEnd type="none" w="med" len="med"/>
                    </a:lnL>
                  </a:tcPr>
                </a:tc>
                <a:tc>
                  <a:txBody>
                    <a:bodyPr/>
                    <a:lstStyle/>
                    <a:p>
                      <a:pPr algn="r"/>
                      <a:r>
                        <a:rPr lang="en-US" dirty="0"/>
                        <a:t>$10,000</a:t>
                      </a:r>
                    </a:p>
                  </a:txBody>
                  <a:tcPr/>
                </a:tc>
                <a:extLst>
                  <a:ext uri="{0D108BD9-81ED-4DB2-BD59-A6C34878D82A}">
                    <a16:rowId xmlns:a16="http://schemas.microsoft.com/office/drawing/2014/main" val="1162815797"/>
                  </a:ext>
                </a:extLst>
              </a:tr>
              <a:tr h="370840">
                <a:tc>
                  <a:txBody>
                    <a:bodyPr/>
                    <a:lstStyle/>
                    <a:p>
                      <a:r>
                        <a:rPr lang="en-US" dirty="0"/>
                        <a:t>Loans</a:t>
                      </a:r>
                    </a:p>
                  </a:txBody>
                  <a:tcPr/>
                </a:tc>
                <a:tc>
                  <a:txBody>
                    <a:bodyPr/>
                    <a:lstStyle/>
                    <a:p>
                      <a:pPr algn="r"/>
                      <a:r>
                        <a:rPr lang="en-US" dirty="0"/>
                        <a:t>$8,000</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pPr algn="r"/>
                      <a:endParaRPr lang="en-US" dirty="0"/>
                    </a:p>
                  </a:txBody>
                  <a:tcPr/>
                </a:tc>
                <a:extLst>
                  <a:ext uri="{0D108BD9-81ED-4DB2-BD59-A6C34878D82A}">
                    <a16:rowId xmlns:a16="http://schemas.microsoft.com/office/drawing/2014/main" val="2704440350"/>
                  </a:ext>
                </a:extLst>
              </a:tr>
              <a:tr h="370840">
                <a:tc>
                  <a:txBody>
                    <a:bodyPr/>
                    <a:lstStyle/>
                    <a:p>
                      <a:r>
                        <a:rPr lang="en-US" dirty="0"/>
                        <a:t>Government Bonds</a:t>
                      </a:r>
                    </a:p>
                  </a:txBody>
                  <a:tcPr/>
                </a:tc>
                <a:tc>
                  <a:txBody>
                    <a:bodyPr/>
                    <a:lstStyle/>
                    <a:p>
                      <a:pPr algn="r"/>
                      <a:r>
                        <a:rPr lang="en-US" dirty="0">
                          <a:solidFill>
                            <a:schemeClr val="tx1"/>
                          </a:solidFill>
                        </a:rPr>
                        <a:t>$0</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pPr algn="r"/>
                      <a:endParaRPr lang="en-US" dirty="0"/>
                    </a:p>
                  </a:txBody>
                  <a:tcPr/>
                </a:tc>
                <a:extLst>
                  <a:ext uri="{0D108BD9-81ED-4DB2-BD59-A6C34878D82A}">
                    <a16:rowId xmlns:a16="http://schemas.microsoft.com/office/drawing/2014/main" val="4081989760"/>
                  </a:ext>
                </a:extLst>
              </a:tr>
            </a:tbl>
          </a:graphicData>
        </a:graphic>
      </p:graphicFrame>
    </p:spTree>
    <p:extLst>
      <p:ext uri="{BB962C8B-B14F-4D97-AF65-F5344CB8AC3E}">
        <p14:creationId xmlns:p14="http://schemas.microsoft.com/office/powerpoint/2010/main" val="3879840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97CAE-F91F-46B2-8644-5215B000DB3B}"/>
              </a:ext>
            </a:extLst>
          </p:cNvPr>
          <p:cNvSpPr>
            <a:spLocks noGrp="1"/>
          </p:cNvSpPr>
          <p:nvPr>
            <p:ph type="title"/>
          </p:nvPr>
        </p:nvSpPr>
        <p:spPr/>
        <p:txBody>
          <a:bodyPr>
            <a:normAutofit/>
          </a:bodyPr>
          <a:lstStyle/>
          <a:p>
            <a:r>
              <a:rPr lang="en-US" sz="4000" dirty="0"/>
              <a:t>Central banking + Fractional Reserve Banking</a:t>
            </a:r>
          </a:p>
        </p:txBody>
      </p:sp>
      <p:sp>
        <p:nvSpPr>
          <p:cNvPr id="3" name="Content Placeholder 2">
            <a:extLst>
              <a:ext uri="{FF2B5EF4-FFF2-40B4-BE49-F238E27FC236}">
                <a16:creationId xmlns:a16="http://schemas.microsoft.com/office/drawing/2014/main" id="{E59FFE1D-03AC-46E4-8D4A-5EF993773EB9}"/>
              </a:ext>
            </a:extLst>
          </p:cNvPr>
          <p:cNvSpPr>
            <a:spLocks noGrp="1"/>
          </p:cNvSpPr>
          <p:nvPr>
            <p:ph idx="1"/>
          </p:nvPr>
        </p:nvSpPr>
        <p:spPr/>
        <p:txBody>
          <a:bodyPr/>
          <a:lstStyle/>
          <a:p>
            <a:pPr marL="457200" indent="-457200">
              <a:buFont typeface="+mj-lt"/>
              <a:buAutoNum type="arabicPeriod"/>
            </a:pPr>
            <a:r>
              <a:rPr lang="en-US" dirty="0"/>
              <a:t>Central bank buys government bonds with new money.</a:t>
            </a:r>
          </a:p>
          <a:p>
            <a:pPr marL="457200" indent="-457200">
              <a:buFont typeface="+mj-lt"/>
              <a:buAutoNum type="arabicPeriod"/>
            </a:pPr>
            <a:r>
              <a:rPr lang="en-US" dirty="0"/>
              <a:t>Private banks issue new loans to reestablish desired reserve ratio.</a:t>
            </a:r>
          </a:p>
        </p:txBody>
      </p:sp>
      <p:graphicFrame>
        <p:nvGraphicFramePr>
          <p:cNvPr id="4" name="Table 4">
            <a:extLst>
              <a:ext uri="{FF2B5EF4-FFF2-40B4-BE49-F238E27FC236}">
                <a16:creationId xmlns:a16="http://schemas.microsoft.com/office/drawing/2014/main" id="{5CCEDA76-F71D-4676-9A6B-906D4A760CBC}"/>
              </a:ext>
            </a:extLst>
          </p:cNvPr>
          <p:cNvGraphicFramePr>
            <a:graphicFrameLocks noGrp="1"/>
          </p:cNvGraphicFramePr>
          <p:nvPr/>
        </p:nvGraphicFramePr>
        <p:xfrm>
          <a:off x="1490824" y="2872740"/>
          <a:ext cx="8735528" cy="1112520"/>
        </p:xfrm>
        <a:graphic>
          <a:graphicData uri="http://schemas.openxmlformats.org/drawingml/2006/table">
            <a:tbl>
              <a:tblPr firstRow="1" bandRow="1">
                <a:tableStyleId>{5C22544A-7EE6-4342-B048-85BDC9FD1C3A}</a:tableStyleId>
              </a:tblPr>
              <a:tblGrid>
                <a:gridCol w="2183882">
                  <a:extLst>
                    <a:ext uri="{9D8B030D-6E8A-4147-A177-3AD203B41FA5}">
                      <a16:colId xmlns:a16="http://schemas.microsoft.com/office/drawing/2014/main" val="2783831520"/>
                    </a:ext>
                  </a:extLst>
                </a:gridCol>
                <a:gridCol w="2183882">
                  <a:extLst>
                    <a:ext uri="{9D8B030D-6E8A-4147-A177-3AD203B41FA5}">
                      <a16:colId xmlns:a16="http://schemas.microsoft.com/office/drawing/2014/main" val="1642425048"/>
                    </a:ext>
                  </a:extLst>
                </a:gridCol>
                <a:gridCol w="2183882">
                  <a:extLst>
                    <a:ext uri="{9D8B030D-6E8A-4147-A177-3AD203B41FA5}">
                      <a16:colId xmlns:a16="http://schemas.microsoft.com/office/drawing/2014/main" val="2643942190"/>
                    </a:ext>
                  </a:extLst>
                </a:gridCol>
                <a:gridCol w="2183882">
                  <a:extLst>
                    <a:ext uri="{9D8B030D-6E8A-4147-A177-3AD203B41FA5}">
                      <a16:colId xmlns:a16="http://schemas.microsoft.com/office/drawing/2014/main" val="2800710242"/>
                    </a:ext>
                  </a:extLst>
                </a:gridCol>
              </a:tblGrid>
              <a:tr h="370840">
                <a:tc gridSpan="4">
                  <a:txBody>
                    <a:bodyPr/>
                    <a:lstStyle/>
                    <a:p>
                      <a:pPr algn="ctr"/>
                      <a:r>
                        <a:rPr lang="en-US" dirty="0"/>
                        <a:t>Federal Reserve</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2675987527"/>
                  </a:ext>
                </a:extLst>
              </a:tr>
              <a:tr h="370840">
                <a:tc gridSpan="2">
                  <a:txBody>
                    <a:bodyPr/>
                    <a:lstStyle/>
                    <a:p>
                      <a:pPr algn="ctr"/>
                      <a:r>
                        <a:rPr lang="en-US" dirty="0"/>
                        <a:t>Assets</a:t>
                      </a:r>
                    </a:p>
                  </a:txBody>
                  <a:tcPr>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algn="ctr"/>
                      <a:r>
                        <a:rPr lang="en-US" dirty="0"/>
                        <a:t>Liabilities</a:t>
                      </a:r>
                    </a:p>
                  </a:txBody>
                  <a:tcP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126565240"/>
                  </a:ext>
                </a:extLst>
              </a:tr>
              <a:tr h="370840">
                <a:tc>
                  <a:txBody>
                    <a:bodyPr/>
                    <a:lstStyle/>
                    <a:p>
                      <a:r>
                        <a:rPr lang="en-US" dirty="0"/>
                        <a:t>Government Bonds</a:t>
                      </a:r>
                    </a:p>
                  </a:txBody>
                  <a:tcPr/>
                </a:tc>
                <a:tc>
                  <a:txBody>
                    <a:bodyPr/>
                    <a:lstStyle/>
                    <a:p>
                      <a:pPr algn="r"/>
                      <a:r>
                        <a:rPr lang="en-US" dirty="0"/>
                        <a:t>$2,000</a:t>
                      </a:r>
                      <a:endParaRPr lang="en-US" dirty="0">
                        <a:solidFill>
                          <a:srgbClr val="FF0000"/>
                        </a:solidFill>
                      </a:endParaRPr>
                    </a:p>
                  </a:txBody>
                  <a:tcPr>
                    <a:lnR w="12700" cap="flat" cmpd="sng" algn="ctr">
                      <a:solidFill>
                        <a:schemeClr val="tx1"/>
                      </a:solidFill>
                      <a:prstDash val="solid"/>
                      <a:round/>
                      <a:headEnd type="none" w="med" len="med"/>
                      <a:tailEnd type="none" w="med" len="med"/>
                    </a:lnR>
                  </a:tcPr>
                </a:tc>
                <a:tc>
                  <a:txBody>
                    <a:bodyPr/>
                    <a:lstStyle/>
                    <a:p>
                      <a:r>
                        <a:rPr lang="en-US" dirty="0"/>
                        <a:t>Reserves</a:t>
                      </a:r>
                    </a:p>
                  </a:txBody>
                  <a:tcPr>
                    <a:lnL w="12700" cap="flat" cmpd="sng" algn="ctr">
                      <a:solidFill>
                        <a:schemeClr val="tx1"/>
                      </a:solidFill>
                      <a:prstDash val="solid"/>
                      <a:round/>
                      <a:headEnd type="none" w="med" len="med"/>
                      <a:tailEnd type="none" w="med" len="med"/>
                    </a:lnL>
                  </a:tcPr>
                </a:tc>
                <a:tc>
                  <a:txBody>
                    <a:bodyPr/>
                    <a:lstStyle/>
                    <a:p>
                      <a:pPr algn="r"/>
                      <a:r>
                        <a:rPr lang="en-US" dirty="0"/>
                        <a:t>$2,000</a:t>
                      </a:r>
                      <a:endParaRPr lang="en-US" dirty="0">
                        <a:solidFill>
                          <a:srgbClr val="FF0000"/>
                        </a:solidFill>
                      </a:endParaRPr>
                    </a:p>
                  </a:txBody>
                  <a:tcPr/>
                </a:tc>
                <a:extLst>
                  <a:ext uri="{0D108BD9-81ED-4DB2-BD59-A6C34878D82A}">
                    <a16:rowId xmlns:a16="http://schemas.microsoft.com/office/drawing/2014/main" val="1162815797"/>
                  </a:ext>
                </a:extLst>
              </a:tr>
            </a:tbl>
          </a:graphicData>
        </a:graphic>
      </p:graphicFrame>
      <p:graphicFrame>
        <p:nvGraphicFramePr>
          <p:cNvPr id="6" name="Table 4">
            <a:extLst>
              <a:ext uri="{FF2B5EF4-FFF2-40B4-BE49-F238E27FC236}">
                <a16:creationId xmlns:a16="http://schemas.microsoft.com/office/drawing/2014/main" id="{4D08200E-ADE5-4FE2-BA85-9C2638B330BC}"/>
              </a:ext>
            </a:extLst>
          </p:cNvPr>
          <p:cNvGraphicFramePr>
            <a:graphicFrameLocks noGrp="1"/>
          </p:cNvGraphicFramePr>
          <p:nvPr>
            <p:extLst>
              <p:ext uri="{D42A27DB-BD31-4B8C-83A1-F6EECF244321}">
                <p14:modId xmlns:p14="http://schemas.microsoft.com/office/powerpoint/2010/main" val="281934801"/>
              </p:ext>
            </p:extLst>
          </p:nvPr>
        </p:nvGraphicFramePr>
        <p:xfrm>
          <a:off x="1490824" y="4275442"/>
          <a:ext cx="8735528" cy="1854200"/>
        </p:xfrm>
        <a:graphic>
          <a:graphicData uri="http://schemas.openxmlformats.org/drawingml/2006/table">
            <a:tbl>
              <a:tblPr firstRow="1" bandRow="1">
                <a:tableStyleId>{5C22544A-7EE6-4342-B048-85BDC9FD1C3A}</a:tableStyleId>
              </a:tblPr>
              <a:tblGrid>
                <a:gridCol w="2183882">
                  <a:extLst>
                    <a:ext uri="{9D8B030D-6E8A-4147-A177-3AD203B41FA5}">
                      <a16:colId xmlns:a16="http://schemas.microsoft.com/office/drawing/2014/main" val="2783831520"/>
                    </a:ext>
                  </a:extLst>
                </a:gridCol>
                <a:gridCol w="2183882">
                  <a:extLst>
                    <a:ext uri="{9D8B030D-6E8A-4147-A177-3AD203B41FA5}">
                      <a16:colId xmlns:a16="http://schemas.microsoft.com/office/drawing/2014/main" val="1642425048"/>
                    </a:ext>
                  </a:extLst>
                </a:gridCol>
                <a:gridCol w="2183882">
                  <a:extLst>
                    <a:ext uri="{9D8B030D-6E8A-4147-A177-3AD203B41FA5}">
                      <a16:colId xmlns:a16="http://schemas.microsoft.com/office/drawing/2014/main" val="2643942190"/>
                    </a:ext>
                  </a:extLst>
                </a:gridCol>
                <a:gridCol w="2183882">
                  <a:extLst>
                    <a:ext uri="{9D8B030D-6E8A-4147-A177-3AD203B41FA5}">
                      <a16:colId xmlns:a16="http://schemas.microsoft.com/office/drawing/2014/main" val="2800710242"/>
                    </a:ext>
                  </a:extLst>
                </a:gridCol>
              </a:tblGrid>
              <a:tr h="370840">
                <a:tc gridSpan="4">
                  <a:txBody>
                    <a:bodyPr/>
                    <a:lstStyle/>
                    <a:p>
                      <a:pPr algn="ctr"/>
                      <a:r>
                        <a:rPr lang="en-US" dirty="0"/>
                        <a:t>FRB System</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2675987527"/>
                  </a:ext>
                </a:extLst>
              </a:tr>
              <a:tr h="370840">
                <a:tc gridSpan="2">
                  <a:txBody>
                    <a:bodyPr/>
                    <a:lstStyle/>
                    <a:p>
                      <a:pPr algn="ctr"/>
                      <a:r>
                        <a:rPr lang="en-US" dirty="0"/>
                        <a:t>Assets</a:t>
                      </a:r>
                    </a:p>
                  </a:txBody>
                  <a:tcPr>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algn="ctr"/>
                      <a:r>
                        <a:rPr lang="en-US" dirty="0"/>
                        <a:t>Liabilities</a:t>
                      </a:r>
                    </a:p>
                  </a:txBody>
                  <a:tcP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126565240"/>
                  </a:ext>
                </a:extLst>
              </a:tr>
              <a:tr h="370840">
                <a:tc>
                  <a:txBody>
                    <a:bodyPr/>
                    <a:lstStyle/>
                    <a:p>
                      <a:r>
                        <a:rPr lang="en-US" dirty="0"/>
                        <a:t>Reserves</a:t>
                      </a:r>
                    </a:p>
                  </a:txBody>
                  <a:tcPr/>
                </a:tc>
                <a:tc>
                  <a:txBody>
                    <a:bodyPr/>
                    <a:lstStyle/>
                    <a:p>
                      <a:pPr algn="r"/>
                      <a:r>
                        <a:rPr lang="en-US" dirty="0"/>
                        <a:t>$2,000</a:t>
                      </a:r>
                      <a:endParaRPr lang="en-US" dirty="0">
                        <a:solidFill>
                          <a:srgbClr val="FF0000"/>
                        </a:solidFill>
                      </a:endParaRPr>
                    </a:p>
                  </a:txBody>
                  <a:tcPr>
                    <a:lnR w="12700" cap="flat" cmpd="sng" algn="ctr">
                      <a:solidFill>
                        <a:schemeClr val="tx1"/>
                      </a:solidFill>
                      <a:prstDash val="solid"/>
                      <a:round/>
                      <a:headEnd type="none" w="med" len="med"/>
                      <a:tailEnd type="none" w="med" len="med"/>
                    </a:lnR>
                  </a:tcPr>
                </a:tc>
                <a:tc>
                  <a:txBody>
                    <a:bodyPr/>
                    <a:lstStyle/>
                    <a:p>
                      <a:r>
                        <a:rPr lang="en-US" dirty="0"/>
                        <a:t>Deposits</a:t>
                      </a:r>
                    </a:p>
                  </a:txBody>
                  <a:tcPr>
                    <a:lnL w="12700" cap="flat" cmpd="sng" algn="ctr">
                      <a:solidFill>
                        <a:schemeClr val="tx1"/>
                      </a:solidFill>
                      <a:prstDash val="solid"/>
                      <a:round/>
                      <a:headEnd type="none" w="med" len="med"/>
                      <a:tailEnd type="none" w="med" len="med"/>
                    </a:lnL>
                  </a:tcPr>
                </a:tc>
                <a:tc>
                  <a:txBody>
                    <a:bodyPr/>
                    <a:lstStyle/>
                    <a:p>
                      <a:pPr algn="r"/>
                      <a:r>
                        <a:rPr lang="en-US" dirty="0"/>
                        <a:t>$10,000 </a:t>
                      </a:r>
                      <a:r>
                        <a:rPr lang="en-US" dirty="0">
                          <a:solidFill>
                            <a:srgbClr val="FF0000"/>
                          </a:solidFill>
                        </a:rPr>
                        <a:t>+ $10,000</a:t>
                      </a:r>
                    </a:p>
                  </a:txBody>
                  <a:tcPr/>
                </a:tc>
                <a:extLst>
                  <a:ext uri="{0D108BD9-81ED-4DB2-BD59-A6C34878D82A}">
                    <a16:rowId xmlns:a16="http://schemas.microsoft.com/office/drawing/2014/main" val="1162815797"/>
                  </a:ext>
                </a:extLst>
              </a:tr>
              <a:tr h="370840">
                <a:tc>
                  <a:txBody>
                    <a:bodyPr/>
                    <a:lstStyle/>
                    <a:p>
                      <a:r>
                        <a:rPr lang="en-US" dirty="0"/>
                        <a:t>Loans</a:t>
                      </a:r>
                    </a:p>
                  </a:txBody>
                  <a:tcPr/>
                </a:tc>
                <a:tc>
                  <a:txBody>
                    <a:bodyPr/>
                    <a:lstStyle/>
                    <a:p>
                      <a:pPr algn="r"/>
                      <a:r>
                        <a:rPr lang="en-US" dirty="0"/>
                        <a:t>$8,000</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pPr algn="r"/>
                      <a:endParaRPr lang="en-US" dirty="0"/>
                    </a:p>
                  </a:txBody>
                  <a:tcPr/>
                </a:tc>
                <a:extLst>
                  <a:ext uri="{0D108BD9-81ED-4DB2-BD59-A6C34878D82A}">
                    <a16:rowId xmlns:a16="http://schemas.microsoft.com/office/drawing/2014/main" val="2704440350"/>
                  </a:ext>
                </a:extLst>
              </a:tr>
              <a:tr h="370840">
                <a:tc>
                  <a:txBody>
                    <a:bodyPr/>
                    <a:lstStyle/>
                    <a:p>
                      <a:r>
                        <a:rPr lang="en-US" dirty="0"/>
                        <a:t>Government Bonds</a:t>
                      </a:r>
                    </a:p>
                  </a:txBody>
                  <a:tcPr/>
                </a:tc>
                <a:tc>
                  <a:txBody>
                    <a:bodyPr/>
                    <a:lstStyle/>
                    <a:p>
                      <a:pPr algn="r"/>
                      <a:r>
                        <a:rPr lang="en-US" dirty="0">
                          <a:solidFill>
                            <a:schemeClr val="tx1"/>
                          </a:solidFill>
                        </a:rPr>
                        <a:t>$0</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pPr algn="r"/>
                      <a:endParaRPr lang="en-US" dirty="0"/>
                    </a:p>
                  </a:txBody>
                  <a:tcPr/>
                </a:tc>
                <a:extLst>
                  <a:ext uri="{0D108BD9-81ED-4DB2-BD59-A6C34878D82A}">
                    <a16:rowId xmlns:a16="http://schemas.microsoft.com/office/drawing/2014/main" val="4081989760"/>
                  </a:ext>
                </a:extLst>
              </a:tr>
            </a:tbl>
          </a:graphicData>
        </a:graphic>
      </p:graphicFrame>
    </p:spTree>
    <p:extLst>
      <p:ext uri="{BB962C8B-B14F-4D97-AF65-F5344CB8AC3E}">
        <p14:creationId xmlns:p14="http://schemas.microsoft.com/office/powerpoint/2010/main" val="2560273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97CAE-F91F-46B2-8644-5215B000DB3B}"/>
              </a:ext>
            </a:extLst>
          </p:cNvPr>
          <p:cNvSpPr>
            <a:spLocks noGrp="1"/>
          </p:cNvSpPr>
          <p:nvPr>
            <p:ph type="title"/>
          </p:nvPr>
        </p:nvSpPr>
        <p:spPr/>
        <p:txBody>
          <a:bodyPr>
            <a:normAutofit/>
          </a:bodyPr>
          <a:lstStyle/>
          <a:p>
            <a:r>
              <a:rPr lang="en-US" sz="4000" dirty="0"/>
              <a:t>Central banking + Fractional Reserve Banking</a:t>
            </a:r>
          </a:p>
        </p:txBody>
      </p:sp>
      <p:sp>
        <p:nvSpPr>
          <p:cNvPr id="3" name="Content Placeholder 2">
            <a:extLst>
              <a:ext uri="{FF2B5EF4-FFF2-40B4-BE49-F238E27FC236}">
                <a16:creationId xmlns:a16="http://schemas.microsoft.com/office/drawing/2014/main" id="{E59FFE1D-03AC-46E4-8D4A-5EF993773EB9}"/>
              </a:ext>
            </a:extLst>
          </p:cNvPr>
          <p:cNvSpPr>
            <a:spLocks noGrp="1"/>
          </p:cNvSpPr>
          <p:nvPr>
            <p:ph idx="1"/>
          </p:nvPr>
        </p:nvSpPr>
        <p:spPr/>
        <p:txBody>
          <a:bodyPr/>
          <a:lstStyle/>
          <a:p>
            <a:pPr marL="457200" indent="-457200">
              <a:buFont typeface="+mj-lt"/>
              <a:buAutoNum type="arabicPeriod"/>
            </a:pPr>
            <a:r>
              <a:rPr lang="en-US" dirty="0"/>
              <a:t>Central bank buys government bonds with new money.</a:t>
            </a:r>
          </a:p>
          <a:p>
            <a:pPr marL="457200" indent="-457200">
              <a:buFont typeface="+mj-lt"/>
              <a:buAutoNum type="arabicPeriod"/>
            </a:pPr>
            <a:r>
              <a:rPr lang="en-US" dirty="0"/>
              <a:t>Private banks issue new loans to reestablish desired reserve ratio.</a:t>
            </a:r>
          </a:p>
        </p:txBody>
      </p:sp>
      <p:graphicFrame>
        <p:nvGraphicFramePr>
          <p:cNvPr id="4" name="Table 4">
            <a:extLst>
              <a:ext uri="{FF2B5EF4-FFF2-40B4-BE49-F238E27FC236}">
                <a16:creationId xmlns:a16="http://schemas.microsoft.com/office/drawing/2014/main" id="{5CCEDA76-F71D-4676-9A6B-906D4A760CBC}"/>
              </a:ext>
            </a:extLst>
          </p:cNvPr>
          <p:cNvGraphicFramePr>
            <a:graphicFrameLocks noGrp="1"/>
          </p:cNvGraphicFramePr>
          <p:nvPr/>
        </p:nvGraphicFramePr>
        <p:xfrm>
          <a:off x="1490824" y="2872740"/>
          <a:ext cx="8735528" cy="1112520"/>
        </p:xfrm>
        <a:graphic>
          <a:graphicData uri="http://schemas.openxmlformats.org/drawingml/2006/table">
            <a:tbl>
              <a:tblPr firstRow="1" bandRow="1">
                <a:tableStyleId>{5C22544A-7EE6-4342-B048-85BDC9FD1C3A}</a:tableStyleId>
              </a:tblPr>
              <a:tblGrid>
                <a:gridCol w="2183882">
                  <a:extLst>
                    <a:ext uri="{9D8B030D-6E8A-4147-A177-3AD203B41FA5}">
                      <a16:colId xmlns:a16="http://schemas.microsoft.com/office/drawing/2014/main" val="2783831520"/>
                    </a:ext>
                  </a:extLst>
                </a:gridCol>
                <a:gridCol w="2183882">
                  <a:extLst>
                    <a:ext uri="{9D8B030D-6E8A-4147-A177-3AD203B41FA5}">
                      <a16:colId xmlns:a16="http://schemas.microsoft.com/office/drawing/2014/main" val="1642425048"/>
                    </a:ext>
                  </a:extLst>
                </a:gridCol>
                <a:gridCol w="2183882">
                  <a:extLst>
                    <a:ext uri="{9D8B030D-6E8A-4147-A177-3AD203B41FA5}">
                      <a16:colId xmlns:a16="http://schemas.microsoft.com/office/drawing/2014/main" val="2643942190"/>
                    </a:ext>
                  </a:extLst>
                </a:gridCol>
                <a:gridCol w="2183882">
                  <a:extLst>
                    <a:ext uri="{9D8B030D-6E8A-4147-A177-3AD203B41FA5}">
                      <a16:colId xmlns:a16="http://schemas.microsoft.com/office/drawing/2014/main" val="2800710242"/>
                    </a:ext>
                  </a:extLst>
                </a:gridCol>
              </a:tblGrid>
              <a:tr h="370840">
                <a:tc gridSpan="4">
                  <a:txBody>
                    <a:bodyPr/>
                    <a:lstStyle/>
                    <a:p>
                      <a:pPr algn="ctr"/>
                      <a:r>
                        <a:rPr lang="en-US" dirty="0"/>
                        <a:t>Federal Reserve</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2675987527"/>
                  </a:ext>
                </a:extLst>
              </a:tr>
              <a:tr h="370840">
                <a:tc gridSpan="2">
                  <a:txBody>
                    <a:bodyPr/>
                    <a:lstStyle/>
                    <a:p>
                      <a:pPr algn="ctr"/>
                      <a:r>
                        <a:rPr lang="en-US" dirty="0"/>
                        <a:t>Assets</a:t>
                      </a:r>
                    </a:p>
                  </a:txBody>
                  <a:tcPr>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algn="ctr"/>
                      <a:r>
                        <a:rPr lang="en-US" dirty="0"/>
                        <a:t>Liabilities</a:t>
                      </a:r>
                    </a:p>
                  </a:txBody>
                  <a:tcP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126565240"/>
                  </a:ext>
                </a:extLst>
              </a:tr>
              <a:tr h="370840">
                <a:tc>
                  <a:txBody>
                    <a:bodyPr/>
                    <a:lstStyle/>
                    <a:p>
                      <a:r>
                        <a:rPr lang="en-US" dirty="0"/>
                        <a:t>Government Bonds</a:t>
                      </a:r>
                    </a:p>
                  </a:txBody>
                  <a:tcPr/>
                </a:tc>
                <a:tc>
                  <a:txBody>
                    <a:bodyPr/>
                    <a:lstStyle/>
                    <a:p>
                      <a:pPr algn="r"/>
                      <a:r>
                        <a:rPr lang="en-US" dirty="0"/>
                        <a:t>$2,000</a:t>
                      </a:r>
                      <a:endParaRPr lang="en-US" dirty="0">
                        <a:solidFill>
                          <a:srgbClr val="FF0000"/>
                        </a:solidFill>
                      </a:endParaRPr>
                    </a:p>
                  </a:txBody>
                  <a:tcPr>
                    <a:lnR w="12700" cap="flat" cmpd="sng" algn="ctr">
                      <a:solidFill>
                        <a:schemeClr val="tx1"/>
                      </a:solidFill>
                      <a:prstDash val="solid"/>
                      <a:round/>
                      <a:headEnd type="none" w="med" len="med"/>
                      <a:tailEnd type="none" w="med" len="med"/>
                    </a:lnR>
                  </a:tcPr>
                </a:tc>
                <a:tc>
                  <a:txBody>
                    <a:bodyPr/>
                    <a:lstStyle/>
                    <a:p>
                      <a:r>
                        <a:rPr lang="en-US" dirty="0"/>
                        <a:t>Reserves</a:t>
                      </a:r>
                    </a:p>
                  </a:txBody>
                  <a:tcPr>
                    <a:lnL w="12700" cap="flat" cmpd="sng" algn="ctr">
                      <a:solidFill>
                        <a:schemeClr val="tx1"/>
                      </a:solidFill>
                      <a:prstDash val="solid"/>
                      <a:round/>
                      <a:headEnd type="none" w="med" len="med"/>
                      <a:tailEnd type="none" w="med" len="med"/>
                    </a:lnL>
                  </a:tcPr>
                </a:tc>
                <a:tc>
                  <a:txBody>
                    <a:bodyPr/>
                    <a:lstStyle/>
                    <a:p>
                      <a:pPr algn="r"/>
                      <a:r>
                        <a:rPr lang="en-US" dirty="0"/>
                        <a:t>$2,000</a:t>
                      </a:r>
                      <a:endParaRPr lang="en-US" dirty="0">
                        <a:solidFill>
                          <a:srgbClr val="FF0000"/>
                        </a:solidFill>
                      </a:endParaRPr>
                    </a:p>
                  </a:txBody>
                  <a:tcPr/>
                </a:tc>
                <a:extLst>
                  <a:ext uri="{0D108BD9-81ED-4DB2-BD59-A6C34878D82A}">
                    <a16:rowId xmlns:a16="http://schemas.microsoft.com/office/drawing/2014/main" val="1162815797"/>
                  </a:ext>
                </a:extLst>
              </a:tr>
            </a:tbl>
          </a:graphicData>
        </a:graphic>
      </p:graphicFrame>
      <p:graphicFrame>
        <p:nvGraphicFramePr>
          <p:cNvPr id="6" name="Table 4">
            <a:extLst>
              <a:ext uri="{FF2B5EF4-FFF2-40B4-BE49-F238E27FC236}">
                <a16:creationId xmlns:a16="http://schemas.microsoft.com/office/drawing/2014/main" id="{4D08200E-ADE5-4FE2-BA85-9C2638B330BC}"/>
              </a:ext>
            </a:extLst>
          </p:cNvPr>
          <p:cNvGraphicFramePr>
            <a:graphicFrameLocks noGrp="1"/>
          </p:cNvGraphicFramePr>
          <p:nvPr>
            <p:extLst>
              <p:ext uri="{D42A27DB-BD31-4B8C-83A1-F6EECF244321}">
                <p14:modId xmlns:p14="http://schemas.microsoft.com/office/powerpoint/2010/main" val="322476646"/>
              </p:ext>
            </p:extLst>
          </p:nvPr>
        </p:nvGraphicFramePr>
        <p:xfrm>
          <a:off x="1490824" y="4275442"/>
          <a:ext cx="8735528" cy="1854200"/>
        </p:xfrm>
        <a:graphic>
          <a:graphicData uri="http://schemas.openxmlformats.org/drawingml/2006/table">
            <a:tbl>
              <a:tblPr firstRow="1" bandRow="1">
                <a:tableStyleId>{5C22544A-7EE6-4342-B048-85BDC9FD1C3A}</a:tableStyleId>
              </a:tblPr>
              <a:tblGrid>
                <a:gridCol w="2183882">
                  <a:extLst>
                    <a:ext uri="{9D8B030D-6E8A-4147-A177-3AD203B41FA5}">
                      <a16:colId xmlns:a16="http://schemas.microsoft.com/office/drawing/2014/main" val="2783831520"/>
                    </a:ext>
                  </a:extLst>
                </a:gridCol>
                <a:gridCol w="2183882">
                  <a:extLst>
                    <a:ext uri="{9D8B030D-6E8A-4147-A177-3AD203B41FA5}">
                      <a16:colId xmlns:a16="http://schemas.microsoft.com/office/drawing/2014/main" val="1642425048"/>
                    </a:ext>
                  </a:extLst>
                </a:gridCol>
                <a:gridCol w="2183882">
                  <a:extLst>
                    <a:ext uri="{9D8B030D-6E8A-4147-A177-3AD203B41FA5}">
                      <a16:colId xmlns:a16="http://schemas.microsoft.com/office/drawing/2014/main" val="2643942190"/>
                    </a:ext>
                  </a:extLst>
                </a:gridCol>
                <a:gridCol w="2183882">
                  <a:extLst>
                    <a:ext uri="{9D8B030D-6E8A-4147-A177-3AD203B41FA5}">
                      <a16:colId xmlns:a16="http://schemas.microsoft.com/office/drawing/2014/main" val="2800710242"/>
                    </a:ext>
                  </a:extLst>
                </a:gridCol>
              </a:tblGrid>
              <a:tr h="370840">
                <a:tc gridSpan="4">
                  <a:txBody>
                    <a:bodyPr/>
                    <a:lstStyle/>
                    <a:p>
                      <a:pPr algn="ctr"/>
                      <a:r>
                        <a:rPr lang="en-US" dirty="0"/>
                        <a:t>FRB System</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2675987527"/>
                  </a:ext>
                </a:extLst>
              </a:tr>
              <a:tr h="370840">
                <a:tc gridSpan="2">
                  <a:txBody>
                    <a:bodyPr/>
                    <a:lstStyle/>
                    <a:p>
                      <a:pPr algn="ctr"/>
                      <a:r>
                        <a:rPr lang="en-US" dirty="0"/>
                        <a:t>Assets</a:t>
                      </a:r>
                    </a:p>
                  </a:txBody>
                  <a:tcPr>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algn="ctr"/>
                      <a:r>
                        <a:rPr lang="en-US" dirty="0"/>
                        <a:t>Liabilities</a:t>
                      </a:r>
                    </a:p>
                  </a:txBody>
                  <a:tcP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126565240"/>
                  </a:ext>
                </a:extLst>
              </a:tr>
              <a:tr h="370840">
                <a:tc>
                  <a:txBody>
                    <a:bodyPr/>
                    <a:lstStyle/>
                    <a:p>
                      <a:r>
                        <a:rPr lang="en-US" dirty="0"/>
                        <a:t>Reserves</a:t>
                      </a:r>
                    </a:p>
                  </a:txBody>
                  <a:tcPr/>
                </a:tc>
                <a:tc>
                  <a:txBody>
                    <a:bodyPr/>
                    <a:lstStyle/>
                    <a:p>
                      <a:pPr algn="r"/>
                      <a:r>
                        <a:rPr lang="en-US" dirty="0"/>
                        <a:t>$2,000</a:t>
                      </a:r>
                      <a:endParaRPr lang="en-US" dirty="0">
                        <a:solidFill>
                          <a:srgbClr val="FF0000"/>
                        </a:solidFill>
                      </a:endParaRPr>
                    </a:p>
                  </a:txBody>
                  <a:tcPr>
                    <a:lnR w="12700" cap="flat" cmpd="sng" algn="ctr">
                      <a:solidFill>
                        <a:schemeClr val="tx1"/>
                      </a:solidFill>
                      <a:prstDash val="solid"/>
                      <a:round/>
                      <a:headEnd type="none" w="med" len="med"/>
                      <a:tailEnd type="none" w="med" len="med"/>
                    </a:lnR>
                  </a:tcPr>
                </a:tc>
                <a:tc>
                  <a:txBody>
                    <a:bodyPr/>
                    <a:lstStyle/>
                    <a:p>
                      <a:r>
                        <a:rPr lang="en-US" dirty="0"/>
                        <a:t>Deposits</a:t>
                      </a:r>
                    </a:p>
                  </a:txBody>
                  <a:tcPr>
                    <a:lnL w="12700" cap="flat" cmpd="sng" algn="ctr">
                      <a:solidFill>
                        <a:schemeClr val="tx1"/>
                      </a:solidFill>
                      <a:prstDash val="solid"/>
                      <a:round/>
                      <a:headEnd type="none" w="med" len="med"/>
                      <a:tailEnd type="none" w="med" len="med"/>
                    </a:lnL>
                  </a:tcPr>
                </a:tc>
                <a:tc>
                  <a:txBody>
                    <a:bodyPr/>
                    <a:lstStyle/>
                    <a:p>
                      <a:pPr algn="r"/>
                      <a:r>
                        <a:rPr lang="en-US" dirty="0"/>
                        <a:t>$20,000</a:t>
                      </a:r>
                    </a:p>
                  </a:txBody>
                  <a:tcPr/>
                </a:tc>
                <a:extLst>
                  <a:ext uri="{0D108BD9-81ED-4DB2-BD59-A6C34878D82A}">
                    <a16:rowId xmlns:a16="http://schemas.microsoft.com/office/drawing/2014/main" val="1162815797"/>
                  </a:ext>
                </a:extLst>
              </a:tr>
              <a:tr h="370840">
                <a:tc>
                  <a:txBody>
                    <a:bodyPr/>
                    <a:lstStyle/>
                    <a:p>
                      <a:r>
                        <a:rPr lang="en-US" dirty="0"/>
                        <a:t>Loans</a:t>
                      </a:r>
                    </a:p>
                  </a:txBody>
                  <a:tcPr/>
                </a:tc>
                <a:tc>
                  <a:txBody>
                    <a:bodyPr/>
                    <a:lstStyle/>
                    <a:p>
                      <a:pPr algn="r"/>
                      <a:r>
                        <a:rPr lang="en-US" dirty="0"/>
                        <a:t>$8,000</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pPr algn="r"/>
                      <a:endParaRPr lang="en-US" dirty="0"/>
                    </a:p>
                  </a:txBody>
                  <a:tcPr/>
                </a:tc>
                <a:extLst>
                  <a:ext uri="{0D108BD9-81ED-4DB2-BD59-A6C34878D82A}">
                    <a16:rowId xmlns:a16="http://schemas.microsoft.com/office/drawing/2014/main" val="2704440350"/>
                  </a:ext>
                </a:extLst>
              </a:tr>
              <a:tr h="370840">
                <a:tc>
                  <a:txBody>
                    <a:bodyPr/>
                    <a:lstStyle/>
                    <a:p>
                      <a:r>
                        <a:rPr lang="en-US" dirty="0"/>
                        <a:t>Government Bonds</a:t>
                      </a:r>
                    </a:p>
                  </a:txBody>
                  <a:tcPr/>
                </a:tc>
                <a:tc>
                  <a:txBody>
                    <a:bodyPr/>
                    <a:lstStyle/>
                    <a:p>
                      <a:pPr algn="r"/>
                      <a:r>
                        <a:rPr lang="en-US" dirty="0">
                          <a:solidFill>
                            <a:schemeClr val="tx1"/>
                          </a:solidFill>
                        </a:rPr>
                        <a:t>$0</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pPr algn="r"/>
                      <a:endParaRPr lang="en-US" dirty="0"/>
                    </a:p>
                  </a:txBody>
                  <a:tcPr/>
                </a:tc>
                <a:extLst>
                  <a:ext uri="{0D108BD9-81ED-4DB2-BD59-A6C34878D82A}">
                    <a16:rowId xmlns:a16="http://schemas.microsoft.com/office/drawing/2014/main" val="4081989760"/>
                  </a:ext>
                </a:extLst>
              </a:tr>
            </a:tbl>
          </a:graphicData>
        </a:graphic>
      </p:graphicFrame>
    </p:spTree>
    <p:extLst>
      <p:ext uri="{BB962C8B-B14F-4D97-AF65-F5344CB8AC3E}">
        <p14:creationId xmlns:p14="http://schemas.microsoft.com/office/powerpoint/2010/main" val="248403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B058F3-914D-4853-BAF6-8FE98DB56F8A}"/>
              </a:ext>
            </a:extLst>
          </p:cNvPr>
          <p:cNvSpPr>
            <a:spLocks noGrp="1"/>
          </p:cNvSpPr>
          <p:nvPr>
            <p:ph type="title"/>
          </p:nvPr>
        </p:nvSpPr>
        <p:spPr/>
        <p:txBody>
          <a:bodyPr/>
          <a:lstStyle/>
          <a:p>
            <a:r>
              <a:rPr lang="en-US" dirty="0"/>
              <a:t>Money - recap</a:t>
            </a:r>
          </a:p>
        </p:txBody>
      </p:sp>
      <p:sp>
        <p:nvSpPr>
          <p:cNvPr id="6" name="Content Placeholder 5">
            <a:extLst>
              <a:ext uri="{FF2B5EF4-FFF2-40B4-BE49-F238E27FC236}">
                <a16:creationId xmlns:a16="http://schemas.microsoft.com/office/drawing/2014/main" id="{A3077EEC-096B-403A-BB31-F743249366B4}"/>
              </a:ext>
            </a:extLst>
          </p:cNvPr>
          <p:cNvSpPr>
            <a:spLocks noGrp="1"/>
          </p:cNvSpPr>
          <p:nvPr>
            <p:ph idx="1"/>
          </p:nvPr>
        </p:nvSpPr>
        <p:spPr/>
        <p:txBody>
          <a:bodyPr/>
          <a:lstStyle/>
          <a:p>
            <a:r>
              <a:rPr lang="en-US" dirty="0"/>
              <a:t>Money – generally accepted medium of exchange.</a:t>
            </a:r>
          </a:p>
          <a:p>
            <a:r>
              <a:rPr lang="en-US" dirty="0"/>
              <a:t>Money originates in an unhampered market economy.</a:t>
            </a:r>
          </a:p>
          <a:p>
            <a:r>
              <a:rPr lang="en-US" dirty="0"/>
              <a:t>Mises showed that subjective utility and marginal utility theory apply to money.</a:t>
            </a:r>
          </a:p>
          <a:p>
            <a:r>
              <a:rPr lang="en-US" dirty="0"/>
              <a:t>Money allows for economic calculation and a massive expansion of the scope of the division of labor.</a:t>
            </a:r>
          </a:p>
          <a:p>
            <a:endParaRPr lang="en-US" dirty="0"/>
          </a:p>
          <a:p>
            <a:endParaRPr lang="en-US" dirty="0"/>
          </a:p>
        </p:txBody>
      </p:sp>
    </p:spTree>
    <p:extLst>
      <p:ext uri="{BB962C8B-B14F-4D97-AF65-F5344CB8AC3E}">
        <p14:creationId xmlns:p14="http://schemas.microsoft.com/office/powerpoint/2010/main" val="1042852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7F71-4558-439B-97D0-046E6C4C4EE3}"/>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E2E46027-259E-427F-8E8C-8CC39196087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234230D-E74A-4CFD-9767-C31EEB9FFAFE}"/>
              </a:ext>
            </a:extLst>
          </p:cNvPr>
          <p:cNvPicPr>
            <a:picLocks noChangeAspect="1"/>
          </p:cNvPicPr>
          <p:nvPr/>
        </p:nvPicPr>
        <p:blipFill>
          <a:blip r:embed="rId2"/>
          <a:stretch>
            <a:fillRect/>
          </a:stretch>
        </p:blipFill>
        <p:spPr>
          <a:xfrm>
            <a:off x="1097280" y="1845733"/>
            <a:ext cx="4345045" cy="3469719"/>
          </a:xfrm>
          <a:prstGeom prst="rect">
            <a:avLst/>
          </a:prstGeom>
        </p:spPr>
      </p:pic>
      <p:sp>
        <p:nvSpPr>
          <p:cNvPr id="6" name="TextBox 5">
            <a:extLst>
              <a:ext uri="{FF2B5EF4-FFF2-40B4-BE49-F238E27FC236}">
                <a16:creationId xmlns:a16="http://schemas.microsoft.com/office/drawing/2014/main" id="{28F09E1E-4841-4D21-A037-E61B136A7F2E}"/>
              </a:ext>
            </a:extLst>
          </p:cNvPr>
          <p:cNvSpPr txBox="1"/>
          <p:nvPr/>
        </p:nvSpPr>
        <p:spPr>
          <a:xfrm>
            <a:off x="2881371" y="5315452"/>
            <a:ext cx="2728635" cy="276999"/>
          </a:xfrm>
          <a:prstGeom prst="rect">
            <a:avLst/>
          </a:prstGeom>
          <a:noFill/>
        </p:spPr>
        <p:txBody>
          <a:bodyPr wrap="square" rtlCol="0">
            <a:spAutoFit/>
          </a:bodyPr>
          <a:lstStyle/>
          <a:p>
            <a:r>
              <a:rPr lang="en-US" sz="1200" dirty="0" err="1"/>
              <a:t>Selgin</a:t>
            </a:r>
            <a:r>
              <a:rPr lang="en-US" sz="1200" dirty="0"/>
              <a:t>, “A Century of Failure” (2010)</a:t>
            </a:r>
          </a:p>
        </p:txBody>
      </p:sp>
      <p:pic>
        <p:nvPicPr>
          <p:cNvPr id="2050" name="Picture 2">
            <a:extLst>
              <a:ext uri="{FF2B5EF4-FFF2-40B4-BE49-F238E27FC236}">
                <a16:creationId xmlns:a16="http://schemas.microsoft.com/office/drawing/2014/main" id="{FC632E93-5330-4588-BBD1-EEC7130D7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687" y="1845734"/>
            <a:ext cx="5042631" cy="30018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AB0EFE2-C6B8-4F69-B027-9505AE22E771}"/>
              </a:ext>
            </a:extLst>
          </p:cNvPr>
          <p:cNvSpPr txBox="1"/>
          <p:nvPr/>
        </p:nvSpPr>
        <p:spPr>
          <a:xfrm>
            <a:off x="9557092" y="4817422"/>
            <a:ext cx="1372828" cy="276999"/>
          </a:xfrm>
          <a:prstGeom prst="rect">
            <a:avLst/>
          </a:prstGeom>
          <a:noFill/>
        </p:spPr>
        <p:txBody>
          <a:bodyPr wrap="square" rtlCol="0">
            <a:spAutoFit/>
          </a:bodyPr>
          <a:lstStyle/>
          <a:p>
            <a:r>
              <a:rPr lang="en-US" sz="1200" dirty="0"/>
              <a:t>US Dept of Labor</a:t>
            </a:r>
          </a:p>
        </p:txBody>
      </p:sp>
      <p:cxnSp>
        <p:nvCxnSpPr>
          <p:cNvPr id="9" name="Straight Connector 8">
            <a:extLst>
              <a:ext uri="{FF2B5EF4-FFF2-40B4-BE49-F238E27FC236}">
                <a16:creationId xmlns:a16="http://schemas.microsoft.com/office/drawing/2014/main" id="{71988CE5-73CB-4ADC-B614-C6D0E68A4FD7}"/>
              </a:ext>
            </a:extLst>
          </p:cNvPr>
          <p:cNvCxnSpPr>
            <a:cxnSpLocks/>
          </p:cNvCxnSpPr>
          <p:nvPr/>
        </p:nvCxnSpPr>
        <p:spPr>
          <a:xfrm flipH="1">
            <a:off x="6195565" y="3463836"/>
            <a:ext cx="4115382" cy="0"/>
          </a:xfrm>
          <a:prstGeom prst="line">
            <a:avLst/>
          </a:prstGeom>
        </p:spPr>
        <p:style>
          <a:lnRef idx="2">
            <a:schemeClr val="accent5"/>
          </a:lnRef>
          <a:fillRef idx="0">
            <a:schemeClr val="accent5"/>
          </a:fillRef>
          <a:effectRef idx="1">
            <a:schemeClr val="accent5"/>
          </a:effectRef>
          <a:fontRef idx="minor">
            <a:schemeClr val="tx1"/>
          </a:fontRef>
        </p:style>
      </p:cxnSp>
      <p:graphicFrame>
        <p:nvGraphicFramePr>
          <p:cNvPr id="12" name="Content Placeholder 8">
            <a:extLst>
              <a:ext uri="{FF2B5EF4-FFF2-40B4-BE49-F238E27FC236}">
                <a16:creationId xmlns:a16="http://schemas.microsoft.com/office/drawing/2014/main" id="{5E987689-3037-4F73-A38C-AA9CAFCE82F3}"/>
              </a:ext>
            </a:extLst>
          </p:cNvPr>
          <p:cNvGraphicFramePr>
            <a:graphicFrameLocks/>
          </p:cNvGraphicFramePr>
          <p:nvPr>
            <p:extLst>
              <p:ext uri="{D42A27DB-BD31-4B8C-83A1-F6EECF244321}">
                <p14:modId xmlns:p14="http://schemas.microsoft.com/office/powerpoint/2010/main" val="235652514"/>
              </p:ext>
            </p:extLst>
          </p:nvPr>
        </p:nvGraphicFramePr>
        <p:xfrm>
          <a:off x="1097280" y="1737360"/>
          <a:ext cx="10058400" cy="40227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75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C2765-D74F-4B82-B67A-0EAC2BF84837}"/>
              </a:ext>
            </a:extLst>
          </p:cNvPr>
          <p:cNvSpPr>
            <a:spLocks noGrp="1"/>
          </p:cNvSpPr>
          <p:nvPr>
            <p:ph type="title"/>
          </p:nvPr>
        </p:nvSpPr>
        <p:spPr/>
        <p:txBody>
          <a:bodyPr/>
          <a:lstStyle/>
          <a:p>
            <a:r>
              <a:rPr lang="en-US" dirty="0"/>
              <a:t>Recommended reading</a:t>
            </a:r>
          </a:p>
        </p:txBody>
      </p:sp>
      <p:sp>
        <p:nvSpPr>
          <p:cNvPr id="3" name="Content Placeholder 2">
            <a:extLst>
              <a:ext uri="{FF2B5EF4-FFF2-40B4-BE49-F238E27FC236}">
                <a16:creationId xmlns:a16="http://schemas.microsoft.com/office/drawing/2014/main" id="{E04FFAC5-1C8C-4227-9408-104351294B0E}"/>
              </a:ext>
            </a:extLst>
          </p:cNvPr>
          <p:cNvSpPr>
            <a:spLocks noGrp="1"/>
          </p:cNvSpPr>
          <p:nvPr>
            <p:ph idx="1"/>
          </p:nvPr>
        </p:nvSpPr>
        <p:spPr/>
        <p:txBody>
          <a:bodyPr/>
          <a:lstStyle/>
          <a:p>
            <a:r>
              <a:rPr lang="en-US" dirty="0"/>
              <a:t>Beginner</a:t>
            </a:r>
          </a:p>
          <a:p>
            <a:pPr lvl="1"/>
            <a:r>
              <a:rPr lang="en-US" i="1" dirty="0"/>
              <a:t>What Has Government Done to Our Money? </a:t>
            </a:r>
            <a:r>
              <a:rPr lang="en-US" dirty="0"/>
              <a:t>– Rothbard</a:t>
            </a:r>
          </a:p>
          <a:p>
            <a:pPr lvl="1"/>
            <a:r>
              <a:rPr lang="en-US" i="1" dirty="0"/>
              <a:t>The Case Against the Fed </a:t>
            </a:r>
            <a:r>
              <a:rPr lang="en-US" dirty="0"/>
              <a:t>– Rothbard</a:t>
            </a:r>
          </a:p>
          <a:p>
            <a:pPr lvl="1"/>
            <a:r>
              <a:rPr lang="en-US" i="1" dirty="0"/>
              <a:t>What You Should Know About Inflation </a:t>
            </a:r>
            <a:r>
              <a:rPr lang="en-US" dirty="0"/>
              <a:t>– Hazlitt</a:t>
            </a:r>
          </a:p>
          <a:p>
            <a:r>
              <a:rPr lang="en-US" dirty="0"/>
              <a:t>Intermediate</a:t>
            </a:r>
          </a:p>
          <a:p>
            <a:pPr lvl="1"/>
            <a:r>
              <a:rPr lang="en-US" i="1" dirty="0"/>
              <a:t>Understanding Money Mechanics </a:t>
            </a:r>
            <a:r>
              <a:rPr lang="en-US" dirty="0"/>
              <a:t>– Murphy (forthcoming)</a:t>
            </a:r>
          </a:p>
          <a:p>
            <a:pPr lvl="1"/>
            <a:r>
              <a:rPr lang="en-US" i="1" dirty="0"/>
              <a:t>The Mystery of Banking </a:t>
            </a:r>
            <a:r>
              <a:rPr lang="en-US" dirty="0"/>
              <a:t>– Rothbard</a:t>
            </a:r>
          </a:p>
          <a:p>
            <a:pPr lvl="1"/>
            <a:r>
              <a:rPr lang="en-US" i="1" dirty="0"/>
              <a:t>The Tragedy of the Euro </a:t>
            </a:r>
            <a:r>
              <a:rPr lang="en-US" dirty="0"/>
              <a:t>- </a:t>
            </a:r>
            <a:r>
              <a:rPr lang="en-US" dirty="0" err="1"/>
              <a:t>Bagus</a:t>
            </a:r>
            <a:endParaRPr lang="en-US" dirty="0"/>
          </a:p>
          <a:p>
            <a:r>
              <a:rPr lang="en-US" dirty="0"/>
              <a:t>Advanced</a:t>
            </a:r>
          </a:p>
          <a:p>
            <a:pPr lvl="1"/>
            <a:r>
              <a:rPr lang="en-US" i="1" dirty="0"/>
              <a:t>The Theory of Money &amp; Credit </a:t>
            </a:r>
            <a:r>
              <a:rPr lang="en-US" dirty="0"/>
              <a:t>– Mises</a:t>
            </a:r>
          </a:p>
          <a:p>
            <a:pPr lvl="1"/>
            <a:r>
              <a:rPr lang="en-US" i="1" dirty="0"/>
              <a:t>A History of Money and Banking in the US </a:t>
            </a:r>
            <a:r>
              <a:rPr lang="en-US" dirty="0"/>
              <a:t>- Rothbard</a:t>
            </a:r>
          </a:p>
          <a:p>
            <a:pPr lvl="1"/>
            <a:endParaRPr lang="en-US" dirty="0"/>
          </a:p>
        </p:txBody>
      </p:sp>
    </p:spTree>
    <p:extLst>
      <p:ext uri="{BB962C8B-B14F-4D97-AF65-F5344CB8AC3E}">
        <p14:creationId xmlns:p14="http://schemas.microsoft.com/office/powerpoint/2010/main" val="1555838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2AF60-0BD6-4AA2-89FF-E81852B55448}"/>
              </a:ext>
            </a:extLst>
          </p:cNvPr>
          <p:cNvSpPr>
            <a:spLocks noGrp="1"/>
          </p:cNvSpPr>
          <p:nvPr>
            <p:ph type="title"/>
          </p:nvPr>
        </p:nvSpPr>
        <p:spPr/>
        <p:txBody>
          <a:bodyPr/>
          <a:lstStyle/>
          <a:p>
            <a:r>
              <a:rPr lang="en-US" dirty="0"/>
              <a:t>Banking – two functions</a:t>
            </a:r>
          </a:p>
        </p:txBody>
      </p:sp>
      <p:pic>
        <p:nvPicPr>
          <p:cNvPr id="1026" name="Picture 2">
            <a:extLst>
              <a:ext uri="{FF2B5EF4-FFF2-40B4-BE49-F238E27FC236}">
                <a16:creationId xmlns:a16="http://schemas.microsoft.com/office/drawing/2014/main" id="{B071FCE4-05C8-49C7-BE1E-DD8FF6462D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4291" y="2249011"/>
            <a:ext cx="5489899" cy="23599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E263965-23BE-48FB-9719-9B20282D9FFC}"/>
              </a:ext>
            </a:extLst>
          </p:cNvPr>
          <p:cNvPicPr>
            <a:picLocks noChangeAspect="1"/>
          </p:cNvPicPr>
          <p:nvPr/>
        </p:nvPicPr>
        <p:blipFill>
          <a:blip r:embed="rId3"/>
          <a:stretch>
            <a:fillRect/>
          </a:stretch>
        </p:blipFill>
        <p:spPr>
          <a:xfrm>
            <a:off x="6946327" y="2926080"/>
            <a:ext cx="4209353" cy="2948940"/>
          </a:xfrm>
          <a:prstGeom prst="rect">
            <a:avLst/>
          </a:prstGeom>
        </p:spPr>
      </p:pic>
    </p:spTree>
    <p:extLst>
      <p:ext uri="{BB962C8B-B14F-4D97-AF65-F5344CB8AC3E}">
        <p14:creationId xmlns:p14="http://schemas.microsoft.com/office/powerpoint/2010/main" val="153613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6163C-E7A5-4464-943D-E5C051167667}"/>
              </a:ext>
            </a:extLst>
          </p:cNvPr>
          <p:cNvSpPr>
            <a:spLocks noGrp="1"/>
          </p:cNvSpPr>
          <p:nvPr>
            <p:ph type="title"/>
          </p:nvPr>
        </p:nvSpPr>
        <p:spPr/>
        <p:txBody>
          <a:bodyPr/>
          <a:lstStyle/>
          <a:p>
            <a:r>
              <a:rPr lang="en-US" dirty="0"/>
              <a:t>Deposit banking</a:t>
            </a:r>
          </a:p>
        </p:txBody>
      </p:sp>
      <p:sp>
        <p:nvSpPr>
          <p:cNvPr id="3" name="Content Placeholder 2">
            <a:extLst>
              <a:ext uri="{FF2B5EF4-FFF2-40B4-BE49-F238E27FC236}">
                <a16:creationId xmlns:a16="http://schemas.microsoft.com/office/drawing/2014/main" id="{F8892DE0-ADAF-4C19-A47A-1E70726276F9}"/>
              </a:ext>
            </a:extLst>
          </p:cNvPr>
          <p:cNvSpPr>
            <a:spLocks noGrp="1"/>
          </p:cNvSpPr>
          <p:nvPr>
            <p:ph idx="1"/>
          </p:nvPr>
        </p:nvSpPr>
        <p:spPr/>
        <p:txBody>
          <a:bodyPr/>
          <a:lstStyle/>
          <a:p>
            <a:r>
              <a:rPr lang="en-US" dirty="0"/>
              <a:t>Bank receives deposits and issues money certificates.</a:t>
            </a:r>
          </a:p>
          <a:p>
            <a:pPr lvl="1"/>
            <a:r>
              <a:rPr lang="en-US" dirty="0"/>
              <a:t>Since money is homogeneous, customers may not care to receive the same coins.</a:t>
            </a:r>
          </a:p>
          <a:p>
            <a:pPr lvl="1"/>
            <a:r>
              <a:rPr lang="en-US" dirty="0"/>
              <a:t>Customers expect redemption at par on demand.</a:t>
            </a:r>
          </a:p>
          <a:p>
            <a:pPr lvl="1"/>
            <a:r>
              <a:rPr lang="en-US" dirty="0"/>
              <a:t>If any bearer can redeem and the notes are generally trusted, the money certificates may be used as money and become money substitutes.</a:t>
            </a:r>
          </a:p>
          <a:p>
            <a:pPr marL="201168" lvl="1" indent="0">
              <a:buNone/>
            </a:pPr>
            <a:r>
              <a:rPr lang="en-US" dirty="0"/>
              <a:t>None of the operations of deposit banking result in a change in the stock of money or the supply of credit.</a:t>
            </a:r>
          </a:p>
          <a:p>
            <a:pPr marL="201168" lvl="1" indent="0">
              <a:buNone/>
            </a:pPr>
            <a:endParaRPr lang="en-US" dirty="0"/>
          </a:p>
        </p:txBody>
      </p:sp>
      <p:graphicFrame>
        <p:nvGraphicFramePr>
          <p:cNvPr id="4" name="Table 4">
            <a:extLst>
              <a:ext uri="{FF2B5EF4-FFF2-40B4-BE49-F238E27FC236}">
                <a16:creationId xmlns:a16="http://schemas.microsoft.com/office/drawing/2014/main" id="{ECCB269C-D18A-4270-8E8D-8D49BFCC88B1}"/>
              </a:ext>
            </a:extLst>
          </p:cNvPr>
          <p:cNvGraphicFramePr>
            <a:graphicFrameLocks noGrp="1"/>
          </p:cNvGraphicFramePr>
          <p:nvPr>
            <p:extLst>
              <p:ext uri="{D42A27DB-BD31-4B8C-83A1-F6EECF244321}">
                <p14:modId xmlns:p14="http://schemas.microsoft.com/office/powerpoint/2010/main" val="525177386"/>
              </p:ext>
            </p:extLst>
          </p:nvPr>
        </p:nvGraphicFramePr>
        <p:xfrm>
          <a:off x="3040432" y="4741160"/>
          <a:ext cx="6111136" cy="741680"/>
        </p:xfrm>
        <a:graphic>
          <a:graphicData uri="http://schemas.openxmlformats.org/drawingml/2006/table">
            <a:tbl>
              <a:tblPr firstRow="1" bandRow="1">
                <a:tableStyleId>{5C22544A-7EE6-4342-B048-85BDC9FD1C3A}</a:tableStyleId>
              </a:tblPr>
              <a:tblGrid>
                <a:gridCol w="1527784">
                  <a:extLst>
                    <a:ext uri="{9D8B030D-6E8A-4147-A177-3AD203B41FA5}">
                      <a16:colId xmlns:a16="http://schemas.microsoft.com/office/drawing/2014/main" val="326584461"/>
                    </a:ext>
                  </a:extLst>
                </a:gridCol>
                <a:gridCol w="1527784">
                  <a:extLst>
                    <a:ext uri="{9D8B030D-6E8A-4147-A177-3AD203B41FA5}">
                      <a16:colId xmlns:a16="http://schemas.microsoft.com/office/drawing/2014/main" val="3567523276"/>
                    </a:ext>
                  </a:extLst>
                </a:gridCol>
                <a:gridCol w="1527784">
                  <a:extLst>
                    <a:ext uri="{9D8B030D-6E8A-4147-A177-3AD203B41FA5}">
                      <a16:colId xmlns:a16="http://schemas.microsoft.com/office/drawing/2014/main" val="4023285176"/>
                    </a:ext>
                  </a:extLst>
                </a:gridCol>
                <a:gridCol w="1527784">
                  <a:extLst>
                    <a:ext uri="{9D8B030D-6E8A-4147-A177-3AD203B41FA5}">
                      <a16:colId xmlns:a16="http://schemas.microsoft.com/office/drawing/2014/main" val="1187687682"/>
                    </a:ext>
                  </a:extLst>
                </a:gridCol>
              </a:tblGrid>
              <a:tr h="370840">
                <a:tc gridSpan="2">
                  <a:txBody>
                    <a:bodyPr/>
                    <a:lstStyle/>
                    <a:p>
                      <a:pPr algn="ctr"/>
                      <a:r>
                        <a:rPr lang="en-US" dirty="0"/>
                        <a:t>Assets</a:t>
                      </a:r>
                    </a:p>
                  </a:txBody>
                  <a:tcPr/>
                </a:tc>
                <a:tc hMerge="1">
                  <a:txBody>
                    <a:bodyPr/>
                    <a:lstStyle/>
                    <a:p>
                      <a:endParaRPr lang="en-US" dirty="0"/>
                    </a:p>
                  </a:txBody>
                  <a:tcPr/>
                </a:tc>
                <a:tc gridSpan="2">
                  <a:txBody>
                    <a:bodyPr/>
                    <a:lstStyle/>
                    <a:p>
                      <a:pPr algn="ctr"/>
                      <a:r>
                        <a:rPr lang="en-US" dirty="0"/>
                        <a:t>Liabilities</a:t>
                      </a:r>
                    </a:p>
                  </a:txBody>
                  <a:tcPr/>
                </a:tc>
                <a:tc hMerge="1">
                  <a:txBody>
                    <a:bodyPr/>
                    <a:lstStyle/>
                    <a:p>
                      <a:endParaRPr lang="en-US" dirty="0"/>
                    </a:p>
                  </a:txBody>
                  <a:tcPr/>
                </a:tc>
                <a:extLst>
                  <a:ext uri="{0D108BD9-81ED-4DB2-BD59-A6C34878D82A}">
                    <a16:rowId xmlns:a16="http://schemas.microsoft.com/office/drawing/2014/main" val="2056763824"/>
                  </a:ext>
                </a:extLst>
              </a:tr>
              <a:tr h="370840">
                <a:tc>
                  <a:txBody>
                    <a:bodyPr/>
                    <a:lstStyle/>
                    <a:p>
                      <a:r>
                        <a:rPr lang="en-US" dirty="0"/>
                        <a:t>Reserve</a:t>
                      </a:r>
                    </a:p>
                  </a:txBody>
                  <a:tcPr/>
                </a:tc>
                <a:tc>
                  <a:txBody>
                    <a:bodyPr/>
                    <a:lstStyle/>
                    <a:p>
                      <a:pPr algn="r"/>
                      <a:r>
                        <a:rPr lang="en-US" dirty="0"/>
                        <a:t>$100</a:t>
                      </a:r>
                    </a:p>
                  </a:txBody>
                  <a:tcPr/>
                </a:tc>
                <a:tc>
                  <a:txBody>
                    <a:bodyPr/>
                    <a:lstStyle/>
                    <a:p>
                      <a:r>
                        <a:rPr lang="en-US" dirty="0"/>
                        <a:t>Deposit</a:t>
                      </a:r>
                    </a:p>
                  </a:txBody>
                  <a:tcPr/>
                </a:tc>
                <a:tc>
                  <a:txBody>
                    <a:bodyPr/>
                    <a:lstStyle/>
                    <a:p>
                      <a:pPr algn="r"/>
                      <a:r>
                        <a:rPr lang="en-US" dirty="0"/>
                        <a:t>$100</a:t>
                      </a:r>
                    </a:p>
                  </a:txBody>
                  <a:tcPr/>
                </a:tc>
                <a:extLst>
                  <a:ext uri="{0D108BD9-81ED-4DB2-BD59-A6C34878D82A}">
                    <a16:rowId xmlns:a16="http://schemas.microsoft.com/office/drawing/2014/main" val="1553395434"/>
                  </a:ext>
                </a:extLst>
              </a:tr>
            </a:tbl>
          </a:graphicData>
        </a:graphic>
      </p:graphicFrame>
    </p:spTree>
    <p:extLst>
      <p:ext uri="{BB962C8B-B14F-4D97-AF65-F5344CB8AC3E}">
        <p14:creationId xmlns:p14="http://schemas.microsoft.com/office/powerpoint/2010/main" val="449974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A974-251B-4CA5-B0C2-D99F83116C8C}"/>
              </a:ext>
            </a:extLst>
          </p:cNvPr>
          <p:cNvSpPr>
            <a:spLocks noGrp="1"/>
          </p:cNvSpPr>
          <p:nvPr>
            <p:ph type="title"/>
          </p:nvPr>
        </p:nvSpPr>
        <p:spPr/>
        <p:txBody>
          <a:bodyPr/>
          <a:lstStyle/>
          <a:p>
            <a:r>
              <a:rPr lang="en-US" dirty="0"/>
              <a:t>Loan banking</a:t>
            </a:r>
          </a:p>
        </p:txBody>
      </p:sp>
      <p:sp>
        <p:nvSpPr>
          <p:cNvPr id="3" name="Content Placeholder 2">
            <a:extLst>
              <a:ext uri="{FF2B5EF4-FFF2-40B4-BE49-F238E27FC236}">
                <a16:creationId xmlns:a16="http://schemas.microsoft.com/office/drawing/2014/main" id="{51DB8A92-95C1-4B66-AB5D-E9F393E61897}"/>
              </a:ext>
            </a:extLst>
          </p:cNvPr>
          <p:cNvSpPr>
            <a:spLocks noGrp="1"/>
          </p:cNvSpPr>
          <p:nvPr>
            <p:ph idx="1"/>
          </p:nvPr>
        </p:nvSpPr>
        <p:spPr/>
        <p:txBody>
          <a:bodyPr/>
          <a:lstStyle/>
          <a:p>
            <a:r>
              <a:rPr lang="en-US" dirty="0"/>
              <a:t>Banks act as financial intermediaries between savers and borrowers.</a:t>
            </a:r>
          </a:p>
          <a:p>
            <a:r>
              <a:rPr lang="en-US" dirty="0"/>
              <a:t>This can be profitable by offering savers a lower rate than what borrowers pay.</a:t>
            </a:r>
          </a:p>
          <a:p>
            <a:pPr lvl="1"/>
            <a:r>
              <a:rPr lang="en-US" dirty="0"/>
              <a:t>Banks specialize in investigating the potential borrowers/projects and in designing and administering the loan arrangements.</a:t>
            </a:r>
          </a:p>
          <a:p>
            <a:pPr lvl="1"/>
            <a:r>
              <a:rPr lang="en-US" dirty="0"/>
              <a:t>Does not require leverage. Time structure of the funds from savers can match the loans extended to borrowers.</a:t>
            </a:r>
          </a:p>
        </p:txBody>
      </p:sp>
      <p:graphicFrame>
        <p:nvGraphicFramePr>
          <p:cNvPr id="4" name="Table 4">
            <a:extLst>
              <a:ext uri="{FF2B5EF4-FFF2-40B4-BE49-F238E27FC236}">
                <a16:creationId xmlns:a16="http://schemas.microsoft.com/office/drawing/2014/main" id="{5519EB84-7553-4738-A146-06805529E75B}"/>
              </a:ext>
            </a:extLst>
          </p:cNvPr>
          <p:cNvGraphicFramePr>
            <a:graphicFrameLocks noGrp="1"/>
          </p:cNvGraphicFramePr>
          <p:nvPr>
            <p:extLst>
              <p:ext uri="{D42A27DB-BD31-4B8C-83A1-F6EECF244321}">
                <p14:modId xmlns:p14="http://schemas.microsoft.com/office/powerpoint/2010/main" val="366988754"/>
              </p:ext>
            </p:extLst>
          </p:nvPr>
        </p:nvGraphicFramePr>
        <p:xfrm>
          <a:off x="3040432" y="4741160"/>
          <a:ext cx="6111136" cy="1112520"/>
        </p:xfrm>
        <a:graphic>
          <a:graphicData uri="http://schemas.openxmlformats.org/drawingml/2006/table">
            <a:tbl>
              <a:tblPr firstRow="1" bandRow="1">
                <a:tableStyleId>{5C22544A-7EE6-4342-B048-85BDC9FD1C3A}</a:tableStyleId>
              </a:tblPr>
              <a:tblGrid>
                <a:gridCol w="1527784">
                  <a:extLst>
                    <a:ext uri="{9D8B030D-6E8A-4147-A177-3AD203B41FA5}">
                      <a16:colId xmlns:a16="http://schemas.microsoft.com/office/drawing/2014/main" val="326584461"/>
                    </a:ext>
                  </a:extLst>
                </a:gridCol>
                <a:gridCol w="1527784">
                  <a:extLst>
                    <a:ext uri="{9D8B030D-6E8A-4147-A177-3AD203B41FA5}">
                      <a16:colId xmlns:a16="http://schemas.microsoft.com/office/drawing/2014/main" val="3567523276"/>
                    </a:ext>
                  </a:extLst>
                </a:gridCol>
                <a:gridCol w="1527784">
                  <a:extLst>
                    <a:ext uri="{9D8B030D-6E8A-4147-A177-3AD203B41FA5}">
                      <a16:colId xmlns:a16="http://schemas.microsoft.com/office/drawing/2014/main" val="4023285176"/>
                    </a:ext>
                  </a:extLst>
                </a:gridCol>
                <a:gridCol w="1527784">
                  <a:extLst>
                    <a:ext uri="{9D8B030D-6E8A-4147-A177-3AD203B41FA5}">
                      <a16:colId xmlns:a16="http://schemas.microsoft.com/office/drawing/2014/main" val="1187687682"/>
                    </a:ext>
                  </a:extLst>
                </a:gridCol>
              </a:tblGrid>
              <a:tr h="370840">
                <a:tc gridSpan="2">
                  <a:txBody>
                    <a:bodyPr/>
                    <a:lstStyle/>
                    <a:p>
                      <a:pPr algn="ctr"/>
                      <a:r>
                        <a:rPr lang="en-US" dirty="0"/>
                        <a:t>Assets</a:t>
                      </a:r>
                    </a:p>
                  </a:txBody>
                  <a:tcPr/>
                </a:tc>
                <a:tc hMerge="1">
                  <a:txBody>
                    <a:bodyPr/>
                    <a:lstStyle/>
                    <a:p>
                      <a:endParaRPr lang="en-US" dirty="0"/>
                    </a:p>
                  </a:txBody>
                  <a:tcPr/>
                </a:tc>
                <a:tc gridSpan="2">
                  <a:txBody>
                    <a:bodyPr/>
                    <a:lstStyle/>
                    <a:p>
                      <a:pPr algn="ctr"/>
                      <a:r>
                        <a:rPr lang="en-US" dirty="0"/>
                        <a:t>Liabilities</a:t>
                      </a:r>
                    </a:p>
                  </a:txBody>
                  <a:tcPr/>
                </a:tc>
                <a:tc hMerge="1">
                  <a:txBody>
                    <a:bodyPr/>
                    <a:lstStyle/>
                    <a:p>
                      <a:endParaRPr lang="en-US" dirty="0"/>
                    </a:p>
                  </a:txBody>
                  <a:tcPr/>
                </a:tc>
                <a:extLst>
                  <a:ext uri="{0D108BD9-81ED-4DB2-BD59-A6C34878D82A}">
                    <a16:rowId xmlns:a16="http://schemas.microsoft.com/office/drawing/2014/main" val="2056763824"/>
                  </a:ext>
                </a:extLst>
              </a:tr>
              <a:tr h="370840">
                <a:tc>
                  <a:txBody>
                    <a:bodyPr/>
                    <a:lstStyle/>
                    <a:p>
                      <a:r>
                        <a:rPr lang="en-US" dirty="0"/>
                        <a:t>1 year loan</a:t>
                      </a:r>
                    </a:p>
                  </a:txBody>
                  <a:tcPr/>
                </a:tc>
                <a:tc>
                  <a:txBody>
                    <a:bodyPr/>
                    <a:lstStyle/>
                    <a:p>
                      <a:pPr algn="r"/>
                      <a:r>
                        <a:rPr lang="en-US" dirty="0"/>
                        <a:t>$100</a:t>
                      </a:r>
                    </a:p>
                  </a:txBody>
                  <a:tcPr/>
                </a:tc>
                <a:tc>
                  <a:txBody>
                    <a:bodyPr/>
                    <a:lstStyle/>
                    <a:p>
                      <a:r>
                        <a:rPr lang="en-US" dirty="0"/>
                        <a:t>1 year CD</a:t>
                      </a:r>
                    </a:p>
                  </a:txBody>
                  <a:tcPr/>
                </a:tc>
                <a:tc>
                  <a:txBody>
                    <a:bodyPr/>
                    <a:lstStyle/>
                    <a:p>
                      <a:pPr algn="r"/>
                      <a:r>
                        <a:rPr lang="en-US" dirty="0"/>
                        <a:t>$100</a:t>
                      </a:r>
                    </a:p>
                  </a:txBody>
                  <a:tcPr/>
                </a:tc>
                <a:extLst>
                  <a:ext uri="{0D108BD9-81ED-4DB2-BD59-A6C34878D82A}">
                    <a16:rowId xmlns:a16="http://schemas.microsoft.com/office/drawing/2014/main" val="1553395434"/>
                  </a:ext>
                </a:extLst>
              </a:tr>
              <a:tr h="370840">
                <a:tc>
                  <a:txBody>
                    <a:bodyPr/>
                    <a:lstStyle/>
                    <a:p>
                      <a:r>
                        <a:rPr lang="en-US" dirty="0"/>
                        <a:t>5 year loan</a:t>
                      </a:r>
                    </a:p>
                  </a:txBody>
                  <a:tcPr/>
                </a:tc>
                <a:tc>
                  <a:txBody>
                    <a:bodyPr/>
                    <a:lstStyle/>
                    <a:p>
                      <a:pPr algn="r"/>
                      <a:r>
                        <a:rPr lang="en-US" dirty="0"/>
                        <a:t>$500</a:t>
                      </a:r>
                    </a:p>
                  </a:txBody>
                  <a:tcPr/>
                </a:tc>
                <a:tc>
                  <a:txBody>
                    <a:bodyPr/>
                    <a:lstStyle/>
                    <a:p>
                      <a:r>
                        <a:rPr lang="en-US" dirty="0"/>
                        <a:t>5 year CD</a:t>
                      </a:r>
                    </a:p>
                  </a:txBody>
                  <a:tcPr/>
                </a:tc>
                <a:tc>
                  <a:txBody>
                    <a:bodyPr/>
                    <a:lstStyle/>
                    <a:p>
                      <a:pPr algn="r"/>
                      <a:r>
                        <a:rPr lang="en-US" dirty="0"/>
                        <a:t>$500</a:t>
                      </a:r>
                    </a:p>
                  </a:txBody>
                  <a:tcPr/>
                </a:tc>
                <a:extLst>
                  <a:ext uri="{0D108BD9-81ED-4DB2-BD59-A6C34878D82A}">
                    <a16:rowId xmlns:a16="http://schemas.microsoft.com/office/drawing/2014/main" val="807528816"/>
                  </a:ext>
                </a:extLst>
              </a:tr>
            </a:tbl>
          </a:graphicData>
        </a:graphic>
      </p:graphicFrame>
    </p:spTree>
    <p:extLst>
      <p:ext uri="{BB962C8B-B14F-4D97-AF65-F5344CB8AC3E}">
        <p14:creationId xmlns:p14="http://schemas.microsoft.com/office/powerpoint/2010/main" val="3250782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77353-EEDC-429E-91F4-29686FA3188A}"/>
              </a:ext>
            </a:extLst>
          </p:cNvPr>
          <p:cNvSpPr>
            <a:spLocks noGrp="1"/>
          </p:cNvSpPr>
          <p:nvPr>
            <p:ph type="title"/>
          </p:nvPr>
        </p:nvSpPr>
        <p:spPr/>
        <p:txBody>
          <a:bodyPr/>
          <a:lstStyle/>
          <a:p>
            <a:r>
              <a:rPr lang="en-US" dirty="0"/>
              <a:t>Fractional Reserve Banking</a:t>
            </a:r>
          </a:p>
        </p:txBody>
      </p:sp>
      <p:sp>
        <p:nvSpPr>
          <p:cNvPr id="3" name="Content Placeholder 2">
            <a:extLst>
              <a:ext uri="{FF2B5EF4-FFF2-40B4-BE49-F238E27FC236}">
                <a16:creationId xmlns:a16="http://schemas.microsoft.com/office/drawing/2014/main" id="{E0DE5319-80F8-4C66-ADB6-C2626B2F4D46}"/>
              </a:ext>
            </a:extLst>
          </p:cNvPr>
          <p:cNvSpPr>
            <a:spLocks noGrp="1"/>
          </p:cNvSpPr>
          <p:nvPr>
            <p:ph idx="1"/>
          </p:nvPr>
        </p:nvSpPr>
        <p:spPr/>
        <p:txBody>
          <a:bodyPr/>
          <a:lstStyle/>
          <a:p>
            <a:r>
              <a:rPr lang="en-US" dirty="0"/>
              <a:t>Banks can engage in “profitable hanky-panky” (Rothbard, </a:t>
            </a:r>
            <a:r>
              <a:rPr lang="en-US" i="1" dirty="0"/>
              <a:t>The Case Against the Fed</a:t>
            </a:r>
            <a:r>
              <a:rPr lang="en-US" dirty="0"/>
              <a:t>) by issuing fiduciary media and creating credit.</a:t>
            </a:r>
          </a:p>
          <a:p>
            <a:r>
              <a:rPr lang="en-US" dirty="0"/>
              <a:t>Instead of keeping 100% of deposits in reserve, banks create new loans with unbacked deposits.</a:t>
            </a:r>
          </a:p>
          <a:p>
            <a:r>
              <a:rPr lang="en-US" dirty="0"/>
              <a:t>Bank is now illiquid (mismatch of time structure of assets and liabilities).</a:t>
            </a:r>
          </a:p>
          <a:p>
            <a:r>
              <a:rPr lang="en-US" dirty="0"/>
              <a:t>Bank does not bear the opportunity cost of the created funds.</a:t>
            </a:r>
          </a:p>
          <a:p>
            <a:r>
              <a:rPr lang="en-US" dirty="0"/>
              <a:t>This activity is not regulated by profit/loss, but may be moderated by independent banks in competition.</a:t>
            </a:r>
          </a:p>
        </p:txBody>
      </p:sp>
      <p:graphicFrame>
        <p:nvGraphicFramePr>
          <p:cNvPr id="4" name="Table 4">
            <a:extLst>
              <a:ext uri="{FF2B5EF4-FFF2-40B4-BE49-F238E27FC236}">
                <a16:creationId xmlns:a16="http://schemas.microsoft.com/office/drawing/2014/main" id="{335ECA5F-2D8D-4A00-AA65-D1CEC7EBB572}"/>
              </a:ext>
            </a:extLst>
          </p:cNvPr>
          <p:cNvGraphicFramePr>
            <a:graphicFrameLocks noGrp="1"/>
          </p:cNvGraphicFramePr>
          <p:nvPr>
            <p:extLst>
              <p:ext uri="{D42A27DB-BD31-4B8C-83A1-F6EECF244321}">
                <p14:modId xmlns:p14="http://schemas.microsoft.com/office/powerpoint/2010/main" val="553769262"/>
              </p:ext>
            </p:extLst>
          </p:nvPr>
        </p:nvGraphicFramePr>
        <p:xfrm>
          <a:off x="3040432" y="4741160"/>
          <a:ext cx="6111136" cy="1112520"/>
        </p:xfrm>
        <a:graphic>
          <a:graphicData uri="http://schemas.openxmlformats.org/drawingml/2006/table">
            <a:tbl>
              <a:tblPr firstRow="1" bandRow="1">
                <a:tableStyleId>{5C22544A-7EE6-4342-B048-85BDC9FD1C3A}</a:tableStyleId>
              </a:tblPr>
              <a:tblGrid>
                <a:gridCol w="1527784">
                  <a:extLst>
                    <a:ext uri="{9D8B030D-6E8A-4147-A177-3AD203B41FA5}">
                      <a16:colId xmlns:a16="http://schemas.microsoft.com/office/drawing/2014/main" val="326584461"/>
                    </a:ext>
                  </a:extLst>
                </a:gridCol>
                <a:gridCol w="1527784">
                  <a:extLst>
                    <a:ext uri="{9D8B030D-6E8A-4147-A177-3AD203B41FA5}">
                      <a16:colId xmlns:a16="http://schemas.microsoft.com/office/drawing/2014/main" val="3567523276"/>
                    </a:ext>
                  </a:extLst>
                </a:gridCol>
                <a:gridCol w="1527784">
                  <a:extLst>
                    <a:ext uri="{9D8B030D-6E8A-4147-A177-3AD203B41FA5}">
                      <a16:colId xmlns:a16="http://schemas.microsoft.com/office/drawing/2014/main" val="4023285176"/>
                    </a:ext>
                  </a:extLst>
                </a:gridCol>
                <a:gridCol w="1527784">
                  <a:extLst>
                    <a:ext uri="{9D8B030D-6E8A-4147-A177-3AD203B41FA5}">
                      <a16:colId xmlns:a16="http://schemas.microsoft.com/office/drawing/2014/main" val="1187687682"/>
                    </a:ext>
                  </a:extLst>
                </a:gridCol>
              </a:tblGrid>
              <a:tr h="370840">
                <a:tc gridSpan="2">
                  <a:txBody>
                    <a:bodyPr/>
                    <a:lstStyle/>
                    <a:p>
                      <a:pPr algn="ctr"/>
                      <a:r>
                        <a:rPr lang="en-US" dirty="0"/>
                        <a:t>Assets</a:t>
                      </a:r>
                    </a:p>
                  </a:txBody>
                  <a:tcPr/>
                </a:tc>
                <a:tc hMerge="1">
                  <a:txBody>
                    <a:bodyPr/>
                    <a:lstStyle/>
                    <a:p>
                      <a:endParaRPr lang="en-US" dirty="0"/>
                    </a:p>
                  </a:txBody>
                  <a:tcPr/>
                </a:tc>
                <a:tc gridSpan="2">
                  <a:txBody>
                    <a:bodyPr/>
                    <a:lstStyle/>
                    <a:p>
                      <a:pPr algn="ctr"/>
                      <a:r>
                        <a:rPr lang="en-US" dirty="0"/>
                        <a:t>Liabilities</a:t>
                      </a:r>
                    </a:p>
                  </a:txBody>
                  <a:tcPr/>
                </a:tc>
                <a:tc hMerge="1">
                  <a:txBody>
                    <a:bodyPr/>
                    <a:lstStyle/>
                    <a:p>
                      <a:endParaRPr lang="en-US" dirty="0"/>
                    </a:p>
                  </a:txBody>
                  <a:tcPr/>
                </a:tc>
                <a:extLst>
                  <a:ext uri="{0D108BD9-81ED-4DB2-BD59-A6C34878D82A}">
                    <a16:rowId xmlns:a16="http://schemas.microsoft.com/office/drawing/2014/main" val="2056763824"/>
                  </a:ext>
                </a:extLst>
              </a:tr>
              <a:tr h="370840">
                <a:tc>
                  <a:txBody>
                    <a:bodyPr/>
                    <a:lstStyle/>
                    <a:p>
                      <a:r>
                        <a:rPr lang="en-US" dirty="0"/>
                        <a:t>Reserve</a:t>
                      </a:r>
                    </a:p>
                  </a:txBody>
                  <a:tcPr/>
                </a:tc>
                <a:tc>
                  <a:txBody>
                    <a:bodyPr/>
                    <a:lstStyle/>
                    <a:p>
                      <a:pPr algn="r"/>
                      <a:r>
                        <a:rPr lang="en-US" dirty="0"/>
                        <a:t>$100</a:t>
                      </a:r>
                    </a:p>
                  </a:txBody>
                  <a:tcPr/>
                </a:tc>
                <a:tc>
                  <a:txBody>
                    <a:bodyPr/>
                    <a:lstStyle/>
                    <a:p>
                      <a:r>
                        <a:rPr lang="en-US" dirty="0"/>
                        <a:t>Deposits</a:t>
                      </a:r>
                    </a:p>
                  </a:txBody>
                  <a:tcPr/>
                </a:tc>
                <a:tc>
                  <a:txBody>
                    <a:bodyPr/>
                    <a:lstStyle/>
                    <a:p>
                      <a:pPr algn="r"/>
                      <a:r>
                        <a:rPr lang="en-US" dirty="0"/>
                        <a:t>$1000</a:t>
                      </a:r>
                    </a:p>
                  </a:txBody>
                  <a:tcPr/>
                </a:tc>
                <a:extLst>
                  <a:ext uri="{0D108BD9-81ED-4DB2-BD59-A6C34878D82A}">
                    <a16:rowId xmlns:a16="http://schemas.microsoft.com/office/drawing/2014/main" val="1553395434"/>
                  </a:ext>
                </a:extLst>
              </a:tr>
              <a:tr h="370840">
                <a:tc>
                  <a:txBody>
                    <a:bodyPr/>
                    <a:lstStyle/>
                    <a:p>
                      <a:r>
                        <a:rPr lang="en-US" dirty="0"/>
                        <a:t>Loan</a:t>
                      </a:r>
                    </a:p>
                  </a:txBody>
                  <a:tcPr/>
                </a:tc>
                <a:tc>
                  <a:txBody>
                    <a:bodyPr/>
                    <a:lstStyle/>
                    <a:p>
                      <a:pPr algn="r"/>
                      <a:r>
                        <a:rPr lang="en-US" dirty="0"/>
                        <a:t>$900</a:t>
                      </a:r>
                    </a:p>
                  </a:txBody>
                  <a:tcPr/>
                </a:tc>
                <a:tc>
                  <a:txBody>
                    <a:bodyPr/>
                    <a:lstStyle/>
                    <a:p>
                      <a:endParaRPr lang="en-US" dirty="0"/>
                    </a:p>
                  </a:txBody>
                  <a:tcPr/>
                </a:tc>
                <a:tc>
                  <a:txBody>
                    <a:bodyPr/>
                    <a:lstStyle/>
                    <a:p>
                      <a:pPr algn="r"/>
                      <a:endParaRPr lang="en-US" dirty="0"/>
                    </a:p>
                  </a:txBody>
                  <a:tcPr/>
                </a:tc>
                <a:extLst>
                  <a:ext uri="{0D108BD9-81ED-4DB2-BD59-A6C34878D82A}">
                    <a16:rowId xmlns:a16="http://schemas.microsoft.com/office/drawing/2014/main" val="3926755079"/>
                  </a:ext>
                </a:extLst>
              </a:tr>
            </a:tbl>
          </a:graphicData>
        </a:graphic>
      </p:graphicFrame>
    </p:spTree>
    <p:extLst>
      <p:ext uri="{BB962C8B-B14F-4D97-AF65-F5344CB8AC3E}">
        <p14:creationId xmlns:p14="http://schemas.microsoft.com/office/powerpoint/2010/main" val="1805364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2B8B5-3B74-400C-BCAA-D59527F34894}"/>
              </a:ext>
            </a:extLst>
          </p:cNvPr>
          <p:cNvSpPr>
            <a:spLocks noGrp="1"/>
          </p:cNvSpPr>
          <p:nvPr>
            <p:ph type="title"/>
          </p:nvPr>
        </p:nvSpPr>
        <p:spPr/>
        <p:txBody>
          <a:bodyPr/>
          <a:lstStyle/>
          <a:p>
            <a:r>
              <a:rPr lang="en-US" dirty="0"/>
              <a:t>Money multiplier</a:t>
            </a:r>
          </a:p>
        </p:txBody>
      </p:sp>
      <p:sp>
        <p:nvSpPr>
          <p:cNvPr id="3" name="Content Placeholder 2">
            <a:extLst>
              <a:ext uri="{FF2B5EF4-FFF2-40B4-BE49-F238E27FC236}">
                <a16:creationId xmlns:a16="http://schemas.microsoft.com/office/drawing/2014/main" id="{BFC662C8-75AF-4C77-A4B0-B4065FB12865}"/>
              </a:ext>
            </a:extLst>
          </p:cNvPr>
          <p:cNvSpPr>
            <a:spLocks noGrp="1"/>
          </p:cNvSpPr>
          <p:nvPr>
            <p:ph idx="1"/>
          </p:nvPr>
        </p:nvSpPr>
        <p:spPr/>
        <p:txBody>
          <a:bodyPr/>
          <a:lstStyle/>
          <a:p>
            <a:r>
              <a:rPr lang="en-US" dirty="0"/>
              <a:t>Fractional reserve banking leads to an increase in the supply of money.</a:t>
            </a:r>
          </a:p>
        </p:txBody>
      </p:sp>
      <p:graphicFrame>
        <p:nvGraphicFramePr>
          <p:cNvPr id="4" name="Table 4">
            <a:extLst>
              <a:ext uri="{FF2B5EF4-FFF2-40B4-BE49-F238E27FC236}">
                <a16:creationId xmlns:a16="http://schemas.microsoft.com/office/drawing/2014/main" id="{30342A50-9CEB-4C71-9628-9099476C0DF0}"/>
              </a:ext>
            </a:extLst>
          </p:cNvPr>
          <p:cNvGraphicFramePr>
            <a:graphicFrameLocks noGrp="1"/>
          </p:cNvGraphicFramePr>
          <p:nvPr/>
        </p:nvGraphicFramePr>
        <p:xfrm>
          <a:off x="1097280" y="2595119"/>
          <a:ext cx="4414728" cy="1483360"/>
        </p:xfrm>
        <a:graphic>
          <a:graphicData uri="http://schemas.openxmlformats.org/drawingml/2006/table">
            <a:tbl>
              <a:tblPr firstRow="1" bandRow="1">
                <a:tableStyleId>{5C22544A-7EE6-4342-B048-85BDC9FD1C3A}</a:tableStyleId>
              </a:tblPr>
              <a:tblGrid>
                <a:gridCol w="1103682">
                  <a:extLst>
                    <a:ext uri="{9D8B030D-6E8A-4147-A177-3AD203B41FA5}">
                      <a16:colId xmlns:a16="http://schemas.microsoft.com/office/drawing/2014/main" val="326584461"/>
                    </a:ext>
                  </a:extLst>
                </a:gridCol>
                <a:gridCol w="1103682">
                  <a:extLst>
                    <a:ext uri="{9D8B030D-6E8A-4147-A177-3AD203B41FA5}">
                      <a16:colId xmlns:a16="http://schemas.microsoft.com/office/drawing/2014/main" val="3567523276"/>
                    </a:ext>
                  </a:extLst>
                </a:gridCol>
                <a:gridCol w="1103682">
                  <a:extLst>
                    <a:ext uri="{9D8B030D-6E8A-4147-A177-3AD203B41FA5}">
                      <a16:colId xmlns:a16="http://schemas.microsoft.com/office/drawing/2014/main" val="4023285176"/>
                    </a:ext>
                  </a:extLst>
                </a:gridCol>
                <a:gridCol w="1103682">
                  <a:extLst>
                    <a:ext uri="{9D8B030D-6E8A-4147-A177-3AD203B41FA5}">
                      <a16:colId xmlns:a16="http://schemas.microsoft.com/office/drawing/2014/main" val="1187687682"/>
                    </a:ext>
                  </a:extLst>
                </a:gridCol>
              </a:tblGrid>
              <a:tr h="370840">
                <a:tc gridSpan="4">
                  <a:txBody>
                    <a:bodyPr/>
                    <a:lstStyle/>
                    <a:p>
                      <a:pPr algn="ctr"/>
                      <a:r>
                        <a:rPr lang="en-US" dirty="0"/>
                        <a:t>1</a:t>
                      </a:r>
                      <a:r>
                        <a:rPr lang="en-US" baseline="30000" dirty="0"/>
                        <a:t>st</a:t>
                      </a:r>
                      <a:r>
                        <a:rPr lang="en-US" dirty="0"/>
                        <a:t> Bank of Auburn</a:t>
                      </a:r>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extLst>
                  <a:ext uri="{0D108BD9-81ED-4DB2-BD59-A6C34878D82A}">
                    <a16:rowId xmlns:a16="http://schemas.microsoft.com/office/drawing/2014/main" val="2193169216"/>
                  </a:ext>
                </a:extLst>
              </a:tr>
              <a:tr h="370840">
                <a:tc gridSpan="2">
                  <a:txBody>
                    <a:bodyPr/>
                    <a:lstStyle/>
                    <a:p>
                      <a:pPr algn="ctr"/>
                      <a:r>
                        <a:rPr lang="en-US" dirty="0"/>
                        <a:t>Assets</a:t>
                      </a:r>
                    </a:p>
                  </a:txBody>
                  <a:tcPr/>
                </a:tc>
                <a:tc hMerge="1">
                  <a:txBody>
                    <a:bodyPr/>
                    <a:lstStyle/>
                    <a:p>
                      <a:endParaRPr lang="en-US" dirty="0"/>
                    </a:p>
                  </a:txBody>
                  <a:tcPr/>
                </a:tc>
                <a:tc gridSpan="2">
                  <a:txBody>
                    <a:bodyPr/>
                    <a:lstStyle/>
                    <a:p>
                      <a:pPr algn="ctr"/>
                      <a:r>
                        <a:rPr lang="en-US" dirty="0"/>
                        <a:t>Liabilities</a:t>
                      </a:r>
                    </a:p>
                  </a:txBody>
                  <a:tcPr/>
                </a:tc>
                <a:tc hMerge="1">
                  <a:txBody>
                    <a:bodyPr/>
                    <a:lstStyle/>
                    <a:p>
                      <a:endParaRPr lang="en-US" dirty="0"/>
                    </a:p>
                  </a:txBody>
                  <a:tcPr/>
                </a:tc>
                <a:extLst>
                  <a:ext uri="{0D108BD9-81ED-4DB2-BD59-A6C34878D82A}">
                    <a16:rowId xmlns:a16="http://schemas.microsoft.com/office/drawing/2014/main" val="2056763824"/>
                  </a:ext>
                </a:extLst>
              </a:tr>
              <a:tr h="370840">
                <a:tc>
                  <a:txBody>
                    <a:bodyPr/>
                    <a:lstStyle/>
                    <a:p>
                      <a:r>
                        <a:rPr lang="en-US" dirty="0"/>
                        <a:t>Reserve</a:t>
                      </a:r>
                    </a:p>
                  </a:txBody>
                  <a:tcPr/>
                </a:tc>
                <a:tc>
                  <a:txBody>
                    <a:bodyPr/>
                    <a:lstStyle/>
                    <a:p>
                      <a:pPr algn="r"/>
                      <a:r>
                        <a:rPr lang="en-US" dirty="0"/>
                        <a:t>$100</a:t>
                      </a:r>
                    </a:p>
                  </a:txBody>
                  <a:tcPr/>
                </a:tc>
                <a:tc>
                  <a:txBody>
                    <a:bodyPr/>
                    <a:lstStyle/>
                    <a:p>
                      <a:r>
                        <a:rPr lang="en-US" dirty="0"/>
                        <a:t>Deposits</a:t>
                      </a:r>
                    </a:p>
                  </a:txBody>
                  <a:tcPr/>
                </a:tc>
                <a:tc>
                  <a:txBody>
                    <a:bodyPr/>
                    <a:lstStyle/>
                    <a:p>
                      <a:pPr algn="r"/>
                      <a:r>
                        <a:rPr lang="en-US" dirty="0"/>
                        <a:t>$1000</a:t>
                      </a:r>
                    </a:p>
                  </a:txBody>
                  <a:tcPr/>
                </a:tc>
                <a:extLst>
                  <a:ext uri="{0D108BD9-81ED-4DB2-BD59-A6C34878D82A}">
                    <a16:rowId xmlns:a16="http://schemas.microsoft.com/office/drawing/2014/main" val="1553395434"/>
                  </a:ext>
                </a:extLst>
              </a:tr>
              <a:tr h="370840">
                <a:tc>
                  <a:txBody>
                    <a:bodyPr/>
                    <a:lstStyle/>
                    <a:p>
                      <a:r>
                        <a:rPr lang="en-US" dirty="0"/>
                        <a:t>Loan</a:t>
                      </a:r>
                    </a:p>
                  </a:txBody>
                  <a:tcPr/>
                </a:tc>
                <a:tc>
                  <a:txBody>
                    <a:bodyPr/>
                    <a:lstStyle/>
                    <a:p>
                      <a:pPr algn="r"/>
                      <a:r>
                        <a:rPr lang="en-US" dirty="0"/>
                        <a:t>$900</a:t>
                      </a:r>
                    </a:p>
                  </a:txBody>
                  <a:tcPr/>
                </a:tc>
                <a:tc>
                  <a:txBody>
                    <a:bodyPr/>
                    <a:lstStyle/>
                    <a:p>
                      <a:endParaRPr lang="en-US" dirty="0"/>
                    </a:p>
                  </a:txBody>
                  <a:tcPr/>
                </a:tc>
                <a:tc>
                  <a:txBody>
                    <a:bodyPr/>
                    <a:lstStyle/>
                    <a:p>
                      <a:pPr algn="r"/>
                      <a:endParaRPr lang="en-US" dirty="0"/>
                    </a:p>
                  </a:txBody>
                  <a:tcPr/>
                </a:tc>
                <a:extLst>
                  <a:ext uri="{0D108BD9-81ED-4DB2-BD59-A6C34878D82A}">
                    <a16:rowId xmlns:a16="http://schemas.microsoft.com/office/drawing/2014/main" val="3926755079"/>
                  </a:ext>
                </a:extLst>
              </a:tr>
            </a:tbl>
          </a:graphicData>
        </a:graphic>
      </p:graphicFrame>
      <p:graphicFrame>
        <p:nvGraphicFramePr>
          <p:cNvPr id="5" name="Table 4">
            <a:extLst>
              <a:ext uri="{FF2B5EF4-FFF2-40B4-BE49-F238E27FC236}">
                <a16:creationId xmlns:a16="http://schemas.microsoft.com/office/drawing/2014/main" id="{21F74829-B825-4FF7-8297-B53FE45B8146}"/>
              </a:ext>
            </a:extLst>
          </p:cNvPr>
          <p:cNvGraphicFramePr>
            <a:graphicFrameLocks noGrp="1"/>
          </p:cNvGraphicFramePr>
          <p:nvPr/>
        </p:nvGraphicFramePr>
        <p:xfrm>
          <a:off x="6740952" y="2595119"/>
          <a:ext cx="4414728" cy="1483360"/>
        </p:xfrm>
        <a:graphic>
          <a:graphicData uri="http://schemas.openxmlformats.org/drawingml/2006/table">
            <a:tbl>
              <a:tblPr firstRow="1" bandRow="1">
                <a:tableStyleId>{5C22544A-7EE6-4342-B048-85BDC9FD1C3A}</a:tableStyleId>
              </a:tblPr>
              <a:tblGrid>
                <a:gridCol w="1103682">
                  <a:extLst>
                    <a:ext uri="{9D8B030D-6E8A-4147-A177-3AD203B41FA5}">
                      <a16:colId xmlns:a16="http://schemas.microsoft.com/office/drawing/2014/main" val="326584461"/>
                    </a:ext>
                  </a:extLst>
                </a:gridCol>
                <a:gridCol w="1103682">
                  <a:extLst>
                    <a:ext uri="{9D8B030D-6E8A-4147-A177-3AD203B41FA5}">
                      <a16:colId xmlns:a16="http://schemas.microsoft.com/office/drawing/2014/main" val="3567523276"/>
                    </a:ext>
                  </a:extLst>
                </a:gridCol>
                <a:gridCol w="1103682">
                  <a:extLst>
                    <a:ext uri="{9D8B030D-6E8A-4147-A177-3AD203B41FA5}">
                      <a16:colId xmlns:a16="http://schemas.microsoft.com/office/drawing/2014/main" val="4023285176"/>
                    </a:ext>
                  </a:extLst>
                </a:gridCol>
                <a:gridCol w="1103682">
                  <a:extLst>
                    <a:ext uri="{9D8B030D-6E8A-4147-A177-3AD203B41FA5}">
                      <a16:colId xmlns:a16="http://schemas.microsoft.com/office/drawing/2014/main" val="1187687682"/>
                    </a:ext>
                  </a:extLst>
                </a:gridCol>
              </a:tblGrid>
              <a:tr h="370840">
                <a:tc gridSpan="4">
                  <a:txBody>
                    <a:bodyPr/>
                    <a:lstStyle/>
                    <a:p>
                      <a:pPr algn="ctr"/>
                      <a:r>
                        <a:rPr lang="en-US" dirty="0"/>
                        <a:t>2</a:t>
                      </a:r>
                      <a:r>
                        <a:rPr lang="en-US" baseline="30000" dirty="0"/>
                        <a:t>nd</a:t>
                      </a:r>
                      <a:r>
                        <a:rPr lang="en-US" dirty="0"/>
                        <a:t> Bank of Auburn</a:t>
                      </a:r>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extLst>
                  <a:ext uri="{0D108BD9-81ED-4DB2-BD59-A6C34878D82A}">
                    <a16:rowId xmlns:a16="http://schemas.microsoft.com/office/drawing/2014/main" val="2193169216"/>
                  </a:ext>
                </a:extLst>
              </a:tr>
              <a:tr h="370840">
                <a:tc gridSpan="2">
                  <a:txBody>
                    <a:bodyPr/>
                    <a:lstStyle/>
                    <a:p>
                      <a:pPr algn="ctr"/>
                      <a:r>
                        <a:rPr lang="en-US" dirty="0"/>
                        <a:t>Assets</a:t>
                      </a:r>
                    </a:p>
                  </a:txBody>
                  <a:tcPr/>
                </a:tc>
                <a:tc hMerge="1">
                  <a:txBody>
                    <a:bodyPr/>
                    <a:lstStyle/>
                    <a:p>
                      <a:endParaRPr lang="en-US" dirty="0"/>
                    </a:p>
                  </a:txBody>
                  <a:tcPr/>
                </a:tc>
                <a:tc gridSpan="2">
                  <a:txBody>
                    <a:bodyPr/>
                    <a:lstStyle/>
                    <a:p>
                      <a:pPr algn="ctr"/>
                      <a:r>
                        <a:rPr lang="en-US" dirty="0"/>
                        <a:t>Liabilities</a:t>
                      </a:r>
                    </a:p>
                  </a:txBody>
                  <a:tcPr/>
                </a:tc>
                <a:tc hMerge="1">
                  <a:txBody>
                    <a:bodyPr/>
                    <a:lstStyle/>
                    <a:p>
                      <a:endParaRPr lang="en-US" dirty="0"/>
                    </a:p>
                  </a:txBody>
                  <a:tcPr/>
                </a:tc>
                <a:extLst>
                  <a:ext uri="{0D108BD9-81ED-4DB2-BD59-A6C34878D82A}">
                    <a16:rowId xmlns:a16="http://schemas.microsoft.com/office/drawing/2014/main" val="2056763824"/>
                  </a:ext>
                </a:extLst>
              </a:tr>
              <a:tr h="370840">
                <a:tc>
                  <a:txBody>
                    <a:bodyPr/>
                    <a:lstStyle/>
                    <a:p>
                      <a:r>
                        <a:rPr lang="en-US" dirty="0"/>
                        <a:t>Reserve</a:t>
                      </a:r>
                    </a:p>
                  </a:txBody>
                  <a:tcPr/>
                </a:tc>
                <a:tc>
                  <a:txBody>
                    <a:bodyPr/>
                    <a:lstStyle/>
                    <a:p>
                      <a:pPr algn="r"/>
                      <a:r>
                        <a:rPr lang="en-US" dirty="0"/>
                        <a:t>$90</a:t>
                      </a:r>
                    </a:p>
                  </a:txBody>
                  <a:tcPr/>
                </a:tc>
                <a:tc>
                  <a:txBody>
                    <a:bodyPr/>
                    <a:lstStyle/>
                    <a:p>
                      <a:r>
                        <a:rPr lang="en-US" dirty="0"/>
                        <a:t>Deposits</a:t>
                      </a:r>
                    </a:p>
                  </a:txBody>
                  <a:tcPr/>
                </a:tc>
                <a:tc>
                  <a:txBody>
                    <a:bodyPr/>
                    <a:lstStyle/>
                    <a:p>
                      <a:pPr algn="r"/>
                      <a:r>
                        <a:rPr lang="en-US" dirty="0"/>
                        <a:t>$900</a:t>
                      </a:r>
                    </a:p>
                  </a:txBody>
                  <a:tcPr/>
                </a:tc>
                <a:extLst>
                  <a:ext uri="{0D108BD9-81ED-4DB2-BD59-A6C34878D82A}">
                    <a16:rowId xmlns:a16="http://schemas.microsoft.com/office/drawing/2014/main" val="1553395434"/>
                  </a:ext>
                </a:extLst>
              </a:tr>
              <a:tr h="370840">
                <a:tc>
                  <a:txBody>
                    <a:bodyPr/>
                    <a:lstStyle/>
                    <a:p>
                      <a:r>
                        <a:rPr lang="en-US" dirty="0"/>
                        <a:t>Loan</a:t>
                      </a:r>
                    </a:p>
                  </a:txBody>
                  <a:tcPr/>
                </a:tc>
                <a:tc>
                  <a:txBody>
                    <a:bodyPr/>
                    <a:lstStyle/>
                    <a:p>
                      <a:pPr algn="r"/>
                      <a:r>
                        <a:rPr lang="en-US" dirty="0"/>
                        <a:t>$810</a:t>
                      </a:r>
                    </a:p>
                  </a:txBody>
                  <a:tcPr/>
                </a:tc>
                <a:tc>
                  <a:txBody>
                    <a:bodyPr/>
                    <a:lstStyle/>
                    <a:p>
                      <a:endParaRPr lang="en-US" dirty="0"/>
                    </a:p>
                  </a:txBody>
                  <a:tcPr/>
                </a:tc>
                <a:tc>
                  <a:txBody>
                    <a:bodyPr/>
                    <a:lstStyle/>
                    <a:p>
                      <a:pPr algn="r"/>
                      <a:endParaRPr lang="en-US" dirty="0"/>
                    </a:p>
                  </a:txBody>
                  <a:tcPr/>
                </a:tc>
                <a:extLst>
                  <a:ext uri="{0D108BD9-81ED-4DB2-BD59-A6C34878D82A}">
                    <a16:rowId xmlns:a16="http://schemas.microsoft.com/office/drawing/2014/main" val="3926755079"/>
                  </a:ext>
                </a:extLst>
              </a:tr>
            </a:tbl>
          </a:graphicData>
        </a:graphic>
      </p:graphicFrame>
      <p:sp>
        <p:nvSpPr>
          <p:cNvPr id="6" name="Arrow: Right 5">
            <a:extLst>
              <a:ext uri="{FF2B5EF4-FFF2-40B4-BE49-F238E27FC236}">
                <a16:creationId xmlns:a16="http://schemas.microsoft.com/office/drawing/2014/main" id="{0393D520-E189-431E-B160-0699B32CC708}"/>
              </a:ext>
            </a:extLst>
          </p:cNvPr>
          <p:cNvSpPr/>
          <p:nvPr/>
        </p:nvSpPr>
        <p:spPr>
          <a:xfrm rot="21396668">
            <a:off x="3222375" y="3624068"/>
            <a:ext cx="7219519" cy="181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4">
            <a:extLst>
              <a:ext uri="{FF2B5EF4-FFF2-40B4-BE49-F238E27FC236}">
                <a16:creationId xmlns:a16="http://schemas.microsoft.com/office/drawing/2014/main" id="{51C2D6A0-8293-4CAD-841E-319A76EEB566}"/>
              </a:ext>
            </a:extLst>
          </p:cNvPr>
          <p:cNvGraphicFramePr>
            <a:graphicFrameLocks noGrp="1"/>
          </p:cNvGraphicFramePr>
          <p:nvPr/>
        </p:nvGraphicFramePr>
        <p:xfrm>
          <a:off x="6740952" y="4390053"/>
          <a:ext cx="4414728" cy="1483360"/>
        </p:xfrm>
        <a:graphic>
          <a:graphicData uri="http://schemas.openxmlformats.org/drawingml/2006/table">
            <a:tbl>
              <a:tblPr firstRow="1" bandRow="1">
                <a:tableStyleId>{5C22544A-7EE6-4342-B048-85BDC9FD1C3A}</a:tableStyleId>
              </a:tblPr>
              <a:tblGrid>
                <a:gridCol w="1103682">
                  <a:extLst>
                    <a:ext uri="{9D8B030D-6E8A-4147-A177-3AD203B41FA5}">
                      <a16:colId xmlns:a16="http://schemas.microsoft.com/office/drawing/2014/main" val="326584461"/>
                    </a:ext>
                  </a:extLst>
                </a:gridCol>
                <a:gridCol w="1103682">
                  <a:extLst>
                    <a:ext uri="{9D8B030D-6E8A-4147-A177-3AD203B41FA5}">
                      <a16:colId xmlns:a16="http://schemas.microsoft.com/office/drawing/2014/main" val="3567523276"/>
                    </a:ext>
                  </a:extLst>
                </a:gridCol>
                <a:gridCol w="1103682">
                  <a:extLst>
                    <a:ext uri="{9D8B030D-6E8A-4147-A177-3AD203B41FA5}">
                      <a16:colId xmlns:a16="http://schemas.microsoft.com/office/drawing/2014/main" val="4023285176"/>
                    </a:ext>
                  </a:extLst>
                </a:gridCol>
                <a:gridCol w="1103682">
                  <a:extLst>
                    <a:ext uri="{9D8B030D-6E8A-4147-A177-3AD203B41FA5}">
                      <a16:colId xmlns:a16="http://schemas.microsoft.com/office/drawing/2014/main" val="1187687682"/>
                    </a:ext>
                  </a:extLst>
                </a:gridCol>
              </a:tblGrid>
              <a:tr h="370840">
                <a:tc gridSpan="4">
                  <a:txBody>
                    <a:bodyPr/>
                    <a:lstStyle/>
                    <a:p>
                      <a:pPr algn="ctr"/>
                      <a:r>
                        <a:rPr lang="en-US" dirty="0"/>
                        <a:t>3</a:t>
                      </a:r>
                      <a:r>
                        <a:rPr lang="en-US" baseline="30000" dirty="0"/>
                        <a:t>rd</a:t>
                      </a:r>
                      <a:r>
                        <a:rPr lang="en-US" dirty="0"/>
                        <a:t> Bank of Auburn</a:t>
                      </a:r>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extLst>
                  <a:ext uri="{0D108BD9-81ED-4DB2-BD59-A6C34878D82A}">
                    <a16:rowId xmlns:a16="http://schemas.microsoft.com/office/drawing/2014/main" val="2193169216"/>
                  </a:ext>
                </a:extLst>
              </a:tr>
              <a:tr h="370840">
                <a:tc gridSpan="2">
                  <a:txBody>
                    <a:bodyPr/>
                    <a:lstStyle/>
                    <a:p>
                      <a:pPr algn="ctr"/>
                      <a:r>
                        <a:rPr lang="en-US" dirty="0"/>
                        <a:t>Assets</a:t>
                      </a:r>
                    </a:p>
                  </a:txBody>
                  <a:tcPr/>
                </a:tc>
                <a:tc hMerge="1">
                  <a:txBody>
                    <a:bodyPr/>
                    <a:lstStyle/>
                    <a:p>
                      <a:endParaRPr lang="en-US" dirty="0"/>
                    </a:p>
                  </a:txBody>
                  <a:tcPr/>
                </a:tc>
                <a:tc gridSpan="2">
                  <a:txBody>
                    <a:bodyPr/>
                    <a:lstStyle/>
                    <a:p>
                      <a:pPr algn="ctr"/>
                      <a:r>
                        <a:rPr lang="en-US" dirty="0"/>
                        <a:t>Liabilities</a:t>
                      </a:r>
                    </a:p>
                  </a:txBody>
                  <a:tcPr/>
                </a:tc>
                <a:tc hMerge="1">
                  <a:txBody>
                    <a:bodyPr/>
                    <a:lstStyle/>
                    <a:p>
                      <a:endParaRPr lang="en-US" dirty="0"/>
                    </a:p>
                  </a:txBody>
                  <a:tcPr/>
                </a:tc>
                <a:extLst>
                  <a:ext uri="{0D108BD9-81ED-4DB2-BD59-A6C34878D82A}">
                    <a16:rowId xmlns:a16="http://schemas.microsoft.com/office/drawing/2014/main" val="2056763824"/>
                  </a:ext>
                </a:extLst>
              </a:tr>
              <a:tr h="370840">
                <a:tc>
                  <a:txBody>
                    <a:bodyPr/>
                    <a:lstStyle/>
                    <a:p>
                      <a:r>
                        <a:rPr lang="en-US" dirty="0"/>
                        <a:t>Reserve</a:t>
                      </a:r>
                    </a:p>
                  </a:txBody>
                  <a:tcPr/>
                </a:tc>
                <a:tc>
                  <a:txBody>
                    <a:bodyPr/>
                    <a:lstStyle/>
                    <a:p>
                      <a:pPr algn="r"/>
                      <a:r>
                        <a:rPr lang="en-US" dirty="0"/>
                        <a:t>$81</a:t>
                      </a:r>
                    </a:p>
                  </a:txBody>
                  <a:tcPr/>
                </a:tc>
                <a:tc>
                  <a:txBody>
                    <a:bodyPr/>
                    <a:lstStyle/>
                    <a:p>
                      <a:r>
                        <a:rPr lang="en-US" dirty="0"/>
                        <a:t>Deposits</a:t>
                      </a:r>
                    </a:p>
                  </a:txBody>
                  <a:tcPr/>
                </a:tc>
                <a:tc>
                  <a:txBody>
                    <a:bodyPr/>
                    <a:lstStyle/>
                    <a:p>
                      <a:pPr algn="r"/>
                      <a:r>
                        <a:rPr lang="en-US" dirty="0"/>
                        <a:t>$810</a:t>
                      </a:r>
                    </a:p>
                  </a:txBody>
                  <a:tcPr/>
                </a:tc>
                <a:extLst>
                  <a:ext uri="{0D108BD9-81ED-4DB2-BD59-A6C34878D82A}">
                    <a16:rowId xmlns:a16="http://schemas.microsoft.com/office/drawing/2014/main" val="1553395434"/>
                  </a:ext>
                </a:extLst>
              </a:tr>
              <a:tr h="370840">
                <a:tc>
                  <a:txBody>
                    <a:bodyPr/>
                    <a:lstStyle/>
                    <a:p>
                      <a:r>
                        <a:rPr lang="en-US" dirty="0"/>
                        <a:t>Loan</a:t>
                      </a:r>
                    </a:p>
                  </a:txBody>
                  <a:tcPr/>
                </a:tc>
                <a:tc>
                  <a:txBody>
                    <a:bodyPr/>
                    <a:lstStyle/>
                    <a:p>
                      <a:pPr algn="r"/>
                      <a:r>
                        <a:rPr lang="en-US" dirty="0"/>
                        <a:t>$729</a:t>
                      </a:r>
                    </a:p>
                  </a:txBody>
                  <a:tcPr/>
                </a:tc>
                <a:tc>
                  <a:txBody>
                    <a:bodyPr/>
                    <a:lstStyle/>
                    <a:p>
                      <a:endParaRPr lang="en-US" dirty="0"/>
                    </a:p>
                  </a:txBody>
                  <a:tcPr/>
                </a:tc>
                <a:tc>
                  <a:txBody>
                    <a:bodyPr/>
                    <a:lstStyle/>
                    <a:p>
                      <a:pPr algn="r"/>
                      <a:endParaRPr lang="en-US" dirty="0"/>
                    </a:p>
                  </a:txBody>
                  <a:tcPr/>
                </a:tc>
                <a:extLst>
                  <a:ext uri="{0D108BD9-81ED-4DB2-BD59-A6C34878D82A}">
                    <a16:rowId xmlns:a16="http://schemas.microsoft.com/office/drawing/2014/main" val="3926755079"/>
                  </a:ext>
                </a:extLst>
              </a:tr>
            </a:tbl>
          </a:graphicData>
        </a:graphic>
      </p:graphicFrame>
      <p:sp>
        <p:nvSpPr>
          <p:cNvPr id="8" name="Arrow: Right 7">
            <a:extLst>
              <a:ext uri="{FF2B5EF4-FFF2-40B4-BE49-F238E27FC236}">
                <a16:creationId xmlns:a16="http://schemas.microsoft.com/office/drawing/2014/main" id="{38185FF7-E982-4B37-AEE2-9C356E1D7612}"/>
              </a:ext>
            </a:extLst>
          </p:cNvPr>
          <p:cNvSpPr/>
          <p:nvPr/>
        </p:nvSpPr>
        <p:spPr>
          <a:xfrm rot="2290377">
            <a:off x="8652714" y="4448258"/>
            <a:ext cx="2005427" cy="270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12">
            <a:extLst>
              <a:ext uri="{FF2B5EF4-FFF2-40B4-BE49-F238E27FC236}">
                <a16:creationId xmlns:a16="http://schemas.microsoft.com/office/drawing/2014/main" id="{719F6643-503D-49FD-B066-8A859DFAA617}"/>
              </a:ext>
            </a:extLst>
          </p:cNvPr>
          <p:cNvGraphicFramePr>
            <a:graphicFrameLocks noGrp="1"/>
          </p:cNvGraphicFramePr>
          <p:nvPr>
            <p:extLst>
              <p:ext uri="{D42A27DB-BD31-4B8C-83A1-F6EECF244321}">
                <p14:modId xmlns:p14="http://schemas.microsoft.com/office/powerpoint/2010/main" val="3094670938"/>
              </p:ext>
            </p:extLst>
          </p:nvPr>
        </p:nvGraphicFramePr>
        <p:xfrm>
          <a:off x="473788" y="4457024"/>
          <a:ext cx="5176266" cy="741680"/>
        </p:xfrm>
        <a:graphic>
          <a:graphicData uri="http://schemas.openxmlformats.org/drawingml/2006/table">
            <a:tbl>
              <a:tblPr firstRow="1" bandRow="1">
                <a:tableStyleId>{5C22544A-7EE6-4342-B048-85BDC9FD1C3A}</a:tableStyleId>
              </a:tblPr>
              <a:tblGrid>
                <a:gridCol w="862711">
                  <a:extLst>
                    <a:ext uri="{9D8B030D-6E8A-4147-A177-3AD203B41FA5}">
                      <a16:colId xmlns:a16="http://schemas.microsoft.com/office/drawing/2014/main" val="1828695143"/>
                    </a:ext>
                  </a:extLst>
                </a:gridCol>
                <a:gridCol w="862711">
                  <a:extLst>
                    <a:ext uri="{9D8B030D-6E8A-4147-A177-3AD203B41FA5}">
                      <a16:colId xmlns:a16="http://schemas.microsoft.com/office/drawing/2014/main" val="104783628"/>
                    </a:ext>
                  </a:extLst>
                </a:gridCol>
                <a:gridCol w="862711">
                  <a:extLst>
                    <a:ext uri="{9D8B030D-6E8A-4147-A177-3AD203B41FA5}">
                      <a16:colId xmlns:a16="http://schemas.microsoft.com/office/drawing/2014/main" val="1379975057"/>
                    </a:ext>
                  </a:extLst>
                </a:gridCol>
                <a:gridCol w="862711">
                  <a:extLst>
                    <a:ext uri="{9D8B030D-6E8A-4147-A177-3AD203B41FA5}">
                      <a16:colId xmlns:a16="http://schemas.microsoft.com/office/drawing/2014/main" val="4033184186"/>
                    </a:ext>
                  </a:extLst>
                </a:gridCol>
                <a:gridCol w="619376">
                  <a:extLst>
                    <a:ext uri="{9D8B030D-6E8A-4147-A177-3AD203B41FA5}">
                      <a16:colId xmlns:a16="http://schemas.microsoft.com/office/drawing/2014/main" val="1201679754"/>
                    </a:ext>
                  </a:extLst>
                </a:gridCol>
                <a:gridCol w="1106046">
                  <a:extLst>
                    <a:ext uri="{9D8B030D-6E8A-4147-A177-3AD203B41FA5}">
                      <a16:colId xmlns:a16="http://schemas.microsoft.com/office/drawing/2014/main" val="3128525619"/>
                    </a:ext>
                  </a:extLst>
                </a:gridCol>
              </a:tblGrid>
              <a:tr h="370840">
                <a:tc>
                  <a:txBody>
                    <a:bodyPr/>
                    <a:lstStyle/>
                    <a:p>
                      <a:pPr algn="ctr"/>
                      <a:r>
                        <a:rPr lang="en-US" dirty="0"/>
                        <a:t>Step</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a:t>
                      </a:r>
                    </a:p>
                  </a:txBody>
                  <a:tcPr/>
                </a:tc>
                <a:tc>
                  <a:txBody>
                    <a:bodyPr/>
                    <a:lstStyle/>
                    <a:p>
                      <a:pPr algn="ctr"/>
                      <a:r>
                        <a:rPr lang="en-US" sz="1800" b="0" i="0" kern="1200" dirty="0">
                          <a:solidFill>
                            <a:schemeClr val="lt1"/>
                          </a:solidFill>
                          <a:effectLst/>
                          <a:latin typeface="+mn-lt"/>
                          <a:ea typeface="+mn-ea"/>
                          <a:cs typeface="+mn-cs"/>
                        </a:rPr>
                        <a:t>∞</a:t>
                      </a:r>
                      <a:endParaRPr lang="en-US" dirty="0"/>
                    </a:p>
                  </a:txBody>
                  <a:tcPr/>
                </a:tc>
                <a:extLst>
                  <a:ext uri="{0D108BD9-81ED-4DB2-BD59-A6C34878D82A}">
                    <a16:rowId xmlns:a16="http://schemas.microsoft.com/office/drawing/2014/main" val="2813712491"/>
                  </a:ext>
                </a:extLst>
              </a:tr>
              <a:tr h="370840">
                <a:tc>
                  <a:txBody>
                    <a:bodyPr/>
                    <a:lstStyle/>
                    <a:p>
                      <a:pPr algn="ctr"/>
                      <a:r>
                        <a:rPr lang="en-US" dirty="0"/>
                        <a:t>MS</a:t>
                      </a:r>
                    </a:p>
                  </a:txBody>
                  <a:tcPr/>
                </a:tc>
                <a:tc>
                  <a:txBody>
                    <a:bodyPr/>
                    <a:lstStyle/>
                    <a:p>
                      <a:pPr algn="ctr"/>
                      <a:r>
                        <a:rPr lang="en-US" dirty="0"/>
                        <a:t>$1000</a:t>
                      </a:r>
                    </a:p>
                  </a:txBody>
                  <a:tcPr/>
                </a:tc>
                <a:tc>
                  <a:txBody>
                    <a:bodyPr/>
                    <a:lstStyle/>
                    <a:p>
                      <a:pPr algn="ctr"/>
                      <a:r>
                        <a:rPr lang="en-US" dirty="0"/>
                        <a:t>$1900</a:t>
                      </a:r>
                    </a:p>
                  </a:txBody>
                  <a:tcPr/>
                </a:tc>
                <a:tc>
                  <a:txBody>
                    <a:bodyPr/>
                    <a:lstStyle/>
                    <a:p>
                      <a:pPr algn="ctr"/>
                      <a:r>
                        <a:rPr lang="en-US" dirty="0"/>
                        <a:t>$2710</a:t>
                      </a:r>
                    </a:p>
                  </a:txBody>
                  <a:tcPr/>
                </a:tc>
                <a:tc>
                  <a:txBody>
                    <a:bodyPr/>
                    <a:lstStyle/>
                    <a:p>
                      <a:pPr algn="ctr"/>
                      <a:r>
                        <a:rPr lang="en-US" dirty="0"/>
                        <a:t>…</a:t>
                      </a:r>
                    </a:p>
                  </a:txBody>
                  <a:tcPr/>
                </a:tc>
                <a:tc>
                  <a:txBody>
                    <a:bodyPr/>
                    <a:lstStyle/>
                    <a:p>
                      <a:pPr algn="ctr"/>
                      <a:r>
                        <a:rPr lang="en-US" dirty="0"/>
                        <a:t>$10,000</a:t>
                      </a:r>
                    </a:p>
                  </a:txBody>
                  <a:tcPr/>
                </a:tc>
                <a:extLst>
                  <a:ext uri="{0D108BD9-81ED-4DB2-BD59-A6C34878D82A}">
                    <a16:rowId xmlns:a16="http://schemas.microsoft.com/office/drawing/2014/main" val="1493292108"/>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C858872-F10A-461B-9BF7-CD740A943DBA}"/>
                  </a:ext>
                </a:extLst>
              </p:cNvPr>
              <p:cNvSpPr txBox="1"/>
              <p:nvPr/>
            </p:nvSpPr>
            <p:spPr>
              <a:xfrm>
                <a:off x="1097280" y="5430416"/>
                <a:ext cx="3754638"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𝑀𝑀</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𝑅𝑅</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0.1</m:t>
                          </m:r>
                        </m:den>
                      </m:f>
                      <m:r>
                        <a:rPr lang="en-US" b="0" i="1" smtClean="0">
                          <a:latin typeface="Cambria Math" panose="02040503050406030204" pitchFamily="18" charset="0"/>
                        </a:rPr>
                        <m:t>=10</m:t>
                      </m:r>
                    </m:oMath>
                  </m:oMathPara>
                </a14:m>
                <a:endParaRPr lang="en-US" dirty="0"/>
              </a:p>
            </p:txBody>
          </p:sp>
        </mc:Choice>
        <mc:Fallback xmlns="">
          <p:sp>
            <p:nvSpPr>
              <p:cNvPr id="10" name="TextBox 9">
                <a:extLst>
                  <a:ext uri="{FF2B5EF4-FFF2-40B4-BE49-F238E27FC236}">
                    <a16:creationId xmlns:a16="http://schemas.microsoft.com/office/drawing/2014/main" id="{DC858872-F10A-461B-9BF7-CD740A943DBA}"/>
                  </a:ext>
                </a:extLst>
              </p:cNvPr>
              <p:cNvSpPr txBox="1">
                <a:spLocks noRot="1" noChangeAspect="1" noMove="1" noResize="1" noEditPoints="1" noAdjustHandles="1" noChangeArrowheads="1" noChangeShapeType="1" noTextEdit="1"/>
              </p:cNvSpPr>
              <p:nvPr/>
            </p:nvSpPr>
            <p:spPr>
              <a:xfrm>
                <a:off x="1097280" y="5430416"/>
                <a:ext cx="3754638" cy="634789"/>
              </a:xfrm>
              <a:prstGeom prst="rect">
                <a:avLst/>
              </a:prstGeom>
              <a:blipFill>
                <a:blip r:embed="rId2"/>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EE869A58-0962-4343-894E-BC29D2CF2623}"/>
              </a:ext>
            </a:extLst>
          </p:cNvPr>
          <p:cNvSpPr/>
          <p:nvPr/>
        </p:nvSpPr>
        <p:spPr>
          <a:xfrm>
            <a:off x="3928186" y="4300119"/>
            <a:ext cx="1810139" cy="1008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EB17A26-DB76-4A86-9908-C2C400240611}"/>
              </a:ext>
            </a:extLst>
          </p:cNvPr>
          <p:cNvSpPr/>
          <p:nvPr/>
        </p:nvSpPr>
        <p:spPr>
          <a:xfrm>
            <a:off x="3062933" y="4359548"/>
            <a:ext cx="1810139" cy="1008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3730FDB-AA18-4E66-8A92-AEDF95463CF7}"/>
              </a:ext>
            </a:extLst>
          </p:cNvPr>
          <p:cNvSpPr/>
          <p:nvPr/>
        </p:nvSpPr>
        <p:spPr>
          <a:xfrm>
            <a:off x="2197701" y="4433213"/>
            <a:ext cx="1810139" cy="1008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142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0" nodeType="clickEffect">
                                  <p:stCondLst>
                                    <p:cond delay="0"/>
                                  </p:stCondLst>
                                  <p:childTnLst>
                                    <p:animEffect transition="out" filter="wipe(down)">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par>
                          <p:cTn id="21" fill="hold">
                            <p:stCondLst>
                              <p:cond delay="500"/>
                            </p:stCondLst>
                            <p:childTnLst>
                              <p:par>
                                <p:cTn id="22" presetID="22" presetClass="exit" presetSubtype="4" fill="hold" grpId="1" nodeType="afterEffect">
                                  <p:stCondLst>
                                    <p:cond delay="2500"/>
                                  </p:stCondLst>
                                  <p:childTnLst>
                                    <p:animEffect transition="out" filter="wipe(down)">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grpId="0" nodeType="clickEffect">
                                  <p:stCondLst>
                                    <p:cond delay="0"/>
                                  </p:stCondLst>
                                  <p:childTnLst>
                                    <p:animEffect transition="out" filter="wipe(down)">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par>
                          <p:cTn id="39" fill="hold">
                            <p:stCondLst>
                              <p:cond delay="500"/>
                            </p:stCondLst>
                            <p:childTnLst>
                              <p:par>
                                <p:cTn id="40" presetID="22" presetClass="exit" presetSubtype="8" fill="hold" grpId="1" nodeType="afterEffect">
                                  <p:stCondLst>
                                    <p:cond delay="2500"/>
                                  </p:stCondLst>
                                  <p:childTnLst>
                                    <p:animEffect transition="out" filter="wipe(left)">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xit" presetSubtype="4" fill="hold" grpId="0" nodeType="clickEffect">
                                  <p:stCondLst>
                                    <p:cond delay="0"/>
                                  </p:stCondLst>
                                  <p:childTnLst>
                                    <p:animEffect transition="out" filter="wipe(down)">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0" grpId="0"/>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6175B1-897F-4C11-A111-51E06F57C3A3}"/>
              </a:ext>
            </a:extLst>
          </p:cNvPr>
          <p:cNvSpPr>
            <a:spLocks noGrp="1"/>
          </p:cNvSpPr>
          <p:nvPr>
            <p:ph type="title"/>
          </p:nvPr>
        </p:nvSpPr>
        <p:spPr/>
        <p:txBody>
          <a:bodyPr/>
          <a:lstStyle/>
          <a:p>
            <a:r>
              <a:rPr lang="en-US" dirty="0"/>
              <a:t>Summary and Criticism</a:t>
            </a:r>
          </a:p>
        </p:txBody>
      </p:sp>
      <p:sp>
        <p:nvSpPr>
          <p:cNvPr id="5" name="Text Placeholder 4">
            <a:extLst>
              <a:ext uri="{FF2B5EF4-FFF2-40B4-BE49-F238E27FC236}">
                <a16:creationId xmlns:a16="http://schemas.microsoft.com/office/drawing/2014/main" id="{6E9D906E-2156-470A-A466-80F353982434}"/>
              </a:ext>
            </a:extLst>
          </p:cNvPr>
          <p:cNvSpPr>
            <a:spLocks noGrp="1"/>
          </p:cNvSpPr>
          <p:nvPr>
            <p:ph type="body" idx="1"/>
          </p:nvPr>
        </p:nvSpPr>
        <p:spPr/>
        <p:txBody>
          <a:bodyPr/>
          <a:lstStyle/>
          <a:p>
            <a:r>
              <a:rPr lang="en-US" dirty="0"/>
              <a:t>Full reserves (100%)</a:t>
            </a:r>
          </a:p>
        </p:txBody>
      </p:sp>
      <p:sp>
        <p:nvSpPr>
          <p:cNvPr id="6" name="Content Placeholder 5">
            <a:extLst>
              <a:ext uri="{FF2B5EF4-FFF2-40B4-BE49-F238E27FC236}">
                <a16:creationId xmlns:a16="http://schemas.microsoft.com/office/drawing/2014/main" id="{BA8DCDD6-6A64-483C-85C0-2BA2C7CBD0E6}"/>
              </a:ext>
            </a:extLst>
          </p:cNvPr>
          <p:cNvSpPr>
            <a:spLocks noGrp="1"/>
          </p:cNvSpPr>
          <p:nvPr>
            <p:ph sz="half" idx="2"/>
          </p:nvPr>
        </p:nvSpPr>
        <p:spPr/>
        <p:txBody>
          <a:bodyPr>
            <a:normAutofit fontScale="92500" lnSpcReduction="10000"/>
          </a:bodyPr>
          <a:lstStyle/>
          <a:p>
            <a:r>
              <a:rPr lang="en-US" dirty="0"/>
              <a:t>Bank runs are not a problem.</a:t>
            </a:r>
          </a:p>
          <a:p>
            <a:r>
              <a:rPr lang="en-US" dirty="0"/>
              <a:t>Money production is subject to profit/loss.</a:t>
            </a:r>
          </a:p>
          <a:p>
            <a:r>
              <a:rPr lang="en-US" dirty="0"/>
              <a:t>Credit markets function normally.</a:t>
            </a:r>
          </a:p>
          <a:p>
            <a:r>
              <a:rPr lang="en-US" dirty="0"/>
              <a:t>Critics of this system say that we miss out on a lot of lending and investment because banks can’t extend credit beyond what depositors have put in the banking system.</a:t>
            </a:r>
          </a:p>
          <a:p>
            <a:r>
              <a:rPr lang="en-US" dirty="0"/>
              <a:t>Critics also say that a central bank would have virtually no ability to exercise control over the money supply.</a:t>
            </a:r>
          </a:p>
        </p:txBody>
      </p:sp>
      <p:sp>
        <p:nvSpPr>
          <p:cNvPr id="7" name="Text Placeholder 6">
            <a:extLst>
              <a:ext uri="{FF2B5EF4-FFF2-40B4-BE49-F238E27FC236}">
                <a16:creationId xmlns:a16="http://schemas.microsoft.com/office/drawing/2014/main" id="{1FFB569B-3B6F-4F02-9300-D6CB2BE4DA13}"/>
              </a:ext>
            </a:extLst>
          </p:cNvPr>
          <p:cNvSpPr>
            <a:spLocks noGrp="1"/>
          </p:cNvSpPr>
          <p:nvPr>
            <p:ph type="body" sz="quarter" idx="3"/>
          </p:nvPr>
        </p:nvSpPr>
        <p:spPr/>
        <p:txBody>
          <a:bodyPr/>
          <a:lstStyle/>
          <a:p>
            <a:r>
              <a:rPr lang="en-US" dirty="0"/>
              <a:t>Fractional reserves</a:t>
            </a:r>
          </a:p>
        </p:txBody>
      </p:sp>
      <p:sp>
        <p:nvSpPr>
          <p:cNvPr id="8" name="Content Placeholder 7">
            <a:extLst>
              <a:ext uri="{FF2B5EF4-FFF2-40B4-BE49-F238E27FC236}">
                <a16:creationId xmlns:a16="http://schemas.microsoft.com/office/drawing/2014/main" id="{303D08EB-5CFD-453F-AA0D-C1B7B4592FF3}"/>
              </a:ext>
            </a:extLst>
          </p:cNvPr>
          <p:cNvSpPr>
            <a:spLocks noGrp="1"/>
          </p:cNvSpPr>
          <p:nvPr>
            <p:ph sz="quarter" idx="4"/>
          </p:nvPr>
        </p:nvSpPr>
        <p:spPr/>
        <p:txBody>
          <a:bodyPr>
            <a:normAutofit fontScale="92500" lnSpcReduction="10000"/>
          </a:bodyPr>
          <a:lstStyle/>
          <a:p>
            <a:r>
              <a:rPr lang="en-US" dirty="0"/>
              <a:t>Bank runs are a problem.</a:t>
            </a:r>
          </a:p>
          <a:p>
            <a:r>
              <a:rPr lang="en-US" dirty="0"/>
              <a:t>Money supply grows without profit/loss check.</a:t>
            </a:r>
          </a:p>
          <a:p>
            <a:r>
              <a:rPr lang="en-US" dirty="0"/>
              <a:t>Credit markets no longer reflect time preferences.</a:t>
            </a:r>
          </a:p>
          <a:p>
            <a:r>
              <a:rPr lang="en-US" dirty="0"/>
              <a:t>Critics say that bank runs are an inherent risk and they can lead to full-blown financial crises.</a:t>
            </a:r>
          </a:p>
          <a:p>
            <a:r>
              <a:rPr lang="en-US" dirty="0"/>
              <a:t>Critics also say that the increase in credit leads to malinvestment and overconsumption, i.e., a business cycle.</a:t>
            </a:r>
          </a:p>
        </p:txBody>
      </p:sp>
    </p:spTree>
    <p:extLst>
      <p:ext uri="{BB962C8B-B14F-4D97-AF65-F5344CB8AC3E}">
        <p14:creationId xmlns:p14="http://schemas.microsoft.com/office/powerpoint/2010/main" val="1090718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ACEFCB-AC7A-4442-B033-555A2A2B5A26}"/>
              </a:ext>
            </a:extLst>
          </p:cNvPr>
          <p:cNvSpPr>
            <a:spLocks noGrp="1"/>
          </p:cNvSpPr>
          <p:nvPr>
            <p:ph type="title"/>
          </p:nvPr>
        </p:nvSpPr>
        <p:spPr/>
        <p:txBody>
          <a:bodyPr/>
          <a:lstStyle/>
          <a:p>
            <a:r>
              <a:rPr lang="en-US" dirty="0"/>
              <a:t>Development of central banking</a:t>
            </a:r>
          </a:p>
        </p:txBody>
      </p:sp>
      <p:sp>
        <p:nvSpPr>
          <p:cNvPr id="8" name="Content Placeholder 7">
            <a:extLst>
              <a:ext uri="{FF2B5EF4-FFF2-40B4-BE49-F238E27FC236}">
                <a16:creationId xmlns:a16="http://schemas.microsoft.com/office/drawing/2014/main" id="{B9B3C1E8-76ED-4B19-95B1-02B0C77F17DF}"/>
              </a:ext>
            </a:extLst>
          </p:cNvPr>
          <p:cNvSpPr>
            <a:spLocks noGrp="1"/>
          </p:cNvSpPr>
          <p:nvPr>
            <p:ph idx="1"/>
          </p:nvPr>
        </p:nvSpPr>
        <p:spPr/>
        <p:txBody>
          <a:bodyPr/>
          <a:lstStyle/>
          <a:p>
            <a:r>
              <a:rPr lang="en-US" dirty="0"/>
              <a:t>One bank cannot issue too much fiduciary media because the holders of that bank’s notes (e.g., other banks) will seek to redeem them. This can easily bankrupt the overextended bank.</a:t>
            </a:r>
          </a:p>
          <a:p>
            <a:r>
              <a:rPr lang="en-US" dirty="0"/>
              <a:t>If all the banks issue the same amount of fiduciary media, even at high and increasing rates, no individual bank is at risk per se. Each bank’s overextension is matched by all the other banks’ overextension and they cancel each other out.</a:t>
            </a:r>
          </a:p>
          <a:p>
            <a:r>
              <a:rPr lang="en-US" dirty="0"/>
              <a:t>Banks may seek to cartelize or have a central coordinator so that they can evenly issue fiduciary media this way. Banks and their customers may want a “lender of last resort” to moderate banking crises, too.</a:t>
            </a:r>
          </a:p>
          <a:p>
            <a:r>
              <a:rPr lang="en-US" dirty="0"/>
              <a:t>The answer, then, is a central bank.</a:t>
            </a:r>
          </a:p>
        </p:txBody>
      </p:sp>
    </p:spTree>
    <p:extLst>
      <p:ext uri="{BB962C8B-B14F-4D97-AF65-F5344CB8AC3E}">
        <p14:creationId xmlns:p14="http://schemas.microsoft.com/office/powerpoint/2010/main" val="3457148821"/>
      </p:ext>
    </p:extLst>
  </p:cSld>
  <p:clrMapOvr>
    <a:masterClrMapping/>
  </p:clrMapOvr>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242852"/>
      </a:dk2>
      <a:lt2>
        <a:srgbClr val="ACCBF9"/>
      </a:lt2>
      <a:accent1>
        <a:srgbClr val="629DD1"/>
      </a:accent1>
      <a:accent2>
        <a:srgbClr val="4A66AC"/>
      </a:accent2>
      <a:accent3>
        <a:srgbClr val="297FD5"/>
      </a:accent3>
      <a:accent4>
        <a:srgbClr val="7F8FA9"/>
      </a:accent4>
      <a:accent5>
        <a:srgbClr val="5AA2AE"/>
      </a:accent5>
      <a:accent6>
        <a:srgbClr val="9D90A0"/>
      </a:accent6>
      <a:hlink>
        <a:srgbClr val="9454C3"/>
      </a:hlink>
      <a:folHlink>
        <a:srgbClr val="3EBBF0"/>
      </a:folHlink>
    </a:clrScheme>
    <a:fontScheme name="Constantia-Tahoma">
      <a:majorFont>
        <a:latin typeface="Constantia"/>
        <a:ea typeface=""/>
        <a:cs typeface=""/>
      </a:majorFont>
      <a:minorFont>
        <a:latin typeface="Tahom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70426DC4-BFBD-49A6-8A91-96ACCA77851F}" vid="{AE4518CA-4598-46EF-8AA3-35B235132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JonathanPPTtemplate</Template>
  <TotalTime>5824</TotalTime>
  <Words>1311</Words>
  <Application>Microsoft Office PowerPoint</Application>
  <PresentationFormat>Widescreen</PresentationFormat>
  <Paragraphs>291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Cambria Math</vt:lpstr>
      <vt:lpstr>Constantia</vt:lpstr>
      <vt:lpstr>Tahoma</vt:lpstr>
      <vt:lpstr>Retrospect</vt:lpstr>
      <vt:lpstr>Banking </vt:lpstr>
      <vt:lpstr>Money - recap</vt:lpstr>
      <vt:lpstr>Banking – two functions</vt:lpstr>
      <vt:lpstr>Deposit banking</vt:lpstr>
      <vt:lpstr>Loan banking</vt:lpstr>
      <vt:lpstr>Fractional Reserve Banking</vt:lpstr>
      <vt:lpstr>Money multiplier</vt:lpstr>
      <vt:lpstr>Summary and Criticism</vt:lpstr>
      <vt:lpstr>Development of central banking</vt:lpstr>
      <vt:lpstr>Federal Reserve</vt:lpstr>
      <vt:lpstr>Federal Reserve System’s Balance Sheet – July 1, 2020</vt:lpstr>
      <vt:lpstr>Federal Reserve: Total Assets</vt:lpstr>
      <vt:lpstr>Federal Reserve System’s Balance Sheet – changes since July 3, 2019</vt:lpstr>
      <vt:lpstr>Federal Reserve System’s Balance Sheet – changes since July 3, 2019</vt:lpstr>
      <vt:lpstr>Central banking + Fractional Reserve Banking</vt:lpstr>
      <vt:lpstr>Central banking + Fractional Reserve Banking</vt:lpstr>
      <vt:lpstr>Central banking + Fractional Reserve Banking</vt:lpstr>
      <vt:lpstr>Central banking + Fractional Reserve Banking</vt:lpstr>
      <vt:lpstr>Central banking + Fractional Reserve Banking</vt:lpstr>
      <vt:lpstr>Results</vt:lpstr>
      <vt:lpstr>Recommended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and Banking</dc:title>
  <dc:creator>Jonathan Newman</dc:creator>
  <cp:lastModifiedBy>Jonathan Newman</cp:lastModifiedBy>
  <cp:revision>69</cp:revision>
  <dcterms:created xsi:type="dcterms:W3CDTF">2018-08-26T23:37:57Z</dcterms:created>
  <dcterms:modified xsi:type="dcterms:W3CDTF">2020-07-13T13:53:49Z</dcterms:modified>
</cp:coreProperties>
</file>