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5" r:id="rId1"/>
  </p:sldMasterIdLst>
  <p:notesMasterIdLst>
    <p:notesMasterId r:id="rId16"/>
  </p:notesMasterIdLst>
  <p:handoutMasterIdLst>
    <p:handoutMasterId r:id="rId17"/>
  </p:handoutMasterIdLst>
  <p:sldIdLst>
    <p:sldId id="258" r:id="rId2"/>
    <p:sldId id="333" r:id="rId3"/>
    <p:sldId id="332" r:id="rId4"/>
    <p:sldId id="321" r:id="rId5"/>
    <p:sldId id="312" r:id="rId6"/>
    <p:sldId id="326" r:id="rId7"/>
    <p:sldId id="313" r:id="rId8"/>
    <p:sldId id="266" r:id="rId9"/>
    <p:sldId id="338" r:id="rId10"/>
    <p:sldId id="339" r:id="rId11"/>
    <p:sldId id="346" r:id="rId12"/>
    <p:sldId id="335" r:id="rId13"/>
    <p:sldId id="344" r:id="rId14"/>
    <p:sldId id="343" r:id="rId15"/>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Slate Pro Light" panose="02000306040000020004" pitchFamily="2" charset="0"/>
      <p:regular r:id="rId22"/>
    </p:embeddedFont>
    <p:embeddedFont>
      <p:font typeface="Tahoma" panose="020B0604030504040204" pitchFamily="34" charset="0"/>
      <p:regular r:id="rId23"/>
      <p:bold r:id="rId24"/>
    </p:embeddedFont>
  </p:embeddedFont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D60093"/>
    <a:srgbClr val="FF66CC"/>
    <a:srgbClr val="003399"/>
    <a:srgbClr val="C6C5B2"/>
    <a:srgbClr val="B3B299"/>
    <a:srgbClr val="9966FF"/>
    <a:srgbClr val="3366FF"/>
    <a:srgbClr val="FF00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201" autoAdjust="0"/>
    <p:restoredTop sz="81887" autoAdjust="0"/>
  </p:normalViewPr>
  <p:slideViewPr>
    <p:cSldViewPr>
      <p:cViewPr varScale="1">
        <p:scale>
          <a:sx n="55" d="100"/>
          <a:sy n="55" d="100"/>
        </p:scale>
        <p:origin x="3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p:cViewPr varScale="1">
        <p:scale>
          <a:sx n="78" d="100"/>
          <a:sy n="78" d="100"/>
        </p:scale>
        <p:origin x="-49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706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706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706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56574CE1-1A75-46B1-A2AB-90A699D9B8D6}" type="slidenum">
              <a:rPr lang="en-US"/>
              <a:pPr/>
              <a:t>‹#›</a:t>
            </a:fld>
            <a:endParaRPr lang="en-US"/>
          </a:p>
        </p:txBody>
      </p:sp>
    </p:spTree>
    <p:extLst>
      <p:ext uri="{BB962C8B-B14F-4D97-AF65-F5344CB8AC3E}">
        <p14:creationId xmlns:p14="http://schemas.microsoft.com/office/powerpoint/2010/main" val="2961678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CF1413B0-C83F-49B4-839C-2F4F6DBEEB5D}" type="slidenum">
              <a:rPr lang="en-US"/>
              <a:pPr/>
              <a:t>‹#›</a:t>
            </a:fld>
            <a:endParaRPr lang="en-US"/>
          </a:p>
        </p:txBody>
      </p:sp>
    </p:spTree>
    <p:extLst>
      <p:ext uri="{BB962C8B-B14F-4D97-AF65-F5344CB8AC3E}">
        <p14:creationId xmlns:p14="http://schemas.microsoft.com/office/powerpoint/2010/main" val="6695591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1175D5-3AA2-48F1-8E80-DAF9A293DD07}" type="slidenum">
              <a:rPr lang="en-US"/>
              <a:pPr/>
              <a:t>1</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36145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527</a:t>
            </a:r>
            <a:r>
              <a:rPr lang="en-US" baseline="0" dirty="0"/>
              <a:t> occurrences of the word “entrepreneur” or its cognates. Usually absent from the index of mainstream economics texts</a:t>
            </a:r>
            <a:endParaRPr lang="en-US" dirty="0"/>
          </a:p>
        </p:txBody>
      </p:sp>
      <p:sp>
        <p:nvSpPr>
          <p:cNvPr id="4" name="Slide Number Placeholder 3"/>
          <p:cNvSpPr>
            <a:spLocks noGrp="1"/>
          </p:cNvSpPr>
          <p:nvPr>
            <p:ph type="sldNum" sz="quarter" idx="10"/>
          </p:nvPr>
        </p:nvSpPr>
        <p:spPr/>
        <p:txBody>
          <a:bodyPr/>
          <a:lstStyle/>
          <a:p>
            <a:fld id="{CF1413B0-C83F-49B4-839C-2F4F6DBEEB5D}" type="slidenum">
              <a:rPr lang="en-US" smtClean="0"/>
              <a:pPr/>
              <a:t>3</a:t>
            </a:fld>
            <a:endParaRPr lang="en-US"/>
          </a:p>
        </p:txBody>
      </p:sp>
    </p:spTree>
    <p:extLst>
      <p:ext uri="{BB962C8B-B14F-4D97-AF65-F5344CB8AC3E}">
        <p14:creationId xmlns:p14="http://schemas.microsoft.com/office/powerpoint/2010/main" val="4020378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413B0-C83F-49B4-839C-2F4F6DBEEB5D}" type="slidenum">
              <a:rPr lang="en-US" smtClean="0"/>
              <a:pPr/>
              <a:t>5</a:t>
            </a:fld>
            <a:endParaRPr lang="en-US"/>
          </a:p>
        </p:txBody>
      </p:sp>
    </p:spTree>
    <p:extLst>
      <p:ext uri="{BB962C8B-B14F-4D97-AF65-F5344CB8AC3E}">
        <p14:creationId xmlns:p14="http://schemas.microsoft.com/office/powerpoint/2010/main" val="522830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D1D1C88-172B-4A3C-94CC-284B95B2FD5A}" type="slidenum">
              <a:rPr lang="en-US" altLang="en-US" smtClean="0">
                <a:latin typeface="Arial" charset="0"/>
              </a:rPr>
              <a:pPr/>
              <a:t>6</a:t>
            </a:fld>
            <a:endParaRPr lang="en-US" altLang="en-US">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Isolable – value of the factor’s service can be appraised separately from those of the other factors</a:t>
            </a:r>
          </a:p>
          <a:p>
            <a:pPr eaLnBrk="1" hangingPunct="1"/>
            <a:endParaRPr lang="en-US" altLang="en-US"/>
          </a:p>
          <a:p>
            <a:pPr eaLnBrk="1" hangingPunct="1"/>
            <a:r>
              <a:rPr lang="en-US" altLang="en-US"/>
              <a:t>Specific factors – can only be used in one production process [largely ignored by mainstream production theory, which treats factor categories as schmoo]</a:t>
            </a:r>
          </a:p>
          <a:p>
            <a:pPr eaLnBrk="1" hangingPunct="1"/>
            <a:endParaRPr lang="en-US" altLang="en-US"/>
          </a:p>
          <a:p>
            <a:pPr eaLnBrk="1" hangingPunct="1"/>
            <a:r>
              <a:rPr lang="en-US" altLang="en-US"/>
              <a:t>Note that DMRP gives the maximum willingness to pay on the part of factor users; the actual price will depend on supply conditions as well [bargaining]</a:t>
            </a:r>
          </a:p>
        </p:txBody>
      </p:sp>
    </p:spTree>
    <p:extLst>
      <p:ext uri="{BB962C8B-B14F-4D97-AF65-F5344CB8AC3E}">
        <p14:creationId xmlns:p14="http://schemas.microsoft.com/office/powerpoint/2010/main" val="3225801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413B0-C83F-49B4-839C-2F4F6DBEEB5D}" type="slidenum">
              <a:rPr lang="en-US" smtClean="0"/>
              <a:pPr/>
              <a:t>7</a:t>
            </a:fld>
            <a:endParaRPr lang="en-US"/>
          </a:p>
        </p:txBody>
      </p:sp>
    </p:spTree>
    <p:extLst>
      <p:ext uri="{BB962C8B-B14F-4D97-AF65-F5344CB8AC3E}">
        <p14:creationId xmlns:p14="http://schemas.microsoft.com/office/powerpoint/2010/main" val="1117029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96CF28-E79F-403E-8EF7-2E41A3933B21}" type="slidenum">
              <a:rPr lang="en-US"/>
              <a:pPr/>
              <a:t>8</a:t>
            </a:fld>
            <a:endParaRPr lang="en-US"/>
          </a:p>
        </p:txBody>
      </p:sp>
      <p:sp>
        <p:nvSpPr>
          <p:cNvPr id="415746" name="Rectangle 2"/>
          <p:cNvSpPr>
            <a:spLocks noGrp="1" noRot="1" noChangeAspect="1" noChangeArrowheads="1" noTextEdit="1"/>
          </p:cNvSpPr>
          <p:nvPr>
            <p:ph type="sldImg"/>
          </p:nvPr>
        </p:nvSpPr>
        <p:spPr>
          <a:xfrm>
            <a:off x="1144588" y="684213"/>
            <a:ext cx="4572000" cy="3429000"/>
          </a:xfrm>
          <a:ln/>
        </p:spPr>
      </p:sp>
      <p:sp>
        <p:nvSpPr>
          <p:cNvPr id="415747" name="Rectangle 3"/>
          <p:cNvSpPr>
            <a:spLocks noGrp="1" noChangeArrowheads="1"/>
          </p:cNvSpPr>
          <p:nvPr>
            <p:ph type="body" idx="1"/>
          </p:nvPr>
        </p:nvSpPr>
        <p:spPr>
          <a:xfrm>
            <a:off x="914400" y="4343400"/>
            <a:ext cx="5029200" cy="4116388"/>
          </a:xfrm>
        </p:spPr>
        <p:txBody>
          <a:bodyPr/>
          <a:lstStyle/>
          <a:p>
            <a:r>
              <a:rPr lang="en-US" b="1" dirty="0"/>
              <a:t>Problems</a:t>
            </a:r>
          </a:p>
          <a:p>
            <a:endParaRPr lang="en-US" b="1" dirty="0"/>
          </a:p>
          <a:p>
            <a:r>
              <a:rPr lang="en-US" dirty="0"/>
              <a:t>No time or uncertainty (production takes time and receipts are uncertain)</a:t>
            </a:r>
          </a:p>
          <a:p>
            <a:endParaRPr lang="en-US" dirty="0"/>
          </a:p>
          <a:p>
            <a:r>
              <a:rPr lang="en-US" dirty="0"/>
              <a:t>No causal explanation for factor prices:</a:t>
            </a:r>
          </a:p>
          <a:p>
            <a:r>
              <a:rPr lang="en-US" dirty="0"/>
              <a:t>Assumes factor prices are given, then uses changes in factor prices to determine changes in factor usage (isoquant/</a:t>
            </a:r>
            <a:r>
              <a:rPr lang="en-US" dirty="0" err="1"/>
              <a:t>isocost</a:t>
            </a:r>
            <a:r>
              <a:rPr lang="en-US" dirty="0"/>
              <a:t> analysis), uses this to make factor demand curves, then uses these to explain factor prices! Not a </a:t>
            </a:r>
            <a:r>
              <a:rPr lang="en-US" b="1" dirty="0"/>
              <a:t>causal</a:t>
            </a:r>
            <a:r>
              <a:rPr lang="en-US" dirty="0"/>
              <a:t> explanation</a:t>
            </a:r>
          </a:p>
          <a:p>
            <a:r>
              <a:rPr lang="en-US" dirty="0"/>
              <a:t>(Rothbard: error stems from looking at the economy from the individual entrepreneur's point of view [Marshall’s “representative firm”])</a:t>
            </a:r>
          </a:p>
          <a:p>
            <a:endParaRPr lang="en-US" dirty="0"/>
          </a:p>
          <a:p>
            <a:r>
              <a:rPr lang="en-US" dirty="0"/>
              <a:t>Emphasis on the wrong problems: manager’s point of view, technical aspects of production, vast and misleading oversimplification of the entrepreneur’s decision problem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413B0-C83F-49B4-839C-2F4F6DBEEB5D}" type="slidenum">
              <a:rPr lang="en-US" smtClean="0"/>
              <a:pPr/>
              <a:t>10</a:t>
            </a:fld>
            <a:endParaRPr lang="en-US"/>
          </a:p>
        </p:txBody>
      </p:sp>
    </p:spTree>
    <p:extLst>
      <p:ext uri="{BB962C8B-B14F-4D97-AF65-F5344CB8AC3E}">
        <p14:creationId xmlns:p14="http://schemas.microsoft.com/office/powerpoint/2010/main" val="1270920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4665" name="Rectangle 153"/>
          <p:cNvSpPr>
            <a:spLocks noGrp="1" noChangeArrowheads="1"/>
          </p:cNvSpPr>
          <p:nvPr>
            <p:ph type="ctrTitle" sz="quarter"/>
          </p:nvPr>
        </p:nvSpPr>
        <p:spPr>
          <a:xfrm>
            <a:off x="381000" y="609600"/>
            <a:ext cx="5791200" cy="1736725"/>
          </a:xfrm>
        </p:spPr>
        <p:txBody>
          <a:bodyPr anchor="b" anchorCtr="1"/>
          <a:lstStyle>
            <a:lvl1pPr>
              <a:defRPr sz="4800">
                <a:latin typeface="Slate Pro Light" pitchFamily="50" charset="0"/>
                <a:cs typeface="Slate Pro" pitchFamily="2" charset="0"/>
              </a:defRPr>
            </a:lvl1pPr>
          </a:lstStyle>
          <a:p>
            <a:r>
              <a:rPr lang="en-US" dirty="0"/>
              <a:t>Click to edit Master title style</a:t>
            </a:r>
          </a:p>
        </p:txBody>
      </p:sp>
      <p:sp>
        <p:nvSpPr>
          <p:cNvPr id="64666" name="Rectangle 154"/>
          <p:cNvSpPr>
            <a:spLocks noGrp="1" noChangeArrowheads="1"/>
          </p:cNvSpPr>
          <p:nvPr>
            <p:ph type="subTitle" sz="quarter" idx="1"/>
          </p:nvPr>
        </p:nvSpPr>
        <p:spPr>
          <a:xfrm>
            <a:off x="609600" y="2819400"/>
            <a:ext cx="6172200" cy="1752600"/>
          </a:xfrm>
        </p:spPr>
        <p:txBody>
          <a:bodyPr/>
          <a:lstStyle>
            <a:lvl1pPr marL="0" indent="0">
              <a:buFont typeface="Arial" charset="0"/>
              <a:buNone/>
              <a:defRPr sz="3000">
                <a:solidFill>
                  <a:schemeClr val="tx1"/>
                </a:solidFill>
                <a:latin typeface="Slate Pro Light" pitchFamily="50" charset="0"/>
              </a:defRPr>
            </a:lvl1pPr>
          </a:lstStyle>
          <a:p>
            <a:r>
              <a:rPr lang="en-US" dirty="0"/>
              <a:t>Click to edit Master subtitle style</a:t>
            </a:r>
          </a:p>
        </p:txBody>
      </p:sp>
    </p:spTree>
  </p:cSld>
  <p:clrMapOvr>
    <a:masterClrMapping/>
  </p:clrMapOvr>
  <p:transition>
    <p:pull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pull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35187"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6338"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94175"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219200"/>
            <a:ext cx="4194175"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pull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pull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pull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pull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641" name="Rectangle 153"/>
          <p:cNvSpPr>
            <a:spLocks noGrp="1" noRot="1" noChangeArrowheads="1"/>
          </p:cNvSpPr>
          <p:nvPr>
            <p:ph type="title"/>
          </p:nvPr>
        </p:nvSpPr>
        <p:spPr bwMode="auto">
          <a:xfrm>
            <a:off x="301625" y="228600"/>
            <a:ext cx="854075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3645" name="Rectangle 157"/>
          <p:cNvSpPr>
            <a:spLocks noGrp="1" noRot="1" noChangeArrowheads="1"/>
          </p:cNvSpPr>
          <p:nvPr>
            <p:ph type="body" idx="1"/>
          </p:nvPr>
        </p:nvSpPr>
        <p:spPr bwMode="auto">
          <a:xfrm>
            <a:off x="304800" y="1219200"/>
            <a:ext cx="854075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pull dir="u"/>
  </p:transition>
  <p:txStyles>
    <p:titleStyle>
      <a:lvl1pPr algn="l" rtl="0" fontAlgn="base">
        <a:spcBef>
          <a:spcPct val="0"/>
        </a:spcBef>
        <a:spcAft>
          <a:spcPct val="0"/>
        </a:spcAft>
        <a:defRPr sz="3200">
          <a:solidFill>
            <a:srgbClr val="003399"/>
          </a:solidFill>
          <a:latin typeface="Slate Pro Light" pitchFamily="50" charset="0"/>
          <a:ea typeface="+mj-ea"/>
          <a:cs typeface="+mj-cs"/>
        </a:defRPr>
      </a:lvl1pPr>
      <a:lvl2pPr algn="l" rtl="0" fontAlgn="base">
        <a:spcBef>
          <a:spcPct val="0"/>
        </a:spcBef>
        <a:spcAft>
          <a:spcPct val="0"/>
        </a:spcAft>
        <a:defRPr sz="3200">
          <a:solidFill>
            <a:srgbClr val="003399"/>
          </a:solidFill>
          <a:latin typeface="Calibri" pitchFamily="34" charset="0"/>
        </a:defRPr>
      </a:lvl2pPr>
      <a:lvl3pPr algn="l" rtl="0" fontAlgn="base">
        <a:spcBef>
          <a:spcPct val="0"/>
        </a:spcBef>
        <a:spcAft>
          <a:spcPct val="0"/>
        </a:spcAft>
        <a:defRPr sz="3200">
          <a:solidFill>
            <a:srgbClr val="003399"/>
          </a:solidFill>
          <a:latin typeface="Calibri" pitchFamily="34" charset="0"/>
        </a:defRPr>
      </a:lvl3pPr>
      <a:lvl4pPr algn="l" rtl="0" fontAlgn="base">
        <a:spcBef>
          <a:spcPct val="0"/>
        </a:spcBef>
        <a:spcAft>
          <a:spcPct val="0"/>
        </a:spcAft>
        <a:defRPr sz="3200">
          <a:solidFill>
            <a:srgbClr val="003399"/>
          </a:solidFill>
          <a:latin typeface="Calibri" pitchFamily="34" charset="0"/>
        </a:defRPr>
      </a:lvl4pPr>
      <a:lvl5pPr algn="l" rtl="0" fontAlgn="base">
        <a:spcBef>
          <a:spcPct val="0"/>
        </a:spcBef>
        <a:spcAft>
          <a:spcPct val="0"/>
        </a:spcAft>
        <a:defRPr sz="3200">
          <a:solidFill>
            <a:srgbClr val="003399"/>
          </a:solidFill>
          <a:latin typeface="Calibri" pitchFamily="34" charset="0"/>
        </a:defRPr>
      </a:lvl5pPr>
      <a:lvl6pPr marL="457200" algn="l" rtl="0" fontAlgn="base">
        <a:spcBef>
          <a:spcPct val="0"/>
        </a:spcBef>
        <a:spcAft>
          <a:spcPct val="0"/>
        </a:spcAft>
        <a:defRPr sz="3200">
          <a:solidFill>
            <a:srgbClr val="003399"/>
          </a:solidFill>
          <a:latin typeface="Calibri" pitchFamily="34" charset="0"/>
        </a:defRPr>
      </a:lvl6pPr>
      <a:lvl7pPr marL="914400" algn="l" rtl="0" fontAlgn="base">
        <a:spcBef>
          <a:spcPct val="0"/>
        </a:spcBef>
        <a:spcAft>
          <a:spcPct val="0"/>
        </a:spcAft>
        <a:defRPr sz="3200">
          <a:solidFill>
            <a:srgbClr val="003399"/>
          </a:solidFill>
          <a:latin typeface="Calibri" pitchFamily="34" charset="0"/>
        </a:defRPr>
      </a:lvl7pPr>
      <a:lvl8pPr marL="1371600" algn="l" rtl="0" fontAlgn="base">
        <a:spcBef>
          <a:spcPct val="0"/>
        </a:spcBef>
        <a:spcAft>
          <a:spcPct val="0"/>
        </a:spcAft>
        <a:defRPr sz="3200">
          <a:solidFill>
            <a:srgbClr val="003399"/>
          </a:solidFill>
          <a:latin typeface="Calibri" pitchFamily="34" charset="0"/>
        </a:defRPr>
      </a:lvl8pPr>
      <a:lvl9pPr marL="1828800" algn="l" rtl="0" fontAlgn="base">
        <a:spcBef>
          <a:spcPct val="0"/>
        </a:spcBef>
        <a:spcAft>
          <a:spcPct val="0"/>
        </a:spcAft>
        <a:defRPr sz="3200">
          <a:solidFill>
            <a:srgbClr val="003399"/>
          </a:solidFill>
          <a:latin typeface="Calibri" pitchFamily="34" charset="0"/>
        </a:defRPr>
      </a:lvl9pPr>
    </p:titleStyle>
    <p:bodyStyle>
      <a:lvl1pPr marL="342900" indent="-342900" algn="l" rtl="0" fontAlgn="base">
        <a:spcBef>
          <a:spcPct val="20000"/>
        </a:spcBef>
        <a:spcAft>
          <a:spcPct val="0"/>
        </a:spcAft>
        <a:buClr>
          <a:srgbClr val="003399"/>
        </a:buClr>
        <a:buSzPct val="60000"/>
        <a:buFont typeface="Arial" charset="0"/>
        <a:buChar char="►"/>
        <a:defRPr sz="2400">
          <a:solidFill>
            <a:srgbClr val="003399"/>
          </a:solidFill>
          <a:latin typeface="Slate Pro Light" pitchFamily="50" charset="0"/>
          <a:ea typeface="+mn-ea"/>
          <a:cs typeface="+mn-cs"/>
        </a:defRPr>
      </a:lvl1pPr>
      <a:lvl2pPr marL="742950" indent="-285750" algn="l" rtl="0" fontAlgn="base">
        <a:spcBef>
          <a:spcPct val="20000"/>
        </a:spcBef>
        <a:spcAft>
          <a:spcPct val="0"/>
        </a:spcAft>
        <a:buClr>
          <a:srgbClr val="339933"/>
        </a:buClr>
        <a:buSzPct val="80000"/>
        <a:buFont typeface="Wingdings" pitchFamily="2" charset="2"/>
        <a:buChar char="§"/>
        <a:defRPr sz="2200">
          <a:solidFill>
            <a:schemeClr val="tx1"/>
          </a:solidFill>
          <a:latin typeface="Slate Pro Light" pitchFamily="50" charset="0"/>
        </a:defRPr>
      </a:lvl2pPr>
      <a:lvl3pPr marL="1143000" indent="-228600" algn="l" rtl="0" fontAlgn="base">
        <a:spcBef>
          <a:spcPct val="20000"/>
        </a:spcBef>
        <a:spcAft>
          <a:spcPct val="0"/>
        </a:spcAft>
        <a:buClr>
          <a:srgbClr val="003399"/>
        </a:buClr>
        <a:buSzPct val="60000"/>
        <a:buFont typeface="Arial" charset="0"/>
        <a:buChar char="►"/>
        <a:defRPr sz="2200">
          <a:solidFill>
            <a:schemeClr val="tx1"/>
          </a:solidFill>
          <a:latin typeface="Slate Pro Light" pitchFamily="50" charset="0"/>
        </a:defRPr>
      </a:lvl3pPr>
      <a:lvl4pPr marL="1600200" indent="-228600" algn="l" rtl="0" fontAlgn="base">
        <a:spcBef>
          <a:spcPct val="20000"/>
        </a:spcBef>
        <a:spcAft>
          <a:spcPct val="0"/>
        </a:spcAft>
        <a:buClr>
          <a:srgbClr val="339933"/>
        </a:buClr>
        <a:buSzPct val="80000"/>
        <a:buFont typeface="Wingdings" pitchFamily="2" charset="2"/>
        <a:buChar char="§"/>
        <a:defRPr sz="2200">
          <a:solidFill>
            <a:schemeClr val="tx1"/>
          </a:solidFill>
          <a:latin typeface="Slate Pro Light" pitchFamily="50" charset="0"/>
        </a:defRPr>
      </a:lvl4pPr>
      <a:lvl5pPr marL="2057400" indent="-228600" algn="l" rtl="0" fontAlgn="base">
        <a:spcBef>
          <a:spcPct val="20000"/>
        </a:spcBef>
        <a:spcAft>
          <a:spcPct val="0"/>
        </a:spcAft>
        <a:buClr>
          <a:srgbClr val="003399"/>
        </a:buClr>
        <a:buSzPct val="60000"/>
        <a:buFont typeface="Arial" charset="0"/>
        <a:buChar char="►"/>
        <a:defRPr sz="2200">
          <a:solidFill>
            <a:schemeClr val="tx1"/>
          </a:solidFill>
          <a:latin typeface="Slate Pro Light" pitchFamily="50" charset="0"/>
        </a:defRPr>
      </a:lvl5pPr>
      <a:lvl6pPr marL="25146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6pPr>
      <a:lvl7pPr marL="29718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7pPr>
      <a:lvl8pPr marL="34290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8pPr>
      <a:lvl9pPr marL="38862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5"/>
          <p:cNvSpPr>
            <a:spLocks noGrp="1" noChangeArrowheads="1"/>
          </p:cNvSpPr>
          <p:nvPr>
            <p:ph type="subTitle" idx="1"/>
          </p:nvPr>
        </p:nvSpPr>
        <p:spPr>
          <a:xfrm>
            <a:off x="895350" y="2590800"/>
            <a:ext cx="6172200" cy="2895600"/>
          </a:xfrm>
        </p:spPr>
        <p:txBody>
          <a:bodyPr/>
          <a:lstStyle/>
          <a:p>
            <a:r>
              <a:rPr lang="en-US" sz="3200" dirty="0">
                <a:latin typeface="Slate Pro Light" pitchFamily="50" charset="0"/>
                <a:cs typeface="Slate Pro" pitchFamily="2" charset="0"/>
              </a:rPr>
              <a:t>Peter G. Klein</a:t>
            </a:r>
          </a:p>
          <a:p>
            <a:pPr>
              <a:spcBef>
                <a:spcPts val="0"/>
              </a:spcBef>
            </a:pPr>
            <a:r>
              <a:rPr lang="en-US" sz="3200" dirty="0">
                <a:latin typeface="Slate Pro Light" pitchFamily="50" charset="0"/>
                <a:cs typeface="Slate Pro" pitchFamily="2" charset="0"/>
              </a:rPr>
              <a:t>Mises University </a:t>
            </a:r>
          </a:p>
          <a:p>
            <a:pPr>
              <a:spcBef>
                <a:spcPts val="0"/>
              </a:spcBef>
            </a:pPr>
            <a:r>
              <a:rPr lang="en-US" sz="3200" dirty="0">
                <a:latin typeface="Slate Pro Light" pitchFamily="50" charset="0"/>
                <a:cs typeface="Slate Pro" pitchFamily="2" charset="0"/>
              </a:rPr>
              <a:t>2020</a:t>
            </a:r>
          </a:p>
          <a:p>
            <a:pPr>
              <a:spcBef>
                <a:spcPts val="1200"/>
              </a:spcBef>
            </a:pPr>
            <a:r>
              <a:rPr lang="en-US" sz="2400" dirty="0">
                <a:latin typeface="Slate Pro Light" pitchFamily="50" charset="0"/>
                <a:cs typeface="Slate Pro" pitchFamily="2" charset="0"/>
              </a:rPr>
              <a:t>@</a:t>
            </a:r>
            <a:r>
              <a:rPr lang="en-US" sz="2400" dirty="0" err="1">
                <a:latin typeface="Slate Pro Light" pitchFamily="50" charset="0"/>
                <a:cs typeface="Slate Pro" pitchFamily="2" charset="0"/>
              </a:rPr>
              <a:t>petergklein</a:t>
            </a:r>
            <a:endParaRPr lang="en-US" sz="2400" dirty="0">
              <a:latin typeface="Slate Pro Light" pitchFamily="50" charset="0"/>
              <a:cs typeface="Slate Pro" pitchFamily="2" charset="0"/>
            </a:endParaRPr>
          </a:p>
          <a:p>
            <a:pPr>
              <a:spcBef>
                <a:spcPts val="0"/>
              </a:spcBef>
            </a:pPr>
            <a:r>
              <a:rPr lang="en-US" sz="2400" dirty="0">
                <a:latin typeface="Slate Pro Light" pitchFamily="50" charset="0"/>
                <a:cs typeface="Slate Pro" pitchFamily="2" charset="0"/>
              </a:rPr>
              <a:t>#</a:t>
            </a:r>
            <a:r>
              <a:rPr lang="en-US" sz="2400" dirty="0" err="1">
                <a:latin typeface="Slate Pro Light" pitchFamily="50" charset="0"/>
                <a:cs typeface="Slate Pro" pitchFamily="2" charset="0"/>
              </a:rPr>
              <a:t>MisesU</a:t>
            </a:r>
            <a:endParaRPr lang="en-US" sz="2400" dirty="0">
              <a:latin typeface="Slate Pro Light" pitchFamily="50" charset="0"/>
              <a:cs typeface="Slate Pro" pitchFamily="2" charset="0"/>
            </a:endParaRPr>
          </a:p>
        </p:txBody>
      </p:sp>
      <p:sp>
        <p:nvSpPr>
          <p:cNvPr id="67602" name="Text Box 18"/>
          <p:cNvSpPr txBox="1">
            <a:spLocks noChangeArrowheads="1"/>
          </p:cNvSpPr>
          <p:nvPr/>
        </p:nvSpPr>
        <p:spPr bwMode="auto">
          <a:xfrm>
            <a:off x="895350" y="1295400"/>
            <a:ext cx="7867650" cy="892552"/>
          </a:xfrm>
          <a:prstGeom prst="rect">
            <a:avLst/>
          </a:prstGeom>
          <a:noFill/>
          <a:ln w="9525">
            <a:noFill/>
            <a:miter lim="800000"/>
            <a:headEnd/>
            <a:tailEnd/>
          </a:ln>
          <a:effectLst/>
        </p:spPr>
        <p:txBody>
          <a:bodyPr wrap="square">
            <a:spAutoFit/>
          </a:bodyPr>
          <a:lstStyle/>
          <a:p>
            <a:r>
              <a:rPr lang="en-US" sz="5200" dirty="0">
                <a:solidFill>
                  <a:srgbClr val="003399"/>
                </a:solidFill>
                <a:latin typeface="Slate Pro Light" pitchFamily="50" charset="0"/>
                <a:cs typeface="Slate Pro" pitchFamily="2" charset="0"/>
              </a:rPr>
              <a:t>Entrepreneurship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Entrepreneurship, judgment, and ownership</a:t>
            </a:r>
          </a:p>
        </p:txBody>
      </p:sp>
      <p:sp>
        <p:nvSpPr>
          <p:cNvPr id="3" name="Content Placeholder 2"/>
          <p:cNvSpPr>
            <a:spLocks noGrp="1"/>
          </p:cNvSpPr>
          <p:nvPr>
            <p:ph idx="1"/>
          </p:nvPr>
        </p:nvSpPr>
        <p:spPr>
          <a:xfrm>
            <a:off x="304800" y="1219200"/>
            <a:ext cx="8153400" cy="5105400"/>
          </a:xfrm>
        </p:spPr>
        <p:txBody>
          <a:bodyPr/>
          <a:lstStyle/>
          <a:p>
            <a:r>
              <a:rPr lang="en-US" dirty="0"/>
              <a:t>Judgment: decision-making under uncertainty without a formal model or decision rule (intuition, gut feeling, </a:t>
            </a:r>
            <a:r>
              <a:rPr lang="en-US" i="1" dirty="0" err="1"/>
              <a:t>Verstehen</a:t>
            </a:r>
            <a:r>
              <a:rPr lang="en-US" dirty="0"/>
              <a:t>)</a:t>
            </a:r>
          </a:p>
          <a:p>
            <a:pPr marL="685800" lvl="1" indent="0">
              <a:buNone/>
            </a:pPr>
            <a:r>
              <a:rPr lang="en-US" sz="2100" dirty="0"/>
              <a:t>“[T]he real entrepreneur is a speculator, a man eager to utilize his opinion about the future structure of the market for business operations promising profits. This specific anticipative understanding of the conditions of the uncertain future defies any rules and systematization. It can be neither taught nor </a:t>
            </a:r>
          </a:p>
          <a:p>
            <a:pPr marL="685800" lvl="1" indent="0">
              <a:spcBef>
                <a:spcPts val="0"/>
              </a:spcBef>
              <a:buNone/>
            </a:pPr>
            <a:r>
              <a:rPr lang="en-US" sz="2100" dirty="0"/>
              <a:t>learned. . . . [The entrepreneur] sees the past </a:t>
            </a:r>
          </a:p>
          <a:p>
            <a:pPr marL="685800" lvl="1" indent="0">
              <a:spcBef>
                <a:spcPts val="0"/>
              </a:spcBef>
              <a:buNone/>
            </a:pPr>
            <a:r>
              <a:rPr lang="en-US" sz="2100" dirty="0"/>
              <a:t>and the present as other people do; but he </a:t>
            </a:r>
          </a:p>
          <a:p>
            <a:pPr marL="685800" lvl="1" indent="0">
              <a:spcBef>
                <a:spcPts val="0"/>
              </a:spcBef>
              <a:buNone/>
            </a:pPr>
            <a:r>
              <a:rPr lang="en-US" sz="2100" dirty="0"/>
              <a:t>judges the future in a different way” (Mises, </a:t>
            </a:r>
          </a:p>
          <a:p>
            <a:pPr marL="685800" lvl="1" indent="0">
              <a:spcBef>
                <a:spcPts val="0"/>
              </a:spcBef>
              <a:buNone/>
            </a:pPr>
            <a:r>
              <a:rPr lang="en-US" sz="2100" dirty="0"/>
              <a:t>1949, p. 585).</a:t>
            </a:r>
          </a:p>
          <a:p>
            <a:r>
              <a:rPr lang="en-US" dirty="0"/>
              <a:t>Judgment is manifest in ownership (Mises’s </a:t>
            </a:r>
          </a:p>
          <a:p>
            <a:pPr marL="0" indent="0" defTabSz="347663">
              <a:spcBef>
                <a:spcPts val="0"/>
              </a:spcBef>
              <a:buNone/>
            </a:pPr>
            <a:r>
              <a:rPr lang="en-US" dirty="0"/>
              <a:t>	capitalist-entrepreneur”).</a:t>
            </a:r>
          </a:p>
          <a:p>
            <a:pPr defTabSz="296863">
              <a:spcBef>
                <a:spcPts val="0"/>
              </a:spcBef>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3581400"/>
            <a:ext cx="1960789" cy="2495550"/>
          </a:xfrm>
          <a:prstGeom prst="rect">
            <a:avLst/>
          </a:prstGeom>
        </p:spPr>
      </p:pic>
    </p:spTree>
    <p:extLst>
      <p:ext uri="{BB962C8B-B14F-4D97-AF65-F5344CB8AC3E}">
        <p14:creationId xmlns:p14="http://schemas.microsoft.com/office/powerpoint/2010/main" val="287058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152400"/>
            <a:ext cx="8540750" cy="838200"/>
          </a:xfrm>
        </p:spPr>
        <p:txBody>
          <a:bodyPr/>
          <a:lstStyle/>
          <a:p>
            <a:r>
              <a:rPr lang="en-US" dirty="0"/>
              <a:t>Ownership competence</a:t>
            </a:r>
          </a:p>
        </p:txBody>
      </p:sp>
      <p:sp>
        <p:nvSpPr>
          <p:cNvPr id="3" name="Content Placeholder 2" descr="bili"/>
          <p:cNvSpPr>
            <a:spLocks noGrp="1"/>
          </p:cNvSpPr>
          <p:nvPr>
            <p:ph idx="1"/>
          </p:nvPr>
        </p:nvSpPr>
        <p:spPr>
          <a:xfrm>
            <a:off x="304799" y="1066800"/>
            <a:ext cx="8537575" cy="5105400"/>
          </a:xfrm>
        </p:spPr>
        <p:txBody>
          <a:bodyPr/>
          <a:lstStyle/>
          <a:p>
            <a:r>
              <a:rPr lang="en-US" sz="2300" dirty="0"/>
              <a:t>Owners vary in their ability to exercise judgment under uncertainty </a:t>
            </a:r>
            <a:r>
              <a:rPr lang="en-US" sz="2000" dirty="0">
                <a:solidFill>
                  <a:schemeClr val="tx1"/>
                </a:solidFill>
              </a:rPr>
              <a:t>(Foss, Klein, Lien, Zellweger, and Zenger, 2020)</a:t>
            </a:r>
          </a:p>
          <a:p>
            <a:pPr lvl="1"/>
            <a:r>
              <a:rPr lang="en-US" dirty="0"/>
              <a:t>Matching competence: what to own</a:t>
            </a:r>
          </a:p>
          <a:p>
            <a:pPr lvl="1"/>
            <a:r>
              <a:rPr lang="en-US" dirty="0"/>
              <a:t>Governance competence: how to own</a:t>
            </a:r>
          </a:p>
          <a:p>
            <a:pPr lvl="1"/>
            <a:r>
              <a:rPr lang="en-US" dirty="0"/>
              <a:t>Timing competence: when to own</a:t>
            </a:r>
          </a:p>
          <a:p>
            <a:r>
              <a:rPr lang="en-US" sz="2300" dirty="0"/>
              <a:t>This ability may be correlated with cognitive capability.</a:t>
            </a:r>
          </a:p>
          <a:p>
            <a:r>
              <a:rPr lang="en-US" sz="2200" dirty="0"/>
              <a:t>Ownership can be exercised in groups, but </a:t>
            </a:r>
          </a:p>
          <a:p>
            <a:pPr marL="0" indent="0" defTabSz="339725">
              <a:spcBef>
                <a:spcPts val="0"/>
              </a:spcBef>
              <a:buNone/>
            </a:pPr>
            <a:r>
              <a:rPr lang="en-US" sz="2200" dirty="0"/>
              <a:t>	homogenous groups are usually higher in </a:t>
            </a:r>
          </a:p>
          <a:p>
            <a:pPr marL="0" indent="0" defTabSz="339725">
              <a:spcBef>
                <a:spcPts val="0"/>
              </a:spcBef>
              <a:buNone/>
            </a:pPr>
            <a:r>
              <a:rPr lang="en-US" sz="2200" dirty="0"/>
              <a:t>	ownership competence (</a:t>
            </a:r>
            <a:r>
              <a:rPr lang="en-US" sz="2200" dirty="0" err="1"/>
              <a:t>Hansmann</a:t>
            </a:r>
            <a:r>
              <a:rPr lang="en-US" sz="2200" dirty="0"/>
              <a:t>, 1996).</a:t>
            </a:r>
          </a:p>
          <a:p>
            <a:pPr lvl="1"/>
            <a:r>
              <a:rPr lang="en-US" sz="2000" dirty="0"/>
              <a:t>Implications for </a:t>
            </a:r>
          </a:p>
          <a:p>
            <a:pPr marL="457200" lvl="1" indent="0" defTabSz="738188">
              <a:spcBef>
                <a:spcPts val="0"/>
              </a:spcBef>
              <a:buNone/>
            </a:pPr>
            <a:r>
              <a:rPr lang="en-US" sz="2000" dirty="0"/>
              <a:t>	stakeholder theories </a:t>
            </a:r>
          </a:p>
          <a:p>
            <a:pPr marL="457200" lvl="1" indent="0" defTabSz="738188">
              <a:spcBef>
                <a:spcPts val="0"/>
              </a:spcBef>
              <a:buNone/>
            </a:pPr>
            <a:r>
              <a:rPr lang="en-US" sz="2000" dirty="0"/>
              <a:t>	of the firm</a:t>
            </a:r>
          </a:p>
        </p:txBody>
      </p:sp>
      <p:pic>
        <p:nvPicPr>
          <p:cNvPr id="4" name="Picture 3">
            <a:extLst>
              <a:ext uri="{FF2B5EF4-FFF2-40B4-BE49-F238E27FC236}">
                <a16:creationId xmlns:a16="http://schemas.microsoft.com/office/drawing/2014/main" id="{9543E1D8-75AD-46C8-A933-55A85DD6263A}"/>
              </a:ext>
            </a:extLst>
          </p:cNvPr>
          <p:cNvPicPr>
            <a:picLocks noChangeAspect="1"/>
          </p:cNvPicPr>
          <p:nvPr/>
        </p:nvPicPr>
        <p:blipFill>
          <a:blip r:embed="rId2"/>
          <a:stretch>
            <a:fillRect/>
          </a:stretch>
        </p:blipFill>
        <p:spPr>
          <a:xfrm>
            <a:off x="1524000" y="2075046"/>
            <a:ext cx="3721538" cy="4381439"/>
          </a:xfrm>
          <a:prstGeom prst="rect">
            <a:avLst/>
          </a:prstGeom>
          <a:ln>
            <a:solidFill>
              <a:schemeClr val="tx1"/>
            </a:solidFill>
          </a:ln>
        </p:spPr>
      </p:pic>
      <p:pic>
        <p:nvPicPr>
          <p:cNvPr id="3074" name="Picture 2" descr="Amazon.com: The Ownership of Enterprise (9780674001718): Hansmann ...">
            <a:extLst>
              <a:ext uri="{FF2B5EF4-FFF2-40B4-BE49-F238E27FC236}">
                <a16:creationId xmlns:a16="http://schemas.microsoft.com/office/drawing/2014/main" id="{EE8B16CB-AB60-4453-9A90-436A84A6B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5656" y="3881365"/>
            <a:ext cx="1809750" cy="28594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D7EE549-DABD-4204-AC11-719BF576B24B}"/>
              </a:ext>
            </a:extLst>
          </p:cNvPr>
          <p:cNvPicPr>
            <a:picLocks noChangeAspect="1"/>
          </p:cNvPicPr>
          <p:nvPr/>
        </p:nvPicPr>
        <p:blipFill>
          <a:blip r:embed="rId4"/>
          <a:stretch>
            <a:fillRect/>
          </a:stretch>
        </p:blipFill>
        <p:spPr>
          <a:xfrm>
            <a:off x="3962400" y="4683370"/>
            <a:ext cx="2588632" cy="2057400"/>
          </a:xfrm>
          <a:prstGeom prst="rect">
            <a:avLst/>
          </a:prstGeom>
          <a:ln>
            <a:solidFill>
              <a:schemeClr val="tx1"/>
            </a:solidFill>
          </a:ln>
        </p:spPr>
      </p:pic>
    </p:spTree>
    <p:extLst>
      <p:ext uri="{BB962C8B-B14F-4D97-AF65-F5344CB8AC3E}">
        <p14:creationId xmlns:p14="http://schemas.microsoft.com/office/powerpoint/2010/main" val="351251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nodeType="withEffect">
                                  <p:stCondLst>
                                    <p:cond delay="0"/>
                                  </p:stCondLst>
                                  <p:childTnLst>
                                    <p:set>
                                      <p:cBhvr>
                                        <p:cTn id="42" dur="1" fill="hold">
                                          <p:stCondLst>
                                            <p:cond delay="0"/>
                                          </p:stCondLst>
                                        </p:cTn>
                                        <p:tgtEl>
                                          <p:spTgt spid="3074"/>
                                        </p:tgtEl>
                                        <p:attrNameLst>
                                          <p:attrName>style.visibility</p:attrName>
                                        </p:attrNameLst>
                                      </p:cBhvr>
                                      <p:to>
                                        <p:strVal val="visible"/>
                                      </p:to>
                                    </p:set>
                                    <p:animEffect transition="in" filter="fade">
                                      <p:cBhvr>
                                        <p:cTn id="4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8EDF0-2D3D-41BD-BFB0-DBBA944EA0E4}"/>
              </a:ext>
            </a:extLst>
          </p:cNvPr>
          <p:cNvSpPr>
            <a:spLocks noGrp="1"/>
          </p:cNvSpPr>
          <p:nvPr>
            <p:ph type="title"/>
          </p:nvPr>
        </p:nvSpPr>
        <p:spPr/>
        <p:txBody>
          <a:bodyPr/>
          <a:lstStyle/>
          <a:p>
            <a:r>
              <a:rPr lang="en-US" dirty="0"/>
              <a:t>Entrepreneurship as discovery?</a:t>
            </a:r>
          </a:p>
        </p:txBody>
      </p:sp>
      <p:sp>
        <p:nvSpPr>
          <p:cNvPr id="3" name="Content Placeholder 2">
            <a:extLst>
              <a:ext uri="{FF2B5EF4-FFF2-40B4-BE49-F238E27FC236}">
                <a16:creationId xmlns:a16="http://schemas.microsoft.com/office/drawing/2014/main" id="{9FFF1C61-0A47-4624-AA84-3EA24FDB6BC8}"/>
              </a:ext>
            </a:extLst>
          </p:cNvPr>
          <p:cNvSpPr>
            <a:spLocks noGrp="1"/>
          </p:cNvSpPr>
          <p:nvPr>
            <p:ph idx="1"/>
          </p:nvPr>
        </p:nvSpPr>
        <p:spPr>
          <a:xfrm>
            <a:off x="304800" y="1219200"/>
            <a:ext cx="6858000" cy="5410200"/>
          </a:xfrm>
        </p:spPr>
        <p:txBody>
          <a:bodyPr/>
          <a:lstStyle/>
          <a:p>
            <a:pPr marL="0" indent="0">
              <a:buNone/>
            </a:pPr>
            <a:r>
              <a:rPr lang="en-US" sz="2100" dirty="0">
                <a:solidFill>
                  <a:schemeClr val="tx1"/>
                </a:solidFill>
              </a:rPr>
              <a:t>Hayek (1968): competition “is important primarily as a discovery procedure whereby entrepreneurs constantly search for unexploited opportunities that can also be taken advantage of by others.”</a:t>
            </a:r>
          </a:p>
          <a:p>
            <a:pPr marL="0" indent="0">
              <a:spcBef>
                <a:spcPts val="1200"/>
              </a:spcBef>
              <a:buNone/>
            </a:pPr>
            <a:r>
              <a:rPr lang="en-US" sz="2100" dirty="0">
                <a:solidFill>
                  <a:schemeClr val="tx1"/>
                </a:solidFill>
              </a:rPr>
              <a:t>Kirzner (1973): entrepreneurship is alertness to “changing buying and selling possibilities,” “relevant new information,” and “potentially worthwhile goals hitherto unnoticed, as well as toward unnoticed potentially valuable, available resources.” The entrepreneur “notices [a] price discrepancy before others do.” </a:t>
            </a:r>
          </a:p>
        </p:txBody>
      </p:sp>
      <p:pic>
        <p:nvPicPr>
          <p:cNvPr id="5" name="Picture 9">
            <a:extLst>
              <a:ext uri="{FF2B5EF4-FFF2-40B4-BE49-F238E27FC236}">
                <a16:creationId xmlns:a16="http://schemas.microsoft.com/office/drawing/2014/main" id="{1DD7CD15-3732-42BE-AFEE-4C0FF8E9F5F1}"/>
              </a:ext>
            </a:extLst>
          </p:cNvPr>
          <p:cNvPicPr>
            <a:picLocks noChangeAspect="1" noChangeArrowheads="1"/>
          </p:cNvPicPr>
          <p:nvPr/>
        </p:nvPicPr>
        <p:blipFill>
          <a:blip r:embed="rId2" cstate="print"/>
          <a:srcRect/>
          <a:stretch>
            <a:fillRect/>
          </a:stretch>
        </p:blipFill>
        <p:spPr bwMode="auto">
          <a:xfrm>
            <a:off x="7588901" y="2819400"/>
            <a:ext cx="1097554" cy="1452542"/>
          </a:xfrm>
          <a:prstGeom prst="rect">
            <a:avLst/>
          </a:prstGeom>
          <a:noFill/>
          <a:ln w="9525">
            <a:noFill/>
            <a:miter lim="800000"/>
            <a:headEnd/>
            <a:tailEnd/>
          </a:ln>
        </p:spPr>
      </p:pic>
      <p:pic>
        <p:nvPicPr>
          <p:cNvPr id="6" name="Picture 9" descr="http://lvb.net/media/lvb2005/20050112-hayek.jpg">
            <a:extLst>
              <a:ext uri="{FF2B5EF4-FFF2-40B4-BE49-F238E27FC236}">
                <a16:creationId xmlns:a16="http://schemas.microsoft.com/office/drawing/2014/main" id="{E2FB87FD-EEE5-4CF9-A0F5-08AD5C5DA4D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408"/>
          <a:stretch/>
        </p:blipFill>
        <p:spPr bwMode="auto">
          <a:xfrm>
            <a:off x="7588901" y="1219200"/>
            <a:ext cx="98615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E15C3AA9-7137-4934-B0B1-C378B52E7EBB}"/>
              </a:ext>
            </a:extLst>
          </p:cNvPr>
          <p:cNvSpPr txBox="1">
            <a:spLocks/>
          </p:cNvSpPr>
          <p:nvPr/>
        </p:nvSpPr>
        <p:spPr bwMode="auto">
          <a:xfrm>
            <a:off x="304800" y="4495800"/>
            <a:ext cx="8540750"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3399"/>
              </a:buClr>
              <a:buSzPct val="60000"/>
              <a:buFont typeface="Arial" charset="0"/>
              <a:buChar char="►"/>
              <a:defRPr sz="2400">
                <a:solidFill>
                  <a:srgbClr val="003399"/>
                </a:solidFill>
                <a:latin typeface="Slate Pro Light" pitchFamily="50" charset="0"/>
                <a:ea typeface="+mn-ea"/>
                <a:cs typeface="+mn-cs"/>
              </a:defRPr>
            </a:lvl1pPr>
            <a:lvl2pPr marL="742950" indent="-285750" algn="l" rtl="0" fontAlgn="base">
              <a:spcBef>
                <a:spcPct val="20000"/>
              </a:spcBef>
              <a:spcAft>
                <a:spcPct val="0"/>
              </a:spcAft>
              <a:buClr>
                <a:srgbClr val="339933"/>
              </a:buClr>
              <a:buSzPct val="80000"/>
              <a:buFont typeface="Wingdings" pitchFamily="2" charset="2"/>
              <a:buChar char="§"/>
              <a:defRPr sz="2200">
                <a:solidFill>
                  <a:schemeClr val="tx1"/>
                </a:solidFill>
                <a:latin typeface="Slate Pro Light" pitchFamily="50" charset="0"/>
              </a:defRPr>
            </a:lvl2pPr>
            <a:lvl3pPr marL="1143000" indent="-228600" algn="l" rtl="0" fontAlgn="base">
              <a:spcBef>
                <a:spcPct val="20000"/>
              </a:spcBef>
              <a:spcAft>
                <a:spcPct val="0"/>
              </a:spcAft>
              <a:buClr>
                <a:srgbClr val="003399"/>
              </a:buClr>
              <a:buSzPct val="60000"/>
              <a:buFont typeface="Arial" charset="0"/>
              <a:buChar char="►"/>
              <a:defRPr sz="2200">
                <a:solidFill>
                  <a:schemeClr val="tx1"/>
                </a:solidFill>
                <a:latin typeface="Slate Pro Light" pitchFamily="50" charset="0"/>
              </a:defRPr>
            </a:lvl3pPr>
            <a:lvl4pPr marL="1600200" indent="-228600" algn="l" rtl="0" fontAlgn="base">
              <a:spcBef>
                <a:spcPct val="20000"/>
              </a:spcBef>
              <a:spcAft>
                <a:spcPct val="0"/>
              </a:spcAft>
              <a:buClr>
                <a:srgbClr val="339933"/>
              </a:buClr>
              <a:buSzPct val="80000"/>
              <a:buFont typeface="Wingdings" pitchFamily="2" charset="2"/>
              <a:buChar char="§"/>
              <a:defRPr sz="2200">
                <a:solidFill>
                  <a:schemeClr val="tx1"/>
                </a:solidFill>
                <a:latin typeface="Slate Pro Light" pitchFamily="50" charset="0"/>
              </a:defRPr>
            </a:lvl4pPr>
            <a:lvl5pPr marL="2057400" indent="-228600" algn="l" rtl="0" fontAlgn="base">
              <a:spcBef>
                <a:spcPct val="20000"/>
              </a:spcBef>
              <a:spcAft>
                <a:spcPct val="0"/>
              </a:spcAft>
              <a:buClr>
                <a:srgbClr val="003399"/>
              </a:buClr>
              <a:buSzPct val="60000"/>
              <a:buFont typeface="Arial" charset="0"/>
              <a:buChar char="►"/>
              <a:defRPr sz="2200">
                <a:solidFill>
                  <a:schemeClr val="tx1"/>
                </a:solidFill>
                <a:latin typeface="Slate Pro Light" pitchFamily="50" charset="0"/>
              </a:defRPr>
            </a:lvl5pPr>
            <a:lvl6pPr marL="25146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6pPr>
            <a:lvl7pPr marL="29718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7pPr>
            <a:lvl8pPr marL="34290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8pPr>
            <a:lvl9pPr marL="38862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9pPr>
          </a:lstStyle>
          <a:p>
            <a:pPr marL="0" indent="0" eaLnBrk="1" hangingPunct="1">
              <a:spcBef>
                <a:spcPts val="1200"/>
              </a:spcBef>
              <a:buFont typeface="Arial" charset="0"/>
              <a:buNone/>
            </a:pPr>
            <a:r>
              <a:rPr lang="en-US" sz="2300" kern="0" dirty="0">
                <a:solidFill>
                  <a:schemeClr val="tx1"/>
                </a:solidFill>
              </a:rPr>
              <a:t>Problems</a:t>
            </a:r>
          </a:p>
          <a:p>
            <a:pPr eaLnBrk="1" hangingPunct="1"/>
            <a:r>
              <a:rPr lang="en-US" sz="2000" kern="0" dirty="0">
                <a:solidFill>
                  <a:schemeClr val="tx1"/>
                </a:solidFill>
              </a:rPr>
              <a:t>Entrepreneurs don’t discover, they create. Entrepreneurship looks to the future!</a:t>
            </a:r>
          </a:p>
          <a:p>
            <a:pPr eaLnBrk="1" hangingPunct="1"/>
            <a:r>
              <a:rPr lang="en-US" sz="2000" kern="0" dirty="0">
                <a:solidFill>
                  <a:schemeClr val="tx1"/>
                </a:solidFill>
              </a:rPr>
              <a:t>“Opportunity” is a metaphor.</a:t>
            </a:r>
          </a:p>
          <a:p>
            <a:pPr eaLnBrk="1" hangingPunct="1"/>
            <a:r>
              <a:rPr lang="en-US" sz="2000" kern="0" dirty="0">
                <a:solidFill>
                  <a:schemeClr val="tx1"/>
                </a:solidFill>
              </a:rPr>
              <a:t>If profit comes from successful discovery, whither loss?</a:t>
            </a:r>
          </a:p>
          <a:p>
            <a:pPr eaLnBrk="1" hangingPunct="1"/>
            <a:r>
              <a:rPr lang="en-US" sz="2000" kern="0" dirty="0">
                <a:solidFill>
                  <a:schemeClr val="tx1"/>
                </a:solidFill>
              </a:rPr>
              <a:t>Under uncertainty, entrepreneurs must own capital. </a:t>
            </a:r>
          </a:p>
        </p:txBody>
      </p:sp>
    </p:spTree>
    <p:extLst>
      <p:ext uri="{BB962C8B-B14F-4D97-AF65-F5344CB8AC3E}">
        <p14:creationId xmlns:p14="http://schemas.microsoft.com/office/powerpoint/2010/main" val="64025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25FD7-5CC9-4E8A-9CA2-90584F3597E3}"/>
              </a:ext>
            </a:extLst>
          </p:cNvPr>
          <p:cNvSpPr>
            <a:spLocks noGrp="1"/>
          </p:cNvSpPr>
          <p:nvPr>
            <p:ph type="title"/>
          </p:nvPr>
        </p:nvSpPr>
        <p:spPr/>
        <p:txBody>
          <a:bodyPr/>
          <a:lstStyle/>
          <a:p>
            <a:r>
              <a:rPr lang="en-US" dirty="0"/>
              <a:t>Note on the “pure entrepreneur”</a:t>
            </a:r>
          </a:p>
        </p:txBody>
      </p:sp>
      <p:sp>
        <p:nvSpPr>
          <p:cNvPr id="3" name="Content Placeholder 2">
            <a:extLst>
              <a:ext uri="{FF2B5EF4-FFF2-40B4-BE49-F238E27FC236}">
                <a16:creationId xmlns:a16="http://schemas.microsoft.com/office/drawing/2014/main" id="{E1EEAE14-DA79-47FE-BB2C-5261CDE725D4}"/>
              </a:ext>
            </a:extLst>
          </p:cNvPr>
          <p:cNvSpPr>
            <a:spLocks noGrp="1"/>
          </p:cNvSpPr>
          <p:nvPr>
            <p:ph idx="1"/>
          </p:nvPr>
        </p:nvSpPr>
        <p:spPr>
          <a:xfrm>
            <a:off x="304800" y="1219200"/>
            <a:ext cx="8229600" cy="5105400"/>
          </a:xfrm>
        </p:spPr>
        <p:txBody>
          <a:bodyPr/>
          <a:lstStyle/>
          <a:p>
            <a:pPr marL="0" indent="0">
              <a:buNone/>
            </a:pPr>
            <a:r>
              <a:rPr lang="en-US" sz="2100" dirty="0">
                <a:solidFill>
                  <a:schemeClr val="tx1"/>
                </a:solidFill>
              </a:rPr>
              <a:t>“Let us try to think the imaginary construction of a pure entrepreneur to its ultimate logical consequences. This entrepreneur does not own any capital. The capital required for his entrepreneurial activities is lent to him by the capitalists in the form of money loans. . . . If he succeeds, the net profit is his. If he fails, the loss must fall upon the capitalists who haw lent him the funds” (Mises, 1949, p. 254). </a:t>
            </a:r>
            <a:r>
              <a:rPr lang="en-US" sz="2100" dirty="0">
                <a:solidFill>
                  <a:srgbClr val="008000"/>
                </a:solidFill>
              </a:rPr>
              <a:t>[Kirzner’s pure entrepreneur]</a:t>
            </a:r>
          </a:p>
          <a:p>
            <a:pPr marL="0" indent="0">
              <a:spcBef>
                <a:spcPts val="1200"/>
              </a:spcBef>
              <a:buNone/>
            </a:pPr>
            <a:r>
              <a:rPr lang="en-US" sz="2100" dirty="0">
                <a:solidFill>
                  <a:schemeClr val="tx1"/>
                </a:solidFill>
              </a:rPr>
              <a:t>“Such an entrepreneur would, in fact, </a:t>
            </a:r>
          </a:p>
          <a:p>
            <a:pPr marL="0" indent="0">
              <a:spcBef>
                <a:spcPts val="0"/>
              </a:spcBef>
              <a:buNone/>
            </a:pPr>
            <a:r>
              <a:rPr lang="en-US" sz="2100" dirty="0">
                <a:solidFill>
                  <a:schemeClr val="tx1"/>
                </a:solidFill>
              </a:rPr>
              <a:t>be an employee of the capitalists who </a:t>
            </a:r>
          </a:p>
          <a:p>
            <a:pPr marL="0" indent="0">
              <a:spcBef>
                <a:spcPts val="0"/>
              </a:spcBef>
              <a:buNone/>
            </a:pPr>
            <a:r>
              <a:rPr lang="en-US" sz="2100" dirty="0">
                <a:solidFill>
                  <a:schemeClr val="tx1"/>
                </a:solidFill>
              </a:rPr>
              <a:t>speculates on their account and takes </a:t>
            </a:r>
          </a:p>
          <a:p>
            <a:pPr marL="0" indent="0">
              <a:spcBef>
                <a:spcPts val="0"/>
              </a:spcBef>
              <a:buNone/>
            </a:pPr>
            <a:r>
              <a:rPr lang="en-US" sz="2100" dirty="0">
                <a:solidFill>
                  <a:schemeClr val="tx1"/>
                </a:solidFill>
              </a:rPr>
              <a:t>a 100 per cent share in the net profits </a:t>
            </a:r>
          </a:p>
          <a:p>
            <a:pPr marL="0" indent="0">
              <a:spcBef>
                <a:spcPts val="0"/>
              </a:spcBef>
              <a:buNone/>
            </a:pPr>
            <a:r>
              <a:rPr lang="en-US" sz="2100" dirty="0">
                <a:solidFill>
                  <a:schemeClr val="tx1"/>
                </a:solidFill>
              </a:rPr>
              <a:t>without being concerned about the </a:t>
            </a:r>
          </a:p>
          <a:p>
            <a:pPr marL="0" indent="0">
              <a:spcBef>
                <a:spcPts val="0"/>
              </a:spcBef>
              <a:buNone/>
            </a:pPr>
            <a:r>
              <a:rPr lang="en-US" sz="2100" dirty="0">
                <a:solidFill>
                  <a:schemeClr val="tx1"/>
                </a:solidFill>
              </a:rPr>
              <a:t>losses. . . . A capitalist is always also </a:t>
            </a:r>
          </a:p>
          <a:p>
            <a:pPr marL="0" indent="0">
              <a:spcBef>
                <a:spcPts val="0"/>
              </a:spcBef>
              <a:buNone/>
            </a:pPr>
            <a:r>
              <a:rPr lang="en-US" sz="2100" dirty="0">
                <a:solidFill>
                  <a:schemeClr val="tx1"/>
                </a:solidFill>
              </a:rPr>
              <a:t>virtually an entrepreneur and </a:t>
            </a:r>
          </a:p>
          <a:p>
            <a:pPr marL="0" indent="0">
              <a:spcBef>
                <a:spcPts val="0"/>
              </a:spcBef>
              <a:buNone/>
            </a:pPr>
            <a:r>
              <a:rPr lang="en-US" sz="2100" dirty="0">
                <a:solidFill>
                  <a:schemeClr val="tx1"/>
                </a:solidFill>
              </a:rPr>
              <a:t>speculator” (same page).</a:t>
            </a:r>
          </a:p>
        </p:txBody>
      </p:sp>
      <p:pic>
        <p:nvPicPr>
          <p:cNvPr id="5" name="Picture 4">
            <a:extLst>
              <a:ext uri="{FF2B5EF4-FFF2-40B4-BE49-F238E27FC236}">
                <a16:creationId xmlns:a16="http://schemas.microsoft.com/office/drawing/2014/main" id="{B4A1AC05-9007-4F6A-ADB7-9F0CEC7FF14A}"/>
              </a:ext>
            </a:extLst>
          </p:cNvPr>
          <p:cNvPicPr>
            <a:picLocks noChangeAspect="1"/>
          </p:cNvPicPr>
          <p:nvPr/>
        </p:nvPicPr>
        <p:blipFill>
          <a:blip r:embed="rId2"/>
          <a:stretch>
            <a:fillRect/>
          </a:stretch>
        </p:blipFill>
        <p:spPr>
          <a:xfrm>
            <a:off x="4953000" y="3429000"/>
            <a:ext cx="3390305" cy="2428952"/>
          </a:xfrm>
          <a:prstGeom prst="rect">
            <a:avLst/>
          </a:prstGeom>
          <a:ln>
            <a:solidFill>
              <a:schemeClr val="tx1"/>
            </a:solidFill>
          </a:ln>
          <a:effectLst/>
        </p:spPr>
      </p:pic>
    </p:spTree>
    <p:extLst>
      <p:ext uri="{BB962C8B-B14F-4D97-AF65-F5344CB8AC3E}">
        <p14:creationId xmlns:p14="http://schemas.microsoft.com/office/powerpoint/2010/main" val="267724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35184-7885-48C9-B619-440EE151B555}"/>
              </a:ext>
            </a:extLst>
          </p:cNvPr>
          <p:cNvSpPr>
            <a:spLocks noGrp="1"/>
          </p:cNvSpPr>
          <p:nvPr>
            <p:ph type="title"/>
          </p:nvPr>
        </p:nvSpPr>
        <p:spPr/>
        <p:txBody>
          <a:bodyPr/>
          <a:lstStyle/>
          <a:p>
            <a:r>
              <a:rPr lang="en-US" dirty="0"/>
              <a:t>Austrian economics and mainstream entrepreneurship theory</a:t>
            </a:r>
          </a:p>
        </p:txBody>
      </p:sp>
      <p:sp>
        <p:nvSpPr>
          <p:cNvPr id="3" name="Content Placeholder 2">
            <a:extLst>
              <a:ext uri="{FF2B5EF4-FFF2-40B4-BE49-F238E27FC236}">
                <a16:creationId xmlns:a16="http://schemas.microsoft.com/office/drawing/2014/main" id="{4B9F04F2-00E4-4E64-912F-B93F21B4735F}"/>
              </a:ext>
            </a:extLst>
          </p:cNvPr>
          <p:cNvSpPr>
            <a:spLocks noGrp="1"/>
          </p:cNvSpPr>
          <p:nvPr>
            <p:ph idx="1"/>
          </p:nvPr>
        </p:nvSpPr>
        <p:spPr>
          <a:xfrm>
            <a:off x="304800" y="1447800"/>
            <a:ext cx="8540750" cy="4876800"/>
          </a:xfrm>
        </p:spPr>
        <p:txBody>
          <a:bodyPr/>
          <a:lstStyle/>
          <a:p>
            <a:r>
              <a:rPr lang="en-US" dirty="0"/>
              <a:t>Huge growth in entrepreneurship research and education.</a:t>
            </a:r>
          </a:p>
          <a:p>
            <a:r>
              <a:rPr lang="en-US" dirty="0"/>
              <a:t>Mainstream entrepreneurship research is very Austrian friendly.</a:t>
            </a:r>
          </a:p>
          <a:p>
            <a:r>
              <a:rPr lang="en-US" dirty="0"/>
              <a:t>Outstanding issues</a:t>
            </a:r>
          </a:p>
          <a:p>
            <a:pPr lvl="1"/>
            <a:r>
              <a:rPr lang="en-US" dirty="0"/>
              <a:t>Conceptualizing entrepreneurship (self-employment, firm growth, innovation)</a:t>
            </a:r>
          </a:p>
          <a:p>
            <a:pPr lvl="1"/>
            <a:r>
              <a:rPr lang="en-US" dirty="0"/>
              <a:t>Entrepreneurship and firm performance</a:t>
            </a:r>
          </a:p>
          <a:p>
            <a:pPr lvl="1"/>
            <a:r>
              <a:rPr lang="en-US" dirty="0"/>
              <a:t>Entrepreneurship and economic growth</a:t>
            </a:r>
          </a:p>
          <a:p>
            <a:pPr lvl="1"/>
            <a:r>
              <a:rPr lang="en-US" dirty="0"/>
              <a:t>Public policy toward entrepreneurship</a:t>
            </a:r>
          </a:p>
          <a:p>
            <a:endParaRPr lang="en-US" dirty="0"/>
          </a:p>
        </p:txBody>
      </p:sp>
    </p:spTree>
    <p:extLst>
      <p:ext uri="{BB962C8B-B14F-4D97-AF65-F5344CB8AC3E}">
        <p14:creationId xmlns:p14="http://schemas.microsoft.com/office/powerpoint/2010/main" val="80029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026" name="Picture 2" descr="https://www.lifezette.com/wp-content/uploads/2016/09/Small-Business-Owners-.jpg">
            <a:extLst>
              <a:ext uri="{FF2B5EF4-FFF2-40B4-BE49-F238E27FC236}">
                <a16:creationId xmlns:a16="http://schemas.microsoft.com/office/drawing/2014/main" id="{A25F9151-2409-4BE8-88B1-A9156263A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24400" cy="37338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aughingsquid.com/wp-content/uploads/2013/10/jobs5.jpg">
            <a:extLst>
              <a:ext uri="{FF2B5EF4-FFF2-40B4-BE49-F238E27FC236}">
                <a16:creationId xmlns:a16="http://schemas.microsoft.com/office/drawing/2014/main" id="{40557684-7A4D-4522-94AE-282030704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647700"/>
            <a:ext cx="32004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treet vendor india">
            <a:extLst>
              <a:ext uri="{FF2B5EF4-FFF2-40B4-BE49-F238E27FC236}">
                <a16:creationId xmlns:a16="http://schemas.microsoft.com/office/drawing/2014/main" id="{ED94B97D-A3E6-43FC-8C1F-8382CCC004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2283" y="3048000"/>
            <a:ext cx="3502117" cy="33112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a:extLst>
              <a:ext uri="{FF2B5EF4-FFF2-40B4-BE49-F238E27FC236}">
                <a16:creationId xmlns:a16="http://schemas.microsoft.com/office/drawing/2014/main" id="{089C6BC7-5A95-4C54-9C7A-8BA51B33D1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1207" y="1600200"/>
            <a:ext cx="5912793" cy="332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59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fade">
                                      <p:cBhvr>
                                        <p:cTn id="17"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19200" y="685800"/>
            <a:ext cx="3429000" cy="578351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4"/>
          <a:srcRect r="7538"/>
          <a:stretch/>
        </p:blipFill>
        <p:spPr>
          <a:xfrm>
            <a:off x="4419600" y="457200"/>
            <a:ext cx="3517824" cy="57738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999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vonmisesinstitute-europe.org/wp-content/uploads/2014/07/mises.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0993" y="914400"/>
            <a:ext cx="1668283"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685800" y="762000"/>
            <a:ext cx="7583476" cy="5105400"/>
          </a:xfrm>
          <a:prstGeom prst="rect">
            <a:avLst/>
          </a:prstGeom>
        </p:spPr>
        <p:txBody>
          <a:bodyPr/>
          <a:lstStyle>
            <a:lvl1pPr marL="342900" indent="-342900" algn="l" rtl="0" fontAlgn="base">
              <a:spcBef>
                <a:spcPct val="20000"/>
              </a:spcBef>
              <a:spcAft>
                <a:spcPct val="0"/>
              </a:spcAft>
              <a:buClr>
                <a:srgbClr val="003399"/>
              </a:buClr>
              <a:buSzPct val="60000"/>
              <a:buFont typeface="Arial" charset="0"/>
              <a:buChar char="►"/>
              <a:defRPr sz="2400">
                <a:solidFill>
                  <a:srgbClr val="003399"/>
                </a:solidFill>
                <a:latin typeface="Slate Pro Light" pitchFamily="50" charset="0"/>
                <a:ea typeface="+mn-ea"/>
                <a:cs typeface="+mn-cs"/>
              </a:defRPr>
            </a:lvl1pPr>
            <a:lvl2pPr marL="742950" indent="-285750" algn="l" rtl="0" fontAlgn="base">
              <a:spcBef>
                <a:spcPct val="20000"/>
              </a:spcBef>
              <a:spcAft>
                <a:spcPct val="0"/>
              </a:spcAft>
              <a:buClr>
                <a:srgbClr val="339933"/>
              </a:buClr>
              <a:buSzPct val="80000"/>
              <a:buFont typeface="Wingdings" pitchFamily="2" charset="2"/>
              <a:buChar char="§"/>
              <a:defRPr sz="2200">
                <a:solidFill>
                  <a:schemeClr val="tx1"/>
                </a:solidFill>
                <a:latin typeface="Slate Pro Light" pitchFamily="50" charset="0"/>
              </a:defRPr>
            </a:lvl2pPr>
            <a:lvl3pPr marL="1143000" indent="-228600" algn="l" rtl="0" fontAlgn="base">
              <a:spcBef>
                <a:spcPct val="20000"/>
              </a:spcBef>
              <a:spcAft>
                <a:spcPct val="0"/>
              </a:spcAft>
              <a:buClr>
                <a:srgbClr val="003399"/>
              </a:buClr>
              <a:buSzPct val="60000"/>
              <a:buFont typeface="Arial" charset="0"/>
              <a:buChar char="►"/>
              <a:defRPr sz="2200">
                <a:solidFill>
                  <a:schemeClr val="tx1"/>
                </a:solidFill>
                <a:latin typeface="Slate Pro Light" pitchFamily="50" charset="0"/>
              </a:defRPr>
            </a:lvl3pPr>
            <a:lvl4pPr marL="1600200" indent="-228600" algn="l" rtl="0" fontAlgn="base">
              <a:spcBef>
                <a:spcPct val="20000"/>
              </a:spcBef>
              <a:spcAft>
                <a:spcPct val="0"/>
              </a:spcAft>
              <a:buClr>
                <a:srgbClr val="339933"/>
              </a:buClr>
              <a:buSzPct val="80000"/>
              <a:buFont typeface="Wingdings" pitchFamily="2" charset="2"/>
              <a:buChar char="§"/>
              <a:defRPr sz="2200">
                <a:solidFill>
                  <a:schemeClr val="tx1"/>
                </a:solidFill>
                <a:latin typeface="Slate Pro Light" pitchFamily="50" charset="0"/>
              </a:defRPr>
            </a:lvl4pPr>
            <a:lvl5pPr marL="2057400" indent="-228600" algn="l" rtl="0" fontAlgn="base">
              <a:spcBef>
                <a:spcPct val="20000"/>
              </a:spcBef>
              <a:spcAft>
                <a:spcPct val="0"/>
              </a:spcAft>
              <a:buClr>
                <a:srgbClr val="003399"/>
              </a:buClr>
              <a:buSzPct val="60000"/>
              <a:buFont typeface="Arial" charset="0"/>
              <a:buChar char="►"/>
              <a:defRPr sz="2200">
                <a:solidFill>
                  <a:schemeClr val="tx1"/>
                </a:solidFill>
                <a:latin typeface="Slate Pro Light" pitchFamily="50" charset="0"/>
              </a:defRPr>
            </a:lvl5pPr>
            <a:lvl6pPr marL="25146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6pPr>
            <a:lvl7pPr marL="29718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7pPr>
            <a:lvl8pPr marL="34290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8pPr>
            <a:lvl9pPr marL="38862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9pPr>
          </a:lstStyle>
          <a:p>
            <a:pPr marL="0" indent="0" eaLnBrk="1" hangingPunct="1">
              <a:spcBef>
                <a:spcPts val="0"/>
              </a:spcBef>
              <a:buNone/>
            </a:pPr>
            <a:r>
              <a:rPr lang="en-US" kern="0" dirty="0">
                <a:solidFill>
                  <a:schemeClr val="tx1"/>
                </a:solidFill>
              </a:rPr>
              <a:t>[I]t is impossible to eliminate the entrepreneur </a:t>
            </a:r>
          </a:p>
          <a:p>
            <a:pPr marL="0" indent="0" eaLnBrk="1" hangingPunct="1">
              <a:spcBef>
                <a:spcPts val="0"/>
              </a:spcBef>
              <a:buNone/>
            </a:pPr>
            <a:r>
              <a:rPr lang="en-US" kern="0" dirty="0">
                <a:solidFill>
                  <a:schemeClr val="tx1"/>
                </a:solidFill>
              </a:rPr>
              <a:t>from the picture of a market economy. The </a:t>
            </a:r>
          </a:p>
          <a:p>
            <a:pPr marL="0" indent="0" eaLnBrk="1" hangingPunct="1">
              <a:spcBef>
                <a:spcPts val="0"/>
              </a:spcBef>
              <a:buNone/>
            </a:pPr>
            <a:r>
              <a:rPr lang="en-US" kern="0" dirty="0">
                <a:solidFill>
                  <a:schemeClr val="tx1"/>
                </a:solidFill>
              </a:rPr>
              <a:t>various complementary factors of production </a:t>
            </a:r>
          </a:p>
          <a:p>
            <a:pPr marL="0" indent="0" eaLnBrk="1" hangingPunct="1">
              <a:spcBef>
                <a:spcPts val="0"/>
              </a:spcBef>
              <a:buNone/>
            </a:pPr>
            <a:r>
              <a:rPr lang="en-US" kern="0" dirty="0">
                <a:solidFill>
                  <a:schemeClr val="tx1"/>
                </a:solidFill>
              </a:rPr>
              <a:t>cannot come together spontaneously. They </a:t>
            </a:r>
          </a:p>
          <a:p>
            <a:pPr marL="0" indent="0" eaLnBrk="1" hangingPunct="1">
              <a:spcBef>
                <a:spcPts val="0"/>
              </a:spcBef>
              <a:buNone/>
            </a:pPr>
            <a:r>
              <a:rPr lang="en-US" kern="0" dirty="0">
                <a:solidFill>
                  <a:schemeClr val="tx1"/>
                </a:solidFill>
              </a:rPr>
              <a:t>need to be combined by the purposive efforts </a:t>
            </a:r>
          </a:p>
          <a:p>
            <a:pPr marL="0" indent="0" eaLnBrk="1" hangingPunct="1">
              <a:spcBef>
                <a:spcPts val="0"/>
              </a:spcBef>
              <a:buNone/>
            </a:pPr>
            <a:r>
              <a:rPr lang="en-US" kern="0" dirty="0">
                <a:solidFill>
                  <a:schemeClr val="tx1"/>
                </a:solidFill>
              </a:rPr>
              <a:t>of men aiming at certain ends and motivated </a:t>
            </a:r>
          </a:p>
          <a:p>
            <a:pPr marL="0" indent="0" eaLnBrk="1" hangingPunct="1">
              <a:spcBef>
                <a:spcPts val="0"/>
              </a:spcBef>
              <a:buNone/>
            </a:pPr>
            <a:r>
              <a:rPr lang="en-US" kern="0" dirty="0">
                <a:solidFill>
                  <a:schemeClr val="tx1"/>
                </a:solidFill>
              </a:rPr>
              <a:t>by the urge to improve their state of satisfaction. In eliminating the entrepreneur one eliminates </a:t>
            </a:r>
            <a:r>
              <a:rPr lang="en-US" kern="0" dirty="0">
                <a:solidFill>
                  <a:srgbClr val="008000"/>
                </a:solidFill>
              </a:rPr>
              <a:t>the</a:t>
            </a:r>
            <a:r>
              <a:rPr lang="en-US" kern="0" dirty="0">
                <a:solidFill>
                  <a:schemeClr val="tx1"/>
                </a:solidFill>
              </a:rPr>
              <a:t> </a:t>
            </a:r>
            <a:r>
              <a:rPr lang="en-US" kern="0" dirty="0">
                <a:solidFill>
                  <a:srgbClr val="008000"/>
                </a:solidFill>
              </a:rPr>
              <a:t>driving force of the whole market system</a:t>
            </a:r>
            <a:r>
              <a:rPr lang="en-US" kern="0" dirty="0">
                <a:solidFill>
                  <a:schemeClr val="tx1"/>
                </a:solidFill>
              </a:rPr>
              <a:t>. — Human Action, p. 248.</a:t>
            </a:r>
          </a:p>
          <a:p>
            <a:pPr marL="0" indent="0" eaLnBrk="1" hangingPunct="1">
              <a:spcBef>
                <a:spcPts val="0"/>
              </a:spcBef>
              <a:buNone/>
            </a:pPr>
            <a:endParaRPr lang="en-US" kern="0" dirty="0">
              <a:solidFill>
                <a:schemeClr val="tx1"/>
              </a:solidFill>
            </a:endParaRPr>
          </a:p>
        </p:txBody>
      </p:sp>
      <p:sp>
        <p:nvSpPr>
          <p:cNvPr id="4" name="Content Placeholder 2"/>
          <p:cNvSpPr txBox="1">
            <a:spLocks/>
          </p:cNvSpPr>
          <p:nvPr/>
        </p:nvSpPr>
        <p:spPr>
          <a:xfrm>
            <a:off x="685800" y="3962400"/>
            <a:ext cx="6324600" cy="2133600"/>
          </a:xfrm>
          <a:prstGeom prst="rect">
            <a:avLst/>
          </a:prstGeom>
        </p:spPr>
        <p:txBody>
          <a:bodyPr/>
          <a:lstStyle>
            <a:lvl1pPr marL="342900" indent="-342900" algn="l" rtl="0" fontAlgn="base">
              <a:spcBef>
                <a:spcPct val="20000"/>
              </a:spcBef>
              <a:spcAft>
                <a:spcPct val="0"/>
              </a:spcAft>
              <a:buClr>
                <a:srgbClr val="003399"/>
              </a:buClr>
              <a:buSzPct val="60000"/>
              <a:buFont typeface="Arial" charset="0"/>
              <a:buChar char="►"/>
              <a:defRPr sz="2400">
                <a:solidFill>
                  <a:srgbClr val="003399"/>
                </a:solidFill>
                <a:latin typeface="Slate Pro Light" pitchFamily="50" charset="0"/>
                <a:ea typeface="+mn-ea"/>
                <a:cs typeface="+mn-cs"/>
              </a:defRPr>
            </a:lvl1pPr>
            <a:lvl2pPr marL="742950" indent="-285750" algn="l" rtl="0" fontAlgn="base">
              <a:spcBef>
                <a:spcPct val="20000"/>
              </a:spcBef>
              <a:spcAft>
                <a:spcPct val="0"/>
              </a:spcAft>
              <a:buClr>
                <a:srgbClr val="339933"/>
              </a:buClr>
              <a:buSzPct val="80000"/>
              <a:buFont typeface="Wingdings" pitchFamily="2" charset="2"/>
              <a:buChar char="§"/>
              <a:defRPr sz="2200">
                <a:solidFill>
                  <a:schemeClr val="tx1"/>
                </a:solidFill>
                <a:latin typeface="Slate Pro Light" pitchFamily="50" charset="0"/>
              </a:defRPr>
            </a:lvl2pPr>
            <a:lvl3pPr marL="1143000" indent="-228600" algn="l" rtl="0" fontAlgn="base">
              <a:spcBef>
                <a:spcPct val="20000"/>
              </a:spcBef>
              <a:spcAft>
                <a:spcPct val="0"/>
              </a:spcAft>
              <a:buClr>
                <a:srgbClr val="003399"/>
              </a:buClr>
              <a:buSzPct val="60000"/>
              <a:buFont typeface="Arial" charset="0"/>
              <a:buChar char="►"/>
              <a:defRPr sz="2200">
                <a:solidFill>
                  <a:schemeClr val="tx1"/>
                </a:solidFill>
                <a:latin typeface="Slate Pro Light" pitchFamily="50" charset="0"/>
              </a:defRPr>
            </a:lvl3pPr>
            <a:lvl4pPr marL="1600200" indent="-228600" algn="l" rtl="0" fontAlgn="base">
              <a:spcBef>
                <a:spcPct val="20000"/>
              </a:spcBef>
              <a:spcAft>
                <a:spcPct val="0"/>
              </a:spcAft>
              <a:buClr>
                <a:srgbClr val="339933"/>
              </a:buClr>
              <a:buSzPct val="80000"/>
              <a:buFont typeface="Wingdings" pitchFamily="2" charset="2"/>
              <a:buChar char="§"/>
              <a:defRPr sz="2200">
                <a:solidFill>
                  <a:schemeClr val="tx1"/>
                </a:solidFill>
                <a:latin typeface="Slate Pro Light" pitchFamily="50" charset="0"/>
              </a:defRPr>
            </a:lvl4pPr>
            <a:lvl5pPr marL="2057400" indent="-228600" algn="l" rtl="0" fontAlgn="base">
              <a:spcBef>
                <a:spcPct val="20000"/>
              </a:spcBef>
              <a:spcAft>
                <a:spcPct val="0"/>
              </a:spcAft>
              <a:buClr>
                <a:srgbClr val="003399"/>
              </a:buClr>
              <a:buSzPct val="60000"/>
              <a:buFont typeface="Arial" charset="0"/>
              <a:buChar char="►"/>
              <a:defRPr sz="2200">
                <a:solidFill>
                  <a:schemeClr val="tx1"/>
                </a:solidFill>
                <a:latin typeface="Slate Pro Light" pitchFamily="50" charset="0"/>
              </a:defRPr>
            </a:lvl5pPr>
            <a:lvl6pPr marL="25146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6pPr>
            <a:lvl7pPr marL="29718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7pPr>
            <a:lvl8pPr marL="34290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8pPr>
            <a:lvl9pPr marL="38862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9pPr>
          </a:lstStyle>
          <a:p>
            <a:pPr marL="0" indent="0" eaLnBrk="1" hangingPunct="1">
              <a:spcBef>
                <a:spcPts val="0"/>
              </a:spcBef>
              <a:buNone/>
            </a:pPr>
            <a:endParaRPr lang="en-US" kern="0" dirty="0">
              <a:solidFill>
                <a:schemeClr val="tx1"/>
              </a:solidFill>
            </a:endParaRPr>
          </a:p>
          <a:p>
            <a:pPr eaLnBrk="1" hangingPunct="1">
              <a:spcBef>
                <a:spcPts val="0"/>
              </a:spcBef>
              <a:spcAft>
                <a:spcPts val="1200"/>
              </a:spcAft>
              <a:buSzPct val="100000"/>
              <a:buFont typeface="Arial" panose="020B0604020202020204" pitchFamily="34" charset="0"/>
              <a:buChar char="•"/>
            </a:pPr>
            <a:r>
              <a:rPr lang="en-US" kern="0" dirty="0"/>
              <a:t>Entrepreneurship as a general feature of the market economy</a:t>
            </a:r>
          </a:p>
          <a:p>
            <a:pPr eaLnBrk="1" hangingPunct="1">
              <a:spcBef>
                <a:spcPts val="0"/>
              </a:spcBef>
              <a:spcAft>
                <a:spcPts val="1200"/>
              </a:spcAft>
              <a:buSzPct val="100000"/>
              <a:buFont typeface="Arial" panose="020B0604020202020204" pitchFamily="34" charset="0"/>
              <a:buChar char="•"/>
            </a:pPr>
            <a:r>
              <a:rPr lang="en-US" kern="0" dirty="0"/>
              <a:t>Not just self-employment, startups, tech firms</a:t>
            </a:r>
          </a:p>
          <a:p>
            <a:pPr marL="0" indent="0" eaLnBrk="1" hangingPunct="1">
              <a:spcBef>
                <a:spcPts val="0"/>
              </a:spcBef>
              <a:buNone/>
            </a:pPr>
            <a:endParaRPr lang="en-US" kern="0" dirty="0">
              <a:solidFill>
                <a:schemeClr val="tx1"/>
              </a:solidFill>
            </a:endParaRPr>
          </a:p>
        </p:txBody>
      </p:sp>
    </p:spTree>
    <p:extLst>
      <p:ext uri="{BB962C8B-B14F-4D97-AF65-F5344CB8AC3E}">
        <p14:creationId xmlns:p14="http://schemas.microsoft.com/office/powerpoint/2010/main" val="204944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auburn.edu/~garriro/fig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150" y="2333625"/>
            <a:ext cx="3448050" cy="21907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228600"/>
            <a:ext cx="8540750" cy="838200"/>
          </a:xfrm>
        </p:spPr>
        <p:txBody>
          <a:bodyPr/>
          <a:lstStyle/>
          <a:p>
            <a:r>
              <a:rPr lang="en-US" dirty="0"/>
              <a:t>Austrian production theory</a:t>
            </a:r>
          </a:p>
        </p:txBody>
      </p:sp>
      <p:sp>
        <p:nvSpPr>
          <p:cNvPr id="3" name="Content Placeholder 2"/>
          <p:cNvSpPr>
            <a:spLocks noGrp="1"/>
          </p:cNvSpPr>
          <p:nvPr>
            <p:ph idx="1"/>
          </p:nvPr>
        </p:nvSpPr>
        <p:spPr>
          <a:xfrm>
            <a:off x="304800" y="1219200"/>
            <a:ext cx="7467600" cy="5105400"/>
          </a:xfrm>
        </p:spPr>
        <p:txBody>
          <a:bodyPr/>
          <a:lstStyle/>
          <a:p>
            <a:r>
              <a:rPr lang="en-US" dirty="0"/>
              <a:t>Inputs and outputs (means and ends)</a:t>
            </a:r>
          </a:p>
          <a:p>
            <a:pPr lvl="1"/>
            <a:r>
              <a:rPr lang="en-US" dirty="0"/>
              <a:t>Original factors, intermediate goods, and final goods</a:t>
            </a:r>
          </a:p>
          <a:p>
            <a:pPr lvl="1"/>
            <a:r>
              <a:rPr lang="en-US" dirty="0"/>
              <a:t>Typically, many possible factor combinations!</a:t>
            </a:r>
          </a:p>
          <a:p>
            <a:pPr lvl="1"/>
            <a:r>
              <a:rPr lang="en-US" dirty="0"/>
              <a:t>Austrian capital theory (</a:t>
            </a:r>
            <a:r>
              <a:rPr lang="en-US" dirty="0" err="1"/>
              <a:t>Menger</a:t>
            </a:r>
            <a:r>
              <a:rPr lang="en-US" dirty="0"/>
              <a:t>, </a:t>
            </a:r>
            <a:r>
              <a:rPr lang="en-US" dirty="0" err="1"/>
              <a:t>Böhm</a:t>
            </a:r>
            <a:r>
              <a:rPr lang="en-US" dirty="0"/>
              <a:t>-</a:t>
            </a:r>
          </a:p>
          <a:p>
            <a:pPr marL="457200" lvl="1" indent="0" defTabSz="742950">
              <a:spcBef>
                <a:spcPts val="0"/>
              </a:spcBef>
              <a:buNone/>
            </a:pPr>
            <a:r>
              <a:rPr lang="en-US" dirty="0"/>
              <a:t>	</a:t>
            </a:r>
            <a:r>
              <a:rPr lang="en-US" dirty="0" err="1"/>
              <a:t>Bawerk</a:t>
            </a:r>
            <a:r>
              <a:rPr lang="en-US" dirty="0"/>
              <a:t>, Mises, Rothbard, Garrison)</a:t>
            </a:r>
          </a:p>
          <a:p>
            <a:r>
              <a:rPr lang="en-US" dirty="0"/>
              <a:t>Time</a:t>
            </a:r>
          </a:p>
          <a:p>
            <a:r>
              <a:rPr lang="en-US" dirty="0"/>
              <a:t>Imputation </a:t>
            </a:r>
          </a:p>
          <a:p>
            <a:pPr lvl="1"/>
            <a:r>
              <a:rPr lang="en-US" dirty="0"/>
              <a:t>Marginal product</a:t>
            </a:r>
          </a:p>
          <a:p>
            <a:pPr lvl="1"/>
            <a:r>
              <a:rPr lang="en-US" dirty="0"/>
              <a:t>Marginal revenue product</a:t>
            </a:r>
          </a:p>
          <a:p>
            <a:r>
              <a:rPr lang="en-US" dirty="0"/>
              <a:t>Uncertainty</a:t>
            </a:r>
          </a:p>
          <a:p>
            <a:pPr lvl="1"/>
            <a:endParaRPr lang="en-US" dirty="0">
              <a:solidFill>
                <a:srgbClr val="008000"/>
              </a:solidFill>
            </a:endParaRPr>
          </a:p>
        </p:txBody>
      </p:sp>
    </p:spTree>
    <p:extLst>
      <p:ext uri="{BB962C8B-B14F-4D97-AF65-F5344CB8AC3E}">
        <p14:creationId xmlns:p14="http://schemas.microsoft.com/office/powerpoint/2010/main" val="423060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r>
              <a:rPr lang="en-US" altLang="en-US" dirty="0"/>
              <a:t>More details on imputation</a:t>
            </a:r>
          </a:p>
        </p:txBody>
      </p:sp>
      <p:sp>
        <p:nvSpPr>
          <p:cNvPr id="9219" name="Rectangle 3"/>
          <p:cNvSpPr>
            <a:spLocks noGrp="1" noRot="1" noChangeArrowheads="1"/>
          </p:cNvSpPr>
          <p:nvPr>
            <p:ph type="body" idx="1"/>
          </p:nvPr>
        </p:nvSpPr>
        <p:spPr>
          <a:xfrm>
            <a:off x="304800" y="1066800"/>
            <a:ext cx="7848600" cy="5105400"/>
          </a:xfrm>
        </p:spPr>
        <p:txBody>
          <a:bodyPr/>
          <a:lstStyle/>
          <a:p>
            <a:r>
              <a:rPr lang="en-US" altLang="en-US" sz="2300" dirty="0">
                <a:solidFill>
                  <a:srgbClr val="008000"/>
                </a:solidFill>
              </a:rPr>
              <a:t>Discounted marginal revenue product: </a:t>
            </a:r>
            <a:r>
              <a:rPr lang="en-US" altLang="en-US" sz="2300" dirty="0">
                <a:solidFill>
                  <a:schemeClr val="tx1"/>
                </a:solidFill>
              </a:rPr>
              <a:t>money revenue attributed (“imputed”) to one service unit of a factor, discounted by social rate of time preference (i.e., pure rate of interest)</a:t>
            </a:r>
          </a:p>
          <a:p>
            <a:pPr lvl="1"/>
            <a:r>
              <a:rPr lang="en-US" altLang="en-US" dirty="0"/>
              <a:t>Establishes entrepreneur’s maximum willingness to pay for one service unit of a factor.</a:t>
            </a:r>
          </a:p>
          <a:p>
            <a:r>
              <a:rPr lang="en-US" altLang="en-US" sz="2300" dirty="0">
                <a:solidFill>
                  <a:schemeClr val="tx1"/>
                </a:solidFill>
              </a:rPr>
              <a:t>Given competitive bidding by entrepreneurs, and absent uncertainty about future market conditions, the price of a factor will tend to equal its DMRP. </a:t>
            </a:r>
          </a:p>
          <a:p>
            <a:pPr lvl="1"/>
            <a:r>
              <a:rPr lang="en-US" altLang="en-US" dirty="0"/>
              <a:t>Certain exceptions</a:t>
            </a:r>
          </a:p>
        </p:txBody>
      </p:sp>
      <p:pic>
        <p:nvPicPr>
          <p:cNvPr id="1026" name="Picture 2" descr="How to Find Wholesale Suppliers">
            <a:extLst>
              <a:ext uri="{FF2B5EF4-FFF2-40B4-BE49-F238E27FC236}">
                <a16:creationId xmlns:a16="http://schemas.microsoft.com/office/drawing/2014/main" id="{D36E65A6-6A5D-4DCB-884A-30490D5C2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038600"/>
            <a:ext cx="3581400" cy="2462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07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Entrepreneurial profit and loss</a:t>
            </a:r>
          </a:p>
        </p:txBody>
      </p:sp>
      <p:sp>
        <p:nvSpPr>
          <p:cNvPr id="3" name="Content Placeholder 2"/>
          <p:cNvSpPr>
            <a:spLocks noGrp="1"/>
          </p:cNvSpPr>
          <p:nvPr>
            <p:ph idx="1"/>
          </p:nvPr>
        </p:nvSpPr>
        <p:spPr>
          <a:xfrm>
            <a:off x="304800" y="1219200"/>
            <a:ext cx="8537575" cy="5105400"/>
          </a:xfrm>
        </p:spPr>
        <p:txBody>
          <a:bodyPr/>
          <a:lstStyle/>
          <a:p>
            <a:r>
              <a:rPr lang="en-US" dirty="0"/>
              <a:t>In equilibrium (Mises’s and </a:t>
            </a:r>
            <a:r>
              <a:rPr lang="en-US" dirty="0" err="1"/>
              <a:t>Rothbard’s</a:t>
            </a:r>
            <a:r>
              <a:rPr lang="en-US" dirty="0"/>
              <a:t> evenly rotating economy)</a:t>
            </a:r>
          </a:p>
          <a:p>
            <a:pPr lvl="1"/>
            <a:r>
              <a:rPr lang="en-US" dirty="0"/>
              <a:t>Each factor earns its DMRP.</a:t>
            </a:r>
          </a:p>
          <a:p>
            <a:pPr lvl="1"/>
            <a:r>
              <a:rPr lang="en-US" dirty="0"/>
              <a:t>Owner-managers of firms earn implicit wages.</a:t>
            </a:r>
          </a:p>
          <a:p>
            <a:pPr lvl="1"/>
            <a:r>
              <a:rPr lang="en-US" dirty="0"/>
              <a:t>Capitalists earn interest.</a:t>
            </a:r>
          </a:p>
          <a:p>
            <a:r>
              <a:rPr lang="en-US" dirty="0"/>
              <a:t>Outside the evenly rotating economy?</a:t>
            </a:r>
          </a:p>
          <a:p>
            <a:pPr lvl="1"/>
            <a:r>
              <a:rPr lang="en-US" dirty="0"/>
              <a:t>Entrepreneurs compete for factors, based on their knowledge and beliefs about</a:t>
            </a:r>
          </a:p>
          <a:p>
            <a:pPr lvl="2"/>
            <a:r>
              <a:rPr lang="en-US" dirty="0"/>
              <a:t>The present: technology, productive capabilities, resource availability</a:t>
            </a:r>
          </a:p>
          <a:p>
            <a:pPr lvl="2"/>
            <a:r>
              <a:rPr lang="en-US" dirty="0"/>
              <a:t>The future: consumer demand, institutional conditions, competitor actions</a:t>
            </a:r>
          </a:p>
          <a:p>
            <a:pPr lvl="1"/>
            <a:r>
              <a:rPr lang="en-US" dirty="0"/>
              <a:t>Results: </a:t>
            </a:r>
            <a:r>
              <a:rPr lang="en-US" dirty="0">
                <a:solidFill>
                  <a:srgbClr val="008000"/>
                </a:solidFill>
              </a:rPr>
              <a:t>profit or loss!</a:t>
            </a:r>
          </a:p>
        </p:txBody>
      </p:sp>
      <p:pic>
        <p:nvPicPr>
          <p:cNvPr id="1030" name="Picture 6" descr="Image result for blackberry bold">
            <a:extLst>
              <a:ext uri="{FF2B5EF4-FFF2-40B4-BE49-F238E27FC236}">
                <a16:creationId xmlns:a16="http://schemas.microsoft.com/office/drawing/2014/main" id="{37274813-9281-4156-854A-C6E2335336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7629" y="5421988"/>
            <a:ext cx="1209675" cy="12096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classic nokia">
            <a:extLst>
              <a:ext uri="{FF2B5EF4-FFF2-40B4-BE49-F238E27FC236}">
                <a16:creationId xmlns:a16="http://schemas.microsoft.com/office/drawing/2014/main" id="{3F9C203A-935C-45A0-B3C0-99CA110B6B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278199" y="5408133"/>
            <a:ext cx="820964" cy="122353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lated image">
            <a:extLst>
              <a:ext uri="{FF2B5EF4-FFF2-40B4-BE49-F238E27FC236}">
                <a16:creationId xmlns:a16="http://schemas.microsoft.com/office/drawing/2014/main" id="{03A3877D-0EB3-4AE8-9846-88746622F2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2923" y="5359642"/>
            <a:ext cx="1966677" cy="12836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314611D-81A0-4980-BB48-A2E22CA463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7658" y="5111101"/>
            <a:ext cx="1089348" cy="185662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28401DEE-58EC-4FC5-9863-F56D2DAAC2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3777" y="5111101"/>
            <a:ext cx="1095375"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34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56"/>
                                        </p:tgtEl>
                                        <p:attrNameLst>
                                          <p:attrName>style.visibility</p:attrName>
                                        </p:attrNameLst>
                                      </p:cBhvr>
                                      <p:to>
                                        <p:strVal val="visible"/>
                                      </p:to>
                                    </p:set>
                                    <p:animEffect transition="in" filter="fade">
                                      <p:cBhvr>
                                        <p:cTn id="26" dur="500"/>
                                        <p:tgtEl>
                                          <p:spTgt spid="2056"/>
                                        </p:tgtEl>
                                      </p:cBhvr>
                                    </p:animEffect>
                                  </p:childTnLst>
                                </p:cTn>
                              </p:par>
                              <p:par>
                                <p:cTn id="27" presetID="10" presetClass="entr" presetSubtype="0" fill="hold" nodeType="with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fade">
                                      <p:cBhvr>
                                        <p:cTn id="29" dur="500"/>
                                        <p:tgtEl>
                                          <p:spTgt spid="205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30"/>
                                        </p:tgtEl>
                                        <p:attrNameLst>
                                          <p:attrName>style.visibility</p:attrName>
                                        </p:attrNameLst>
                                      </p:cBhvr>
                                      <p:to>
                                        <p:strVal val="visible"/>
                                      </p:to>
                                    </p:set>
                                    <p:animEffect transition="in" filter="fade">
                                      <p:cBhvr>
                                        <p:cTn id="34" dur="500"/>
                                        <p:tgtEl>
                                          <p:spTgt spid="1030"/>
                                        </p:tgtEl>
                                      </p:cBhvr>
                                    </p:animEffect>
                                  </p:childTnLst>
                                </p:cTn>
                              </p:par>
                              <p:par>
                                <p:cTn id="35" presetID="10" presetClass="entr" presetSubtype="0" fill="hold" nodeType="withEffect">
                                  <p:stCondLst>
                                    <p:cond delay="0"/>
                                  </p:stCondLst>
                                  <p:childTnLst>
                                    <p:set>
                                      <p:cBhvr>
                                        <p:cTn id="36" dur="1" fill="hold">
                                          <p:stCondLst>
                                            <p:cond delay="0"/>
                                          </p:stCondLst>
                                        </p:cTn>
                                        <p:tgtEl>
                                          <p:spTgt spid="1034"/>
                                        </p:tgtEl>
                                        <p:attrNameLst>
                                          <p:attrName>style.visibility</p:attrName>
                                        </p:attrNameLst>
                                      </p:cBhvr>
                                      <p:to>
                                        <p:strVal val="visible"/>
                                      </p:to>
                                    </p:set>
                                    <p:animEffect transition="in" filter="fade">
                                      <p:cBhvr>
                                        <p:cTn id="37" dur="500"/>
                                        <p:tgtEl>
                                          <p:spTgt spid="1034"/>
                                        </p:tgtEl>
                                      </p:cBhvr>
                                    </p:animEffect>
                                  </p:childTnLst>
                                </p:cTn>
                              </p:par>
                              <p:par>
                                <p:cTn id="38" presetID="10" presetClass="entr" presetSubtype="0" fill="hold" nodeType="withEffect">
                                  <p:stCondLst>
                                    <p:cond delay="0"/>
                                  </p:stCondLst>
                                  <p:childTnLst>
                                    <p:set>
                                      <p:cBhvr>
                                        <p:cTn id="39" dur="1" fill="hold">
                                          <p:stCondLst>
                                            <p:cond delay="0"/>
                                          </p:stCondLst>
                                        </p:cTn>
                                        <p:tgtEl>
                                          <p:spTgt spid="1036"/>
                                        </p:tgtEl>
                                        <p:attrNameLst>
                                          <p:attrName>style.visibility</p:attrName>
                                        </p:attrNameLst>
                                      </p:cBhvr>
                                      <p:to>
                                        <p:strVal val="visible"/>
                                      </p:to>
                                    </p:set>
                                    <p:animEffect transition="in" filter="fade">
                                      <p:cBhvr>
                                        <p:cTn id="40"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Rot="1" noChangeArrowheads="1"/>
          </p:cNvSpPr>
          <p:nvPr>
            <p:ph type="title"/>
          </p:nvPr>
        </p:nvSpPr>
        <p:spPr/>
        <p:txBody>
          <a:bodyPr/>
          <a:lstStyle/>
          <a:p>
            <a:r>
              <a:rPr lang="en-US" dirty="0"/>
              <a:t>Contrast with neoclassical production theory</a:t>
            </a:r>
          </a:p>
        </p:txBody>
      </p:sp>
      <p:sp>
        <p:nvSpPr>
          <p:cNvPr id="414723" name="Rectangle 3"/>
          <p:cNvSpPr>
            <a:spLocks noGrp="1" noRot="1" noChangeArrowheads="1"/>
          </p:cNvSpPr>
          <p:nvPr>
            <p:ph type="body" idx="1"/>
          </p:nvPr>
        </p:nvSpPr>
        <p:spPr>
          <a:xfrm>
            <a:off x="304800" y="3581400"/>
            <a:ext cx="8534400" cy="2590800"/>
          </a:xfrm>
        </p:spPr>
        <p:txBody>
          <a:bodyPr/>
          <a:lstStyle/>
          <a:p>
            <a:r>
              <a:rPr lang="en-US" dirty="0">
                <a:solidFill>
                  <a:schemeClr val="tx1"/>
                </a:solidFill>
              </a:rPr>
              <a:t>Take factor and output prices as given, solve for profit-maximizing level of output.</a:t>
            </a:r>
          </a:p>
          <a:p>
            <a:r>
              <a:rPr lang="en-US" dirty="0">
                <a:solidFill>
                  <a:schemeClr val="tx1"/>
                </a:solidFill>
              </a:rPr>
              <a:t>Extensions: downward-sloping demand curves, price discrimination, multiple products, strategic interaction</a:t>
            </a:r>
          </a:p>
          <a:p>
            <a:r>
              <a:rPr lang="en-US" dirty="0">
                <a:solidFill>
                  <a:schemeClr val="tx1"/>
                </a:solidFill>
              </a:rPr>
              <a:t>Problems: no time or uncertainty; no causal explanation for factor prices; emphasis on the wrong problems</a:t>
            </a:r>
          </a:p>
        </p:txBody>
      </p:sp>
      <p:pic>
        <p:nvPicPr>
          <p:cNvPr id="414724" name="Picture 4" descr="bri14478_0507"/>
          <p:cNvPicPr>
            <a:picLocks noChangeAspect="1" noChangeArrowheads="1"/>
          </p:cNvPicPr>
          <p:nvPr/>
        </p:nvPicPr>
        <p:blipFill>
          <a:blip r:embed="rId3" cstate="print"/>
          <a:srcRect/>
          <a:stretch>
            <a:fillRect/>
          </a:stretch>
        </p:blipFill>
        <p:spPr bwMode="auto">
          <a:xfrm>
            <a:off x="304800" y="1143000"/>
            <a:ext cx="2743200" cy="2335213"/>
          </a:xfrm>
          <a:prstGeom prst="rect">
            <a:avLst/>
          </a:prstGeom>
          <a:noFill/>
        </p:spPr>
      </p:pic>
      <p:pic>
        <p:nvPicPr>
          <p:cNvPr id="414725" name="Picture 5" descr="bri14478_0509"/>
          <p:cNvPicPr>
            <a:picLocks noChangeAspect="1" noChangeArrowheads="1"/>
          </p:cNvPicPr>
          <p:nvPr/>
        </p:nvPicPr>
        <p:blipFill>
          <a:blip r:embed="rId4" cstate="print"/>
          <a:srcRect b="54135"/>
          <a:stretch>
            <a:fillRect/>
          </a:stretch>
        </p:blipFill>
        <p:spPr bwMode="auto">
          <a:xfrm>
            <a:off x="3048000" y="1327150"/>
            <a:ext cx="2971800" cy="1949450"/>
          </a:xfrm>
          <a:prstGeom prst="rect">
            <a:avLst/>
          </a:prstGeom>
          <a:noFill/>
        </p:spPr>
      </p:pic>
      <p:pic>
        <p:nvPicPr>
          <p:cNvPr id="414726" name="Picture 6" descr="bri14478_0509"/>
          <p:cNvPicPr>
            <a:picLocks noChangeAspect="1" noChangeArrowheads="1"/>
          </p:cNvPicPr>
          <p:nvPr/>
        </p:nvPicPr>
        <p:blipFill>
          <a:blip r:embed="rId5" cstate="print"/>
          <a:srcRect t="45113"/>
          <a:stretch>
            <a:fillRect/>
          </a:stretch>
        </p:blipFill>
        <p:spPr bwMode="auto">
          <a:xfrm>
            <a:off x="6019800" y="1292225"/>
            <a:ext cx="2819400" cy="2212975"/>
          </a:xfrm>
          <a:prstGeom prst="rect">
            <a:avLst/>
          </a:prstGeom>
          <a:noFill/>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414725"/>
                                        </p:tgtEl>
                                      </p:cBhvr>
                                    </p:animEffect>
                                    <p:set>
                                      <p:cBhvr>
                                        <p:cTn id="7" dur="1" fill="hold">
                                          <p:stCondLst>
                                            <p:cond delay="1999"/>
                                          </p:stCondLst>
                                        </p:cTn>
                                        <p:tgtEl>
                                          <p:spTgt spid="41472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414724"/>
                                        </p:tgtEl>
                                      </p:cBhvr>
                                    </p:animEffect>
                                    <p:set>
                                      <p:cBhvr>
                                        <p:cTn id="10" dur="1" fill="hold">
                                          <p:stCondLst>
                                            <p:cond delay="1999"/>
                                          </p:stCondLst>
                                        </p:cTn>
                                        <p:tgtEl>
                                          <p:spTgt spid="41472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414726"/>
                                        </p:tgtEl>
                                      </p:cBhvr>
                                    </p:animEffect>
                                    <p:set>
                                      <p:cBhvr>
                                        <p:cTn id="13" dur="1" fill="hold">
                                          <p:stCondLst>
                                            <p:cond delay="1999"/>
                                          </p:stCondLst>
                                        </p:cTn>
                                        <p:tgtEl>
                                          <p:spTgt spid="414726"/>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414723">
                                            <p:txEl>
                                              <p:pRg st="0" end="0"/>
                                            </p:txEl>
                                          </p:spTgt>
                                        </p:tgtEl>
                                        <p:attrNameLst>
                                          <p:attrName>style.visibility</p:attrName>
                                        </p:attrNameLst>
                                      </p:cBhvr>
                                      <p:to>
                                        <p:strVal val="visible"/>
                                      </p:to>
                                    </p:set>
                                    <p:animEffect transition="in" filter="fade">
                                      <p:cBhvr>
                                        <p:cTn id="16" dur="2000"/>
                                        <p:tgtEl>
                                          <p:spTgt spid="41472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4723">
                                            <p:txEl>
                                              <p:pRg st="1" end="1"/>
                                            </p:txEl>
                                          </p:spTgt>
                                        </p:tgtEl>
                                        <p:attrNameLst>
                                          <p:attrName>style.visibility</p:attrName>
                                        </p:attrNameLst>
                                      </p:cBhvr>
                                      <p:to>
                                        <p:strVal val="visible"/>
                                      </p:to>
                                    </p:set>
                                    <p:animEffect transition="in" filter="fade">
                                      <p:cBhvr>
                                        <p:cTn id="19" dur="2000"/>
                                        <p:tgtEl>
                                          <p:spTgt spid="414723">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4723">
                                            <p:txEl>
                                              <p:pRg st="2" end="2"/>
                                            </p:txEl>
                                          </p:spTgt>
                                        </p:tgtEl>
                                        <p:attrNameLst>
                                          <p:attrName>style.visibility</p:attrName>
                                        </p:attrNameLst>
                                      </p:cBhvr>
                                      <p:to>
                                        <p:strVal val="visible"/>
                                      </p:to>
                                    </p:set>
                                    <p:animEffect transition="in" filter="fade">
                                      <p:cBhvr>
                                        <p:cTn id="22" dur="2000"/>
                                        <p:tgtEl>
                                          <p:spTgt spid="414723">
                                            <p:txEl>
                                              <p:pRg st="2" end="2"/>
                                            </p:txEl>
                                          </p:spTgt>
                                        </p:tgtEl>
                                      </p:cBhvr>
                                    </p:animEffect>
                                  </p:childTnLst>
                                </p:cTn>
                              </p:par>
                              <p:par>
                                <p:cTn id="23" presetID="64" presetClass="path" presetSubtype="0" accel="50000" decel="50000" fill="hold" grpId="1" nodeType="withEffect">
                                  <p:stCondLst>
                                    <p:cond delay="0"/>
                                  </p:stCondLst>
                                  <p:childTnLst>
                                    <p:animMotion origin="layout" path="M -1.38889E-6 4.07407E-6 L -1.38889E-6 -0.33334 " pathEditMode="relative" rAng="0" ptsTypes="AA">
                                      <p:cBhvr>
                                        <p:cTn id="24" dur="2000" fill="hold"/>
                                        <p:tgtEl>
                                          <p:spTgt spid="414723">
                                            <p:txEl>
                                              <p:pRg st="0" end="0"/>
                                            </p:txEl>
                                          </p:spTgt>
                                        </p:tgtEl>
                                        <p:attrNameLst>
                                          <p:attrName>ppt_x</p:attrName>
                                          <p:attrName>ppt_y</p:attrName>
                                        </p:attrNameLst>
                                      </p:cBhvr>
                                      <p:rCtr x="0" y="-16667"/>
                                    </p:animMotion>
                                  </p:childTnLst>
                                </p:cTn>
                              </p:par>
                              <p:par>
                                <p:cTn id="25" presetID="64" presetClass="path" presetSubtype="0" accel="50000" decel="50000" fill="hold" grpId="1" nodeType="withEffect">
                                  <p:stCondLst>
                                    <p:cond delay="0"/>
                                  </p:stCondLst>
                                  <p:childTnLst>
                                    <p:animMotion origin="layout" path="M 0 0  L 0 -0.33333  E" pathEditMode="relative" ptsTypes="">
                                      <p:cBhvr>
                                        <p:cTn id="26" dur="2000" fill="hold"/>
                                        <p:tgtEl>
                                          <p:spTgt spid="414723">
                                            <p:txEl>
                                              <p:pRg st="1" end="1"/>
                                            </p:txEl>
                                          </p:spTgt>
                                        </p:tgtEl>
                                        <p:attrNameLst>
                                          <p:attrName>ppt_x</p:attrName>
                                          <p:attrName>ppt_y</p:attrName>
                                        </p:attrNameLst>
                                      </p:cBhvr>
                                    </p:animMotion>
                                  </p:childTnLst>
                                </p:cTn>
                              </p:par>
                              <p:par>
                                <p:cTn id="27" presetID="64" presetClass="path" presetSubtype="0" accel="50000" decel="50000" fill="hold" grpId="1" nodeType="withEffect">
                                  <p:stCondLst>
                                    <p:cond delay="0"/>
                                  </p:stCondLst>
                                  <p:childTnLst>
                                    <p:animMotion origin="layout" path="M 4.44444E-6 -2.59259E-6 L 4.44444E-6 -0.33333 " pathEditMode="relative" rAng="0" ptsTypes="AA">
                                      <p:cBhvr>
                                        <p:cTn id="28" dur="2000" fill="hold"/>
                                        <p:tgtEl>
                                          <p:spTgt spid="414723">
                                            <p:txEl>
                                              <p:pRg st="2" end="2"/>
                                            </p:txEl>
                                          </p:spTgt>
                                        </p:tgtEl>
                                        <p:attrNameLst>
                                          <p:attrName>ppt_x</p:attrName>
                                          <p:attrName>ppt_y</p:attrName>
                                        </p:attrNameLst>
                                      </p:cBhvr>
                                      <p:rCtr x="0" y="-1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3" grpId="0" uiExpand="1" build="p"/>
      <p:bldP spid="414723" grpId="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Conceptualizing entrepreneurship</a:t>
            </a:r>
          </a:p>
        </p:txBody>
      </p:sp>
      <p:sp>
        <p:nvSpPr>
          <p:cNvPr id="3" name="Content Placeholder 2"/>
          <p:cNvSpPr>
            <a:spLocks noGrp="1"/>
          </p:cNvSpPr>
          <p:nvPr>
            <p:ph idx="1"/>
          </p:nvPr>
        </p:nvSpPr>
        <p:spPr>
          <a:xfrm>
            <a:off x="304800" y="1219200"/>
            <a:ext cx="8382000" cy="5105400"/>
          </a:xfrm>
        </p:spPr>
        <p:txBody>
          <a:bodyPr/>
          <a:lstStyle/>
          <a:p>
            <a:r>
              <a:rPr lang="en-US" dirty="0"/>
              <a:t>Entrepreneurship in the broad sense: bearing uncertainty</a:t>
            </a:r>
          </a:p>
          <a:p>
            <a:pPr marL="457200" lvl="1" indent="0">
              <a:buNone/>
            </a:pPr>
            <a:r>
              <a:rPr lang="en-US" dirty="0"/>
              <a:t>“The term entrepreneur as used by [economic] theory means: acting man exclusively seen from the aspect of the uncertainty inherent in every action” (Mises, 1949).</a:t>
            </a:r>
          </a:p>
          <a:p>
            <a:pPr lvl="1"/>
            <a:r>
              <a:rPr lang="en-US" dirty="0"/>
              <a:t>Uncertainty (case probability) versus risk (class probability)</a:t>
            </a:r>
          </a:p>
          <a:p>
            <a:r>
              <a:rPr lang="en-US" dirty="0"/>
              <a:t>Entrepreneurship in the narrow (commercial) sense: combining and recombining productive factors in pursuit of money profit</a:t>
            </a:r>
          </a:p>
          <a:p>
            <a:pPr marL="457200" lvl="1" indent="0">
              <a:buNone/>
            </a:pPr>
            <a:r>
              <a:rPr lang="en-US" dirty="0"/>
              <a:t>“We are living in a world of unexpected change; hence capital combinations . . . will be ever changing, will be dissolved and reformed. In this activity, we find the real function of the entrepreneur” (</a:t>
            </a:r>
            <a:r>
              <a:rPr lang="en-US" dirty="0" err="1"/>
              <a:t>Lachmann</a:t>
            </a:r>
            <a:r>
              <a:rPr lang="en-US" dirty="0"/>
              <a:t>, 1956).</a:t>
            </a:r>
          </a:p>
          <a:p>
            <a:r>
              <a:rPr lang="en-US" dirty="0"/>
              <a:t>Need for economic calculation (Salerno, tomorrow)</a:t>
            </a:r>
          </a:p>
          <a:p>
            <a:pPr lvl="1"/>
            <a:endParaRPr lang="en-US" dirty="0"/>
          </a:p>
          <a:p>
            <a:endParaRPr lang="en-US" dirty="0"/>
          </a:p>
        </p:txBody>
      </p:sp>
    </p:spTree>
    <p:extLst>
      <p:ext uri="{BB962C8B-B14F-4D97-AF65-F5344CB8AC3E}">
        <p14:creationId xmlns:p14="http://schemas.microsoft.com/office/powerpoint/2010/main" val="401155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Compass">
  <a:themeElements>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fontScheme name="Compas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11043</TotalTime>
  <Words>1207</Words>
  <Application>Microsoft Office PowerPoint</Application>
  <PresentationFormat>On-screen Show (4:3)</PresentationFormat>
  <Paragraphs>122</Paragraphs>
  <Slides>14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Slate Pro Light</vt:lpstr>
      <vt:lpstr>Wingdings</vt:lpstr>
      <vt:lpstr>Calibri</vt:lpstr>
      <vt:lpstr>Tahoma</vt:lpstr>
      <vt:lpstr>Arial</vt:lpstr>
      <vt:lpstr>Compass</vt:lpstr>
      <vt:lpstr>PowerPoint Presentation</vt:lpstr>
      <vt:lpstr>PowerPoint Presentation</vt:lpstr>
      <vt:lpstr>PowerPoint Presentation</vt:lpstr>
      <vt:lpstr>PowerPoint Presentation</vt:lpstr>
      <vt:lpstr>Austrian production theory</vt:lpstr>
      <vt:lpstr>More details on imputation</vt:lpstr>
      <vt:lpstr>Entrepreneurial profit and loss</vt:lpstr>
      <vt:lpstr>Contrast with neoclassical production theory</vt:lpstr>
      <vt:lpstr>Conceptualizing entrepreneurship</vt:lpstr>
      <vt:lpstr>Entrepreneurship, judgment, and ownership</vt:lpstr>
      <vt:lpstr>Ownership competence</vt:lpstr>
      <vt:lpstr>Entrepreneurship as discovery?</vt:lpstr>
      <vt:lpstr>Note on the “pure entrepreneur”</vt:lpstr>
      <vt:lpstr>Austrian economics and mainstream entrepreneurship theory</vt:lpstr>
    </vt:vector>
  </TitlesOfParts>
  <Company>University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asdfa</dc:title>
  <dc:creator>Peter G. Klein</dc:creator>
  <cp:lastModifiedBy>Peter Klein</cp:lastModifiedBy>
  <cp:revision>186</cp:revision>
  <dcterms:created xsi:type="dcterms:W3CDTF">2008-01-13T04:24:45Z</dcterms:created>
  <dcterms:modified xsi:type="dcterms:W3CDTF">2020-07-12T19:26:10Z</dcterms:modified>
</cp:coreProperties>
</file>