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3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</p:sldIdLst>
  <p:sldSz cx="12192000" cy="6858000"/>
  <p:notesSz cx="7077075" cy="9363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erbener, Jeffrey M." userId="13f213a2-820a-4985-ae9f-f00fc6cb327e" providerId="ADAL" clId="{AEBE67AB-A98E-4D1A-B4FB-3913CE389D87}"/>
    <pc:docChg chg="modSld">
      <pc:chgData name="Herbener, Jeffrey M." userId="13f213a2-820a-4985-ae9f-f00fc6cb327e" providerId="ADAL" clId="{AEBE67AB-A98E-4D1A-B4FB-3913CE389D87}" dt="2020-07-02T14:50:10.941" v="255" actId="20577"/>
      <pc:docMkLst>
        <pc:docMk/>
      </pc:docMkLst>
      <pc:sldChg chg="modSp mod">
        <pc:chgData name="Herbener, Jeffrey M." userId="13f213a2-820a-4985-ae9f-f00fc6cb327e" providerId="ADAL" clId="{AEBE67AB-A98E-4D1A-B4FB-3913CE389D87}" dt="2020-07-02T14:43:06.983" v="91" actId="20577"/>
        <pc:sldMkLst>
          <pc:docMk/>
          <pc:sldMk cId="4250614776" sldId="260"/>
        </pc:sldMkLst>
        <pc:spChg chg="mod">
          <ac:chgData name="Herbener, Jeffrey M." userId="13f213a2-820a-4985-ae9f-f00fc6cb327e" providerId="ADAL" clId="{AEBE67AB-A98E-4D1A-B4FB-3913CE389D87}" dt="2020-07-02T14:43:06.983" v="91" actId="20577"/>
          <ac:spMkLst>
            <pc:docMk/>
            <pc:sldMk cId="4250614776" sldId="260"/>
            <ac:spMk id="3" creationId="{00000000-0000-0000-0000-000000000000}"/>
          </ac:spMkLst>
        </pc:spChg>
      </pc:sldChg>
      <pc:sldChg chg="modSp mod">
        <pc:chgData name="Herbener, Jeffrey M." userId="13f213a2-820a-4985-ae9f-f00fc6cb327e" providerId="ADAL" clId="{AEBE67AB-A98E-4D1A-B4FB-3913CE389D87}" dt="2020-07-01T18:10:45.573" v="46" actId="20577"/>
        <pc:sldMkLst>
          <pc:docMk/>
          <pc:sldMk cId="1148253767" sldId="261"/>
        </pc:sldMkLst>
        <pc:spChg chg="mod">
          <ac:chgData name="Herbener, Jeffrey M." userId="13f213a2-820a-4985-ae9f-f00fc6cb327e" providerId="ADAL" clId="{AEBE67AB-A98E-4D1A-B4FB-3913CE389D87}" dt="2020-07-01T18:10:45.573" v="46" actId="20577"/>
          <ac:spMkLst>
            <pc:docMk/>
            <pc:sldMk cId="1148253767" sldId="261"/>
            <ac:spMk id="3" creationId="{00000000-0000-0000-0000-000000000000}"/>
          </ac:spMkLst>
        </pc:spChg>
      </pc:sldChg>
      <pc:sldChg chg="modSp mod">
        <pc:chgData name="Herbener, Jeffrey M." userId="13f213a2-820a-4985-ae9f-f00fc6cb327e" providerId="ADAL" clId="{AEBE67AB-A98E-4D1A-B4FB-3913CE389D87}" dt="2020-07-02T14:43:17.932" v="92" actId="20577"/>
        <pc:sldMkLst>
          <pc:docMk/>
          <pc:sldMk cId="1038799841" sldId="262"/>
        </pc:sldMkLst>
        <pc:spChg chg="mod">
          <ac:chgData name="Herbener, Jeffrey M." userId="13f213a2-820a-4985-ae9f-f00fc6cb327e" providerId="ADAL" clId="{AEBE67AB-A98E-4D1A-B4FB-3913CE389D87}" dt="2020-07-02T14:43:17.932" v="92" actId="20577"/>
          <ac:spMkLst>
            <pc:docMk/>
            <pc:sldMk cId="1038799841" sldId="262"/>
            <ac:spMk id="3" creationId="{00000000-0000-0000-0000-000000000000}"/>
          </ac:spMkLst>
        </pc:spChg>
      </pc:sldChg>
      <pc:sldChg chg="modSp mod">
        <pc:chgData name="Herbener, Jeffrey M." userId="13f213a2-820a-4985-ae9f-f00fc6cb327e" providerId="ADAL" clId="{AEBE67AB-A98E-4D1A-B4FB-3913CE389D87}" dt="2020-07-02T14:47:34.482" v="186" actId="20577"/>
        <pc:sldMkLst>
          <pc:docMk/>
          <pc:sldMk cId="1724912320" sldId="265"/>
        </pc:sldMkLst>
        <pc:spChg chg="mod">
          <ac:chgData name="Herbener, Jeffrey M." userId="13f213a2-820a-4985-ae9f-f00fc6cb327e" providerId="ADAL" clId="{AEBE67AB-A98E-4D1A-B4FB-3913CE389D87}" dt="2020-07-02T14:47:34.482" v="186" actId="20577"/>
          <ac:spMkLst>
            <pc:docMk/>
            <pc:sldMk cId="1724912320" sldId="265"/>
            <ac:spMk id="3" creationId="{00000000-0000-0000-0000-000000000000}"/>
          </ac:spMkLst>
        </pc:spChg>
      </pc:sldChg>
      <pc:sldChg chg="modSp mod">
        <pc:chgData name="Herbener, Jeffrey M." userId="13f213a2-820a-4985-ae9f-f00fc6cb327e" providerId="ADAL" clId="{AEBE67AB-A98E-4D1A-B4FB-3913CE389D87}" dt="2020-07-02T14:48:30.094" v="190" actId="14100"/>
        <pc:sldMkLst>
          <pc:docMk/>
          <pc:sldMk cId="78246993" sldId="266"/>
        </pc:sldMkLst>
        <pc:spChg chg="mod">
          <ac:chgData name="Herbener, Jeffrey M." userId="13f213a2-820a-4985-ae9f-f00fc6cb327e" providerId="ADAL" clId="{AEBE67AB-A98E-4D1A-B4FB-3913CE389D87}" dt="2020-07-02T14:47:53.753" v="187" actId="20577"/>
          <ac:spMkLst>
            <pc:docMk/>
            <pc:sldMk cId="78246993" sldId="266"/>
            <ac:spMk id="3" creationId="{00000000-0000-0000-0000-000000000000}"/>
          </ac:spMkLst>
        </pc:spChg>
        <pc:cxnChg chg="mod">
          <ac:chgData name="Herbener, Jeffrey M." userId="13f213a2-820a-4985-ae9f-f00fc6cb327e" providerId="ADAL" clId="{AEBE67AB-A98E-4D1A-B4FB-3913CE389D87}" dt="2020-07-02T14:48:13.829" v="188" actId="1076"/>
          <ac:cxnSpMkLst>
            <pc:docMk/>
            <pc:sldMk cId="78246993" sldId="266"/>
            <ac:cxnSpMk id="5" creationId="{00000000-0000-0000-0000-000000000000}"/>
          </ac:cxnSpMkLst>
        </pc:cxnChg>
        <pc:cxnChg chg="mod">
          <ac:chgData name="Herbener, Jeffrey M." userId="13f213a2-820a-4985-ae9f-f00fc6cb327e" providerId="ADAL" clId="{AEBE67AB-A98E-4D1A-B4FB-3913CE389D87}" dt="2020-07-02T14:48:30.094" v="190" actId="14100"/>
          <ac:cxnSpMkLst>
            <pc:docMk/>
            <pc:sldMk cId="78246993" sldId="266"/>
            <ac:cxnSpMk id="8" creationId="{00000000-0000-0000-0000-000000000000}"/>
          </ac:cxnSpMkLst>
        </pc:cxnChg>
      </pc:sldChg>
      <pc:sldChg chg="modSp mod">
        <pc:chgData name="Herbener, Jeffrey M." userId="13f213a2-820a-4985-ae9f-f00fc6cb327e" providerId="ADAL" clId="{AEBE67AB-A98E-4D1A-B4FB-3913CE389D87}" dt="2020-07-02T14:48:52.741" v="205" actId="20577"/>
        <pc:sldMkLst>
          <pc:docMk/>
          <pc:sldMk cId="56315053" sldId="267"/>
        </pc:sldMkLst>
        <pc:spChg chg="mod">
          <ac:chgData name="Herbener, Jeffrey M." userId="13f213a2-820a-4985-ae9f-f00fc6cb327e" providerId="ADAL" clId="{AEBE67AB-A98E-4D1A-B4FB-3913CE389D87}" dt="2020-07-02T14:48:52.741" v="205" actId="20577"/>
          <ac:spMkLst>
            <pc:docMk/>
            <pc:sldMk cId="56315053" sldId="267"/>
            <ac:spMk id="3" creationId="{00000000-0000-0000-0000-000000000000}"/>
          </ac:spMkLst>
        </pc:spChg>
      </pc:sldChg>
      <pc:sldChg chg="modSp mod">
        <pc:chgData name="Herbener, Jeffrey M." userId="13f213a2-820a-4985-ae9f-f00fc6cb327e" providerId="ADAL" clId="{AEBE67AB-A98E-4D1A-B4FB-3913CE389D87}" dt="2020-07-02T14:49:03.651" v="220" actId="20577"/>
        <pc:sldMkLst>
          <pc:docMk/>
          <pc:sldMk cId="2835299666" sldId="268"/>
        </pc:sldMkLst>
        <pc:spChg chg="mod">
          <ac:chgData name="Herbener, Jeffrey M." userId="13f213a2-820a-4985-ae9f-f00fc6cb327e" providerId="ADAL" clId="{AEBE67AB-A98E-4D1A-B4FB-3913CE389D87}" dt="2020-07-02T14:49:03.651" v="220" actId="20577"/>
          <ac:spMkLst>
            <pc:docMk/>
            <pc:sldMk cId="2835299666" sldId="268"/>
            <ac:spMk id="3" creationId="{00000000-0000-0000-0000-000000000000}"/>
          </ac:spMkLst>
        </pc:spChg>
      </pc:sldChg>
      <pc:sldChg chg="modSp mod">
        <pc:chgData name="Herbener, Jeffrey M." userId="13f213a2-820a-4985-ae9f-f00fc6cb327e" providerId="ADAL" clId="{AEBE67AB-A98E-4D1A-B4FB-3913CE389D87}" dt="2020-07-02T14:49:40.657" v="225" actId="6549"/>
        <pc:sldMkLst>
          <pc:docMk/>
          <pc:sldMk cId="3687182173" sldId="269"/>
        </pc:sldMkLst>
        <pc:spChg chg="mod">
          <ac:chgData name="Herbener, Jeffrey M." userId="13f213a2-820a-4985-ae9f-f00fc6cb327e" providerId="ADAL" clId="{AEBE67AB-A98E-4D1A-B4FB-3913CE389D87}" dt="2020-07-02T14:49:40.657" v="225" actId="6549"/>
          <ac:spMkLst>
            <pc:docMk/>
            <pc:sldMk cId="3687182173" sldId="269"/>
            <ac:spMk id="3" creationId="{00000000-0000-0000-0000-000000000000}"/>
          </ac:spMkLst>
        </pc:spChg>
        <pc:cxnChg chg="mod">
          <ac:chgData name="Herbener, Jeffrey M." userId="13f213a2-820a-4985-ae9f-f00fc6cb327e" providerId="ADAL" clId="{AEBE67AB-A98E-4D1A-B4FB-3913CE389D87}" dt="2020-07-02T14:49:27.645" v="222" actId="1076"/>
          <ac:cxnSpMkLst>
            <pc:docMk/>
            <pc:sldMk cId="3687182173" sldId="269"/>
            <ac:cxnSpMk id="5" creationId="{00000000-0000-0000-0000-000000000000}"/>
          </ac:cxnSpMkLst>
        </pc:cxnChg>
        <pc:cxnChg chg="mod">
          <ac:chgData name="Herbener, Jeffrey M." userId="13f213a2-820a-4985-ae9f-f00fc6cb327e" providerId="ADAL" clId="{AEBE67AB-A98E-4D1A-B4FB-3913CE389D87}" dt="2020-07-02T14:49:37.932" v="224" actId="14100"/>
          <ac:cxnSpMkLst>
            <pc:docMk/>
            <pc:sldMk cId="3687182173" sldId="269"/>
            <ac:cxnSpMk id="8" creationId="{00000000-0000-0000-0000-000000000000}"/>
          </ac:cxnSpMkLst>
        </pc:cxnChg>
      </pc:sldChg>
      <pc:sldChg chg="modSp mod">
        <pc:chgData name="Herbener, Jeffrey M." userId="13f213a2-820a-4985-ae9f-f00fc6cb327e" providerId="ADAL" clId="{AEBE67AB-A98E-4D1A-B4FB-3913CE389D87}" dt="2020-07-02T14:50:02.169" v="240" actId="20577"/>
        <pc:sldMkLst>
          <pc:docMk/>
          <pc:sldMk cId="3561198130" sldId="270"/>
        </pc:sldMkLst>
        <pc:spChg chg="mod">
          <ac:chgData name="Herbener, Jeffrey M." userId="13f213a2-820a-4985-ae9f-f00fc6cb327e" providerId="ADAL" clId="{AEBE67AB-A98E-4D1A-B4FB-3913CE389D87}" dt="2020-07-02T14:50:02.169" v="240" actId="20577"/>
          <ac:spMkLst>
            <pc:docMk/>
            <pc:sldMk cId="3561198130" sldId="270"/>
            <ac:spMk id="3" creationId="{00000000-0000-0000-0000-000000000000}"/>
          </ac:spMkLst>
        </pc:spChg>
      </pc:sldChg>
      <pc:sldChg chg="modSp mod">
        <pc:chgData name="Herbener, Jeffrey M." userId="13f213a2-820a-4985-ae9f-f00fc6cb327e" providerId="ADAL" clId="{AEBE67AB-A98E-4D1A-B4FB-3913CE389D87}" dt="2020-07-02T14:50:10.941" v="255" actId="20577"/>
        <pc:sldMkLst>
          <pc:docMk/>
          <pc:sldMk cId="1233086263" sldId="271"/>
        </pc:sldMkLst>
        <pc:spChg chg="mod">
          <ac:chgData name="Herbener, Jeffrey M." userId="13f213a2-820a-4985-ae9f-f00fc6cb327e" providerId="ADAL" clId="{AEBE67AB-A98E-4D1A-B4FB-3913CE389D87}" dt="2020-07-02T14:50:10.941" v="255" actId="20577"/>
          <ac:spMkLst>
            <pc:docMk/>
            <pc:sldMk cId="1233086263" sldId="271"/>
            <ac:spMk id="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8959E-1504-4476-A281-81EA9C5DB3E8}" type="datetimeFigureOut">
              <a:rPr lang="en-US" smtClean="0"/>
              <a:t>7/2/2020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7E09C-8BEB-454D-B8EF-E1238455B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461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8959E-1504-4476-A281-81EA9C5DB3E8}" type="datetimeFigureOut">
              <a:rPr lang="en-US" smtClean="0"/>
              <a:t>7/2/2020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7E09C-8BEB-454D-B8EF-E1238455B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0556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8959E-1504-4476-A281-81EA9C5DB3E8}" type="datetimeFigureOut">
              <a:rPr lang="en-US" smtClean="0"/>
              <a:t>7/2/2020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7E09C-8BEB-454D-B8EF-E1238455B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8913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8959E-1504-4476-A281-81EA9C5DB3E8}" type="datetimeFigureOut">
              <a:rPr lang="en-US" smtClean="0"/>
              <a:t>7/2/2020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7E09C-8BEB-454D-B8EF-E1238455B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2417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8959E-1504-4476-A281-81EA9C5DB3E8}" type="datetimeFigureOut">
              <a:rPr lang="en-US" smtClean="0"/>
              <a:t>7/2/2020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7E09C-8BEB-454D-B8EF-E1238455B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31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8959E-1504-4476-A281-81EA9C5DB3E8}" type="datetimeFigureOut">
              <a:rPr lang="en-US" smtClean="0"/>
              <a:t>7/2/2020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7E09C-8BEB-454D-B8EF-E1238455B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6610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8959E-1504-4476-A281-81EA9C5DB3E8}" type="datetimeFigureOut">
              <a:rPr lang="en-US" smtClean="0"/>
              <a:t>7/2/2020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7E09C-8BEB-454D-B8EF-E1238455B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3210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8959E-1504-4476-A281-81EA9C5DB3E8}" type="datetimeFigureOut">
              <a:rPr lang="en-US" smtClean="0"/>
              <a:t>7/2/2020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7E09C-8BEB-454D-B8EF-E1238455B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9721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8959E-1504-4476-A281-81EA9C5DB3E8}" type="datetimeFigureOut">
              <a:rPr lang="en-US" smtClean="0"/>
              <a:t>7/2/2020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7E09C-8BEB-454D-B8EF-E1238455B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2929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8959E-1504-4476-A281-81EA9C5DB3E8}" type="datetimeFigureOut">
              <a:rPr lang="en-US" smtClean="0"/>
              <a:t>7/2/2020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7E09C-8BEB-454D-B8EF-E1238455B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4641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8959E-1504-4476-A281-81EA9C5DB3E8}" type="datetimeFigureOut">
              <a:rPr lang="en-US" smtClean="0"/>
              <a:t>7/2/2020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7E09C-8BEB-454D-B8EF-E1238455B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8672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A8959E-1504-4476-A281-81EA9C5DB3E8}" type="datetimeFigureOut">
              <a:rPr lang="en-US" smtClean="0"/>
              <a:t>7/2/2020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57E09C-8BEB-454D-B8EF-E1238455B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4281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Subjective Value </a:t>
            </a:r>
            <a:br>
              <a:rPr lang="en-US" dirty="0"/>
            </a:br>
            <a:r>
              <a:rPr lang="en-US" dirty="0"/>
              <a:t>and Market Prices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Mises University</a:t>
            </a:r>
          </a:p>
          <a:p>
            <a:r>
              <a:rPr lang="en-US" dirty="0"/>
              <a:t>July 12-18, 2020</a:t>
            </a:r>
          </a:p>
        </p:txBody>
      </p:sp>
    </p:spTree>
    <p:extLst>
      <p:ext uri="{BB962C8B-B14F-4D97-AF65-F5344CB8AC3E}">
        <p14:creationId xmlns:p14="http://schemas.microsoft.com/office/powerpoint/2010/main" val="12030670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Prices of Consumer Goods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Demand: preferences of buyers</a:t>
            </a:r>
          </a:p>
          <a:p>
            <a:pPr marL="0" indent="0">
              <a:buNone/>
            </a:pPr>
            <a:r>
              <a:rPr lang="en-US" dirty="0"/>
              <a:t>     </a:t>
            </a:r>
            <a:r>
              <a:rPr lang="en-US" dirty="0">
                <a:solidFill>
                  <a:srgbClr val="002060"/>
                </a:solidFill>
              </a:rPr>
              <a:t>•</a:t>
            </a:r>
            <a:r>
              <a:rPr lang="en-US" dirty="0"/>
              <a:t> Value of the good obtained</a:t>
            </a:r>
          </a:p>
          <a:p>
            <a:pPr marL="0" indent="0">
              <a:buNone/>
            </a:pPr>
            <a:r>
              <a:rPr lang="en-US" dirty="0"/>
              <a:t>     </a:t>
            </a:r>
            <a:r>
              <a:rPr lang="en-US" dirty="0">
                <a:solidFill>
                  <a:srgbClr val="002060"/>
                </a:solidFill>
              </a:rPr>
              <a:t>•</a:t>
            </a:r>
            <a:r>
              <a:rPr lang="en-US" dirty="0"/>
              <a:t> Value of money given up</a:t>
            </a:r>
          </a:p>
          <a:p>
            <a:pPr marL="0" indent="0">
              <a:buNone/>
            </a:pPr>
            <a:r>
              <a:rPr lang="en-US" dirty="0"/>
              <a:t>	Personal use</a:t>
            </a:r>
          </a:p>
          <a:p>
            <a:pPr marL="0" indent="0">
              <a:buNone/>
            </a:pPr>
            <a:r>
              <a:rPr lang="en-US" dirty="0"/>
              <a:t>	To one seller or another seller</a:t>
            </a:r>
          </a:p>
          <a:p>
            <a:pPr marL="0" indent="0">
              <a:buNone/>
            </a:pPr>
            <a:r>
              <a:rPr lang="en-US" dirty="0"/>
              <a:t>Supply: preferences of sellers</a:t>
            </a:r>
          </a:p>
          <a:p>
            <a:pPr marL="0" indent="0">
              <a:buNone/>
            </a:pPr>
            <a:r>
              <a:rPr lang="en-US" dirty="0"/>
              <a:t>     </a:t>
            </a:r>
            <a:r>
              <a:rPr lang="en-US" dirty="0">
                <a:solidFill>
                  <a:srgbClr val="002060"/>
                </a:solidFill>
              </a:rPr>
              <a:t>•</a:t>
            </a:r>
            <a:r>
              <a:rPr lang="en-US" dirty="0"/>
              <a:t> Value of the money obtained</a:t>
            </a:r>
          </a:p>
          <a:p>
            <a:pPr marL="0" indent="0">
              <a:buNone/>
            </a:pPr>
            <a:r>
              <a:rPr lang="en-US" dirty="0"/>
              <a:t>     </a:t>
            </a:r>
            <a:r>
              <a:rPr lang="en-US" dirty="0">
                <a:solidFill>
                  <a:srgbClr val="002060"/>
                </a:solidFill>
              </a:rPr>
              <a:t>•</a:t>
            </a:r>
            <a:r>
              <a:rPr lang="en-US" dirty="0"/>
              <a:t> Value of the good given up</a:t>
            </a:r>
          </a:p>
          <a:p>
            <a:pPr marL="0" indent="0">
              <a:buNone/>
            </a:pPr>
            <a:r>
              <a:rPr lang="en-US" dirty="0"/>
              <a:t>	Personal use</a:t>
            </a:r>
          </a:p>
          <a:p>
            <a:pPr marL="0" indent="0">
              <a:buNone/>
            </a:pPr>
            <a:r>
              <a:rPr lang="en-US" dirty="0"/>
              <a:t>	To one buyer or another buyer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49477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Apple Inc.’s Appraisement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Revenue from selling iPhone XR: Oct. 2019 – March 2019</a:t>
            </a:r>
          </a:p>
          <a:p>
            <a:pPr marL="0" indent="0">
              <a:buNone/>
            </a:pPr>
            <a:r>
              <a:rPr lang="en-US" dirty="0"/>
              <a:t>	$11.2 b with Q = 16 m and P = $700</a:t>
            </a:r>
          </a:p>
          <a:p>
            <a:pPr marL="0" indent="0">
              <a:buNone/>
            </a:pPr>
            <a:r>
              <a:rPr lang="en-US" dirty="0"/>
              <a:t>Costs of iPhone X: Oct. 2019 – March 2019</a:t>
            </a:r>
          </a:p>
          <a:p>
            <a:pPr marL="0" indent="0">
              <a:buNone/>
            </a:pPr>
            <a:r>
              <a:rPr lang="en-US" dirty="0"/>
              <a:t>	$10.4 b with Q = 16 m and AC = $650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Anticipated revenue for selling iPhone SE: March 2020 – Dec. 2020</a:t>
            </a:r>
          </a:p>
          <a:p>
            <a:pPr marL="0" indent="0">
              <a:buNone/>
            </a:pPr>
            <a:r>
              <a:rPr lang="en-US" dirty="0"/>
              <a:t>	$12.0 b with Q = 30 m and P = $400</a:t>
            </a:r>
          </a:p>
          <a:p>
            <a:pPr marL="0" indent="0">
              <a:buNone/>
            </a:pPr>
            <a:r>
              <a:rPr lang="en-US" dirty="0"/>
              <a:t>Anticipated costs of iPhone SE: March 2020 – Dec. 2020</a:t>
            </a:r>
          </a:p>
          <a:p>
            <a:pPr marL="0" indent="0">
              <a:buNone/>
            </a:pPr>
            <a:r>
              <a:rPr lang="en-US" dirty="0"/>
              <a:t>	$10.8 b with Q = 30 m and AC = $360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49123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Prices of Services of Producer Goods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Price </a:t>
            </a:r>
          </a:p>
          <a:p>
            <a:pPr marL="0" indent="0">
              <a:buNone/>
            </a:pPr>
            <a:r>
              <a:rPr lang="en-US" dirty="0"/>
              <a:t>		       Supply</a:t>
            </a:r>
          </a:p>
          <a:p>
            <a:pPr marL="0" indent="0">
              <a:buNone/>
            </a:pPr>
            <a:r>
              <a:rPr lang="en-US" dirty="0"/>
              <a:t>$185K	       •A</a:t>
            </a:r>
          </a:p>
          <a:p>
            <a:pPr marL="0" indent="0">
              <a:buNone/>
            </a:pPr>
            <a:r>
              <a:rPr lang="en-US" dirty="0"/>
              <a:t>		     Demand </a:t>
            </a:r>
          </a:p>
          <a:p>
            <a:pPr marL="0" indent="0">
              <a:buNone/>
            </a:pPr>
            <a:r>
              <a:rPr lang="en-US" dirty="0"/>
              <a:t>	     271k		Quantity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	Computer Programmer Services</a:t>
            </a:r>
          </a:p>
          <a:p>
            <a:pPr marL="0" indent="0">
              <a:buNone/>
            </a:pP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1901110" y="2202288"/>
            <a:ext cx="0" cy="16356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>
            <a:cxnSpLocks/>
          </p:cNvCxnSpPr>
          <p:nvPr/>
        </p:nvCxnSpPr>
        <p:spPr>
          <a:xfrm>
            <a:off x="1901110" y="3825025"/>
            <a:ext cx="2737565" cy="1287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2002665" y="2607972"/>
            <a:ext cx="1056068" cy="8242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2047741" y="2601533"/>
            <a:ext cx="91440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82469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Entrepreneurial Demand </a:t>
            </a:r>
            <a:br>
              <a:rPr lang="en-US" dirty="0"/>
            </a:br>
            <a:r>
              <a:rPr lang="en-US" dirty="0"/>
              <a:t>for the Services of Producer Goods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DMRP of a producer good that is anticipated by the entrepreneur </a:t>
            </a:r>
          </a:p>
          <a:p>
            <a:pPr marL="0" indent="0">
              <a:buNone/>
            </a:pPr>
            <a:r>
              <a:rPr lang="en-US" dirty="0"/>
              <a:t>   • MRP – revenue from contribution of an input to the value of output</a:t>
            </a:r>
          </a:p>
          <a:p>
            <a:pPr marL="0" indent="0">
              <a:buNone/>
            </a:pPr>
            <a:r>
              <a:rPr lang="en-US" dirty="0"/>
              <a:t>   • Discount – interest return from investing in producer goods</a:t>
            </a:r>
          </a:p>
          <a:p>
            <a:pPr marL="0" indent="0">
              <a:buNone/>
            </a:pPr>
            <a:r>
              <a:rPr lang="en-US" dirty="0"/>
              <a:t>   • Anticipation – entrepreneurial foresight</a:t>
            </a:r>
          </a:p>
          <a:p>
            <a:pPr marL="0" indent="0">
              <a:buNone/>
            </a:pPr>
            <a:r>
              <a:rPr lang="en-US" dirty="0"/>
              <a:t>Suffers losses if pays more than DMRP</a:t>
            </a:r>
          </a:p>
          <a:p>
            <a:pPr marL="0" indent="0">
              <a:buNone/>
            </a:pPr>
            <a:r>
              <a:rPr lang="en-US" dirty="0"/>
              <a:t>Out bid by other entrepreneurs if pays less than their DMRP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Law of Demand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3150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Factor Owner Supply </a:t>
            </a:r>
            <a:br>
              <a:rPr lang="en-US" dirty="0"/>
            </a:br>
            <a:r>
              <a:rPr lang="en-US" dirty="0"/>
              <a:t>of the Services of Producer Goods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Opportunity Cost of a producer good</a:t>
            </a:r>
          </a:p>
          <a:p>
            <a:pPr marL="0" indent="0">
              <a:buNone/>
            </a:pPr>
            <a:r>
              <a:rPr lang="en-US" dirty="0"/>
              <a:t>     • Personal use</a:t>
            </a:r>
          </a:p>
          <a:p>
            <a:pPr marL="0" indent="0">
              <a:buNone/>
            </a:pPr>
            <a:r>
              <a:rPr lang="en-US" dirty="0"/>
              <a:t>     • Compensation paid by other entrepreneurs in their enterprises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Law of Supply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52996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Price of Producer Goods Themselves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Price</a:t>
            </a:r>
          </a:p>
          <a:p>
            <a:pPr marL="0" indent="0">
              <a:buNone/>
            </a:pPr>
            <a:r>
              <a:rPr lang="en-US" dirty="0"/>
              <a:t>			Supply</a:t>
            </a:r>
          </a:p>
          <a:p>
            <a:pPr marL="0" indent="0">
              <a:buNone/>
            </a:pPr>
            <a:r>
              <a:rPr lang="en-US" dirty="0"/>
              <a:t>$245m	•A</a:t>
            </a:r>
          </a:p>
          <a:p>
            <a:pPr marL="0" indent="0">
              <a:buNone/>
            </a:pPr>
            <a:r>
              <a:rPr lang="en-US" dirty="0"/>
              <a:t>			Demand</a:t>
            </a:r>
          </a:p>
          <a:p>
            <a:pPr marL="0" indent="0">
              <a:buNone/>
            </a:pPr>
            <a:r>
              <a:rPr lang="en-US" dirty="0"/>
              <a:t>		11k			Quantity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	Assembly Factories</a:t>
            </a:r>
          </a:p>
          <a:p>
            <a:pPr marL="0" indent="0">
              <a:buNone/>
            </a:pP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 flipH="1" flipV="1">
            <a:off x="2009775" y="2182969"/>
            <a:ext cx="12879" cy="159698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>
            <a:cxnSpLocks/>
          </p:cNvCxnSpPr>
          <p:nvPr/>
        </p:nvCxnSpPr>
        <p:spPr>
          <a:xfrm>
            <a:off x="2022654" y="3773510"/>
            <a:ext cx="3511371" cy="64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2266682" y="2562896"/>
            <a:ext cx="1262129" cy="107567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2266682" y="2562896"/>
            <a:ext cx="1262129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71821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Entrepreneurial Demand </a:t>
            </a:r>
            <a:br>
              <a:rPr lang="en-US" dirty="0"/>
            </a:br>
            <a:r>
              <a:rPr lang="en-US" dirty="0"/>
              <a:t>for Producer Goods Themselves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dirty="0"/>
              <a:t>∑</a:t>
            </a:r>
            <a:r>
              <a:rPr lang="en-US" dirty="0"/>
              <a:t>DMRPs anticipated over producer good’s lifespan </a:t>
            </a:r>
          </a:p>
          <a:p>
            <a:pPr marL="0" indent="0">
              <a:buNone/>
            </a:pPr>
            <a:r>
              <a:rPr lang="en-US" dirty="0"/>
              <a:t>     • DMRP anticipated for each period over its lifespan  </a:t>
            </a:r>
          </a:p>
          <a:p>
            <a:pPr marL="0" indent="0">
              <a:buNone/>
            </a:pPr>
            <a:r>
              <a:rPr lang="en-US" dirty="0"/>
              <a:t>     • Durability of the producer good</a:t>
            </a:r>
          </a:p>
          <a:p>
            <a:pPr marL="0" indent="0">
              <a:buNone/>
            </a:pPr>
            <a:r>
              <a:rPr lang="en-US" dirty="0"/>
              <a:t>Destroys equity if pays more than ∑DMRPs</a:t>
            </a:r>
          </a:p>
          <a:p>
            <a:pPr marL="0" indent="0">
              <a:buNone/>
            </a:pPr>
            <a:r>
              <a:rPr lang="en-US" dirty="0"/>
              <a:t>Out bid by other entrepreneurs if pays less than their ∑DMRPs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Law of Demand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119813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Factor Owner Supply </a:t>
            </a:r>
            <a:br>
              <a:rPr lang="en-US" dirty="0"/>
            </a:br>
            <a:r>
              <a:rPr lang="en-US" dirty="0"/>
              <a:t>of Producer Goods Themselves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Opportunity Cost of a producer good</a:t>
            </a:r>
          </a:p>
          <a:p>
            <a:pPr marL="0" indent="0">
              <a:buNone/>
            </a:pPr>
            <a:r>
              <a:rPr lang="en-US" dirty="0"/>
              <a:t>     • Personal use</a:t>
            </a:r>
          </a:p>
          <a:p>
            <a:pPr marL="0" indent="0">
              <a:buNone/>
            </a:pPr>
            <a:r>
              <a:rPr lang="en-US" dirty="0"/>
              <a:t>     • Compensation paid by other entrepreneurs in their enterprises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Law of Supply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308626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Economic Calculation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Gross Profit (Net Income) = R – C = PQ – [P</a:t>
            </a:r>
            <a:r>
              <a:rPr lang="en-US" baseline="-25000" dirty="0"/>
              <a:t>L</a:t>
            </a:r>
            <a:r>
              <a:rPr lang="en-US" dirty="0"/>
              <a:t>L + P</a:t>
            </a:r>
            <a:r>
              <a:rPr lang="en-US" baseline="-25000" dirty="0"/>
              <a:t>C</a:t>
            </a:r>
            <a:r>
              <a:rPr lang="en-US" dirty="0"/>
              <a:t>C + P</a:t>
            </a:r>
            <a:r>
              <a:rPr lang="en-US" baseline="-25000" dirty="0"/>
              <a:t>N</a:t>
            </a:r>
            <a:r>
              <a:rPr lang="en-US" dirty="0"/>
              <a:t>N]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Equity (Net Worth) = A – L = (Asset </a:t>
            </a:r>
            <a:r>
              <a:rPr lang="en-US" dirty="0" err="1"/>
              <a:t>Prices</a:t>
            </a:r>
            <a:r>
              <a:rPr lang="en-US" baseline="-25000" dirty="0" err="1"/>
              <a:t>one</a:t>
            </a:r>
            <a:r>
              <a:rPr lang="en-US" baseline="-25000" dirty="0"/>
              <a:t> line</a:t>
            </a:r>
            <a:r>
              <a:rPr lang="en-US" dirty="0"/>
              <a:t>) – (Asset </a:t>
            </a:r>
            <a:r>
              <a:rPr lang="en-US" dirty="0" err="1"/>
              <a:t>Prices</a:t>
            </a:r>
            <a:r>
              <a:rPr lang="en-US" baseline="-25000" dirty="0" err="1"/>
              <a:t>other</a:t>
            </a:r>
            <a:r>
              <a:rPr lang="en-US" baseline="-25000" dirty="0"/>
              <a:t> lines</a:t>
            </a:r>
            <a:r>
              <a:rPr lang="en-US" dirty="0"/>
              <a:t> )</a:t>
            </a:r>
          </a:p>
        </p:txBody>
      </p:sp>
    </p:spTree>
    <p:extLst>
      <p:ext uri="{BB962C8B-B14F-4D97-AF65-F5344CB8AC3E}">
        <p14:creationId xmlns:p14="http://schemas.microsoft.com/office/powerpoint/2010/main" val="34452601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Value Imputation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Mind → Consumer Good → Producer Goods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Mind ← Consumer Good ← Producer Goods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Mind → Consumer Good ← Producer Goods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02276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Crusoe’s Valuation of Consumer Goods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u="sng" dirty="0"/>
              <a:t>Preferences – Rank of MUs</a:t>
            </a:r>
            <a:r>
              <a:rPr lang="en-US" dirty="0"/>
              <a:t>		</a:t>
            </a:r>
            <a:r>
              <a:rPr lang="en-US" u="sng" dirty="0"/>
              <a:t>Preferences – Rank of MUs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1</a:t>
            </a:r>
            <a:r>
              <a:rPr lang="en-US" baseline="30000" dirty="0"/>
              <a:t>st</a:t>
            </a:r>
            <a:r>
              <a:rPr lang="en-US" dirty="0"/>
              <a:t> unit of 2 coconuts – drinking		1</a:t>
            </a:r>
            <a:r>
              <a:rPr lang="en-US" baseline="30000" dirty="0"/>
              <a:t>st</a:t>
            </a:r>
            <a:r>
              <a:rPr lang="en-US" dirty="0"/>
              <a:t> unit of 2 qt. berries – eating </a:t>
            </a:r>
          </a:p>
          <a:p>
            <a:pPr marL="0" indent="0">
              <a:buNone/>
            </a:pPr>
            <a:r>
              <a:rPr lang="en-US" dirty="0"/>
              <a:t>2</a:t>
            </a:r>
            <a:r>
              <a:rPr lang="en-US" baseline="30000" dirty="0"/>
              <a:t>nd</a:t>
            </a:r>
            <a:r>
              <a:rPr lang="en-US" dirty="0"/>
              <a:t> unit of 2 coconuts – eating		2</a:t>
            </a:r>
            <a:r>
              <a:rPr lang="en-US" baseline="30000" dirty="0"/>
              <a:t>nd</a:t>
            </a:r>
            <a:r>
              <a:rPr lang="en-US" dirty="0"/>
              <a:t> unit of 2 qt. berries – drinking </a:t>
            </a:r>
          </a:p>
          <a:p>
            <a:pPr marL="0" indent="0">
              <a:buNone/>
            </a:pPr>
            <a:r>
              <a:rPr lang="en-US" dirty="0"/>
              <a:t>3</a:t>
            </a:r>
            <a:r>
              <a:rPr lang="en-US" baseline="30000" dirty="0"/>
              <a:t>rd</a:t>
            </a:r>
            <a:r>
              <a:rPr lang="en-US" dirty="0"/>
              <a:t> unit of 2 coconuts – storing		3</a:t>
            </a:r>
            <a:r>
              <a:rPr lang="en-US" baseline="30000" dirty="0"/>
              <a:t>rd</a:t>
            </a:r>
            <a:r>
              <a:rPr lang="en-US" dirty="0"/>
              <a:t> unit of 2 qt. berries – trapping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First Law of Utility</a:t>
            </a:r>
          </a:p>
          <a:p>
            <a:pPr marL="0" indent="0">
              <a:buNone/>
            </a:pPr>
            <a:r>
              <a:rPr lang="en-US" dirty="0"/>
              <a:t>Second Law of Utility</a:t>
            </a:r>
          </a:p>
        </p:txBody>
      </p:sp>
    </p:spTree>
    <p:extLst>
      <p:ext uri="{BB962C8B-B14F-4D97-AF65-F5344CB8AC3E}">
        <p14:creationId xmlns:p14="http://schemas.microsoft.com/office/powerpoint/2010/main" val="30856227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Crusoe’s Valuation of Consumer Goods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u="sng" dirty="0"/>
              <a:t>Preferences (MU)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1</a:t>
            </a:r>
            <a:r>
              <a:rPr lang="en-US" baseline="30000" dirty="0"/>
              <a:t>st</a:t>
            </a:r>
            <a:r>
              <a:rPr lang="en-US" dirty="0"/>
              <a:t> 2 coconuts – drinking</a:t>
            </a:r>
          </a:p>
          <a:p>
            <a:pPr marL="0" indent="0">
              <a:buNone/>
            </a:pPr>
            <a:r>
              <a:rPr lang="en-US" dirty="0"/>
              <a:t>1</a:t>
            </a:r>
            <a:r>
              <a:rPr lang="en-US" baseline="30000" dirty="0"/>
              <a:t>st</a:t>
            </a:r>
            <a:r>
              <a:rPr lang="en-US" dirty="0"/>
              <a:t> 2 qt. berries – eating</a:t>
            </a:r>
          </a:p>
          <a:p>
            <a:pPr marL="0" indent="0">
              <a:buNone/>
            </a:pPr>
            <a:r>
              <a:rPr lang="en-US" dirty="0"/>
              <a:t>2</a:t>
            </a:r>
            <a:r>
              <a:rPr lang="en-US" baseline="30000" dirty="0"/>
              <a:t>nd</a:t>
            </a:r>
            <a:r>
              <a:rPr lang="en-US" dirty="0"/>
              <a:t> 2 qt. berries – drinking</a:t>
            </a:r>
          </a:p>
          <a:p>
            <a:pPr marL="0" indent="0">
              <a:buNone/>
            </a:pPr>
            <a:r>
              <a:rPr lang="en-US" dirty="0"/>
              <a:t>3</a:t>
            </a:r>
            <a:r>
              <a:rPr lang="en-US" baseline="30000" dirty="0"/>
              <a:t>rd</a:t>
            </a:r>
            <a:r>
              <a:rPr lang="en-US" dirty="0"/>
              <a:t> 2 qt. berries – making bait</a:t>
            </a:r>
          </a:p>
          <a:p>
            <a:pPr marL="0" indent="0">
              <a:buNone/>
            </a:pPr>
            <a:r>
              <a:rPr lang="en-US" dirty="0"/>
              <a:t>2</a:t>
            </a:r>
            <a:r>
              <a:rPr lang="en-US" baseline="30000" dirty="0"/>
              <a:t>nd</a:t>
            </a:r>
            <a:r>
              <a:rPr lang="en-US" dirty="0"/>
              <a:t> 2 coconuts – eating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Law of Allocation of Consumer Goods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3750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Crusoe’s Production Possibilities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u="sng" dirty="0"/>
              <a:t>MPP</a:t>
            </a:r>
            <a:r>
              <a:rPr lang="en-US" u="sng" baseline="-25000" dirty="0"/>
              <a:t>L</a:t>
            </a:r>
            <a:r>
              <a:rPr lang="en-US" u="sng" dirty="0"/>
              <a:t>	Coconuts</a:t>
            </a:r>
            <a:r>
              <a:rPr lang="en-US" dirty="0"/>
              <a:t>			</a:t>
            </a:r>
            <a:r>
              <a:rPr lang="en-US" u="sng" dirty="0"/>
              <a:t>MPP</a:t>
            </a:r>
            <a:r>
              <a:rPr lang="en-US" u="sng" baseline="-25000" dirty="0"/>
              <a:t>L</a:t>
            </a:r>
            <a:r>
              <a:rPr lang="en-US" u="sng" dirty="0"/>
              <a:t> Berries</a:t>
            </a:r>
            <a:r>
              <a:rPr lang="en-US" dirty="0"/>
              <a:t>	</a:t>
            </a:r>
          </a:p>
          <a:p>
            <a:pPr marL="0" indent="0">
              <a:buNone/>
            </a:pPr>
            <a:r>
              <a:rPr lang="en-US" dirty="0"/>
              <a:t>6 – 1</a:t>
            </a:r>
            <a:r>
              <a:rPr lang="en-US" baseline="30000" dirty="0"/>
              <a:t>st</a:t>
            </a:r>
            <a:r>
              <a:rPr lang="en-US" dirty="0"/>
              <a:t> unit of labor			2 qt. – 1</a:t>
            </a:r>
            <a:r>
              <a:rPr lang="en-US" baseline="30000" dirty="0"/>
              <a:t>st</a:t>
            </a:r>
            <a:r>
              <a:rPr lang="en-US" dirty="0"/>
              <a:t> unit of labor</a:t>
            </a:r>
          </a:p>
          <a:p>
            <a:pPr marL="0" indent="0">
              <a:buNone/>
            </a:pPr>
            <a:r>
              <a:rPr lang="en-US" dirty="0"/>
              <a:t>5 – 2</a:t>
            </a:r>
            <a:r>
              <a:rPr lang="en-US" baseline="30000" dirty="0"/>
              <a:t>nd</a:t>
            </a:r>
            <a:r>
              <a:rPr lang="en-US" dirty="0"/>
              <a:t> unit of labor		1 ½  qt. – 2</a:t>
            </a:r>
            <a:r>
              <a:rPr lang="en-US" baseline="30000" dirty="0"/>
              <a:t>nd</a:t>
            </a:r>
            <a:r>
              <a:rPr lang="en-US" dirty="0"/>
              <a:t> unit of labor </a:t>
            </a:r>
          </a:p>
          <a:p>
            <a:pPr marL="0" indent="0">
              <a:buNone/>
            </a:pPr>
            <a:r>
              <a:rPr lang="en-US" dirty="0"/>
              <a:t>4 – 3</a:t>
            </a:r>
            <a:r>
              <a:rPr lang="en-US" baseline="30000" dirty="0"/>
              <a:t>rd</a:t>
            </a:r>
            <a:r>
              <a:rPr lang="en-US" dirty="0"/>
              <a:t> unit of labor		1 qt. – 3</a:t>
            </a:r>
            <a:r>
              <a:rPr lang="en-US" baseline="30000" dirty="0"/>
              <a:t>rd</a:t>
            </a:r>
            <a:r>
              <a:rPr lang="en-US" dirty="0"/>
              <a:t> unit of labor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Law of Returns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46761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Crusoe’s Valuation of Producer Goods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u="sng" dirty="0"/>
              <a:t>Preferences – producer goods (MVP</a:t>
            </a:r>
            <a:r>
              <a:rPr lang="en-US" u="sng" baseline="-25000" dirty="0"/>
              <a:t>L</a:t>
            </a:r>
            <a:r>
              <a:rPr lang="en-US" dirty="0"/>
              <a:t>) </a:t>
            </a:r>
          </a:p>
          <a:p>
            <a:pPr marL="0" indent="0">
              <a:buNone/>
            </a:pPr>
            <a:r>
              <a:rPr lang="en-US" dirty="0"/>
              <a:t>6 coconuts – 1</a:t>
            </a:r>
            <a:r>
              <a:rPr lang="en-US" baseline="30000" dirty="0"/>
              <a:t>st</a:t>
            </a:r>
            <a:r>
              <a:rPr lang="en-US" dirty="0"/>
              <a:t> unit of labor</a:t>
            </a:r>
          </a:p>
          <a:p>
            <a:pPr marL="0" indent="0">
              <a:buNone/>
            </a:pPr>
            <a:r>
              <a:rPr lang="en-US" dirty="0"/>
              <a:t>2 qt. berries – 2</a:t>
            </a:r>
            <a:r>
              <a:rPr lang="en-US" baseline="30000" dirty="0"/>
              <a:t>nd</a:t>
            </a:r>
            <a:r>
              <a:rPr lang="en-US" dirty="0"/>
              <a:t> unit of labor</a:t>
            </a:r>
          </a:p>
          <a:p>
            <a:pPr marL="0" indent="0">
              <a:buNone/>
            </a:pPr>
            <a:r>
              <a:rPr lang="en-US" dirty="0"/>
              <a:t>1 ½ qt. of berries – 3</a:t>
            </a:r>
            <a:r>
              <a:rPr lang="en-US" baseline="30000" dirty="0"/>
              <a:t>rd</a:t>
            </a:r>
            <a:r>
              <a:rPr lang="en-US" dirty="0"/>
              <a:t> unit of labor</a:t>
            </a:r>
          </a:p>
          <a:p>
            <a:pPr marL="0" indent="0">
              <a:buNone/>
            </a:pPr>
            <a:r>
              <a:rPr lang="en-US" dirty="0"/>
              <a:t>1 qt. of berries – 4</a:t>
            </a:r>
            <a:r>
              <a:rPr lang="en-US" baseline="30000" dirty="0"/>
              <a:t>th</a:t>
            </a:r>
            <a:r>
              <a:rPr lang="en-US" dirty="0"/>
              <a:t> unit of labor</a:t>
            </a:r>
          </a:p>
          <a:p>
            <a:pPr marL="0" indent="0">
              <a:buNone/>
            </a:pPr>
            <a:r>
              <a:rPr lang="en-US" dirty="0"/>
              <a:t>5 coconuts – 5</a:t>
            </a:r>
            <a:r>
              <a:rPr lang="en-US" baseline="30000" dirty="0"/>
              <a:t>th</a:t>
            </a:r>
            <a:r>
              <a:rPr lang="en-US" dirty="0"/>
              <a:t> unit of labor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Law of the Allocation of Producer Goods</a:t>
            </a:r>
          </a:p>
        </p:txBody>
      </p:sp>
    </p:spTree>
    <p:extLst>
      <p:ext uri="{BB962C8B-B14F-4D97-AF65-F5344CB8AC3E}">
        <p14:creationId xmlns:p14="http://schemas.microsoft.com/office/powerpoint/2010/main" val="42506147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Preferences and Market Prices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588054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en-US" dirty="0"/>
              <a:t>Preferences</a:t>
            </a:r>
          </a:p>
          <a:p>
            <a:pPr marL="0" indent="0" algn="ctr">
              <a:buNone/>
            </a:pPr>
            <a:r>
              <a:rPr lang="en-US" dirty="0"/>
              <a:t>↓	 ↓</a:t>
            </a:r>
          </a:p>
          <a:p>
            <a:pPr marL="0" indent="0" algn="ctr">
              <a:buNone/>
            </a:pPr>
            <a:r>
              <a:rPr lang="en-US" dirty="0"/>
              <a:t>Supply of Consumer Goods        Demand for Consumer Goods</a:t>
            </a:r>
          </a:p>
          <a:p>
            <a:pPr marL="0" indent="0" algn="ctr">
              <a:buNone/>
            </a:pPr>
            <a:r>
              <a:rPr lang="en-US" dirty="0"/>
              <a:t>↘          ↙</a:t>
            </a:r>
          </a:p>
          <a:p>
            <a:pPr marL="0" indent="0" algn="ctr">
              <a:buNone/>
            </a:pPr>
            <a:r>
              <a:rPr lang="en-US" dirty="0"/>
              <a:t>Prices of Consumer Goods</a:t>
            </a:r>
          </a:p>
          <a:p>
            <a:pPr marL="0" indent="0" algn="ctr">
              <a:buNone/>
            </a:pPr>
            <a:r>
              <a:rPr lang="en-US" dirty="0"/>
              <a:t>↓		↓</a:t>
            </a:r>
          </a:p>
          <a:p>
            <a:pPr marL="0" indent="0" algn="ctr">
              <a:buNone/>
            </a:pPr>
            <a:r>
              <a:rPr lang="en-US" dirty="0"/>
              <a:t>Expenditure for Consumers	        Revenue for Entrepreneurs</a:t>
            </a:r>
          </a:p>
          <a:p>
            <a:pPr marL="0" indent="0">
              <a:buNone/>
            </a:pPr>
            <a:r>
              <a:rPr lang="en-US" dirty="0"/>
              <a:t>							↓</a:t>
            </a:r>
          </a:p>
          <a:p>
            <a:pPr marL="0" indent="0" algn="ctr">
              <a:buNone/>
            </a:pPr>
            <a:r>
              <a:rPr lang="en-US" dirty="0"/>
              <a:t>Supply of Producer Goods		Demand for Producer Goods</a:t>
            </a:r>
          </a:p>
          <a:p>
            <a:pPr marL="0" indent="0" algn="ctr">
              <a:buNone/>
            </a:pPr>
            <a:r>
              <a:rPr lang="en-US"/>
              <a:t>↘              ↙</a:t>
            </a:r>
            <a:endParaRPr lang="en-US" dirty="0"/>
          </a:p>
          <a:p>
            <a:pPr marL="0" indent="0" algn="ctr">
              <a:buNone/>
            </a:pPr>
            <a:r>
              <a:rPr lang="en-US" dirty="0"/>
              <a:t>Prices of Producer Goods</a:t>
            </a:r>
          </a:p>
          <a:p>
            <a:pPr marL="0" indent="0" algn="ctr">
              <a:buNone/>
            </a:pPr>
            <a:r>
              <a:rPr lang="en-US" dirty="0"/>
              <a:t>↓		↓</a:t>
            </a:r>
          </a:p>
          <a:p>
            <a:pPr marL="0" indent="0" algn="ctr">
              <a:buNone/>
            </a:pPr>
            <a:r>
              <a:rPr lang="en-US" dirty="0"/>
              <a:t>Income for Producers		Cost for Entrepreneurs</a:t>
            </a:r>
          </a:p>
          <a:p>
            <a:pPr marL="0" indent="0">
              <a:buNone/>
            </a:pP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 flipH="1">
            <a:off x="1378039" y="1944710"/>
            <a:ext cx="4031088" cy="7827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1378039" y="2727437"/>
            <a:ext cx="1313646" cy="186743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482537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Preferences and Demand &amp; Supply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u="sng" dirty="0"/>
              <a:t>Preferences – 2019 iPhone XR	</a:t>
            </a:r>
            <a:r>
              <a:rPr lang="en-US" dirty="0"/>
              <a:t>	</a:t>
            </a:r>
            <a:r>
              <a:rPr lang="en-US" u="sng" dirty="0"/>
              <a:t>Price</a:t>
            </a:r>
            <a:r>
              <a:rPr lang="en-US" dirty="0"/>
              <a:t>		</a:t>
            </a:r>
            <a:r>
              <a:rPr lang="en-US" u="sng" dirty="0"/>
              <a:t>Q</a:t>
            </a:r>
            <a:r>
              <a:rPr lang="en-US" u="sng" baseline="-25000" dirty="0"/>
              <a:t>D</a:t>
            </a:r>
            <a:r>
              <a:rPr lang="en-US" dirty="0"/>
              <a:t>	</a:t>
            </a:r>
            <a:r>
              <a:rPr lang="en-US" u="sng" dirty="0"/>
              <a:t>Q</a:t>
            </a:r>
            <a:r>
              <a:rPr lang="en-US" u="sng" baseline="-25000" dirty="0"/>
              <a:t>S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$700						$700		0	2</a:t>
            </a:r>
          </a:p>
          <a:p>
            <a:pPr marL="0" indent="0">
              <a:buNone/>
            </a:pPr>
            <a:r>
              <a:rPr lang="en-US" dirty="0"/>
              <a:t>1</a:t>
            </a:r>
            <a:r>
              <a:rPr lang="en-US" baseline="30000" dirty="0"/>
              <a:t>st</a:t>
            </a:r>
            <a:r>
              <a:rPr lang="en-US" dirty="0"/>
              <a:t> iPhone XR				$650		1	1</a:t>
            </a:r>
          </a:p>
          <a:p>
            <a:pPr marL="0" indent="0">
              <a:buNone/>
            </a:pPr>
            <a:r>
              <a:rPr lang="en-US" dirty="0"/>
              <a:t>$650						$550		1	1</a:t>
            </a:r>
          </a:p>
          <a:p>
            <a:pPr marL="0" indent="0">
              <a:buNone/>
            </a:pPr>
            <a:r>
              <a:rPr lang="en-US" dirty="0"/>
              <a:t>$550						$500		2	0</a:t>
            </a:r>
          </a:p>
          <a:p>
            <a:pPr marL="0" indent="0">
              <a:buNone/>
            </a:pPr>
            <a:r>
              <a:rPr lang="en-US" dirty="0"/>
              <a:t>2</a:t>
            </a:r>
            <a:r>
              <a:rPr lang="en-US" baseline="30000" dirty="0"/>
              <a:t>nd</a:t>
            </a:r>
            <a:r>
              <a:rPr lang="en-US" dirty="0"/>
              <a:t> iPhone XR</a:t>
            </a:r>
          </a:p>
          <a:p>
            <a:pPr marL="0" indent="0">
              <a:buNone/>
            </a:pPr>
            <a:r>
              <a:rPr lang="en-US" dirty="0"/>
              <a:t>$500					  	Law of Demand</a:t>
            </a:r>
          </a:p>
          <a:p>
            <a:pPr marL="0" indent="0">
              <a:buNone/>
            </a:pPr>
            <a:r>
              <a:rPr lang="en-US" dirty="0"/>
              <a:t>								Law of Supply</a:t>
            </a:r>
          </a:p>
          <a:p>
            <a:pPr marL="0" indent="0">
              <a:buNone/>
            </a:pP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 flipH="1" flipV="1">
            <a:off x="8345510" y="4365938"/>
            <a:ext cx="12879" cy="5537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H="1" flipV="1">
            <a:off x="9272788" y="4314423"/>
            <a:ext cx="25758" cy="103031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387998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Prices of Consumer Goods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1" y="1825625"/>
            <a:ext cx="11201399" cy="435133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u="sng" dirty="0"/>
              <a:t>Buyer A</a:t>
            </a:r>
            <a:r>
              <a:rPr lang="en-US" dirty="0"/>
              <a:t>          </a:t>
            </a:r>
            <a:r>
              <a:rPr lang="en-US" u="sng" dirty="0"/>
              <a:t>Buyer B</a:t>
            </a:r>
            <a:r>
              <a:rPr lang="en-US" dirty="0"/>
              <a:t>          </a:t>
            </a:r>
            <a:r>
              <a:rPr lang="en-US" u="sng" dirty="0"/>
              <a:t>Buyer C</a:t>
            </a:r>
            <a:r>
              <a:rPr lang="en-US" dirty="0"/>
              <a:t>	</a:t>
            </a:r>
            <a:r>
              <a:rPr lang="en-US" u="sng" dirty="0"/>
              <a:t>Seller X</a:t>
            </a:r>
            <a:r>
              <a:rPr lang="en-US" dirty="0"/>
              <a:t>          </a:t>
            </a:r>
            <a:r>
              <a:rPr lang="en-US" u="sng" dirty="0"/>
              <a:t>Seller Y</a:t>
            </a:r>
            <a:r>
              <a:rPr lang="en-US" dirty="0"/>
              <a:t>          </a:t>
            </a:r>
            <a:r>
              <a:rPr lang="en-US" u="sng" dirty="0"/>
              <a:t>Seller Z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$700		$650		$600		$550		$600		$650</a:t>
            </a:r>
          </a:p>
          <a:p>
            <a:pPr marL="0" indent="0">
              <a:buNone/>
            </a:pPr>
            <a:r>
              <a:rPr lang="en-US" dirty="0"/>
              <a:t>(iPhone XR)	(iPhone XR)	(iPhone XR)	iPhone XR	iPhone XR	iPhone XR </a:t>
            </a:r>
          </a:p>
          <a:p>
            <a:pPr marL="0" indent="0">
              <a:buNone/>
            </a:pPr>
            <a:r>
              <a:rPr lang="en-US" dirty="0"/>
              <a:t>$650		$600		$550		$500		$550		$600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u="sng" dirty="0"/>
              <a:t>Price</a:t>
            </a:r>
            <a:r>
              <a:rPr lang="en-US" sz="3200" dirty="0"/>
              <a:t>		</a:t>
            </a:r>
            <a:r>
              <a:rPr lang="en-US" sz="3200" u="sng" dirty="0"/>
              <a:t>Q</a:t>
            </a:r>
            <a:r>
              <a:rPr lang="en-US" sz="3200" u="sng" baseline="-25000" dirty="0"/>
              <a:t>D</a:t>
            </a:r>
            <a:r>
              <a:rPr lang="en-US" sz="3200" dirty="0"/>
              <a:t>	</a:t>
            </a:r>
            <a:r>
              <a:rPr lang="en-US" sz="3200" u="sng" dirty="0"/>
              <a:t>Q</a:t>
            </a:r>
            <a:r>
              <a:rPr lang="en-US" sz="3200" u="sng" baseline="-25000" dirty="0"/>
              <a:t>S</a:t>
            </a:r>
            <a:endParaRPr lang="en-US" sz="3200" dirty="0"/>
          </a:p>
          <a:p>
            <a:pPr marL="0" indent="0">
              <a:buNone/>
            </a:pPr>
            <a:r>
              <a:rPr lang="en-US" sz="3200" dirty="0"/>
              <a:t>$650		1	3</a:t>
            </a:r>
          </a:p>
          <a:p>
            <a:pPr marL="0" indent="0">
              <a:buNone/>
            </a:pPr>
            <a:r>
              <a:rPr lang="en-US" sz="3200" dirty="0"/>
              <a:t>$600		2	2	Market-Clearing Price</a:t>
            </a:r>
          </a:p>
          <a:p>
            <a:pPr marL="0" indent="0">
              <a:buNone/>
            </a:pPr>
            <a:r>
              <a:rPr lang="en-US" sz="3200" dirty="0"/>
              <a:t>$550		3	1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50221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307</TotalTime>
  <Words>1043</Words>
  <Application>Microsoft Office PowerPoint</Application>
  <PresentationFormat>Widescreen</PresentationFormat>
  <Paragraphs>145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Calibri</vt:lpstr>
      <vt:lpstr>Calibri Light</vt:lpstr>
      <vt:lpstr>Office Theme</vt:lpstr>
      <vt:lpstr>Subjective Value  and Market Prices</vt:lpstr>
      <vt:lpstr>Value Imputation</vt:lpstr>
      <vt:lpstr>Crusoe’s Valuation of Consumer Goods</vt:lpstr>
      <vt:lpstr>Crusoe’s Valuation of Consumer Goods </vt:lpstr>
      <vt:lpstr>Crusoe’s Production Possibilities</vt:lpstr>
      <vt:lpstr>Crusoe’s Valuation of Producer Goods</vt:lpstr>
      <vt:lpstr>Preferences and Market Prices</vt:lpstr>
      <vt:lpstr>Preferences and Demand &amp; Supply</vt:lpstr>
      <vt:lpstr>Prices of Consumer Goods</vt:lpstr>
      <vt:lpstr>Prices of Consumer Goods</vt:lpstr>
      <vt:lpstr>Apple Inc.’s Appraisement</vt:lpstr>
      <vt:lpstr>Prices of Services of Producer Goods</vt:lpstr>
      <vt:lpstr>Entrepreneurial Demand  for the Services of Producer Goods</vt:lpstr>
      <vt:lpstr>Factor Owner Supply  of the Services of Producer Goods</vt:lpstr>
      <vt:lpstr>Price of Producer Goods Themselves</vt:lpstr>
      <vt:lpstr>Entrepreneurial Demand  for Producer Goods Themselves</vt:lpstr>
      <vt:lpstr>Factor Owner Supply  of Producer Goods Themselves</vt:lpstr>
      <vt:lpstr>Economic Calculation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Subjective Value  and Market Prices</dc:title>
  <dc:creator>Herbener, Jeffrey M.</dc:creator>
  <cp:lastModifiedBy>Herbener, Jeffrey M.</cp:lastModifiedBy>
  <cp:revision>25</cp:revision>
  <cp:lastPrinted>2018-07-07T13:50:46Z</cp:lastPrinted>
  <dcterms:created xsi:type="dcterms:W3CDTF">2018-07-07T13:23:20Z</dcterms:created>
  <dcterms:modified xsi:type="dcterms:W3CDTF">2020-07-02T14:50:20Z</dcterms:modified>
</cp:coreProperties>
</file>