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61"/>
  </p:notesMasterIdLst>
  <p:handoutMasterIdLst>
    <p:handoutMasterId r:id="rId62"/>
  </p:handoutMasterIdLst>
  <p:sldIdLst>
    <p:sldId id="256" r:id="rId2"/>
    <p:sldId id="532" r:id="rId3"/>
    <p:sldId id="511" r:id="rId4"/>
    <p:sldId id="525" r:id="rId5"/>
    <p:sldId id="512" r:id="rId6"/>
    <p:sldId id="516" r:id="rId7"/>
    <p:sldId id="530" r:id="rId8"/>
    <p:sldId id="486" r:id="rId9"/>
    <p:sldId id="487" r:id="rId10"/>
    <p:sldId id="515" r:id="rId11"/>
    <p:sldId id="303" r:id="rId12"/>
    <p:sldId id="483" r:id="rId13"/>
    <p:sldId id="378" r:id="rId14"/>
    <p:sldId id="484" r:id="rId15"/>
    <p:sldId id="518" r:id="rId16"/>
    <p:sldId id="519" r:id="rId17"/>
    <p:sldId id="428" r:id="rId18"/>
    <p:sldId id="498" r:id="rId19"/>
    <p:sldId id="528" r:id="rId20"/>
    <p:sldId id="520" r:id="rId21"/>
    <p:sldId id="507" r:id="rId22"/>
    <p:sldId id="531" r:id="rId23"/>
    <p:sldId id="396" r:id="rId24"/>
    <p:sldId id="364" r:id="rId25"/>
    <p:sldId id="463" r:id="rId26"/>
    <p:sldId id="413" r:id="rId27"/>
    <p:sldId id="534" r:id="rId28"/>
    <p:sldId id="501" r:id="rId29"/>
    <p:sldId id="415" r:id="rId30"/>
    <p:sldId id="434" r:id="rId31"/>
    <p:sldId id="499" r:id="rId32"/>
    <p:sldId id="535" r:id="rId33"/>
    <p:sldId id="414" r:id="rId34"/>
    <p:sldId id="416" r:id="rId35"/>
    <p:sldId id="418" r:id="rId36"/>
    <p:sldId id="417" r:id="rId37"/>
    <p:sldId id="436" r:id="rId38"/>
    <p:sldId id="437" r:id="rId39"/>
    <p:sldId id="438" r:id="rId40"/>
    <p:sldId id="489" r:id="rId41"/>
    <p:sldId id="490" r:id="rId42"/>
    <p:sldId id="494" r:id="rId43"/>
    <p:sldId id="495" r:id="rId44"/>
    <p:sldId id="496" r:id="rId45"/>
    <p:sldId id="443" r:id="rId46"/>
    <p:sldId id="481" r:id="rId47"/>
    <p:sldId id="478" r:id="rId48"/>
    <p:sldId id="479" r:id="rId49"/>
    <p:sldId id="482" r:id="rId50"/>
    <p:sldId id="474" r:id="rId51"/>
    <p:sldId id="475" r:id="rId52"/>
    <p:sldId id="445" r:id="rId53"/>
    <p:sldId id="505" r:id="rId54"/>
    <p:sldId id="386" r:id="rId55"/>
    <p:sldId id="476" r:id="rId56"/>
    <p:sldId id="477" r:id="rId57"/>
    <p:sldId id="447" r:id="rId58"/>
    <p:sldId id="506" r:id="rId59"/>
    <p:sldId id="533"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4" autoAdjust="0"/>
    <p:restoredTop sz="82025" autoAdjust="0"/>
  </p:normalViewPr>
  <p:slideViewPr>
    <p:cSldViewPr snapToGrid="0" snapToObjects="1">
      <p:cViewPr varScale="1">
        <p:scale>
          <a:sx n="62" d="100"/>
          <a:sy n="62" d="100"/>
        </p:scale>
        <p:origin x="1584" y="7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051E6E-18D8-064A-8A29-4DB2C010C96F}" type="datetimeFigureOut">
              <a:rPr lang="en-US" smtClean="0"/>
              <a:pPr/>
              <a:t>7/22/2021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876127-EE49-A449-A43E-A5D51B068449}" type="slidenum">
              <a:rPr lang="en-US" smtClean="0"/>
              <a:pPr/>
              <a:t>‹#›</a:t>
            </a:fld>
            <a:endParaRPr lang="en-US"/>
          </a:p>
        </p:txBody>
      </p:sp>
    </p:spTree>
    <p:extLst>
      <p:ext uri="{BB962C8B-B14F-4D97-AF65-F5344CB8AC3E}">
        <p14:creationId xmlns:p14="http://schemas.microsoft.com/office/powerpoint/2010/main" val="1054311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3116221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363696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6</a:t>
            </a:fld>
            <a:endParaRPr lang="en-US"/>
          </a:p>
        </p:txBody>
      </p:sp>
    </p:spTree>
    <p:extLst>
      <p:ext uri="{BB962C8B-B14F-4D97-AF65-F5344CB8AC3E}">
        <p14:creationId xmlns:p14="http://schemas.microsoft.com/office/powerpoint/2010/main" val="299682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7</a:t>
            </a:fld>
            <a:endParaRPr lang="en-US"/>
          </a:p>
        </p:txBody>
      </p:sp>
    </p:spTree>
    <p:extLst>
      <p:ext uri="{BB962C8B-B14F-4D97-AF65-F5344CB8AC3E}">
        <p14:creationId xmlns:p14="http://schemas.microsoft.com/office/powerpoint/2010/main" val="22307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8</a:t>
            </a:fld>
            <a:endParaRPr lang="en-US"/>
          </a:p>
        </p:txBody>
      </p:sp>
    </p:spTree>
    <p:extLst>
      <p:ext uri="{BB962C8B-B14F-4D97-AF65-F5344CB8AC3E}">
        <p14:creationId xmlns:p14="http://schemas.microsoft.com/office/powerpoint/2010/main" val="5525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9</a:t>
            </a:fld>
            <a:endParaRPr lang="en-US"/>
          </a:p>
        </p:txBody>
      </p:sp>
    </p:spTree>
    <p:extLst>
      <p:ext uri="{BB962C8B-B14F-4D97-AF65-F5344CB8AC3E}">
        <p14:creationId xmlns:p14="http://schemas.microsoft.com/office/powerpoint/2010/main" val="227285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21</a:t>
            </a:fld>
            <a:endParaRPr lang="en-US"/>
          </a:p>
        </p:txBody>
      </p:sp>
    </p:spTree>
    <p:extLst>
      <p:ext uri="{BB962C8B-B14F-4D97-AF65-F5344CB8AC3E}">
        <p14:creationId xmlns:p14="http://schemas.microsoft.com/office/powerpoint/2010/main" val="134342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35</a:t>
            </a:fld>
            <a:endParaRPr lang="en-US"/>
          </a:p>
        </p:txBody>
      </p:sp>
    </p:spTree>
    <p:extLst>
      <p:ext uri="{BB962C8B-B14F-4D97-AF65-F5344CB8AC3E}">
        <p14:creationId xmlns:p14="http://schemas.microsoft.com/office/powerpoint/2010/main" val="206380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36</a:t>
            </a:fld>
            <a:endParaRPr lang="en-US"/>
          </a:p>
        </p:txBody>
      </p:sp>
    </p:spTree>
    <p:extLst>
      <p:ext uri="{BB962C8B-B14F-4D97-AF65-F5344CB8AC3E}">
        <p14:creationId xmlns:p14="http://schemas.microsoft.com/office/powerpoint/2010/main" val="6718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7E6BB56-BDAB-294A-9335-B723C4BD40A3}" type="datetime1">
              <a:rPr lang="en-US" smtClean="0"/>
              <a:t>7/22/2021</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4019B451-98D0-2C41-80B2-1199E4492BFF}"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4170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78D94-68A0-2C43-B720-1D54651BBCD7}" type="datetime1">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8279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2973E2-059D-604E-8714-D189686482FD}" type="datetime1">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1617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54719-81C2-2B4E-9091-1723F8374B92}" type="datetime1">
              <a:rPr lang="en-US" smtClean="0"/>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92656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4F1A385E-3820-6F41-98DE-C1F6CF101AEE}" type="datetime1">
              <a:rPr lang="en-US" smtClean="0"/>
              <a:t>7/22/2021</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0"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96652B35-718D-4E28-AFEB-B694A3B357E8}" type="slidenum">
              <a:rPr kumimoji="0" lang="en-US" smtClean="0"/>
              <a:pPr/>
              <a:t>‹#›</a:t>
            </a:fld>
            <a:endParaRPr kumimoji="0"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557591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44E2E9-8CBC-AF49-88EA-56FCB5DC584F}" type="datetime1">
              <a:rPr lang="en-US" smtClean="0"/>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63377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ECB341-1C26-8B41-9DF2-A1DCCBDE58B6}" type="datetime1">
              <a:rPr lang="en-US" smtClean="0"/>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47389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4507DF-1026-6344-8D62-9A853BB1FF58}" type="datetime1">
              <a:rPr lang="en-US" smtClean="0"/>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25319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16E69-3E2E-A74F-AFFE-073FA24B13F2}" type="datetime1">
              <a:rPr lang="en-US" smtClean="0"/>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17983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D49C4B04-11CB-D440-8B59-29622847CE42}" type="datetime1">
              <a:rPr lang="en-US" smtClean="0"/>
              <a:t>7/22/2021</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627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FD312E-D902-154A-8D85-4B0EE8FC6AB4}" type="datetime1">
              <a:rPr lang="en-US" smtClean="0"/>
              <a:t>7/22/2021</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064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339E4CB1-4F22-4A4A-9B95-24A3EF5A367C}" type="datetime1">
              <a:rPr lang="en-US" smtClean="0"/>
              <a:t>7/22/2021</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4019B451-98D0-2C41-80B2-1199E4492BFF}"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283401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oecd.org/coronavirus/policy-responses/a-systemic-resilience-approach-to-dealing-with-covid-19-and-future-shocks-36a5bdf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descr="Stethoscope">
            <a:extLst>
              <a:ext uri="{FF2B5EF4-FFF2-40B4-BE49-F238E27FC236}">
                <a16:creationId xmlns:a16="http://schemas.microsoft.com/office/drawing/2014/main" id="{016AE7BF-8C4D-4EE5-ABF6-07A507BE4343}"/>
              </a:ext>
            </a:extLst>
          </p:cNvPr>
          <p:cNvPicPr>
            <a:picLocks noChangeAspect="1"/>
          </p:cNvPicPr>
          <p:nvPr/>
        </p:nvPicPr>
        <p:blipFill rotWithShape="1">
          <a:blip r:embed="rId3"/>
          <a:srcRect l="11000" r="-2" b="-2"/>
          <a:stretch/>
        </p:blipFill>
        <p:spPr>
          <a:xfrm>
            <a:off x="0" y="0"/>
            <a:ext cx="9143980" cy="6858000"/>
          </a:xfrm>
          <a:prstGeom prst="rect">
            <a:avLst/>
          </a:prstGeom>
        </p:spPr>
      </p:pic>
      <p:sp>
        <p:nvSpPr>
          <p:cNvPr id="31" name="Rectangle 30">
            <a:extLst>
              <a:ext uri="{FF2B5EF4-FFF2-40B4-BE49-F238E27FC236}">
                <a16:creationId xmlns:a16="http://schemas.microsoft.com/office/drawing/2014/main" id="{3CBA2BA5-DF4D-437C-9273-F945CF857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961" y="1838152"/>
            <a:ext cx="4205931" cy="37244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754EA86-2D7A-4D51-B5F6-DA6349D5F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815445" y="1405049"/>
            <a:ext cx="1598600"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chemeClr val="tx1">
              <a:alpha val="70000"/>
            </a:schemeClr>
          </a:solidFill>
          <a:ln w="0">
            <a:noFill/>
            <a:prstDash val="solid"/>
            <a:round/>
            <a:headEnd/>
            <a:tailEnd/>
          </a:ln>
        </p:spPr>
      </p:sp>
      <p:sp>
        <p:nvSpPr>
          <p:cNvPr id="2" name="Title 1"/>
          <p:cNvSpPr>
            <a:spLocks noGrp="1"/>
          </p:cNvSpPr>
          <p:nvPr>
            <p:ph type="ctrTitle"/>
          </p:nvPr>
        </p:nvSpPr>
        <p:spPr>
          <a:xfrm>
            <a:off x="1414469" y="2185352"/>
            <a:ext cx="3668915" cy="1025935"/>
          </a:xfrm>
        </p:spPr>
        <p:txBody>
          <a:bodyPr vert="horz" lIns="91440" tIns="45720" rIns="91440" bIns="45720" rtlCol="0" anchor="ctr">
            <a:normAutofit/>
          </a:bodyPr>
          <a:lstStyle/>
          <a:p>
            <a:pPr algn="l" defTabSz="914400"/>
            <a:r>
              <a:rPr lang="en-US" sz="3100"/>
              <a:t>Markets and Medical Care</a:t>
            </a:r>
          </a:p>
        </p:txBody>
      </p:sp>
      <p:sp>
        <p:nvSpPr>
          <p:cNvPr id="7" name="Subtitle 6">
            <a:extLst>
              <a:ext uri="{FF2B5EF4-FFF2-40B4-BE49-F238E27FC236}">
                <a16:creationId xmlns:a16="http://schemas.microsoft.com/office/drawing/2014/main" id="{A0F37DC3-AE38-FD4F-8C06-16EEDFC5E4E0}"/>
              </a:ext>
            </a:extLst>
          </p:cNvPr>
          <p:cNvSpPr>
            <a:spLocks noGrp="1"/>
          </p:cNvSpPr>
          <p:nvPr>
            <p:ph type="subTitle" idx="1"/>
          </p:nvPr>
        </p:nvSpPr>
        <p:spPr>
          <a:xfrm>
            <a:off x="1414469" y="3211287"/>
            <a:ext cx="3668915" cy="2068284"/>
          </a:xfrm>
        </p:spPr>
        <p:txBody>
          <a:bodyPr vert="horz" lIns="91440" tIns="45720" rIns="91440" bIns="45720" rtlCol="0">
            <a:normAutofit/>
          </a:bodyPr>
          <a:lstStyle/>
          <a:p>
            <a:pPr marL="384048" indent="-384048" algn="l" defTabSz="914400">
              <a:lnSpc>
                <a:spcPct val="94000"/>
              </a:lnSpc>
              <a:spcAft>
                <a:spcPts val="200"/>
              </a:spcAft>
            </a:pPr>
            <a:r>
              <a:rPr lang="en-US" dirty="0"/>
              <a:t>Timothy D. Terrell</a:t>
            </a:r>
          </a:p>
          <a:p>
            <a:pPr marL="384048" indent="-384048" algn="l" defTabSz="914400">
              <a:lnSpc>
                <a:spcPct val="94000"/>
              </a:lnSpc>
              <a:spcAft>
                <a:spcPts val="200"/>
              </a:spcAft>
            </a:pPr>
            <a:endParaRPr lang="en-US" dirty="0"/>
          </a:p>
          <a:p>
            <a:pPr marL="384048" indent="-384048" algn="l" defTabSz="914400">
              <a:lnSpc>
                <a:spcPct val="94000"/>
              </a:lnSpc>
              <a:spcAft>
                <a:spcPts val="200"/>
              </a:spcAft>
            </a:pPr>
            <a:r>
              <a:rPr lang="en-US" dirty="0"/>
              <a:t>Mises University 2021</a:t>
            </a:r>
          </a:p>
          <a:p>
            <a:pPr marL="384048" indent="-384048" algn="l" defTabSz="914400">
              <a:lnSpc>
                <a:spcPct val="94000"/>
              </a:lnSpc>
              <a:spcAft>
                <a:spcPts val="200"/>
              </a:spcAft>
            </a:pPr>
            <a:endParaRPr lang="en-US" dirty="0"/>
          </a:p>
          <a:p>
            <a:pPr marL="384048" indent="-384048" algn="l" defTabSz="914400">
              <a:lnSpc>
                <a:spcPct val="94000"/>
              </a:lnSpc>
              <a:spcAft>
                <a:spcPts val="200"/>
              </a:spcAft>
            </a:pPr>
            <a:endParaRPr lang="en-US" dirty="0"/>
          </a:p>
          <a:p>
            <a:pPr marL="384048" indent="-384048" algn="l" defTabSz="914400">
              <a:lnSpc>
                <a:spcPct val="94000"/>
              </a:lnSpc>
              <a:spcAft>
                <a:spcPts val="200"/>
              </a:spcAft>
            </a:pPr>
            <a:r>
              <a:rPr lang="en-US" sz="1400" dirty="0"/>
              <a:t>@</a:t>
            </a:r>
            <a:r>
              <a:rPr lang="en-US" sz="1400" dirty="0" err="1"/>
              <a:t>timothyterrell</a:t>
            </a:r>
            <a:endParaRPr lang="en-US" sz="1400" dirty="0"/>
          </a:p>
          <a:p>
            <a:pPr marL="384048" indent="-384048" algn="l" defTabSz="914400">
              <a:lnSpc>
                <a:spcPct val="94000"/>
              </a:lnSpc>
              <a:spcAft>
                <a:spcPts val="200"/>
              </a:spcAft>
            </a:pPr>
            <a:r>
              <a:rPr lang="en-US" sz="1400" dirty="0" err="1"/>
              <a:t>terrelltd@wofford.edu</a:t>
            </a:r>
            <a:endParaRPr lang="en-US" sz="1400" dirty="0"/>
          </a:p>
          <a:p>
            <a:pPr marL="384048" indent="-384048" algn="l" defTabSz="914400">
              <a:lnSpc>
                <a:spcPct val="94000"/>
              </a:lnSpc>
              <a:spcAft>
                <a:spcPts val="200"/>
              </a:spcAft>
            </a:pPr>
            <a:endParaRPr lang="en-US" dirty="0"/>
          </a:p>
        </p:txBody>
      </p:sp>
      <p:sp>
        <p:nvSpPr>
          <p:cNvPr id="3" name="Footer Placeholder 2">
            <a:extLst>
              <a:ext uri="{FF2B5EF4-FFF2-40B4-BE49-F238E27FC236}">
                <a16:creationId xmlns:a16="http://schemas.microsoft.com/office/drawing/2014/main" id="{872C9850-7CB2-B444-8E82-D93562432779}"/>
              </a:ext>
            </a:extLst>
          </p:cNvPr>
          <p:cNvSpPr>
            <a:spLocks noGrp="1"/>
          </p:cNvSpPr>
          <p:nvPr>
            <p:ph type="ftr" sz="quarter" idx="11"/>
          </p:nvPr>
        </p:nvSpPr>
        <p:spPr>
          <a:xfrm>
            <a:off x="723469" y="6453386"/>
            <a:ext cx="4632581" cy="404614"/>
          </a:xfrm>
        </p:spPr>
        <p:txBody>
          <a:bodyPr vert="horz" lIns="91440" tIns="45720" rIns="91440" bIns="45720" rtlCol="0" anchor="ctr">
            <a:normAutofit/>
          </a:bodyPr>
          <a:lstStyle/>
          <a:p>
            <a:pPr algn="l"/>
            <a:endParaRPr lang="en-US" sz="1200" kern="1200" baseline="0">
              <a:solidFill>
                <a:srgbClr val="FFFFFF"/>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600" dirty="0"/>
              <a:t>3. Dismantle barriers to innovation</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a:t>The FDA creates barriers to entry for new drugs, which reduces competition for existing treatments while imposing costs and delays on innovators.</a:t>
            </a:r>
          </a:p>
          <a:p>
            <a:r>
              <a:rPr lang="en-US"/>
              <a:t>Costs can discourage new drugs (“drug loss”), costing lives.</a:t>
            </a:r>
          </a:p>
          <a:p>
            <a:r>
              <a:rPr lang="en-US"/>
              <a:t>Delays (“drug lag”) can also cost lives as those who could be helped may die while waiting.</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3844378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Deadly “Drug Lag” (Type I Error)</a:t>
            </a:r>
          </a:p>
        </p:txBody>
      </p:sp>
      <p:sp>
        <p:nvSpPr>
          <p:cNvPr id="3" name="Content Placeholder 2"/>
          <p:cNvSpPr>
            <a:spLocks noGrp="1"/>
          </p:cNvSpPr>
          <p:nvPr>
            <p:ph sz="half" idx="1"/>
          </p:nvPr>
        </p:nvSpPr>
        <p:spPr/>
        <p:txBody>
          <a:bodyPr/>
          <a:lstStyle/>
          <a:p>
            <a:r>
              <a:rPr lang="en-US" dirty="0" err="1"/>
              <a:t>Septra</a:t>
            </a:r>
            <a:r>
              <a:rPr lang="en-US" dirty="0"/>
              <a:t>:</a:t>
            </a:r>
          </a:p>
          <a:p>
            <a:pPr lvl="1"/>
            <a:r>
              <a:rPr lang="en-US" dirty="0"/>
              <a:t>Five-year delay in introducing the antibiotic </a:t>
            </a:r>
            <a:r>
              <a:rPr lang="en-US" dirty="0" err="1"/>
              <a:t>Septra</a:t>
            </a:r>
            <a:r>
              <a:rPr lang="en-US" dirty="0"/>
              <a:t> to the US market</a:t>
            </a:r>
          </a:p>
          <a:p>
            <a:pPr lvl="1"/>
            <a:r>
              <a:rPr lang="en-US" dirty="0"/>
              <a:t>Estimate by Nobel laureate George Hitchings that this delay cost 80,000 lives in the US.</a:t>
            </a:r>
          </a:p>
        </p:txBody>
      </p:sp>
      <p:sp>
        <p:nvSpPr>
          <p:cNvPr id="4" name="Content Placeholder 3"/>
          <p:cNvSpPr>
            <a:spLocks noGrp="1"/>
          </p:cNvSpPr>
          <p:nvPr>
            <p:ph sz="half" idx="2"/>
          </p:nvPr>
        </p:nvSpPr>
        <p:spPr/>
        <p:txBody>
          <a:bodyPr/>
          <a:lstStyle/>
          <a:p>
            <a:r>
              <a:rPr lang="en-US" dirty="0"/>
              <a:t>Beta blockers:</a:t>
            </a:r>
          </a:p>
          <a:p>
            <a:pPr lvl="1"/>
            <a:r>
              <a:rPr lang="en-US" dirty="0"/>
              <a:t>Lag in FDA approval may have cost 250,000 lives in the US.</a:t>
            </a:r>
          </a:p>
        </p:txBody>
      </p:sp>
      <p:sp>
        <p:nvSpPr>
          <p:cNvPr id="5" name="TextBox 4"/>
          <p:cNvSpPr txBox="1"/>
          <p:nvPr/>
        </p:nvSpPr>
        <p:spPr>
          <a:xfrm>
            <a:off x="952462" y="5728829"/>
            <a:ext cx="7034070" cy="307777"/>
          </a:xfrm>
          <a:prstGeom prst="rect">
            <a:avLst/>
          </a:prstGeom>
          <a:noFill/>
        </p:spPr>
        <p:txBody>
          <a:bodyPr wrap="square" rtlCol="0">
            <a:spAutoFit/>
          </a:bodyPr>
          <a:lstStyle/>
          <a:p>
            <a:r>
              <a:rPr lang="en-US" sz="1400" dirty="0"/>
              <a:t>Miller, Benjamin, and North, </a:t>
            </a:r>
            <a:r>
              <a:rPr lang="en-US" sz="1400" i="1" dirty="0"/>
              <a:t>The Economics of Public Issues</a:t>
            </a:r>
            <a:r>
              <a:rPr lang="en-US" sz="1400" dirty="0"/>
              <a:t>, 18</a:t>
            </a:r>
            <a:r>
              <a:rPr lang="en-US" sz="1400" baseline="30000" dirty="0"/>
              <a:t>th</a:t>
            </a:r>
            <a:r>
              <a:rPr lang="en-US" sz="1400" dirty="0"/>
              <a:t> ed. (2014), pp. 6, 7.</a:t>
            </a:r>
          </a:p>
        </p:txBody>
      </p:sp>
      <p:sp>
        <p:nvSpPr>
          <p:cNvPr id="6" name="Footer Placeholder 5">
            <a:extLst>
              <a:ext uri="{FF2B5EF4-FFF2-40B4-BE49-F238E27FC236}">
                <a16:creationId xmlns:a16="http://schemas.microsoft.com/office/drawing/2014/main" id="{FEB44E84-BB68-7D4D-A18A-BE428072E6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81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Drug Suppression</a:t>
            </a:r>
          </a:p>
        </p:txBody>
      </p:sp>
      <p:sp>
        <p:nvSpPr>
          <p:cNvPr id="3" name="Content Placeholder 2"/>
          <p:cNvSpPr>
            <a:spLocks noGrp="1"/>
          </p:cNvSpPr>
          <p:nvPr>
            <p:ph sz="half" idx="1"/>
          </p:nvPr>
        </p:nvSpPr>
        <p:spPr>
          <a:xfrm>
            <a:off x="1028699" y="1843088"/>
            <a:ext cx="7700963" cy="3807515"/>
          </a:xfrm>
        </p:spPr>
        <p:txBody>
          <a:bodyPr>
            <a:normAutofit/>
          </a:bodyPr>
          <a:lstStyle/>
          <a:p>
            <a:pPr marL="0" indent="0">
              <a:buNone/>
            </a:pPr>
            <a:r>
              <a:rPr lang="en-US" dirty="0"/>
              <a:t>”Costs include patient harm from delayed access as well as research and development (R&amp;D) opportunities foregone by drug developers whose capital is consumed by fulfilling the demands of FDA clinical trials. According to [Mary] </a:t>
            </a:r>
            <a:r>
              <a:rPr lang="en-US" dirty="0" err="1"/>
              <a:t>Ruwart</a:t>
            </a:r>
            <a:r>
              <a:rPr lang="en-US" dirty="0"/>
              <a:t>, at least half of pharmaceutical innovations get shelved because the cost to take a drug through the regulatory testing process makes those drugs uneconomic for drug developers to pursue.</a:t>
            </a:r>
          </a:p>
          <a:p>
            <a:pPr marL="0" indent="0">
              <a:buNone/>
            </a:pPr>
            <a:r>
              <a:rPr lang="en-US" dirty="0"/>
              <a:t>”Even with very conservative assumptions, </a:t>
            </a:r>
            <a:r>
              <a:rPr lang="en-US" dirty="0" err="1"/>
              <a:t>Ruwart</a:t>
            </a:r>
            <a:r>
              <a:rPr lang="en-US" dirty="0"/>
              <a:t> found the years of life lost due to FDA clinical demands is in the millions.”</a:t>
            </a:r>
          </a:p>
        </p:txBody>
      </p:sp>
      <p:sp>
        <p:nvSpPr>
          <p:cNvPr id="5" name="TextBox 4"/>
          <p:cNvSpPr txBox="1"/>
          <p:nvPr/>
        </p:nvSpPr>
        <p:spPr>
          <a:xfrm>
            <a:off x="952462" y="5728829"/>
            <a:ext cx="6176575" cy="338554"/>
          </a:xfrm>
          <a:prstGeom prst="rect">
            <a:avLst/>
          </a:prstGeom>
          <a:noFill/>
        </p:spPr>
        <p:txBody>
          <a:bodyPr wrap="square" rtlCol="0">
            <a:spAutoFit/>
          </a:bodyPr>
          <a:lstStyle/>
          <a:p>
            <a:r>
              <a:rPr lang="en-US" sz="1600" dirty="0"/>
              <a:t>Bartley J. Madden, </a:t>
            </a:r>
            <a:r>
              <a:rPr lang="en-US" sz="1600" i="1" dirty="0"/>
              <a:t>Free to Choose Medicine</a:t>
            </a:r>
            <a:r>
              <a:rPr lang="en-US" sz="1600" dirty="0"/>
              <a:t>, 3</a:t>
            </a:r>
            <a:r>
              <a:rPr lang="en-US" sz="1600" baseline="30000" dirty="0"/>
              <a:t>rd</a:t>
            </a:r>
            <a:r>
              <a:rPr lang="en-US" sz="1600" dirty="0"/>
              <a:t> ed. (2018), p. 6.</a:t>
            </a:r>
          </a:p>
        </p:txBody>
      </p:sp>
      <p:sp>
        <p:nvSpPr>
          <p:cNvPr id="4" name="Footer Placeholder 3">
            <a:extLst>
              <a:ext uri="{FF2B5EF4-FFF2-40B4-BE49-F238E27FC236}">
                <a16:creationId xmlns:a16="http://schemas.microsoft.com/office/drawing/2014/main" id="{24DD8A8F-F52C-5A4D-B213-C6E1AC4CAB9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673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Information Suppression</a:t>
            </a:r>
          </a:p>
        </p:txBody>
      </p:sp>
      <p:sp>
        <p:nvSpPr>
          <p:cNvPr id="6" name="Content Placeholder 5"/>
          <p:cNvSpPr>
            <a:spLocks noGrp="1"/>
          </p:cNvSpPr>
          <p:nvPr>
            <p:ph idx="1"/>
          </p:nvPr>
        </p:nvSpPr>
        <p:spPr/>
        <p:txBody>
          <a:bodyPr/>
          <a:lstStyle/>
          <a:p>
            <a:r>
              <a:rPr lang="en-US" dirty="0"/>
              <a:t>“New drugs do consumers no good if they do not know about them. Advertising restrictions imposed by the FDA, therefore, prop up the profits of incumbent drug marketers at the expense of newcomers in the industry and of consumers.”</a:t>
            </a:r>
          </a:p>
          <a:p>
            <a:pPr>
              <a:buNone/>
            </a:pPr>
            <a:r>
              <a:rPr lang="en-US" dirty="0"/>
              <a:t>					-- Tom </a:t>
            </a:r>
            <a:r>
              <a:rPr lang="en-US" dirty="0" err="1"/>
              <a:t>DiLorenzo</a:t>
            </a:r>
            <a:endParaRPr lang="en-US" dirty="0"/>
          </a:p>
        </p:txBody>
      </p:sp>
      <p:sp>
        <p:nvSpPr>
          <p:cNvPr id="4" name="TextBox 3"/>
          <p:cNvSpPr txBox="1"/>
          <p:nvPr/>
        </p:nvSpPr>
        <p:spPr>
          <a:xfrm>
            <a:off x="3972850" y="3892034"/>
            <a:ext cx="3762103" cy="307777"/>
          </a:xfrm>
          <a:prstGeom prst="rect">
            <a:avLst/>
          </a:prstGeom>
          <a:noFill/>
        </p:spPr>
        <p:txBody>
          <a:bodyPr wrap="square" rtlCol="0">
            <a:spAutoFit/>
          </a:bodyPr>
          <a:lstStyle/>
          <a:p>
            <a:r>
              <a:rPr lang="en-US" sz="1400" dirty="0"/>
              <a:t>http://mises.org/daily/3793</a:t>
            </a:r>
          </a:p>
        </p:txBody>
      </p:sp>
      <p:sp>
        <p:nvSpPr>
          <p:cNvPr id="7" name="TextBox 6"/>
          <p:cNvSpPr txBox="1"/>
          <p:nvPr/>
        </p:nvSpPr>
        <p:spPr>
          <a:xfrm>
            <a:off x="8762163" y="916275"/>
            <a:ext cx="184666" cy="369332"/>
          </a:xfrm>
          <a:prstGeom prst="rect">
            <a:avLst/>
          </a:prstGeom>
          <a:noFill/>
        </p:spPr>
        <p:txBody>
          <a:bodyPr wrap="none" rtlCol="0">
            <a:spAutoFit/>
          </a:bodyPr>
          <a:lstStyle/>
          <a:p>
            <a:endParaRPr lang="en-US" dirty="0"/>
          </a:p>
        </p:txBody>
      </p:sp>
      <p:sp>
        <p:nvSpPr>
          <p:cNvPr id="2" name="Footer Placeholder 1">
            <a:extLst>
              <a:ext uri="{FF2B5EF4-FFF2-40B4-BE49-F238E27FC236}">
                <a16:creationId xmlns:a16="http://schemas.microsoft.com/office/drawing/2014/main" id="{783F286D-423A-714D-87C5-A1A0D465148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683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Information Suppression</a:t>
            </a:r>
          </a:p>
        </p:txBody>
      </p:sp>
      <p:sp>
        <p:nvSpPr>
          <p:cNvPr id="6" name="Content Placeholder 5"/>
          <p:cNvSpPr>
            <a:spLocks noGrp="1"/>
          </p:cNvSpPr>
          <p:nvPr>
            <p:ph sz="half" idx="1"/>
          </p:nvPr>
        </p:nvSpPr>
        <p:spPr>
          <a:xfrm>
            <a:off x="900113" y="1914525"/>
            <a:ext cx="7517747" cy="4611320"/>
          </a:xfrm>
        </p:spPr>
        <p:txBody>
          <a:bodyPr>
            <a:normAutofit/>
          </a:bodyPr>
          <a:lstStyle/>
          <a:p>
            <a:pPr marL="0" indent="0">
              <a:buNone/>
            </a:pPr>
            <a:r>
              <a:rPr lang="en-US" dirty="0"/>
              <a:t>“In the early 1980s, several reports in medical journals indicated that the B vitamin, folic acid, taken early in pregnancy could prevent a number of birth defect. … Folic acid would have to go through the expensive drug development process if the manufacturers wished to advertise its benefits to young women.</a:t>
            </a:r>
          </a:p>
          <a:p>
            <a:pPr marL="0" indent="0">
              <a:buNone/>
            </a:pPr>
            <a:r>
              <a:rPr lang="en-US" dirty="0"/>
              <a:t>“… Had U.S. folic acid manufacturers been permitted to advertise … [we] might have seen an increase in supplementation in the United States—and a decline in birth defects. Instead, approximately 10,000 American babies were born with deformities more horrific than thalidomide.”</a:t>
            </a:r>
          </a:p>
          <a:p>
            <a:pPr marL="0" indent="0">
              <a:buNone/>
            </a:pPr>
            <a:r>
              <a:rPr lang="en-US" sz="1600" dirty="0"/>
              <a:t>--Mary </a:t>
            </a:r>
            <a:r>
              <a:rPr lang="en-US" sz="1600" dirty="0" err="1"/>
              <a:t>Ruwart</a:t>
            </a:r>
            <a:r>
              <a:rPr lang="en-US" sz="1600" dirty="0"/>
              <a:t>, </a:t>
            </a:r>
            <a:r>
              <a:rPr lang="en-US" sz="1600" i="1" dirty="0"/>
              <a:t>Death by Regulation: How We Were Robbed of a Golden Age of Health and How We Can Reclaim It</a:t>
            </a:r>
            <a:r>
              <a:rPr lang="en-US" sz="1600" dirty="0"/>
              <a:t>, quoted in Bartley J. Madden, </a:t>
            </a:r>
            <a:r>
              <a:rPr lang="en-US" sz="1600" i="1" dirty="0"/>
              <a:t>Free to Choose Medicine</a:t>
            </a:r>
            <a:r>
              <a:rPr lang="en-US" sz="1600" dirty="0"/>
              <a:t>, 3</a:t>
            </a:r>
            <a:r>
              <a:rPr lang="en-US" sz="1600" baseline="30000" dirty="0"/>
              <a:t>rd</a:t>
            </a:r>
            <a:r>
              <a:rPr lang="en-US" sz="1600" dirty="0"/>
              <a:t> ed., 2018, p. 6.</a:t>
            </a:r>
          </a:p>
        </p:txBody>
      </p:sp>
      <p:sp>
        <p:nvSpPr>
          <p:cNvPr id="2" name="Footer Placeholder 1">
            <a:extLst>
              <a:ext uri="{FF2B5EF4-FFF2-40B4-BE49-F238E27FC236}">
                <a16:creationId xmlns:a16="http://schemas.microsoft.com/office/drawing/2014/main" id="{B745EB4A-12DA-1C4C-9BDD-266A55EEB5B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907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B24F-8366-6D4A-A082-BA1D621BD4BF}"/>
              </a:ext>
            </a:extLst>
          </p:cNvPr>
          <p:cNvSpPr>
            <a:spLocks noGrp="1"/>
          </p:cNvSpPr>
          <p:nvPr>
            <p:ph type="title"/>
          </p:nvPr>
        </p:nvSpPr>
        <p:spPr/>
        <p:txBody>
          <a:bodyPr/>
          <a:lstStyle/>
          <a:p>
            <a:r>
              <a:rPr lang="en-US" dirty="0"/>
              <a:t>The FDA and COVID-19</a:t>
            </a:r>
          </a:p>
        </p:txBody>
      </p:sp>
      <p:sp>
        <p:nvSpPr>
          <p:cNvPr id="3" name="Content Placeholder 2">
            <a:extLst>
              <a:ext uri="{FF2B5EF4-FFF2-40B4-BE49-F238E27FC236}">
                <a16:creationId xmlns:a16="http://schemas.microsoft.com/office/drawing/2014/main" id="{297CCA75-96BE-DB49-9F18-39E5D5F3FB2C}"/>
              </a:ext>
            </a:extLst>
          </p:cNvPr>
          <p:cNvSpPr>
            <a:spLocks noGrp="1"/>
          </p:cNvSpPr>
          <p:nvPr>
            <p:ph idx="1"/>
          </p:nvPr>
        </p:nvSpPr>
        <p:spPr/>
        <p:txBody>
          <a:bodyPr/>
          <a:lstStyle/>
          <a:p>
            <a:pPr marL="0" indent="0">
              <a:buNone/>
            </a:pPr>
            <a:r>
              <a:rPr lang="en-US" dirty="0"/>
              <a:t>“The federal government… botched the process for creating and administering coronavirus tests. Because SARS-CoV-2 is a new variant, a new test was needed to track its spread. German researchers developed one in mid-January, but the CDC decided not to use it, instead pressing ahead with the development of a separate test. When that test was released in late January, it proved faulty, and the FDA prevented private laboratories from developing tests of their own.”</a:t>
            </a:r>
          </a:p>
          <a:p>
            <a:pPr marL="0" indent="0">
              <a:buNone/>
            </a:pPr>
            <a:r>
              <a:rPr lang="en-US" dirty="0"/>
              <a:t>	</a:t>
            </a:r>
            <a:r>
              <a:rPr lang="en-US" sz="1600" dirty="0"/>
              <a:t>-- Charles Silver and David A. Hyman, </a:t>
            </a:r>
            <a:r>
              <a:rPr lang="en-US" sz="1600" i="1" dirty="0"/>
              <a:t>National Review Online</a:t>
            </a:r>
            <a:r>
              <a:rPr lang="en-US" sz="1600" dirty="0"/>
              <a:t>, April 14, 			2020</a:t>
            </a:r>
            <a:endParaRPr lang="en-US" dirty="0"/>
          </a:p>
        </p:txBody>
      </p:sp>
      <p:sp>
        <p:nvSpPr>
          <p:cNvPr id="4" name="Footer Placeholder 3">
            <a:extLst>
              <a:ext uri="{FF2B5EF4-FFF2-40B4-BE49-F238E27FC236}">
                <a16:creationId xmlns:a16="http://schemas.microsoft.com/office/drawing/2014/main" id="{DE110922-7864-314C-92AD-24E0E3E2F4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383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B24F-8366-6D4A-A082-BA1D621BD4BF}"/>
              </a:ext>
            </a:extLst>
          </p:cNvPr>
          <p:cNvSpPr>
            <a:spLocks noGrp="1"/>
          </p:cNvSpPr>
          <p:nvPr>
            <p:ph type="title"/>
          </p:nvPr>
        </p:nvSpPr>
        <p:spPr/>
        <p:txBody>
          <a:bodyPr/>
          <a:lstStyle/>
          <a:p>
            <a:r>
              <a:rPr lang="en-US" dirty="0"/>
              <a:t>The FDA and COVID-19</a:t>
            </a:r>
          </a:p>
        </p:txBody>
      </p:sp>
      <p:sp>
        <p:nvSpPr>
          <p:cNvPr id="3" name="Content Placeholder 2">
            <a:extLst>
              <a:ext uri="{FF2B5EF4-FFF2-40B4-BE49-F238E27FC236}">
                <a16:creationId xmlns:a16="http://schemas.microsoft.com/office/drawing/2014/main" id="{297CCA75-96BE-DB49-9F18-39E5D5F3FB2C}"/>
              </a:ext>
            </a:extLst>
          </p:cNvPr>
          <p:cNvSpPr>
            <a:spLocks noGrp="1"/>
          </p:cNvSpPr>
          <p:nvPr>
            <p:ph idx="1"/>
          </p:nvPr>
        </p:nvSpPr>
        <p:spPr/>
        <p:txBody>
          <a:bodyPr/>
          <a:lstStyle/>
          <a:p>
            <a:pPr marL="0" indent="0">
              <a:buNone/>
            </a:pPr>
            <a:r>
              <a:rPr lang="en-US" dirty="0"/>
              <a:t>“The CDC also distributed its few test kits equally to labs across the country, without regard to the size of local populations. The result was a dramatic shortage of valid tests in populous areas, which created the false impression that the number of cases in the U.S. was low. In early March, facilities in the U.S. had administered 3,099 tests. By comparison, South Korea, a much smaller country whose epidemic started the same day as ours, had administered 188,000.”</a:t>
            </a:r>
          </a:p>
          <a:p>
            <a:pPr marL="0" indent="0">
              <a:buNone/>
            </a:pPr>
            <a:r>
              <a:rPr lang="en-US" dirty="0"/>
              <a:t>	</a:t>
            </a:r>
            <a:r>
              <a:rPr lang="en-US" sz="1600" dirty="0"/>
              <a:t>-- Charles Silver and David A. Hyman, </a:t>
            </a:r>
            <a:r>
              <a:rPr lang="en-US" sz="1600" i="1" dirty="0"/>
              <a:t>National Review Online</a:t>
            </a:r>
            <a:r>
              <a:rPr lang="en-US" sz="1600" dirty="0"/>
              <a:t>, April 14, 			2020</a:t>
            </a:r>
            <a:endParaRPr lang="en-US" dirty="0"/>
          </a:p>
        </p:txBody>
      </p:sp>
      <p:sp>
        <p:nvSpPr>
          <p:cNvPr id="4" name="Footer Placeholder 3">
            <a:extLst>
              <a:ext uri="{FF2B5EF4-FFF2-40B4-BE49-F238E27FC236}">
                <a16:creationId xmlns:a16="http://schemas.microsoft.com/office/drawing/2014/main" id="{DE110922-7864-314C-92AD-24E0E3E2F4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3373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Patents</a:t>
            </a:r>
          </a:p>
        </p:txBody>
      </p:sp>
      <p:sp>
        <p:nvSpPr>
          <p:cNvPr id="3" name="Content Placeholder 2"/>
          <p:cNvSpPr>
            <a:spLocks noGrp="1"/>
          </p:cNvSpPr>
          <p:nvPr>
            <p:ph idx="1"/>
          </p:nvPr>
        </p:nvSpPr>
        <p:spPr/>
        <p:txBody>
          <a:bodyPr>
            <a:normAutofit/>
          </a:bodyPr>
          <a:lstStyle/>
          <a:p>
            <a:r>
              <a:rPr lang="en-US" dirty="0"/>
              <a:t>US CDC survey: “of the ten most important medical discoveries of the twentieth century, </a:t>
            </a:r>
            <a:r>
              <a:rPr lang="en-US" i="1" dirty="0"/>
              <a:t>none</a:t>
            </a:r>
            <a:r>
              <a:rPr lang="en-US" dirty="0"/>
              <a:t> of them had anything to do with patents.” </a:t>
            </a:r>
            <a:endParaRPr lang="en-US" sz="1800" dirty="0"/>
          </a:p>
          <a:p>
            <a:pPr marL="1444752" lvl="3" indent="0">
              <a:buNone/>
            </a:pPr>
            <a:r>
              <a:rPr lang="en-US" sz="1600" dirty="0"/>
              <a:t>-- Nathan </a:t>
            </a:r>
            <a:r>
              <a:rPr lang="en-US" sz="1600" dirty="0" err="1"/>
              <a:t>Nicolaisen</a:t>
            </a:r>
            <a:r>
              <a:rPr lang="en-US" sz="1600" dirty="0"/>
              <a:t>, </a:t>
            </a:r>
            <a:r>
              <a:rPr lang="en-US" sz="1600" i="1" dirty="0"/>
              <a:t>Mises Daily</a:t>
            </a:r>
            <a:r>
              <a:rPr lang="en-US" sz="1600" dirty="0"/>
              <a:t>, 12/31/2013, </a:t>
            </a:r>
            <a:r>
              <a:rPr lang="en-US" sz="1400" dirty="0"/>
              <a:t>https://</a:t>
            </a:r>
            <a:r>
              <a:rPr lang="en-US" sz="1400" dirty="0" err="1"/>
              <a:t>mises.org</a:t>
            </a:r>
            <a:r>
              <a:rPr lang="en-US" sz="1400" dirty="0"/>
              <a:t>/library/advancing-pharmaceutical-and-medical-technology-does-not-depend-patents</a:t>
            </a:r>
            <a:endParaRPr lang="en-US" sz="1600" dirty="0"/>
          </a:p>
        </p:txBody>
      </p:sp>
      <p:sp>
        <p:nvSpPr>
          <p:cNvPr id="4" name="Footer Placeholder 3">
            <a:extLst>
              <a:ext uri="{FF2B5EF4-FFF2-40B4-BE49-F238E27FC236}">
                <a16:creationId xmlns:a16="http://schemas.microsoft.com/office/drawing/2014/main" id="{AE984A7A-C511-174E-A2AD-EFBA4470065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424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Patents</a:t>
            </a:r>
          </a:p>
        </p:txBody>
      </p:sp>
      <p:sp>
        <p:nvSpPr>
          <p:cNvPr id="3" name="Content Placeholder 2"/>
          <p:cNvSpPr>
            <a:spLocks noGrp="1"/>
          </p:cNvSpPr>
          <p:nvPr>
            <p:ph idx="1"/>
          </p:nvPr>
        </p:nvSpPr>
        <p:spPr/>
        <p:txBody>
          <a:bodyPr>
            <a:normAutofit/>
          </a:bodyPr>
          <a:lstStyle/>
          <a:p>
            <a:r>
              <a:rPr lang="en-US" dirty="0"/>
              <a:t>“Expanding the scope of research beyond pharmaceutical drugs, a survey of R&amp;D labs and company managers revealed that between 23 and 35 percent believe a patent is an effective way of getting a return on investment. At the same time, 51 percent believe trade secrets to be an effective way of ensuring returns.” </a:t>
            </a:r>
            <a:endParaRPr lang="en-US" sz="1800" dirty="0"/>
          </a:p>
          <a:p>
            <a:pPr marL="1444752" lvl="3" indent="0">
              <a:buNone/>
            </a:pPr>
            <a:r>
              <a:rPr lang="en-US" sz="1600" dirty="0"/>
              <a:t>-- Nathan </a:t>
            </a:r>
            <a:r>
              <a:rPr lang="en-US" sz="1600" dirty="0" err="1"/>
              <a:t>Nicolaisen</a:t>
            </a:r>
            <a:r>
              <a:rPr lang="en-US" sz="1600" dirty="0"/>
              <a:t>, </a:t>
            </a:r>
            <a:r>
              <a:rPr lang="en-US" sz="1600" i="1" dirty="0"/>
              <a:t>Mises Daily</a:t>
            </a:r>
            <a:r>
              <a:rPr lang="en-US" sz="1600" dirty="0"/>
              <a:t>, 12/31/2013, </a:t>
            </a:r>
            <a:r>
              <a:rPr lang="en-US" sz="1400" dirty="0"/>
              <a:t>https://</a:t>
            </a:r>
            <a:r>
              <a:rPr lang="en-US" sz="1400" dirty="0" err="1"/>
              <a:t>mises.org</a:t>
            </a:r>
            <a:r>
              <a:rPr lang="en-US" sz="1400" dirty="0"/>
              <a:t>/library/advancing-pharmaceutical-and-medical-technology-does-not-depend-patents</a:t>
            </a:r>
            <a:endParaRPr lang="en-US" sz="1600" dirty="0"/>
          </a:p>
        </p:txBody>
      </p:sp>
      <p:sp>
        <p:nvSpPr>
          <p:cNvPr id="4" name="Footer Placeholder 3">
            <a:extLst>
              <a:ext uri="{FF2B5EF4-FFF2-40B4-BE49-F238E27FC236}">
                <a16:creationId xmlns:a16="http://schemas.microsoft.com/office/drawing/2014/main" id="{AE984A7A-C511-174E-A2AD-EFBA4470065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924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35F911F-33C3-164F-B5F9-F2D618F7BB4C}"/>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7A104292-5568-C64E-B6E4-516E12FA7DCE}"/>
              </a:ext>
            </a:extLst>
          </p:cNvPr>
          <p:cNvPicPr>
            <a:picLocks noChangeAspect="1"/>
          </p:cNvPicPr>
          <p:nvPr/>
        </p:nvPicPr>
        <p:blipFill>
          <a:blip r:embed="rId2"/>
          <a:stretch>
            <a:fillRect/>
          </a:stretch>
        </p:blipFill>
        <p:spPr>
          <a:xfrm>
            <a:off x="636815" y="338364"/>
            <a:ext cx="8294914" cy="2971131"/>
          </a:xfrm>
          <a:prstGeom prst="rect">
            <a:avLst/>
          </a:prstGeom>
        </p:spPr>
      </p:pic>
    </p:spTree>
    <p:extLst>
      <p:ext uri="{BB962C8B-B14F-4D97-AF65-F5344CB8AC3E}">
        <p14:creationId xmlns:p14="http://schemas.microsoft.com/office/powerpoint/2010/main" val="198187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D38A-540D-D041-9D38-2A26F25D2390}"/>
              </a:ext>
            </a:extLst>
          </p:cNvPr>
          <p:cNvSpPr>
            <a:spLocks noGrp="1"/>
          </p:cNvSpPr>
          <p:nvPr>
            <p:ph type="title"/>
          </p:nvPr>
        </p:nvSpPr>
        <p:spPr/>
        <p:txBody>
          <a:bodyPr/>
          <a:lstStyle/>
          <a:p>
            <a:r>
              <a:rPr lang="en-US" dirty="0"/>
              <a:t>Four Principles for Reforming Medical Care</a:t>
            </a:r>
          </a:p>
        </p:txBody>
      </p:sp>
      <p:sp>
        <p:nvSpPr>
          <p:cNvPr id="3" name="Content Placeholder 2">
            <a:extLst>
              <a:ext uri="{FF2B5EF4-FFF2-40B4-BE49-F238E27FC236}">
                <a16:creationId xmlns:a16="http://schemas.microsoft.com/office/drawing/2014/main" id="{704CBDCB-95D8-5141-9E27-A8EB469D7BDB}"/>
              </a:ext>
            </a:extLst>
          </p:cNvPr>
          <p:cNvSpPr>
            <a:spLocks noGrp="1"/>
          </p:cNvSpPr>
          <p:nvPr>
            <p:ph idx="1"/>
          </p:nvPr>
        </p:nvSpPr>
        <p:spPr/>
        <p:txBody>
          <a:bodyPr/>
          <a:lstStyle/>
          <a:p>
            <a:pPr marL="457200" indent="-457200">
              <a:buFont typeface="+mj-lt"/>
              <a:buAutoNum type="arabicPeriod"/>
            </a:pPr>
            <a:r>
              <a:rPr lang="en-US" dirty="0"/>
              <a:t>Allow free pricing</a:t>
            </a:r>
          </a:p>
          <a:p>
            <a:pPr marL="457200" indent="-457200">
              <a:buFont typeface="+mj-lt"/>
              <a:buAutoNum type="arabicPeriod"/>
            </a:pPr>
            <a:r>
              <a:rPr lang="en-US" dirty="0"/>
              <a:t>Eliminate occupational licensure</a:t>
            </a:r>
          </a:p>
          <a:p>
            <a:pPr marL="457200" indent="-457200">
              <a:buFont typeface="+mj-lt"/>
              <a:buAutoNum type="arabicPeriod"/>
            </a:pPr>
            <a:r>
              <a:rPr lang="en-US" dirty="0"/>
              <a:t>Dismantle barriers to innovation</a:t>
            </a:r>
          </a:p>
          <a:p>
            <a:pPr marL="457200" indent="-457200">
              <a:buFont typeface="+mj-lt"/>
              <a:buAutoNum type="arabicPeriod"/>
            </a:pPr>
            <a:r>
              <a:rPr lang="en-US" dirty="0"/>
              <a:t>Put patients, not government, in charge of care</a:t>
            </a:r>
          </a:p>
        </p:txBody>
      </p:sp>
      <p:sp>
        <p:nvSpPr>
          <p:cNvPr id="4" name="Footer Placeholder 3">
            <a:extLst>
              <a:ext uri="{FF2B5EF4-FFF2-40B4-BE49-F238E27FC236}">
                <a16:creationId xmlns:a16="http://schemas.microsoft.com/office/drawing/2014/main" id="{6921C24E-6C82-CE48-88FD-1192993C730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6088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200" dirty="0"/>
              <a:t>4. Put patients, not government, in charge of care</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a:t>Third party payers (government or insurance) create moral hazard effects that lead to regulation and rationing.</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10491154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85EA-91FD-0548-A144-C391BC0BB1A5}"/>
              </a:ext>
            </a:extLst>
          </p:cNvPr>
          <p:cNvSpPr>
            <a:spLocks noGrp="1"/>
          </p:cNvSpPr>
          <p:nvPr>
            <p:ph type="title"/>
          </p:nvPr>
        </p:nvSpPr>
        <p:spPr/>
        <p:txBody>
          <a:bodyPr/>
          <a:lstStyle/>
          <a:p>
            <a:r>
              <a:rPr lang="en-US" dirty="0"/>
              <a:t>Clarifying Terms</a:t>
            </a:r>
          </a:p>
        </p:txBody>
      </p:sp>
      <p:sp>
        <p:nvSpPr>
          <p:cNvPr id="3" name="Content Placeholder 2">
            <a:extLst>
              <a:ext uri="{FF2B5EF4-FFF2-40B4-BE49-F238E27FC236}">
                <a16:creationId xmlns:a16="http://schemas.microsoft.com/office/drawing/2014/main" id="{55C6F1A7-D14C-2442-959B-40816E966FFC}"/>
              </a:ext>
            </a:extLst>
          </p:cNvPr>
          <p:cNvSpPr>
            <a:spLocks noGrp="1"/>
          </p:cNvSpPr>
          <p:nvPr>
            <p:ph idx="1"/>
          </p:nvPr>
        </p:nvSpPr>
        <p:spPr>
          <a:xfrm>
            <a:off x="1028700" y="1840375"/>
            <a:ext cx="7200900" cy="4613011"/>
          </a:xfrm>
        </p:spPr>
        <p:txBody>
          <a:bodyPr>
            <a:normAutofit/>
          </a:bodyPr>
          <a:lstStyle/>
          <a:p>
            <a:r>
              <a:rPr lang="en-US" dirty="0"/>
              <a:t>Socialized medicine: government actually operates the hospitals, and medical staff are government employees.</a:t>
            </a:r>
          </a:p>
          <a:p>
            <a:pPr lvl="1"/>
            <a:r>
              <a:rPr lang="en-US" dirty="0"/>
              <a:t>e.g. VA system</a:t>
            </a:r>
          </a:p>
          <a:p>
            <a:pPr lvl="1"/>
            <a:r>
              <a:rPr lang="en-US" dirty="0"/>
              <a:t>UK (NHS) and Spanish system are examples</a:t>
            </a:r>
          </a:p>
          <a:p>
            <a:r>
              <a:rPr lang="en-US" dirty="0"/>
              <a:t>Universal coverage: Everyone has medical insurance, typically provided by the government. Hospitals and medical staff may be private in a universal coverage system.</a:t>
            </a:r>
          </a:p>
          <a:p>
            <a:pPr lvl="1"/>
            <a:r>
              <a:rPr lang="en-US" dirty="0"/>
              <a:t>e.g., Canadian system</a:t>
            </a:r>
          </a:p>
          <a:p>
            <a:pPr lvl="1"/>
            <a:r>
              <a:rPr lang="en-US" dirty="0"/>
              <a:t>Can universal coverage exist in a fully voluntary society?</a:t>
            </a:r>
          </a:p>
          <a:p>
            <a:r>
              <a:rPr lang="en-US" dirty="0"/>
              <a:t>Single-payer system: May be found with universal coverage, but universal need not be single-payer. Universal could be a blend of private insurance for some and government-paid for others. </a:t>
            </a:r>
          </a:p>
        </p:txBody>
      </p:sp>
      <p:sp>
        <p:nvSpPr>
          <p:cNvPr id="4" name="Footer Placeholder 3">
            <a:extLst>
              <a:ext uri="{FF2B5EF4-FFF2-40B4-BE49-F238E27FC236}">
                <a16:creationId xmlns:a16="http://schemas.microsoft.com/office/drawing/2014/main" id="{95952300-8491-5545-94DE-A40EDCC29D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3254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2739527-D335-3144-B04B-5735654F9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74" y="0"/>
            <a:ext cx="8884051" cy="6261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817D29-C626-8E4A-BDD0-5569F9ADF5B2}"/>
              </a:ext>
            </a:extLst>
          </p:cNvPr>
          <p:cNvSpPr txBox="1"/>
          <p:nvPr/>
        </p:nvSpPr>
        <p:spPr>
          <a:xfrm>
            <a:off x="486137" y="6261896"/>
            <a:ext cx="8482194" cy="307777"/>
          </a:xfrm>
          <a:prstGeom prst="rect">
            <a:avLst/>
          </a:prstGeom>
          <a:noFill/>
        </p:spPr>
        <p:txBody>
          <a:bodyPr wrap="none" rtlCol="0">
            <a:spAutoFit/>
          </a:bodyPr>
          <a:lstStyle/>
          <a:p>
            <a:r>
              <a:rPr lang="en-US" sz="1400" dirty="0"/>
              <a:t>Source: Mark Perry, https://</a:t>
            </a:r>
            <a:r>
              <a:rPr lang="en-US" sz="1400" dirty="0" err="1"/>
              <a:t>fee.org</a:t>
            </a:r>
            <a:r>
              <a:rPr lang="en-US" sz="1400" dirty="0"/>
              <a:t>/articles/if-cosmetic-surgery-has-a-working-market-why-can-t-medical-care/</a:t>
            </a:r>
          </a:p>
        </p:txBody>
      </p:sp>
    </p:spTree>
    <p:extLst>
      <p:ext uri="{BB962C8B-B14F-4D97-AF65-F5344CB8AC3E}">
        <p14:creationId xmlns:p14="http://schemas.microsoft.com/office/powerpoint/2010/main" val="2231478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D6B39F-F010-C143-B73E-7DED589DBC43}"/>
              </a:ext>
            </a:extLst>
          </p:cNvPr>
          <p:cNvSpPr>
            <a:spLocks noGrp="1"/>
          </p:cNvSpPr>
          <p:nvPr>
            <p:ph type="ftr" sz="quarter" idx="11"/>
          </p:nvPr>
        </p:nvSpPr>
        <p:spPr/>
        <p:txBody>
          <a:bodyPr/>
          <a:lstStyle/>
          <a:p>
            <a:endParaRPr lang="en-US"/>
          </a:p>
        </p:txBody>
      </p:sp>
      <p:pic>
        <p:nvPicPr>
          <p:cNvPr id="2050" name="Picture 2">
            <a:extLst>
              <a:ext uri="{FF2B5EF4-FFF2-40B4-BE49-F238E27FC236}">
                <a16:creationId xmlns:a16="http://schemas.microsoft.com/office/drawing/2014/main" id="{FF683BE1-3ADE-214C-999C-70BB13C01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12" y="146964"/>
            <a:ext cx="7572576" cy="6306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3CC1D1-F84B-2746-AAE7-AE4C70E73FE1}"/>
              </a:ext>
            </a:extLst>
          </p:cNvPr>
          <p:cNvSpPr txBox="1"/>
          <p:nvPr/>
        </p:nvSpPr>
        <p:spPr>
          <a:xfrm>
            <a:off x="474562" y="6403259"/>
            <a:ext cx="8482194" cy="307777"/>
          </a:xfrm>
          <a:prstGeom prst="rect">
            <a:avLst/>
          </a:prstGeom>
          <a:noFill/>
        </p:spPr>
        <p:txBody>
          <a:bodyPr wrap="none" rtlCol="0">
            <a:spAutoFit/>
          </a:bodyPr>
          <a:lstStyle/>
          <a:p>
            <a:r>
              <a:rPr lang="en-US" sz="1400" dirty="0"/>
              <a:t>Source: Mark Perry, https://</a:t>
            </a:r>
            <a:r>
              <a:rPr lang="en-US" sz="1400" dirty="0" err="1"/>
              <a:t>fee.org</a:t>
            </a:r>
            <a:r>
              <a:rPr lang="en-US" sz="1400" dirty="0"/>
              <a:t>/articles/if-cosmetic-surgery-has-a-working-market-why-can-t-medical-care/</a:t>
            </a:r>
          </a:p>
        </p:txBody>
      </p:sp>
    </p:spTree>
    <p:extLst>
      <p:ext uri="{BB962C8B-B14F-4D97-AF65-F5344CB8AC3E}">
        <p14:creationId xmlns:p14="http://schemas.microsoft.com/office/powerpoint/2010/main" val="1098626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Moral Hazard and Rising Costs</a:t>
            </a:r>
          </a:p>
        </p:txBody>
      </p:sp>
      <p:sp>
        <p:nvSpPr>
          <p:cNvPr id="3" name="Content Placeholder 2"/>
          <p:cNvSpPr>
            <a:spLocks noGrp="1"/>
          </p:cNvSpPr>
          <p:nvPr>
            <p:ph idx="1"/>
          </p:nvPr>
        </p:nvSpPr>
        <p:spPr/>
        <p:txBody>
          <a:bodyPr/>
          <a:lstStyle/>
          <a:p>
            <a:r>
              <a:rPr lang="en-US" dirty="0"/>
              <a:t>Moral hazard: the risk (hazard) that the insured might engage in activities that are undesirable (immoral) from the insurer’s point of view because they make it more likely that claims will be larger. </a:t>
            </a:r>
          </a:p>
        </p:txBody>
      </p:sp>
      <p:sp>
        <p:nvSpPr>
          <p:cNvPr id="4" name="Footer Placeholder 3">
            <a:extLst>
              <a:ext uri="{FF2B5EF4-FFF2-40B4-BE49-F238E27FC236}">
                <a16:creationId xmlns:a16="http://schemas.microsoft.com/office/drawing/2014/main" id="{E5B4F3C8-EA80-8E44-85CC-14363636795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564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8557" y="685800"/>
            <a:ext cx="4469128" cy="1485900"/>
          </a:xfrm>
        </p:spPr>
        <p:txBody>
          <a:bodyPr>
            <a:normAutofit/>
          </a:bodyPr>
          <a:lstStyle/>
          <a:p>
            <a:r>
              <a:rPr lang="en-US"/>
              <a:t>Rising Costs</a:t>
            </a:r>
          </a:p>
        </p:txBody>
      </p:sp>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8557" y="2286000"/>
            <a:ext cx="4469128" cy="3581400"/>
          </a:xfrm>
        </p:spPr>
        <p:txBody>
          <a:bodyPr>
            <a:normAutofit/>
          </a:bodyPr>
          <a:lstStyle/>
          <a:p>
            <a:pPr marL="0" indent="0">
              <a:buNone/>
            </a:pPr>
            <a:r>
              <a:rPr lang="en-US"/>
              <a:t>Foy, </a:t>
            </a:r>
            <a:r>
              <a:rPr lang="en-US" err="1"/>
              <a:t>Sciamanna</a:t>
            </a:r>
            <a:r>
              <a:rPr lang="en-US"/>
              <a:t>, Kozak, and </a:t>
            </a:r>
            <a:r>
              <a:rPr lang="en-US" err="1"/>
              <a:t>Filippone</a:t>
            </a:r>
            <a:r>
              <a:rPr lang="en-US"/>
              <a:t>: “Studies have found that a fully insured population spends about 40-50 percent more than a population with a large deductible and their status is not measurably improved by the additional services (Manning et al. 1987).</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588557" y="6453386"/>
            <a:ext cx="4710622" cy="404614"/>
          </a:xfrm>
        </p:spPr>
        <p:txBody>
          <a:bodyPr>
            <a:normAutofit/>
          </a:bodyPr>
          <a:lstStyle/>
          <a:p>
            <a:endParaRPr lang="en-US"/>
          </a:p>
        </p:txBody>
      </p:sp>
      <p:sp>
        <p:nvSpPr>
          <p:cNvPr id="17" name="Rectangle 16">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6189255" y="2608212"/>
            <a:ext cx="2474684" cy="1640823"/>
          </a:xfrm>
          <a:prstGeom prst="rect">
            <a:avLst/>
          </a:prstGeom>
        </p:spPr>
      </p:pic>
    </p:spTree>
    <p:extLst>
      <p:ext uri="{BB962C8B-B14F-4D97-AF65-F5344CB8AC3E}">
        <p14:creationId xmlns:p14="http://schemas.microsoft.com/office/powerpoint/2010/main" val="160906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8557" y="685800"/>
            <a:ext cx="4469128" cy="1485900"/>
          </a:xfrm>
        </p:spPr>
        <p:txBody>
          <a:bodyPr>
            <a:normAutofit/>
          </a:bodyPr>
          <a:lstStyle/>
          <a:p>
            <a:r>
              <a:rPr lang="en-US"/>
              <a:t>Rising Costs</a:t>
            </a:r>
          </a:p>
        </p:txBody>
      </p:sp>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8557" y="2286000"/>
            <a:ext cx="4469128" cy="3581400"/>
          </a:xfrm>
        </p:spPr>
        <p:txBody>
          <a:bodyPr>
            <a:normAutofit/>
          </a:bodyPr>
          <a:lstStyle/>
          <a:p>
            <a:pPr marL="0" indent="0">
              <a:buNone/>
            </a:pPr>
            <a:r>
              <a:rPr lang="en-US"/>
              <a:t>“This idea has been recently reaffirmed by a landmark analysis of the Oregon Experiment where Baicker et al. (2013) found that Medicaid coverage generated no significant improvements in health outcomes in the first two years, despite increased use of prescription drugs, office visits, preventive care services including mammograms, and annual spending per individual (by insurance plan) in excess of $1,100.</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588557" y="6453386"/>
            <a:ext cx="4710622" cy="404614"/>
          </a:xfrm>
        </p:spPr>
        <p:txBody>
          <a:bodyPr>
            <a:normAutofit/>
          </a:bodyPr>
          <a:lstStyle/>
          <a:p>
            <a:endParaRPr lang="en-US"/>
          </a:p>
        </p:txBody>
      </p:sp>
      <p:sp>
        <p:nvSpPr>
          <p:cNvPr id="17" name="Rectangle 16">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6189255" y="2608212"/>
            <a:ext cx="2474684" cy="1640823"/>
          </a:xfrm>
          <a:prstGeom prst="rect">
            <a:avLst/>
          </a:prstGeom>
        </p:spPr>
      </p:pic>
    </p:spTree>
    <p:extLst>
      <p:ext uri="{BB962C8B-B14F-4D97-AF65-F5344CB8AC3E}">
        <p14:creationId xmlns:p14="http://schemas.microsoft.com/office/powerpoint/2010/main" val="2803847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FC1682-2647-264D-A994-1175E043F253}"/>
              </a:ext>
            </a:extLst>
          </p:cNvPr>
          <p:cNvSpPr>
            <a:spLocks noGrp="1"/>
          </p:cNvSpPr>
          <p:nvPr>
            <p:ph type="title"/>
          </p:nvPr>
        </p:nvSpPr>
        <p:spPr>
          <a:xfrm>
            <a:off x="588557" y="685800"/>
            <a:ext cx="4469128" cy="1485900"/>
          </a:xfrm>
        </p:spPr>
        <p:txBody>
          <a:bodyPr>
            <a:normAutofit/>
          </a:bodyPr>
          <a:lstStyle/>
          <a:p>
            <a:r>
              <a:rPr lang="en-US"/>
              <a:t>Rising Costs</a:t>
            </a:r>
          </a:p>
        </p:txBody>
      </p:sp>
      <p:sp>
        <p:nvSpPr>
          <p:cNvPr id="3" name="Content Placeholder 2">
            <a:extLst>
              <a:ext uri="{FF2B5EF4-FFF2-40B4-BE49-F238E27FC236}">
                <a16:creationId xmlns:a16="http://schemas.microsoft.com/office/drawing/2014/main" id="{62FE8E6C-4579-274A-8E48-2E600B11ADE3}"/>
              </a:ext>
            </a:extLst>
          </p:cNvPr>
          <p:cNvSpPr>
            <a:spLocks noGrp="1"/>
          </p:cNvSpPr>
          <p:nvPr>
            <p:ph idx="1"/>
          </p:nvPr>
        </p:nvSpPr>
        <p:spPr>
          <a:xfrm>
            <a:off x="588557" y="2286000"/>
            <a:ext cx="4469128" cy="3581400"/>
          </a:xfrm>
        </p:spPr>
        <p:txBody>
          <a:bodyPr>
            <a:normAutofit/>
          </a:bodyPr>
          <a:lstStyle/>
          <a:p>
            <a:pPr marL="0" indent="0">
              <a:buNone/>
            </a:pPr>
            <a:r>
              <a:rPr lang="en-US" dirty="0"/>
              <a:t>“…[T]</a:t>
            </a:r>
            <a:r>
              <a:rPr lang="en-US" dirty="0" err="1"/>
              <a:t>echnological</a:t>
            </a:r>
            <a:r>
              <a:rPr lang="en-US" dirty="0"/>
              <a:t> change has indeed increased health care costs in many cases without significantly improving health outcomes. This has occurred because medical insurance in its current state discourages individuals from economizing health care decisions and incentivizes the adoption and overconsumption of services with progressively diminishing returns on investment.”</a:t>
            </a:r>
          </a:p>
        </p:txBody>
      </p:sp>
      <p:sp>
        <p:nvSpPr>
          <p:cNvPr id="4" name="Footer Placeholder 3">
            <a:extLst>
              <a:ext uri="{FF2B5EF4-FFF2-40B4-BE49-F238E27FC236}">
                <a16:creationId xmlns:a16="http://schemas.microsoft.com/office/drawing/2014/main" id="{E49004BE-B2C9-1D4E-B806-B1667898315B}"/>
              </a:ext>
            </a:extLst>
          </p:cNvPr>
          <p:cNvSpPr>
            <a:spLocks noGrp="1"/>
          </p:cNvSpPr>
          <p:nvPr>
            <p:ph type="ftr" sz="quarter" idx="11"/>
          </p:nvPr>
        </p:nvSpPr>
        <p:spPr>
          <a:xfrm>
            <a:off x="588557" y="6453386"/>
            <a:ext cx="4710622" cy="404614"/>
          </a:xfrm>
        </p:spPr>
        <p:txBody>
          <a:bodyPr>
            <a:normAutofit/>
          </a:bodyPr>
          <a:lstStyle/>
          <a:p>
            <a:endParaRPr lang="en-US"/>
          </a:p>
        </p:txBody>
      </p:sp>
      <p:sp>
        <p:nvSpPr>
          <p:cNvPr id="17" name="Rectangle 16">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E931944-689D-5647-B2B7-4C6AC6CF1627}"/>
              </a:ext>
            </a:extLst>
          </p:cNvPr>
          <p:cNvPicPr>
            <a:picLocks noChangeAspect="1"/>
          </p:cNvPicPr>
          <p:nvPr/>
        </p:nvPicPr>
        <p:blipFill>
          <a:blip r:embed="rId2"/>
          <a:stretch>
            <a:fillRect/>
          </a:stretch>
        </p:blipFill>
        <p:spPr>
          <a:xfrm>
            <a:off x="6189255" y="2608212"/>
            <a:ext cx="2474684" cy="1640823"/>
          </a:xfrm>
          <a:prstGeom prst="rect">
            <a:avLst/>
          </a:prstGeom>
        </p:spPr>
      </p:pic>
      <p:sp>
        <p:nvSpPr>
          <p:cNvPr id="8" name="TextBox 7">
            <a:extLst>
              <a:ext uri="{FF2B5EF4-FFF2-40B4-BE49-F238E27FC236}">
                <a16:creationId xmlns:a16="http://schemas.microsoft.com/office/drawing/2014/main" id="{84E3AD6F-2ECF-7540-B693-BA8D5027873A}"/>
              </a:ext>
            </a:extLst>
          </p:cNvPr>
          <p:cNvSpPr txBox="1"/>
          <p:nvPr/>
        </p:nvSpPr>
        <p:spPr>
          <a:xfrm>
            <a:off x="588557" y="5716974"/>
            <a:ext cx="4887799" cy="938719"/>
          </a:xfrm>
          <a:prstGeom prst="rect">
            <a:avLst/>
          </a:prstGeom>
          <a:noFill/>
        </p:spPr>
        <p:txBody>
          <a:bodyPr wrap="square" rtlCol="0">
            <a:spAutoFit/>
          </a:bodyPr>
          <a:lstStyle/>
          <a:p>
            <a:r>
              <a:rPr lang="en-US" sz="1100" dirty="0"/>
              <a:t>Foy, </a:t>
            </a:r>
            <a:r>
              <a:rPr lang="en-US" sz="1100" dirty="0" err="1"/>
              <a:t>Sciamanna</a:t>
            </a:r>
            <a:r>
              <a:rPr lang="en-US" sz="1100" dirty="0"/>
              <a:t>, Kozak, and </a:t>
            </a:r>
            <a:r>
              <a:rPr lang="en-US" sz="1100" dirty="0" err="1"/>
              <a:t>Filippone</a:t>
            </a:r>
            <a:r>
              <a:rPr lang="en-US" sz="1100" dirty="0"/>
              <a:t>, “The Medical Care Cost Ratchet,” </a:t>
            </a:r>
            <a:r>
              <a:rPr lang="en-US" sz="1100" i="1" dirty="0"/>
              <a:t>Cato Journal </a:t>
            </a:r>
            <a:r>
              <a:rPr lang="en-US" sz="1100" dirty="0"/>
              <a:t>vol. 34, no. 1 (Winter 2014). https://</a:t>
            </a:r>
            <a:r>
              <a:rPr lang="en-US" sz="1100" dirty="0" err="1"/>
              <a:t>pdfs.semanticscholar.org</a:t>
            </a:r>
            <a:r>
              <a:rPr lang="en-US" sz="1100" dirty="0"/>
              <a:t>/38e1/efdd0dc26681e10b16141538c3310603b0e2.pdf</a:t>
            </a:r>
          </a:p>
          <a:p>
            <a:endParaRPr lang="en-US" sz="1100" dirty="0"/>
          </a:p>
        </p:txBody>
      </p:sp>
    </p:spTree>
    <p:extLst>
      <p:ext uri="{BB962C8B-B14F-4D97-AF65-F5344CB8AC3E}">
        <p14:creationId xmlns:p14="http://schemas.microsoft.com/office/powerpoint/2010/main" val="252303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A7F144-FDBA-004A-BB7F-F32F8C8E51C2}"/>
              </a:ext>
            </a:extLst>
          </p:cNvPr>
          <p:cNvSpPr>
            <a:spLocks noGrp="1"/>
          </p:cNvSpPr>
          <p:nvPr>
            <p:ph type="ftr" sz="quarter" idx="11"/>
          </p:nvPr>
        </p:nvSpPr>
        <p:spPr/>
        <p:txBody>
          <a:bodyPr/>
          <a:lstStyle/>
          <a:p>
            <a:endParaRPr lang="en-US"/>
          </a:p>
        </p:txBody>
      </p:sp>
      <p:pic>
        <p:nvPicPr>
          <p:cNvPr id="3" name="Picture 2">
            <a:extLst>
              <a:ext uri="{FF2B5EF4-FFF2-40B4-BE49-F238E27FC236}">
                <a16:creationId xmlns:a16="http://schemas.microsoft.com/office/drawing/2014/main" id="{134D286A-C034-AD43-8B47-D04DD3717134}"/>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D3DBC4C3-7929-6042-90AF-903FE5D33A73}"/>
              </a:ext>
            </a:extLst>
          </p:cNvPr>
          <p:cNvSpPr/>
          <p:nvPr/>
        </p:nvSpPr>
        <p:spPr>
          <a:xfrm>
            <a:off x="11793" y="6387788"/>
            <a:ext cx="3990364" cy="461665"/>
          </a:xfrm>
          <a:prstGeom prst="rect">
            <a:avLst/>
          </a:prstGeom>
        </p:spPr>
        <p:txBody>
          <a:bodyPr wrap="square">
            <a:spAutoFit/>
          </a:bodyPr>
          <a:lstStyle/>
          <a:p>
            <a:r>
              <a:rPr lang="en-US" sz="1200" dirty="0"/>
              <a:t>Image: https://</a:t>
            </a:r>
            <a:r>
              <a:rPr lang="en-US" sz="1200" dirty="0" err="1"/>
              <a:t>freopp.org</a:t>
            </a:r>
            <a:r>
              <a:rPr lang="en-US" sz="1200" dirty="0"/>
              <a:t>/bringing-private-health-insurance-into-the-21st-century-d1df138f1f0c</a:t>
            </a:r>
          </a:p>
        </p:txBody>
      </p:sp>
      <p:sp>
        <p:nvSpPr>
          <p:cNvPr id="5" name="Pie 4">
            <a:extLst>
              <a:ext uri="{FF2B5EF4-FFF2-40B4-BE49-F238E27FC236}">
                <a16:creationId xmlns:a16="http://schemas.microsoft.com/office/drawing/2014/main" id="{14C3CCF0-88CF-7F45-94B5-512174B9F451}"/>
              </a:ext>
            </a:extLst>
          </p:cNvPr>
          <p:cNvSpPr/>
          <p:nvPr/>
        </p:nvSpPr>
        <p:spPr>
          <a:xfrm rot="17573329">
            <a:off x="2338059" y="1311181"/>
            <a:ext cx="4454630" cy="4520557"/>
          </a:xfrm>
          <a:prstGeom prst="pie">
            <a:avLst>
              <a:gd name="adj1" fmla="val 4583018"/>
              <a:gd name="adj2" fmla="val 11939048"/>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F9545AD-E08B-E245-A8F8-F37D139E6506}"/>
              </a:ext>
            </a:extLst>
          </p:cNvPr>
          <p:cNvSpPr txBox="1"/>
          <p:nvPr/>
        </p:nvSpPr>
        <p:spPr>
          <a:xfrm>
            <a:off x="4041913" y="4068419"/>
            <a:ext cx="2252869" cy="954107"/>
          </a:xfrm>
          <a:prstGeom prst="rect">
            <a:avLst/>
          </a:prstGeom>
          <a:noFill/>
        </p:spPr>
        <p:txBody>
          <a:bodyPr wrap="square" rtlCol="0">
            <a:spAutoFit/>
          </a:bodyPr>
          <a:lstStyle/>
          <a:p>
            <a:pPr algn="ctr"/>
            <a:r>
              <a:rPr lang="en-US" sz="2800" b="1" dirty="0">
                <a:ln w="3175">
                  <a:solidFill>
                    <a:schemeClr val="tx1"/>
                  </a:solidFill>
                </a:ln>
                <a:solidFill>
                  <a:srgbClr val="FFFF00"/>
                </a:solidFill>
              </a:rPr>
              <a:t>Government-run</a:t>
            </a:r>
          </a:p>
        </p:txBody>
      </p:sp>
    </p:spTree>
    <p:extLst>
      <p:ext uri="{BB962C8B-B14F-4D97-AF65-F5344CB8AC3E}">
        <p14:creationId xmlns:p14="http://schemas.microsoft.com/office/powerpoint/2010/main" val="11566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920620"/>
            <a:ext cx="7200900" cy="2946779"/>
          </a:xfrm>
        </p:spPr>
        <p:txBody>
          <a:bodyPr>
            <a:normAutofit/>
          </a:bodyPr>
          <a:lstStyle/>
          <a:p>
            <a:pPr>
              <a:spcBef>
                <a:spcPts val="0"/>
              </a:spcBef>
              <a:buSzTx/>
            </a:pPr>
            <a:r>
              <a:rPr lang="en-US" sz="1400"/>
              <a:t>“Patient Protection and Affordable Care Act” or “Obamacare”</a:t>
            </a:r>
          </a:p>
          <a:p>
            <a:pPr>
              <a:spcBef>
                <a:spcPts val="0"/>
              </a:spcBef>
              <a:buSzTx/>
            </a:pPr>
            <a:r>
              <a:rPr lang="en-US" sz="1400"/>
              <a:t>Main components:</a:t>
            </a:r>
          </a:p>
          <a:p>
            <a:pPr lvl="1">
              <a:spcBef>
                <a:spcPts val="0"/>
              </a:spcBef>
              <a:buSzTx/>
            </a:pPr>
            <a:r>
              <a:rPr lang="en-US" sz="1400"/>
              <a:t>Insurers must cover all applicants, without regard to medical history, setting premiums based mostly on geographic location (“community rating”) and age, and not on gender and most pre-existing conditions.</a:t>
            </a:r>
          </a:p>
          <a:p>
            <a:pPr lvl="1">
              <a:spcBef>
                <a:spcPts val="0"/>
              </a:spcBef>
              <a:buSzTx/>
            </a:pPr>
            <a:r>
              <a:rPr lang="en-US" sz="1400"/>
              <a:t>Everyone must obtain health insurance, except those who are deemed unable to afford coverage and those religious groups that have obtained waivers. Subsidies and state-based exchanges are to assist in finding health insurance.</a:t>
            </a:r>
          </a:p>
          <a:p>
            <a:pPr lvl="1">
              <a:spcBef>
                <a:spcPts val="0"/>
              </a:spcBef>
              <a:buSzTx/>
            </a:pPr>
            <a:r>
              <a:rPr lang="en-US" sz="1400"/>
              <a:t>Employers with 50 or more employees must provide coverage for employees working ≥30 hours a week, or face penalties.</a:t>
            </a:r>
          </a:p>
          <a:p>
            <a:pPr lvl="1">
              <a:spcBef>
                <a:spcPts val="0"/>
              </a:spcBef>
              <a:buSzTx/>
            </a:pPr>
            <a:r>
              <a:rPr lang="en-US" sz="1400"/>
              <a:t>Health insurance policies must cover certain services (“essential health benefits”) and not have any cap on annual or lifetime benefits for an individual.</a:t>
            </a:r>
          </a:p>
          <a:p>
            <a:pPr lvl="1">
              <a:spcBef>
                <a:spcPts val="0"/>
              </a:spcBef>
              <a:buSzTx/>
            </a:pPr>
            <a:endParaRPr lang="en-US" sz="1400"/>
          </a:p>
        </p:txBody>
      </p:sp>
      <p:sp>
        <p:nvSpPr>
          <p:cNvPr id="4" name="Footer Placeholder 3">
            <a:extLst>
              <a:ext uri="{FF2B5EF4-FFF2-40B4-BE49-F238E27FC236}">
                <a16:creationId xmlns:a16="http://schemas.microsoft.com/office/drawing/2014/main" id="{CC719B49-0C3C-2047-B914-0C1213051740}"/>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20226166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600" dirty="0"/>
              <a:t>1. Allow free pricing</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sz="1700"/>
              <a:t>Keeping prices below the equilibrium tends to mean shortages, and reduces the incentives toward innovative solutions.</a:t>
            </a:r>
          </a:p>
          <a:p>
            <a:r>
              <a:rPr lang="en-US" sz="1700"/>
              <a:t>Low prices means that those who could make do with less won’t—so goods run out for those with great need.</a:t>
            </a:r>
          </a:p>
          <a:p>
            <a:r>
              <a:rPr lang="en-US" sz="1700"/>
              <a:t>The expectation that prices will be capped by government discourages stockpiling for emergencies.</a:t>
            </a:r>
          </a:p>
          <a:p>
            <a:r>
              <a:rPr lang="en-US" sz="1700"/>
              <a:t>Allowing prices to rise—even dramatically—after a crisis does not rule out charitable efforts.</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054365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920620"/>
            <a:ext cx="7200900" cy="2946779"/>
          </a:xfrm>
        </p:spPr>
        <p:txBody>
          <a:bodyPr>
            <a:normAutofit/>
          </a:bodyPr>
          <a:lstStyle/>
          <a:p>
            <a:pPr>
              <a:spcBef>
                <a:spcPts val="0"/>
              </a:spcBef>
              <a:buSzTx/>
            </a:pPr>
            <a:r>
              <a:rPr lang="en-US"/>
              <a:t>All must be required to get insurance, lest </a:t>
            </a:r>
            <a:r>
              <a:rPr lang="en-US" i="1"/>
              <a:t>adverse selection</a:t>
            </a:r>
            <a:r>
              <a:rPr lang="en-US"/>
              <a:t> result in the healthiest opting out</a:t>
            </a:r>
          </a:p>
          <a:p>
            <a:pPr>
              <a:spcBef>
                <a:spcPts val="0"/>
              </a:spcBef>
              <a:buSzTx/>
            </a:pPr>
            <a:r>
              <a:rPr lang="en-US"/>
              <a:t>If insurance companies must insure everyone, even those who are very expensive to cover, they must be required to cover certain things and not refuse to cover pre-existing conditions.</a:t>
            </a:r>
          </a:p>
          <a:p>
            <a:pPr>
              <a:spcBef>
                <a:spcPts val="0"/>
              </a:spcBef>
              <a:buSzTx/>
            </a:pPr>
            <a:r>
              <a:rPr lang="en-US"/>
              <a:t>Insurance would therefore be expensive, so subsidies were built in.</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610195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3" name="Content Placeholder 2"/>
          <p:cNvSpPr>
            <a:spLocks noGrp="1"/>
          </p:cNvSpPr>
          <p:nvPr>
            <p:ph idx="1"/>
          </p:nvPr>
        </p:nvSpPr>
        <p:spPr>
          <a:xfrm>
            <a:off x="1028700" y="2920620"/>
            <a:ext cx="7200900" cy="2946779"/>
          </a:xfrm>
        </p:spPr>
        <p:txBody>
          <a:bodyPr>
            <a:normAutofit/>
          </a:bodyPr>
          <a:lstStyle/>
          <a:p>
            <a:pPr>
              <a:spcBef>
                <a:spcPts val="0"/>
              </a:spcBef>
              <a:buSzTx/>
            </a:pPr>
            <a:r>
              <a:rPr lang="en-US" dirty="0"/>
              <a:t>Unintended consequences: </a:t>
            </a:r>
          </a:p>
          <a:p>
            <a:pPr lvl="1">
              <a:spcBef>
                <a:spcPts val="0"/>
              </a:spcBef>
              <a:buSzTx/>
            </a:pPr>
            <a:r>
              <a:rPr lang="en-US"/>
              <a:t>Premiums rose </a:t>
            </a:r>
          </a:p>
          <a:p>
            <a:pPr lvl="1">
              <a:spcBef>
                <a:spcPts val="0"/>
              </a:spcBef>
              <a:buSzTx/>
            </a:pPr>
            <a:r>
              <a:rPr lang="en-US"/>
              <a:t>People chose to pay the penalty rather than sign up for insurance</a:t>
            </a:r>
          </a:p>
          <a:p>
            <a:pPr lvl="1">
              <a:spcBef>
                <a:spcPts val="0"/>
              </a:spcBef>
              <a:buSzTx/>
            </a:pPr>
            <a:r>
              <a:rPr lang="en-US"/>
              <a:t>Insurers pulled out of the exchanges, limiting options </a:t>
            </a:r>
          </a:p>
          <a:p>
            <a:pPr lvl="1">
              <a:spcBef>
                <a:spcPts val="0"/>
              </a:spcBef>
              <a:buSzTx/>
            </a:pPr>
            <a:r>
              <a:rPr lang="en-US"/>
              <a:t>Employers limited the number of ≥ 30-hour employees to stay under the 50-employee mark.</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40576023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p>
        </p:txBody>
      </p:sp>
      <p:sp>
        <p:nvSpPr>
          <p:cNvPr id="4" name="Footer Placeholder 3">
            <a:extLst>
              <a:ext uri="{FF2B5EF4-FFF2-40B4-BE49-F238E27FC236}">
                <a16:creationId xmlns:a16="http://schemas.microsoft.com/office/drawing/2014/main" id="{CF7852F9-4B8D-4D49-A5E7-DE00D3CAF2FA}"/>
              </a:ext>
            </a:extLst>
          </p:cNvPr>
          <p:cNvSpPr>
            <a:spLocks noGrp="1"/>
          </p:cNvSpPr>
          <p:nvPr>
            <p:ph type="ftr" sz="quarter" idx="11"/>
          </p:nvPr>
        </p:nvSpPr>
        <p:spPr>
          <a:xfrm>
            <a:off x="2170173" y="6453386"/>
            <a:ext cx="4710622" cy="404614"/>
          </a:xfrm>
        </p:spPr>
        <p:txBody>
          <a:bodyPr>
            <a:normAutofit/>
          </a:bodyPr>
          <a:lstStyle/>
          <a:p>
            <a:endParaRPr lang="en-US"/>
          </a:p>
        </p:txBody>
      </p:sp>
      <p:sp>
        <p:nvSpPr>
          <p:cNvPr id="10" name="Rectangle 9">
            <a:extLst>
              <a:ext uri="{FF2B5EF4-FFF2-40B4-BE49-F238E27FC236}">
                <a16:creationId xmlns:a16="http://schemas.microsoft.com/office/drawing/2014/main" id="{69ED3FD9-78EB-3448-A849-DFC69DC2D8BE}"/>
              </a:ext>
            </a:extLst>
          </p:cNvPr>
          <p:cNvSpPr/>
          <p:nvPr/>
        </p:nvSpPr>
        <p:spPr>
          <a:xfrm>
            <a:off x="1367536" y="3214037"/>
            <a:ext cx="7083287" cy="1477328"/>
          </a:xfrm>
          <a:prstGeom prst="rect">
            <a:avLst/>
          </a:prstGeom>
        </p:spPr>
        <p:txBody>
          <a:bodyPr wrap="square">
            <a:spAutoFit/>
          </a:bodyPr>
          <a:lstStyle/>
          <a:p>
            <a:r>
              <a:rPr lang="en-US" dirty="0">
                <a:latin typeface="medium-content-serif-font"/>
              </a:rPr>
              <a:t>“In effect, the ACA subsidizes coverage for uninsured Americans who are sick by overcharging uninsured Americans who are healthy…. These high premiums are not accompanied by low deductibles; indeed, the median deductible for a benchmark Silver plan in 2019 was $4,375.”</a:t>
            </a:r>
          </a:p>
          <a:p>
            <a:r>
              <a:rPr lang="en-US" dirty="0">
                <a:latin typeface="medium-content-serif-font"/>
              </a:rPr>
              <a:t>			</a:t>
            </a:r>
            <a:endParaRPr lang="en-US" dirty="0"/>
          </a:p>
        </p:txBody>
      </p:sp>
      <p:sp>
        <p:nvSpPr>
          <p:cNvPr id="12" name="Rectangle 11">
            <a:extLst>
              <a:ext uri="{FF2B5EF4-FFF2-40B4-BE49-F238E27FC236}">
                <a16:creationId xmlns:a16="http://schemas.microsoft.com/office/drawing/2014/main" id="{68A8DDF6-DBB4-D543-9610-1C27BE636613}"/>
              </a:ext>
            </a:extLst>
          </p:cNvPr>
          <p:cNvSpPr/>
          <p:nvPr/>
        </p:nvSpPr>
        <p:spPr>
          <a:xfrm>
            <a:off x="1367537" y="4815574"/>
            <a:ext cx="7083287" cy="1415772"/>
          </a:xfrm>
          <a:prstGeom prst="rect">
            <a:avLst/>
          </a:prstGeom>
        </p:spPr>
        <p:txBody>
          <a:bodyPr wrap="square">
            <a:spAutoFit/>
          </a:bodyPr>
          <a:lstStyle/>
          <a:p>
            <a:r>
              <a:rPr lang="en-US" dirty="0">
                <a:latin typeface="medium-content-serif-font"/>
              </a:rPr>
              <a:t>“In 2010, the CBO projected that 24 million Americans would enroll in the exchanges in 2019; the actual figure was closer to 9 million.”</a:t>
            </a:r>
          </a:p>
          <a:p>
            <a:r>
              <a:rPr lang="en-US" dirty="0">
                <a:latin typeface="medium-content-serif-font"/>
              </a:rPr>
              <a:t>			</a:t>
            </a:r>
          </a:p>
          <a:p>
            <a:r>
              <a:rPr lang="en-US" dirty="0">
                <a:latin typeface="medium-content-serif-font"/>
              </a:rPr>
              <a:t>			-- </a:t>
            </a:r>
            <a:r>
              <a:rPr lang="en-US" dirty="0" err="1">
                <a:latin typeface="medium-content-serif-font"/>
              </a:rPr>
              <a:t>Avik</a:t>
            </a:r>
            <a:r>
              <a:rPr lang="en-US" dirty="0">
                <a:latin typeface="medium-content-serif-font"/>
              </a:rPr>
              <a:t> Roy, </a:t>
            </a:r>
            <a:r>
              <a:rPr lang="en-US" sz="1400" dirty="0">
                <a:latin typeface="medium-content-serif-font"/>
              </a:rPr>
              <a:t>https://</a:t>
            </a:r>
            <a:r>
              <a:rPr lang="en-US" sz="1400" dirty="0" err="1">
                <a:latin typeface="medium-content-serif-font"/>
              </a:rPr>
              <a:t>freopp.org</a:t>
            </a:r>
            <a:r>
              <a:rPr lang="en-US" sz="1400" dirty="0">
                <a:latin typeface="medium-content-serif-font"/>
              </a:rPr>
              <a:t>/bringing-private-health-insurance-into-					the-21st-century-d1df138f1f0c</a:t>
            </a:r>
            <a:endParaRPr lang="en-US" dirty="0"/>
          </a:p>
        </p:txBody>
      </p:sp>
      <p:sp>
        <p:nvSpPr>
          <p:cNvPr id="14" name="Rectangle 13">
            <a:extLst>
              <a:ext uri="{FF2B5EF4-FFF2-40B4-BE49-F238E27FC236}">
                <a16:creationId xmlns:a16="http://schemas.microsoft.com/office/drawing/2014/main" id="{643B402A-A2BE-9948-82BD-C64AEC2E821F}"/>
              </a:ext>
            </a:extLst>
          </p:cNvPr>
          <p:cNvSpPr/>
          <p:nvPr/>
        </p:nvSpPr>
        <p:spPr>
          <a:xfrm>
            <a:off x="1367539" y="2166498"/>
            <a:ext cx="7083287" cy="923330"/>
          </a:xfrm>
          <a:prstGeom prst="rect">
            <a:avLst/>
          </a:prstGeom>
        </p:spPr>
        <p:txBody>
          <a:bodyPr wrap="square">
            <a:spAutoFit/>
          </a:bodyPr>
          <a:lstStyle/>
          <a:p>
            <a:r>
              <a:rPr lang="en-US" dirty="0">
                <a:latin typeface="medium-content-serif-font"/>
              </a:rPr>
              <a:t>“On average, premiums in the individual market have doubled since the ACA went into effect.”</a:t>
            </a:r>
          </a:p>
          <a:p>
            <a:r>
              <a:rPr lang="en-US" dirty="0">
                <a:latin typeface="medium-content-serif-font"/>
              </a:rPr>
              <a:t>			</a:t>
            </a:r>
            <a:endParaRPr lang="en-US" dirty="0"/>
          </a:p>
        </p:txBody>
      </p:sp>
    </p:spTree>
    <p:extLst>
      <p:ext uri="{BB962C8B-B14F-4D97-AF65-F5344CB8AC3E}">
        <p14:creationId xmlns:p14="http://schemas.microsoft.com/office/powerpoint/2010/main" val="19523439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ACA</a:t>
            </a:r>
            <a:endParaRPr lang="en-US" dirty="0"/>
          </a:p>
        </p:txBody>
      </p:sp>
      <p:sp>
        <p:nvSpPr>
          <p:cNvPr id="4" name="Footer Placeholder 3"/>
          <p:cNvSpPr>
            <a:spLocks noGrp="1"/>
          </p:cNvSpPr>
          <p:nvPr>
            <p:ph type="ftr"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6" y="2661679"/>
            <a:ext cx="6024563" cy="4059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00" y="0"/>
            <a:ext cx="8417859" cy="2671052"/>
          </a:xfrm>
          <a:prstGeom prst="rect">
            <a:avLst/>
          </a:prstGeom>
        </p:spPr>
      </p:pic>
      <p:sp>
        <p:nvSpPr>
          <p:cNvPr id="7" name="TextBox 6"/>
          <p:cNvSpPr txBox="1"/>
          <p:nvPr/>
        </p:nvSpPr>
        <p:spPr>
          <a:xfrm rot="5400000">
            <a:off x="5860568" y="3146075"/>
            <a:ext cx="5939190" cy="276999"/>
          </a:xfrm>
          <a:prstGeom prst="rect">
            <a:avLst/>
          </a:prstGeom>
          <a:noFill/>
        </p:spPr>
        <p:txBody>
          <a:bodyPr wrap="none" rtlCol="0">
            <a:spAutoFit/>
          </a:bodyPr>
          <a:lstStyle/>
          <a:p>
            <a:r>
              <a:rPr lang="en-US" sz="1200" dirty="0"/>
              <a:t>https://</a:t>
            </a:r>
            <a:r>
              <a:rPr lang="en-US" sz="1200" dirty="0" err="1"/>
              <a:t>www.nytimes.com</a:t>
            </a:r>
            <a:r>
              <a:rPr lang="en-US" sz="1200" dirty="0"/>
              <a:t>/2017/06/30/opinion/congress-health-savings-</a:t>
            </a:r>
            <a:r>
              <a:rPr lang="en-US" sz="1200" dirty="0" err="1"/>
              <a:t>accounts.html</a:t>
            </a:r>
            <a:endParaRPr lang="en-US" sz="1200" dirty="0"/>
          </a:p>
        </p:txBody>
      </p:sp>
      <p:sp>
        <p:nvSpPr>
          <p:cNvPr id="3" name="Bent Arrow 2"/>
          <p:cNvSpPr/>
          <p:nvPr/>
        </p:nvSpPr>
        <p:spPr>
          <a:xfrm flipH="1">
            <a:off x="6276135" y="5809129"/>
            <a:ext cx="824753" cy="268942"/>
          </a:xfrm>
          <a:prstGeom prst="ben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688511" y="6030441"/>
            <a:ext cx="1606465" cy="369332"/>
          </a:xfrm>
          <a:prstGeom prst="rect">
            <a:avLst/>
          </a:prstGeom>
          <a:noFill/>
        </p:spPr>
        <p:txBody>
          <a:bodyPr wrap="none" rtlCol="0">
            <a:spAutoFit/>
          </a:bodyPr>
          <a:lstStyle/>
          <a:p>
            <a:r>
              <a:rPr lang="en-US" dirty="0" err="1">
                <a:solidFill>
                  <a:srgbClr val="C00000"/>
                </a:solidFill>
              </a:rPr>
              <a:t>aapsonline.org</a:t>
            </a:r>
            <a:endParaRPr lang="en-US" dirty="0">
              <a:solidFill>
                <a:srgbClr val="C00000"/>
              </a:solidFill>
            </a:endParaRPr>
          </a:p>
        </p:txBody>
      </p:sp>
    </p:spTree>
    <p:extLst>
      <p:ext uri="{BB962C8B-B14F-4D97-AF65-F5344CB8AC3E}">
        <p14:creationId xmlns:p14="http://schemas.microsoft.com/office/powerpoint/2010/main" val="783421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endParaRPr lang="en-US" dirty="0"/>
          </a:p>
        </p:txBody>
      </p:sp>
      <p:sp>
        <p:nvSpPr>
          <p:cNvPr id="3" name="Content Placeholder 2"/>
          <p:cNvSpPr>
            <a:spLocks noGrp="1"/>
          </p:cNvSpPr>
          <p:nvPr>
            <p:ph idx="1"/>
          </p:nvPr>
        </p:nvSpPr>
        <p:spPr>
          <a:xfrm>
            <a:off x="1028700" y="2920620"/>
            <a:ext cx="7200900" cy="2946779"/>
          </a:xfrm>
        </p:spPr>
        <p:txBody>
          <a:bodyPr>
            <a:normAutofit/>
          </a:bodyPr>
          <a:lstStyle/>
          <a:p>
            <a:r>
              <a:rPr lang="en-US" dirty="0"/>
              <a:t>Conflation of medical care usage and health improvement</a:t>
            </a:r>
          </a:p>
          <a:p>
            <a:pPr lvl="1"/>
            <a:r>
              <a:rPr lang="en-US" dirty="0"/>
              <a:t>Medical care has iatrogenic effects</a:t>
            </a:r>
          </a:p>
          <a:p>
            <a:pPr lvl="1"/>
            <a:r>
              <a:rPr lang="en-US" dirty="0"/>
              <a:t>Health is related to many factors apart from medical care</a:t>
            </a:r>
          </a:p>
          <a:p>
            <a:pPr lvl="1"/>
            <a:r>
              <a:rPr lang="en-US" dirty="0"/>
              <a:t>Resources devoted to medical care came from somewhere else—and that “somewhere else” may have had more powerful effects on health</a:t>
            </a:r>
          </a:p>
        </p:txBody>
      </p:sp>
      <p:sp>
        <p:nvSpPr>
          <p:cNvPr id="4" name="Footer Placeholder 3">
            <a:extLst>
              <a:ext uri="{FF2B5EF4-FFF2-40B4-BE49-F238E27FC236}">
                <a16:creationId xmlns:a16="http://schemas.microsoft.com/office/drawing/2014/main" id="{7CFCFC48-0269-924C-AAF8-21BC462CAA7D}"/>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55381146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rt">
            <a:extLst>
              <a:ext uri="{FF2B5EF4-FFF2-40B4-BE49-F238E27FC236}">
                <a16:creationId xmlns:a16="http://schemas.microsoft.com/office/drawing/2014/main" id="{4770F549-7FE6-214D-9849-ED8AB643D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61722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C73FFBC6-93D3-7C41-BF04-5FD5A2B24D8D}"/>
              </a:ext>
            </a:extLst>
          </p:cNvPr>
          <p:cNvCxnSpPr>
            <a:cxnSpLocks/>
          </p:cNvCxnSpPr>
          <p:nvPr/>
        </p:nvCxnSpPr>
        <p:spPr>
          <a:xfrm flipV="1">
            <a:off x="6389587" y="1044059"/>
            <a:ext cx="0" cy="452915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B2DECA8-C5B6-774E-8F5E-565663E90317}"/>
              </a:ext>
            </a:extLst>
          </p:cNvPr>
          <p:cNvSpPr txBox="1"/>
          <p:nvPr/>
        </p:nvSpPr>
        <p:spPr>
          <a:xfrm>
            <a:off x="1771650" y="247649"/>
            <a:ext cx="6115050" cy="369332"/>
          </a:xfrm>
          <a:prstGeom prst="rect">
            <a:avLst/>
          </a:prstGeom>
          <a:solidFill>
            <a:schemeClr val="bg1"/>
          </a:solidFill>
        </p:spPr>
        <p:txBody>
          <a:bodyPr wrap="square" rtlCol="0">
            <a:spAutoFit/>
          </a:bodyPr>
          <a:lstStyle/>
          <a:p>
            <a:r>
              <a:rPr lang="en-US" b="1" dirty="0"/>
              <a:t>U.S. Age-Adjusted Mortality Rates per 100,000 (Annual)</a:t>
            </a:r>
          </a:p>
        </p:txBody>
      </p:sp>
      <p:sp>
        <p:nvSpPr>
          <p:cNvPr id="23" name="TextBox 22">
            <a:extLst>
              <a:ext uri="{FF2B5EF4-FFF2-40B4-BE49-F238E27FC236}">
                <a16:creationId xmlns:a16="http://schemas.microsoft.com/office/drawing/2014/main" id="{34B28688-7B7C-C442-B063-440B4E35C2DC}"/>
              </a:ext>
            </a:extLst>
          </p:cNvPr>
          <p:cNvSpPr txBox="1"/>
          <p:nvPr/>
        </p:nvSpPr>
        <p:spPr>
          <a:xfrm>
            <a:off x="4132162" y="3429000"/>
            <a:ext cx="2188988" cy="923330"/>
          </a:xfrm>
          <a:prstGeom prst="rect">
            <a:avLst/>
          </a:prstGeom>
          <a:noFill/>
        </p:spPr>
        <p:txBody>
          <a:bodyPr wrap="square" rtlCol="0">
            <a:spAutoFit/>
          </a:bodyPr>
          <a:lstStyle/>
          <a:p>
            <a:pPr algn="r"/>
            <a:r>
              <a:rPr lang="en-US" dirty="0"/>
              <a:t>Full expansion of insurance coverage under ACA: 2014</a:t>
            </a:r>
          </a:p>
        </p:txBody>
      </p:sp>
      <p:sp>
        <p:nvSpPr>
          <p:cNvPr id="24" name="Rectangle 23">
            <a:extLst>
              <a:ext uri="{FF2B5EF4-FFF2-40B4-BE49-F238E27FC236}">
                <a16:creationId xmlns:a16="http://schemas.microsoft.com/office/drawing/2014/main" id="{C90CAE7F-FE0E-9E4A-A92F-BA53CDD9D353}"/>
              </a:ext>
            </a:extLst>
          </p:cNvPr>
          <p:cNvSpPr/>
          <p:nvPr/>
        </p:nvSpPr>
        <p:spPr>
          <a:xfrm rot="5400000">
            <a:off x="5254889" y="3148695"/>
            <a:ext cx="6600825" cy="646331"/>
          </a:xfrm>
          <a:prstGeom prst="rect">
            <a:avLst/>
          </a:prstGeom>
        </p:spPr>
        <p:txBody>
          <a:bodyPr wrap="square">
            <a:spAutoFit/>
          </a:bodyPr>
          <a:lstStyle/>
          <a:p>
            <a:r>
              <a:rPr lang="en-US" sz="1200" dirty="0">
                <a:solidFill>
                  <a:srgbClr val="000000"/>
                </a:solidFill>
                <a:latin typeface="Verdana" panose="020B0604030504040204" pitchFamily="34" charset="0"/>
              </a:rPr>
              <a:t>Centers for Disease Control and Prevention, National Center for Health Statistics. Multiple Cause of Death on CDC WONDER Online Database. Accessed at http://</a:t>
            </a:r>
            <a:r>
              <a:rPr lang="en-US" sz="1200" dirty="0" err="1">
                <a:solidFill>
                  <a:srgbClr val="000000"/>
                </a:solidFill>
                <a:latin typeface="Verdana" panose="020B0604030504040204" pitchFamily="34" charset="0"/>
              </a:rPr>
              <a:t>wonder.cdc.gov</a:t>
            </a:r>
            <a:r>
              <a:rPr lang="en-US" sz="1200" dirty="0">
                <a:solidFill>
                  <a:srgbClr val="000000"/>
                </a:solidFill>
                <a:latin typeface="Verdana" panose="020B0604030504040204" pitchFamily="34" charset="0"/>
              </a:rPr>
              <a:t>/mcd-icd10.html on Jul 19, 2021.</a:t>
            </a:r>
            <a:endParaRPr lang="en-US" sz="1200" dirty="0"/>
          </a:p>
        </p:txBody>
      </p:sp>
      <p:sp>
        <p:nvSpPr>
          <p:cNvPr id="3" name="Footer Placeholder 2">
            <a:extLst>
              <a:ext uri="{FF2B5EF4-FFF2-40B4-BE49-F238E27FC236}">
                <a16:creationId xmlns:a16="http://schemas.microsoft.com/office/drawing/2014/main" id="{D8D2105D-DD56-CB4D-9648-629BFDF7491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68120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4902AA-4E7E-4D93-A756-AC2EF9AAF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9143999"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Freeform 6">
            <a:extLst>
              <a:ext uri="{FF2B5EF4-FFF2-40B4-BE49-F238E27FC236}">
                <a16:creationId xmlns:a16="http://schemas.microsoft.com/office/drawing/2014/main" id="{AE0AE5A0-0098-4DC4-82DC-CCE4071B6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03463" y="626654"/>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1">
              <a:lumMod val="75000"/>
            </a:schemeClr>
          </a:solidFill>
          <a:ln w="0">
            <a:noFill/>
            <a:prstDash val="solid"/>
            <a:round/>
            <a:headEnd/>
            <a:tailEnd/>
          </a:ln>
        </p:spPr>
      </p:sp>
      <p:sp useBgFill="1">
        <p:nvSpPr>
          <p:cNvPr id="13" name="Rectangle 12">
            <a:extLst>
              <a:ext uri="{FF2B5EF4-FFF2-40B4-BE49-F238E27FC236}">
                <a16:creationId xmlns:a16="http://schemas.microsoft.com/office/drawing/2014/main" id="{B6D28670-6E3D-4F4B-AD22-EFA33BF3C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474" y="1010265"/>
            <a:ext cx="8336526" cy="5847734"/>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281916"/>
            <a:ext cx="7200900" cy="1485900"/>
          </a:xfrm>
        </p:spPr>
        <p:txBody>
          <a:bodyPr>
            <a:normAutofit/>
          </a:bodyPr>
          <a:lstStyle/>
          <a:p>
            <a:r>
              <a:rPr lang="en-US"/>
              <a:t>ACA</a:t>
            </a:r>
            <a:endParaRPr lang="en-US" dirty="0"/>
          </a:p>
        </p:txBody>
      </p:sp>
      <p:sp>
        <p:nvSpPr>
          <p:cNvPr id="3" name="Content Placeholder 2"/>
          <p:cNvSpPr>
            <a:spLocks noGrp="1"/>
          </p:cNvSpPr>
          <p:nvPr>
            <p:ph idx="1"/>
          </p:nvPr>
        </p:nvSpPr>
        <p:spPr>
          <a:xfrm>
            <a:off x="1028700" y="2920620"/>
            <a:ext cx="7200900" cy="2946779"/>
          </a:xfrm>
        </p:spPr>
        <p:txBody>
          <a:bodyPr>
            <a:normAutofit/>
          </a:bodyPr>
          <a:lstStyle/>
          <a:p>
            <a:r>
              <a:rPr lang="en-US" sz="1700"/>
              <a:t>Oregon health insurance experiment:</a:t>
            </a:r>
          </a:p>
          <a:p>
            <a:pPr lvl="1"/>
            <a:r>
              <a:rPr lang="en-US" sz="1700"/>
              <a:t>In 2008, Oregon expanded its Medicaid service by lottery. About 10,000 residents of the state were enrolled, and their medical service usage and health were compared to lottery “losers.”</a:t>
            </a:r>
          </a:p>
          <a:p>
            <a:pPr lvl="1"/>
            <a:r>
              <a:rPr lang="en-US" sz="1700"/>
              <a:t>Health care service usage increased, but there was “no statistically significant impact on physical health measures.” </a:t>
            </a:r>
          </a:p>
          <a:p>
            <a:pPr lvl="1"/>
            <a:r>
              <a:rPr lang="en-US" sz="1700"/>
              <a:t>Financial strain for the lottery “winners” decreased, as we might expect. </a:t>
            </a:r>
          </a:p>
          <a:p>
            <a:pPr lvl="1"/>
            <a:r>
              <a:rPr lang="en-US" sz="1700"/>
              <a:t>Winners had lower rates of depression</a:t>
            </a:r>
          </a:p>
        </p:txBody>
      </p:sp>
      <p:sp>
        <p:nvSpPr>
          <p:cNvPr id="4" name="Footer Placeholder 3">
            <a:extLst>
              <a:ext uri="{FF2B5EF4-FFF2-40B4-BE49-F238E27FC236}">
                <a16:creationId xmlns:a16="http://schemas.microsoft.com/office/drawing/2014/main" id="{671EACD8-C5BF-FE4D-BF64-387508F3BB65}"/>
              </a:ext>
            </a:extLst>
          </p:cNvPr>
          <p:cNvSpPr>
            <a:spLocks noGrp="1"/>
          </p:cNvSpPr>
          <p:nvPr>
            <p:ph type="ftr" sz="quarter" idx="11"/>
          </p:nvPr>
        </p:nvSpPr>
        <p:spPr>
          <a:xfrm>
            <a:off x="2170173" y="6453386"/>
            <a:ext cx="4710622" cy="404614"/>
          </a:xfrm>
        </p:spPr>
        <p:txBody>
          <a:bodyPr>
            <a:normAutofit/>
          </a:bodyPr>
          <a:lstStyle/>
          <a:p>
            <a:endParaRPr lang="en-US"/>
          </a:p>
        </p:txBody>
      </p:sp>
    </p:spTree>
    <p:extLst>
      <p:ext uri="{BB962C8B-B14F-4D97-AF65-F5344CB8AC3E}">
        <p14:creationId xmlns:p14="http://schemas.microsoft.com/office/powerpoint/2010/main" val="206330322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Pre-Existing Conditions</a:t>
            </a:r>
          </a:p>
        </p:txBody>
      </p:sp>
      <p:sp>
        <p:nvSpPr>
          <p:cNvPr id="3" name="Content Placeholder 2"/>
          <p:cNvSpPr>
            <a:spLocks noGrp="1"/>
          </p:cNvSpPr>
          <p:nvPr>
            <p:ph idx="1"/>
          </p:nvPr>
        </p:nvSpPr>
        <p:spPr>
          <a:xfrm>
            <a:off x="1028700" y="1657350"/>
            <a:ext cx="7200900" cy="4796036"/>
          </a:xfrm>
        </p:spPr>
        <p:txBody>
          <a:bodyPr>
            <a:normAutofit/>
          </a:bodyPr>
          <a:lstStyle/>
          <a:p>
            <a:pPr lvl="1"/>
            <a:r>
              <a:rPr lang="en-US" sz="2000" i="1" dirty="0"/>
              <a:t>Requiring</a:t>
            </a:r>
            <a:r>
              <a:rPr lang="en-US" sz="2000" dirty="0"/>
              <a:t> an insurance company to take on certain payments without increasing premiums accordingly is forcing the insurance company to make a simple </a:t>
            </a:r>
            <a:r>
              <a:rPr lang="en-US" sz="2000" i="1" dirty="0"/>
              <a:t>transfer</a:t>
            </a:r>
            <a:r>
              <a:rPr lang="en-US" sz="2000" dirty="0"/>
              <a:t>—it is not insurance but a mandated payment.</a:t>
            </a:r>
          </a:p>
          <a:p>
            <a:pPr lvl="1"/>
            <a:r>
              <a:rPr lang="en-US" sz="2000" dirty="0"/>
              <a:t>Insurance companies would then have to raise premiums on others who do not have the pre-existing conditions.</a:t>
            </a:r>
          </a:p>
          <a:p>
            <a:pPr lvl="1"/>
            <a:r>
              <a:rPr lang="en-US" sz="2000" dirty="0"/>
              <a:t>These others now face not only the premium for covering risk, but an additional amount to be transferred to others in the insurance pool.</a:t>
            </a:r>
          </a:p>
          <a:p>
            <a:pPr lvl="1"/>
            <a:r>
              <a:rPr lang="en-US" sz="2000" dirty="0"/>
              <a:t>This will make insurance less attractive for those without pre-existing conditions, possibly inducing the healthiest to drop out. We are back to </a:t>
            </a:r>
            <a:r>
              <a:rPr lang="en-US" sz="2000" i="1" dirty="0"/>
              <a:t>adverse selection</a:t>
            </a:r>
            <a:r>
              <a:rPr lang="en-US" sz="2000" dirty="0"/>
              <a:t>, and therefore the mandate—which creates a forced transfer (“healthy tax”)</a:t>
            </a:r>
          </a:p>
        </p:txBody>
      </p:sp>
      <p:sp>
        <p:nvSpPr>
          <p:cNvPr id="4" name="Footer Placeholder 3">
            <a:extLst>
              <a:ext uri="{FF2B5EF4-FFF2-40B4-BE49-F238E27FC236}">
                <a16:creationId xmlns:a16="http://schemas.microsoft.com/office/drawing/2014/main" id="{5CFB0A33-1FDD-A644-BDF8-F35024BE491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01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much would you have to be paid to insure this house against loss by fire?</a:t>
            </a:r>
          </a:p>
        </p:txBody>
      </p:sp>
      <p:pic>
        <p:nvPicPr>
          <p:cNvPr id="6" name="Picture 5"/>
          <p:cNvPicPr>
            <a:picLocks noChangeAspect="1"/>
          </p:cNvPicPr>
          <p:nvPr/>
        </p:nvPicPr>
        <p:blipFill>
          <a:blip r:embed="rId2"/>
          <a:stretch>
            <a:fillRect/>
          </a:stretch>
        </p:blipFill>
        <p:spPr>
          <a:xfrm>
            <a:off x="1300165" y="1797050"/>
            <a:ext cx="6645274" cy="4089400"/>
          </a:xfrm>
          <a:prstGeom prst="rect">
            <a:avLst/>
          </a:prstGeom>
        </p:spPr>
      </p:pic>
      <p:sp>
        <p:nvSpPr>
          <p:cNvPr id="7" name="TextBox 6"/>
          <p:cNvSpPr txBox="1"/>
          <p:nvPr/>
        </p:nvSpPr>
        <p:spPr>
          <a:xfrm>
            <a:off x="5650515" y="5844400"/>
            <a:ext cx="2294924" cy="276999"/>
          </a:xfrm>
          <a:prstGeom prst="rect">
            <a:avLst/>
          </a:prstGeom>
          <a:noFill/>
        </p:spPr>
        <p:txBody>
          <a:bodyPr wrap="none" rtlCol="0">
            <a:spAutoFit/>
          </a:bodyPr>
          <a:lstStyle/>
          <a:p>
            <a:r>
              <a:rPr lang="en-US" sz="1200" dirty="0"/>
              <a:t>Image: </a:t>
            </a:r>
            <a:r>
              <a:rPr lang="en-US" sz="1200" dirty="0" err="1"/>
              <a:t>modernsurvivalblog.com</a:t>
            </a:r>
            <a:endParaRPr lang="en-US" sz="1200" dirty="0"/>
          </a:p>
        </p:txBody>
      </p:sp>
      <p:sp>
        <p:nvSpPr>
          <p:cNvPr id="3" name="Footer Placeholder 2">
            <a:extLst>
              <a:ext uri="{FF2B5EF4-FFF2-40B4-BE49-F238E27FC236}">
                <a16:creationId xmlns:a16="http://schemas.microsoft.com/office/drawing/2014/main" id="{E6B9B528-7808-704E-823F-6008574C448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6260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Pre-Existing Conditions</a:t>
            </a:r>
          </a:p>
        </p:txBody>
      </p:sp>
      <p:sp>
        <p:nvSpPr>
          <p:cNvPr id="3" name="Content Placeholder 2"/>
          <p:cNvSpPr>
            <a:spLocks noGrp="1"/>
          </p:cNvSpPr>
          <p:nvPr>
            <p:ph idx="1"/>
          </p:nvPr>
        </p:nvSpPr>
        <p:spPr>
          <a:xfrm>
            <a:off x="1028700" y="1695450"/>
            <a:ext cx="7200900" cy="4171950"/>
          </a:xfrm>
        </p:spPr>
        <p:txBody>
          <a:bodyPr>
            <a:normAutofit/>
          </a:bodyPr>
          <a:lstStyle/>
          <a:p>
            <a:r>
              <a:rPr lang="en-US" dirty="0"/>
              <a:t>In a free market, how would pre-existing conditions be handled?</a:t>
            </a:r>
          </a:p>
          <a:p>
            <a:pPr lvl="1"/>
            <a:r>
              <a:rPr lang="en-US" sz="2000" dirty="0"/>
              <a:t>Insuring insurability (e.g., guaranteed renewability).</a:t>
            </a:r>
          </a:p>
          <a:p>
            <a:pPr lvl="2"/>
            <a:r>
              <a:rPr lang="en-US" sz="1800" dirty="0"/>
              <a:t>”Under the individual insurance that existed before Obamacare, beneficiaries… could buy guaranteed-renewable health insurance. If they developed a condition while insured, they could still buy health insurance at a premium that applied to the whole pool they were in when they originally bought insurance.” (David Henderson, </a:t>
            </a:r>
            <a:r>
              <a:rPr lang="en-US" sz="1400" dirty="0"/>
              <a:t>https://</a:t>
            </a:r>
            <a:r>
              <a:rPr lang="en-US" sz="1400" dirty="0" err="1"/>
              <a:t>fee.org</a:t>
            </a:r>
            <a:r>
              <a:rPr lang="en-US" sz="1400" dirty="0"/>
              <a:t>/articles/why-pre-existing-conditions-should-be-left-to-the-market/</a:t>
            </a:r>
            <a:r>
              <a:rPr lang="en-US" sz="1800" dirty="0"/>
              <a:t>)</a:t>
            </a:r>
          </a:p>
          <a:p>
            <a:pPr lvl="1"/>
            <a:r>
              <a:rPr lang="en-US" sz="2000" dirty="0"/>
              <a:t>Parents could buy ”insurability” insurance for their children, even unborn children.</a:t>
            </a:r>
          </a:p>
          <a:p>
            <a:pPr lvl="1"/>
            <a:r>
              <a:rPr lang="en-US" sz="2000" dirty="0"/>
              <a:t>Charity</a:t>
            </a:r>
          </a:p>
        </p:txBody>
      </p:sp>
      <p:sp>
        <p:nvSpPr>
          <p:cNvPr id="4" name="Footer Placeholder 3">
            <a:extLst>
              <a:ext uri="{FF2B5EF4-FFF2-40B4-BE49-F238E27FC236}">
                <a16:creationId xmlns:a16="http://schemas.microsoft.com/office/drawing/2014/main" id="{7DE2B623-3F22-884E-8B5B-6F7DCCFEF1F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1726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E653E1-7086-2542-93ED-F6227811F967}"/>
              </a:ext>
            </a:extLst>
          </p:cNvPr>
          <p:cNvSpPr>
            <a:spLocks noGrp="1"/>
          </p:cNvSpPr>
          <p:nvPr>
            <p:ph type="ftr" sz="quarter" idx="11"/>
          </p:nvPr>
        </p:nvSpPr>
        <p:spPr/>
        <p:txBody>
          <a:bodyPr/>
          <a:lstStyle/>
          <a:p>
            <a:endParaRPr lang="en-US"/>
          </a:p>
        </p:txBody>
      </p:sp>
      <p:grpSp>
        <p:nvGrpSpPr>
          <p:cNvPr id="27" name="Group 26">
            <a:extLst>
              <a:ext uri="{FF2B5EF4-FFF2-40B4-BE49-F238E27FC236}">
                <a16:creationId xmlns:a16="http://schemas.microsoft.com/office/drawing/2014/main" id="{672591B4-AFE5-FC48-8441-C7FB254F2952}"/>
              </a:ext>
            </a:extLst>
          </p:cNvPr>
          <p:cNvGrpSpPr/>
          <p:nvPr/>
        </p:nvGrpSpPr>
        <p:grpSpPr>
          <a:xfrm>
            <a:off x="1183607" y="1041722"/>
            <a:ext cx="8040941" cy="5390622"/>
            <a:chOff x="1183607" y="1041722"/>
            <a:chExt cx="8040941" cy="5390622"/>
          </a:xfrm>
        </p:grpSpPr>
        <p:sp>
          <p:nvSpPr>
            <p:cNvPr id="6" name="Line 20">
              <a:extLst>
                <a:ext uri="{FF2B5EF4-FFF2-40B4-BE49-F238E27FC236}">
                  <a16:creationId xmlns:a16="http://schemas.microsoft.com/office/drawing/2014/main" id="{919365A8-4259-5A4A-BB98-68803C03655B}"/>
                </a:ext>
              </a:extLst>
            </p:cNvPr>
            <p:cNvSpPr>
              <a:spLocks noChangeShapeType="1"/>
            </p:cNvSpPr>
            <p:nvPr/>
          </p:nvSpPr>
          <p:spPr bwMode="auto">
            <a:xfrm>
              <a:off x="2812648" y="2916820"/>
              <a:ext cx="4572217" cy="2379755"/>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7" name="Line 28">
              <a:extLst>
                <a:ext uri="{FF2B5EF4-FFF2-40B4-BE49-F238E27FC236}">
                  <a16:creationId xmlns:a16="http://schemas.microsoft.com/office/drawing/2014/main" id="{45073A16-B9D6-E645-BD42-BF088FA79B14}"/>
                </a:ext>
              </a:extLst>
            </p:cNvPr>
            <p:cNvSpPr>
              <a:spLocks noChangeShapeType="1"/>
            </p:cNvSpPr>
            <p:nvPr/>
          </p:nvSpPr>
          <p:spPr bwMode="auto">
            <a:xfrm flipH="1">
              <a:off x="5048315" y="4062714"/>
              <a:ext cx="0" cy="1580335"/>
            </a:xfrm>
            <a:prstGeom prst="line">
              <a:avLst/>
            </a:prstGeom>
            <a:noFill/>
            <a:ln w="254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9" name="Line 18">
              <a:extLst>
                <a:ext uri="{FF2B5EF4-FFF2-40B4-BE49-F238E27FC236}">
                  <a16:creationId xmlns:a16="http://schemas.microsoft.com/office/drawing/2014/main" id="{0274C88D-2AA5-984F-8B60-BC44D79854B0}"/>
                </a:ext>
              </a:extLst>
            </p:cNvPr>
            <p:cNvSpPr>
              <a:spLocks noChangeShapeType="1"/>
            </p:cNvSpPr>
            <p:nvPr/>
          </p:nvSpPr>
          <p:spPr bwMode="auto">
            <a:xfrm>
              <a:off x="2363715" y="5651147"/>
              <a:ext cx="5345095"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0" name="Line 19">
              <a:extLst>
                <a:ext uri="{FF2B5EF4-FFF2-40B4-BE49-F238E27FC236}">
                  <a16:creationId xmlns:a16="http://schemas.microsoft.com/office/drawing/2014/main" id="{AA90E933-EFBB-C14B-960B-61933136A40A}"/>
                </a:ext>
              </a:extLst>
            </p:cNvPr>
            <p:cNvSpPr>
              <a:spLocks noChangeShapeType="1"/>
            </p:cNvSpPr>
            <p:nvPr/>
          </p:nvSpPr>
          <p:spPr bwMode="auto">
            <a:xfrm flipV="1">
              <a:off x="2363715" y="1041722"/>
              <a:ext cx="0" cy="460942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 name="Line 22">
              <a:extLst>
                <a:ext uri="{FF2B5EF4-FFF2-40B4-BE49-F238E27FC236}">
                  <a16:creationId xmlns:a16="http://schemas.microsoft.com/office/drawing/2014/main" id="{E23FABF1-55A6-8941-BAA1-64C87A8C403A}"/>
                </a:ext>
              </a:extLst>
            </p:cNvPr>
            <p:cNvSpPr>
              <a:spLocks noChangeShapeType="1"/>
            </p:cNvSpPr>
            <p:nvPr/>
          </p:nvSpPr>
          <p:spPr bwMode="auto">
            <a:xfrm flipV="1">
              <a:off x="2812648" y="2814575"/>
              <a:ext cx="4734190" cy="2393358"/>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 name="Text Box 23">
              <a:extLst>
                <a:ext uri="{FF2B5EF4-FFF2-40B4-BE49-F238E27FC236}">
                  <a16:creationId xmlns:a16="http://schemas.microsoft.com/office/drawing/2014/main" id="{00EF712C-634E-4B47-B7B0-A50D4DD634B4}"/>
                </a:ext>
              </a:extLst>
            </p:cNvPr>
            <p:cNvSpPr txBox="1">
              <a:spLocks noChangeArrowheads="1"/>
            </p:cNvSpPr>
            <p:nvPr/>
          </p:nvSpPr>
          <p:spPr bwMode="auto">
            <a:xfrm>
              <a:off x="1183607" y="1076446"/>
              <a:ext cx="1133808" cy="1418285"/>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Price</a:t>
              </a:r>
            </a:p>
          </p:txBody>
        </p:sp>
        <p:sp>
          <p:nvSpPr>
            <p:cNvPr id="13" name="Text Box 24">
              <a:extLst>
                <a:ext uri="{FF2B5EF4-FFF2-40B4-BE49-F238E27FC236}">
                  <a16:creationId xmlns:a16="http://schemas.microsoft.com/office/drawing/2014/main" id="{0E25AD23-A411-4846-AEAE-7375F023391E}"/>
                </a:ext>
              </a:extLst>
            </p:cNvPr>
            <p:cNvSpPr txBox="1">
              <a:spLocks noChangeArrowheads="1"/>
            </p:cNvSpPr>
            <p:nvPr/>
          </p:nvSpPr>
          <p:spPr bwMode="auto">
            <a:xfrm>
              <a:off x="6979933" y="5723202"/>
              <a:ext cx="2244615"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Quantity</a:t>
              </a:r>
              <a:endParaRPr kumimoji="0" lang="en-US" sz="1600" b="0" i="0" u="none" strike="noStrike" cap="none" normalizeH="0" baseline="0" dirty="0">
                <a:ln>
                  <a:noFill/>
                </a:ln>
                <a:solidFill>
                  <a:schemeClr val="tx1"/>
                </a:solidFill>
                <a:effectLst/>
                <a:latin typeface="Times New Roman" charset="0"/>
                <a:ea typeface="Times New Roman" charset="0"/>
              </a:endParaRPr>
            </a:p>
          </p:txBody>
        </p:sp>
        <p:sp>
          <p:nvSpPr>
            <p:cNvPr id="14" name="Text Box 26">
              <a:extLst>
                <a:ext uri="{FF2B5EF4-FFF2-40B4-BE49-F238E27FC236}">
                  <a16:creationId xmlns:a16="http://schemas.microsoft.com/office/drawing/2014/main" id="{E958CA6E-63CE-E241-B794-7BBBA90FBB6B}"/>
                </a:ext>
              </a:extLst>
            </p:cNvPr>
            <p:cNvSpPr txBox="1">
              <a:spLocks noChangeArrowheads="1"/>
            </p:cNvSpPr>
            <p:nvPr/>
          </p:nvSpPr>
          <p:spPr bwMode="auto">
            <a:xfrm>
              <a:off x="7022317" y="3045012"/>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S</a:t>
              </a:r>
              <a:r>
                <a:rPr kumimoji="0" lang="en-US" sz="1400" b="0" i="0" u="none" strike="noStrike" cap="none" normalizeH="0" baseline="-25000" dirty="0">
                  <a:ln>
                    <a:noFill/>
                  </a:ln>
                  <a:solidFill>
                    <a:schemeClr val="tx1"/>
                  </a:solidFill>
                  <a:effectLst/>
                  <a:latin typeface="Cambria" charset="0"/>
                  <a:ea typeface="Times New Roman" charset="0"/>
                </a:rPr>
                <a:t>1</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15" name="Text Box 27">
              <a:extLst>
                <a:ext uri="{FF2B5EF4-FFF2-40B4-BE49-F238E27FC236}">
                  <a16:creationId xmlns:a16="http://schemas.microsoft.com/office/drawing/2014/main" id="{62B3DA2B-D751-4E44-B933-A851FAC41AE8}"/>
                </a:ext>
              </a:extLst>
            </p:cNvPr>
            <p:cNvSpPr txBox="1">
              <a:spLocks noChangeArrowheads="1"/>
            </p:cNvSpPr>
            <p:nvPr/>
          </p:nvSpPr>
          <p:spPr bwMode="auto">
            <a:xfrm>
              <a:off x="6575002" y="5057656"/>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D</a:t>
              </a:r>
              <a:r>
                <a:rPr kumimoji="0" lang="en-US" sz="1400" b="0" i="0" u="none" strike="noStrike" cap="none" normalizeH="0" baseline="-25000" dirty="0">
                  <a:ln>
                    <a:noFill/>
                  </a:ln>
                  <a:solidFill>
                    <a:schemeClr val="tx1"/>
                  </a:solidFill>
                  <a:effectLst/>
                  <a:latin typeface="Cambria" charset="0"/>
                  <a:ea typeface="Times New Roman" charset="0"/>
                </a:rPr>
                <a:t>1</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16" name="Text Box 31">
              <a:extLst>
                <a:ext uri="{FF2B5EF4-FFF2-40B4-BE49-F238E27FC236}">
                  <a16:creationId xmlns:a16="http://schemas.microsoft.com/office/drawing/2014/main" id="{7399CDFE-FE96-7449-A2A1-F5C679011060}"/>
                </a:ext>
              </a:extLst>
            </p:cNvPr>
            <p:cNvSpPr txBox="1">
              <a:spLocks noChangeArrowheads="1"/>
            </p:cNvSpPr>
            <p:nvPr/>
          </p:nvSpPr>
          <p:spPr bwMode="auto">
            <a:xfrm>
              <a:off x="4816305" y="5659246"/>
              <a:ext cx="647890"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mbria" charset="0"/>
                  <a:ea typeface="Times New Roman" charset="0"/>
                </a:rPr>
                <a:t>Q</a:t>
              </a:r>
              <a:r>
                <a:rPr lang="en-US" sz="1600" baseline="-25000" dirty="0">
                  <a:latin typeface="Cambria" charset="0"/>
                  <a:ea typeface="Times New Roman" charset="0"/>
                </a:rPr>
                <a:t>1</a:t>
              </a:r>
              <a:endParaRPr kumimoji="0" lang="en-US" sz="1600" b="0" i="0" u="none" strike="noStrike" cap="none" normalizeH="0" baseline="30000" dirty="0">
                <a:ln>
                  <a:noFill/>
                </a:ln>
                <a:solidFill>
                  <a:schemeClr val="tx1"/>
                </a:solidFill>
                <a:effectLst/>
                <a:latin typeface="Times New Roman" charset="0"/>
                <a:ea typeface="Times New Roman" charset="0"/>
              </a:endParaRPr>
            </a:p>
          </p:txBody>
        </p:sp>
        <p:sp>
          <p:nvSpPr>
            <p:cNvPr id="21" name="Line 28">
              <a:extLst>
                <a:ext uri="{FF2B5EF4-FFF2-40B4-BE49-F238E27FC236}">
                  <a16:creationId xmlns:a16="http://schemas.microsoft.com/office/drawing/2014/main" id="{3CDBE19B-FE35-D941-82B7-C996DB63AFCC}"/>
                </a:ext>
              </a:extLst>
            </p:cNvPr>
            <p:cNvSpPr>
              <a:spLocks noChangeShapeType="1"/>
            </p:cNvSpPr>
            <p:nvPr/>
          </p:nvSpPr>
          <p:spPr bwMode="auto">
            <a:xfrm>
              <a:off x="2398441" y="4085865"/>
              <a:ext cx="2638299" cy="0"/>
            </a:xfrm>
            <a:prstGeom prst="line">
              <a:avLst/>
            </a:prstGeom>
            <a:noFill/>
            <a:ln w="2540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7B7764A9-CB66-2D40-912A-36D6AB35DA54}"/>
              </a:ext>
            </a:extLst>
          </p:cNvPr>
          <p:cNvGrpSpPr/>
          <p:nvPr/>
        </p:nvGrpSpPr>
        <p:grpSpPr>
          <a:xfrm>
            <a:off x="2328990" y="1612933"/>
            <a:ext cx="5628279" cy="5045203"/>
            <a:chOff x="2328990" y="1612933"/>
            <a:chExt cx="5628279" cy="5045203"/>
          </a:xfrm>
        </p:grpSpPr>
        <p:grpSp>
          <p:nvGrpSpPr>
            <p:cNvPr id="28" name="Group 27">
              <a:extLst>
                <a:ext uri="{FF2B5EF4-FFF2-40B4-BE49-F238E27FC236}">
                  <a16:creationId xmlns:a16="http://schemas.microsoft.com/office/drawing/2014/main" id="{6224CF3E-6EDB-9F49-B57D-8E1442A4EF46}"/>
                </a:ext>
              </a:extLst>
            </p:cNvPr>
            <p:cNvGrpSpPr/>
            <p:nvPr/>
          </p:nvGrpSpPr>
          <p:grpSpPr>
            <a:xfrm>
              <a:off x="2328990" y="1612933"/>
              <a:ext cx="5628279" cy="5045203"/>
              <a:chOff x="2328990" y="1612933"/>
              <a:chExt cx="5628279" cy="5045203"/>
            </a:xfrm>
          </p:grpSpPr>
          <p:sp>
            <p:nvSpPr>
              <p:cNvPr id="17" name="Line 20">
                <a:extLst>
                  <a:ext uri="{FF2B5EF4-FFF2-40B4-BE49-F238E27FC236}">
                    <a16:creationId xmlns:a16="http://schemas.microsoft.com/office/drawing/2014/main" id="{BD3EC073-C587-944F-9910-7A73862328C0}"/>
                  </a:ext>
                </a:extLst>
              </p:cNvPr>
              <p:cNvSpPr>
                <a:spLocks noChangeShapeType="1"/>
              </p:cNvSpPr>
              <p:nvPr/>
            </p:nvSpPr>
            <p:spPr bwMode="auto">
              <a:xfrm>
                <a:off x="2876204" y="1612933"/>
                <a:ext cx="4832606" cy="3001509"/>
              </a:xfrm>
              <a:prstGeom prst="line">
                <a:avLst/>
              </a:prstGeom>
              <a:noFill/>
              <a:ln w="44450">
                <a:solidFill>
                  <a:schemeClr val="accent6">
                    <a:lumMod val="50000"/>
                  </a:schemeClr>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8" name="Line 22">
                <a:extLst>
                  <a:ext uri="{FF2B5EF4-FFF2-40B4-BE49-F238E27FC236}">
                    <a16:creationId xmlns:a16="http://schemas.microsoft.com/office/drawing/2014/main" id="{665D9A49-08F0-9D49-89ED-9885B5E4C080}"/>
                  </a:ext>
                </a:extLst>
              </p:cNvPr>
              <p:cNvSpPr>
                <a:spLocks noChangeShapeType="1"/>
              </p:cNvSpPr>
              <p:nvPr/>
            </p:nvSpPr>
            <p:spPr bwMode="auto">
              <a:xfrm flipV="1">
                <a:off x="2564189" y="1706541"/>
                <a:ext cx="4577391" cy="2856735"/>
              </a:xfrm>
              <a:prstGeom prst="line">
                <a:avLst/>
              </a:prstGeom>
              <a:noFill/>
              <a:ln w="44450">
                <a:solidFill>
                  <a:schemeClr val="accent6">
                    <a:lumMod val="50000"/>
                  </a:schemeClr>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9" name="Text Box 26">
                <a:extLst>
                  <a:ext uri="{FF2B5EF4-FFF2-40B4-BE49-F238E27FC236}">
                    <a16:creationId xmlns:a16="http://schemas.microsoft.com/office/drawing/2014/main" id="{6F3F19DD-4D89-E24B-AF7E-2D16A01933F5}"/>
                  </a:ext>
                </a:extLst>
              </p:cNvPr>
              <p:cNvSpPr txBox="1">
                <a:spLocks noChangeArrowheads="1"/>
              </p:cNvSpPr>
              <p:nvPr/>
            </p:nvSpPr>
            <p:spPr bwMode="auto">
              <a:xfrm>
                <a:off x="6736648" y="1828950"/>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S</a:t>
                </a:r>
                <a:r>
                  <a:rPr lang="en-US" sz="1400" baseline="-25000" dirty="0">
                    <a:latin typeface="Cambria" charset="0"/>
                    <a:ea typeface="Times New Roman" charset="0"/>
                  </a:rPr>
                  <a:t>2</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0" name="Text Box 27">
                <a:extLst>
                  <a:ext uri="{FF2B5EF4-FFF2-40B4-BE49-F238E27FC236}">
                    <a16:creationId xmlns:a16="http://schemas.microsoft.com/office/drawing/2014/main" id="{7239B4C0-277A-2543-86DB-64ED77CC75C8}"/>
                  </a:ext>
                </a:extLst>
              </p:cNvPr>
              <p:cNvSpPr txBox="1">
                <a:spLocks noChangeArrowheads="1"/>
              </p:cNvSpPr>
              <p:nvPr/>
            </p:nvSpPr>
            <p:spPr bwMode="auto">
              <a:xfrm>
                <a:off x="7147406" y="4362116"/>
                <a:ext cx="809863" cy="70914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Cambria" charset="0"/>
                    <a:ea typeface="Times New Roman" charset="0"/>
                  </a:rPr>
                  <a:t>D</a:t>
                </a:r>
                <a:r>
                  <a:rPr lang="en-US" sz="1400" baseline="-25000" dirty="0">
                    <a:latin typeface="Cambria" charset="0"/>
                    <a:ea typeface="Times New Roman" charset="0"/>
                  </a:rPr>
                  <a:t>2</a:t>
                </a:r>
                <a:endParaRPr kumimoji="0" lang="en-US" sz="1400" b="0" i="0" u="none" strike="noStrike" cap="none" normalizeH="0" baseline="0" dirty="0">
                  <a:ln>
                    <a:noFill/>
                  </a:ln>
                  <a:solidFill>
                    <a:schemeClr val="tx1"/>
                  </a:solidFill>
                  <a:effectLst/>
                  <a:latin typeface="Times New Roman" charset="0"/>
                  <a:ea typeface="Times New Roman" charset="0"/>
                </a:endParaRPr>
              </a:p>
            </p:txBody>
          </p:sp>
          <p:sp>
            <p:nvSpPr>
              <p:cNvPr id="22" name="Line 28">
                <a:extLst>
                  <a:ext uri="{FF2B5EF4-FFF2-40B4-BE49-F238E27FC236}">
                    <a16:creationId xmlns:a16="http://schemas.microsoft.com/office/drawing/2014/main" id="{59281E84-A386-7945-8D89-CF84E9F30CAA}"/>
                  </a:ext>
                </a:extLst>
              </p:cNvPr>
              <p:cNvSpPr>
                <a:spLocks noChangeShapeType="1"/>
              </p:cNvSpPr>
              <p:nvPr/>
            </p:nvSpPr>
            <p:spPr bwMode="auto">
              <a:xfrm flipV="1">
                <a:off x="2328990" y="4093963"/>
                <a:ext cx="4551805" cy="9408"/>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3" name="Right Brace 22">
                <a:extLst>
                  <a:ext uri="{FF2B5EF4-FFF2-40B4-BE49-F238E27FC236}">
                    <a16:creationId xmlns:a16="http://schemas.microsoft.com/office/drawing/2014/main" id="{40D7B623-322F-E743-ABCF-E10E84CC2C5B}"/>
                  </a:ext>
                </a:extLst>
              </p:cNvPr>
              <p:cNvSpPr/>
              <p:nvPr/>
            </p:nvSpPr>
            <p:spPr>
              <a:xfrm rot="5400000">
                <a:off x="4822887" y="4258060"/>
                <a:ext cx="520861" cy="3594953"/>
              </a:xfrm>
              <a:prstGeom prst="rightBrace">
                <a:avLst>
                  <a:gd name="adj1" fmla="val 8333"/>
                  <a:gd name="adj2" fmla="val 50322"/>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ine 28">
                <a:extLst>
                  <a:ext uri="{FF2B5EF4-FFF2-40B4-BE49-F238E27FC236}">
                    <a16:creationId xmlns:a16="http://schemas.microsoft.com/office/drawing/2014/main" id="{7CC6D3DD-3EBD-E440-8CBD-26D9298D654B}"/>
                  </a:ext>
                </a:extLst>
              </p:cNvPr>
              <p:cNvSpPr>
                <a:spLocks noChangeShapeType="1"/>
              </p:cNvSpPr>
              <p:nvPr/>
            </p:nvSpPr>
            <p:spPr bwMode="auto">
              <a:xfrm flipV="1">
                <a:off x="6880793" y="4062713"/>
                <a:ext cx="1" cy="1516380"/>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5" name="Line 28">
                <a:extLst>
                  <a:ext uri="{FF2B5EF4-FFF2-40B4-BE49-F238E27FC236}">
                    <a16:creationId xmlns:a16="http://schemas.microsoft.com/office/drawing/2014/main" id="{B5469560-C012-1D44-ADA8-B85B792FF9FF}"/>
                  </a:ext>
                </a:extLst>
              </p:cNvPr>
              <p:cNvSpPr>
                <a:spLocks noChangeShapeType="1"/>
              </p:cNvSpPr>
              <p:nvPr/>
            </p:nvSpPr>
            <p:spPr bwMode="auto">
              <a:xfrm flipV="1">
                <a:off x="3277513" y="4098740"/>
                <a:ext cx="1" cy="1516380"/>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43836184-FFE6-DA4D-9E95-E0874583D7F6}"/>
                  </a:ext>
                </a:extLst>
              </p:cNvPr>
              <p:cNvSpPr txBox="1"/>
              <p:nvPr/>
            </p:nvSpPr>
            <p:spPr>
              <a:xfrm>
                <a:off x="4451281" y="6319582"/>
                <a:ext cx="1550791" cy="338554"/>
              </a:xfrm>
              <a:prstGeom prst="rect">
                <a:avLst/>
              </a:prstGeom>
              <a:noFill/>
            </p:spPr>
            <p:txBody>
              <a:bodyPr wrap="square" rtlCol="0">
                <a:spAutoFit/>
              </a:bodyPr>
              <a:lstStyle/>
              <a:p>
                <a:r>
                  <a:rPr lang="en-US" sz="1600" dirty="0">
                    <a:solidFill>
                      <a:srgbClr val="C00000"/>
                    </a:solidFill>
                  </a:rPr>
                  <a:t>SHORTAGE</a:t>
                </a:r>
              </a:p>
            </p:txBody>
          </p:sp>
        </p:grpSp>
        <p:sp>
          <p:nvSpPr>
            <p:cNvPr id="2" name="Down Arrow 1">
              <a:extLst>
                <a:ext uri="{FF2B5EF4-FFF2-40B4-BE49-F238E27FC236}">
                  <a16:creationId xmlns:a16="http://schemas.microsoft.com/office/drawing/2014/main" id="{663A93FA-6A42-B94B-A7D1-E03F0B1802BD}"/>
                </a:ext>
              </a:extLst>
            </p:cNvPr>
            <p:cNvSpPr/>
            <p:nvPr/>
          </p:nvSpPr>
          <p:spPr>
            <a:xfrm rot="15781439">
              <a:off x="3605893" y="2047510"/>
              <a:ext cx="200246" cy="1390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a:extLst>
                <a:ext uri="{FF2B5EF4-FFF2-40B4-BE49-F238E27FC236}">
                  <a16:creationId xmlns:a16="http://schemas.microsoft.com/office/drawing/2014/main" id="{85AF3BB5-5258-1644-8601-D186673165AD}"/>
                </a:ext>
              </a:extLst>
            </p:cNvPr>
            <p:cNvSpPr/>
            <p:nvPr/>
          </p:nvSpPr>
          <p:spPr>
            <a:xfrm rot="5755319">
              <a:off x="6377204" y="2146903"/>
              <a:ext cx="200246" cy="1390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ne 28">
              <a:extLst>
                <a:ext uri="{FF2B5EF4-FFF2-40B4-BE49-F238E27FC236}">
                  <a16:creationId xmlns:a16="http://schemas.microsoft.com/office/drawing/2014/main" id="{22F25C12-5E80-6F47-8C87-5AE12262FFC3}"/>
                </a:ext>
              </a:extLst>
            </p:cNvPr>
            <p:cNvSpPr>
              <a:spLocks noChangeShapeType="1"/>
            </p:cNvSpPr>
            <p:nvPr/>
          </p:nvSpPr>
          <p:spPr bwMode="auto">
            <a:xfrm flipV="1">
              <a:off x="2358284" y="2997993"/>
              <a:ext cx="2690032" cy="1765"/>
            </a:xfrm>
            <a:prstGeom prst="line">
              <a:avLst/>
            </a:prstGeom>
            <a:noFill/>
            <a:ln w="25400">
              <a:solidFill>
                <a:srgbClr val="C00000"/>
              </a:solidFill>
              <a:prstDash val="lgDash"/>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1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EE940-CB43-064E-A4B2-C78379009545}"/>
              </a:ext>
            </a:extLst>
          </p:cNvPr>
          <p:cNvSpPr>
            <a:spLocks noGrp="1"/>
          </p:cNvSpPr>
          <p:nvPr>
            <p:ph type="title"/>
          </p:nvPr>
        </p:nvSpPr>
        <p:spPr/>
        <p:txBody>
          <a:bodyPr/>
          <a:lstStyle/>
          <a:p>
            <a:r>
              <a:rPr lang="en-US" dirty="0"/>
              <a:t>Medicare for All (M4A)</a:t>
            </a:r>
          </a:p>
        </p:txBody>
      </p:sp>
      <p:sp>
        <p:nvSpPr>
          <p:cNvPr id="4" name="Content Placeholder 3">
            <a:extLst>
              <a:ext uri="{FF2B5EF4-FFF2-40B4-BE49-F238E27FC236}">
                <a16:creationId xmlns:a16="http://schemas.microsoft.com/office/drawing/2014/main" id="{F3752D07-0248-424F-8784-2A037BC40EE1}"/>
              </a:ext>
            </a:extLst>
          </p:cNvPr>
          <p:cNvSpPr>
            <a:spLocks noGrp="1"/>
          </p:cNvSpPr>
          <p:nvPr>
            <p:ph idx="1"/>
          </p:nvPr>
        </p:nvSpPr>
        <p:spPr>
          <a:xfrm>
            <a:off x="1028700" y="1771650"/>
            <a:ext cx="7200900" cy="4095750"/>
          </a:xfrm>
        </p:spPr>
        <p:txBody>
          <a:bodyPr/>
          <a:lstStyle/>
          <a:p>
            <a:r>
              <a:rPr lang="en-US" dirty="0"/>
              <a:t>First-dollar coverage (no copays or deductibles)</a:t>
            </a:r>
          </a:p>
          <a:p>
            <a:r>
              <a:rPr lang="en-US" dirty="0"/>
              <a:t>Dental, vision, hearing—all covered</a:t>
            </a:r>
          </a:p>
          <a:p>
            <a:r>
              <a:rPr lang="en-US" dirty="0"/>
              <a:t>Payments to providers cut by &gt;40% relative to private insurance payments</a:t>
            </a:r>
          </a:p>
          <a:p>
            <a:endParaRPr lang="en-US" dirty="0"/>
          </a:p>
        </p:txBody>
      </p:sp>
      <p:pic>
        <p:nvPicPr>
          <p:cNvPr id="5" name="Picture 4">
            <a:extLst>
              <a:ext uri="{FF2B5EF4-FFF2-40B4-BE49-F238E27FC236}">
                <a16:creationId xmlns:a16="http://schemas.microsoft.com/office/drawing/2014/main" id="{EEE21B86-6595-4F46-9651-F36713A30692}"/>
              </a:ext>
            </a:extLst>
          </p:cNvPr>
          <p:cNvPicPr>
            <a:picLocks noChangeAspect="1"/>
          </p:cNvPicPr>
          <p:nvPr/>
        </p:nvPicPr>
        <p:blipFill>
          <a:blip r:embed="rId2"/>
          <a:stretch>
            <a:fillRect/>
          </a:stretch>
        </p:blipFill>
        <p:spPr>
          <a:xfrm>
            <a:off x="2540000" y="3581400"/>
            <a:ext cx="4470400" cy="2514600"/>
          </a:xfrm>
          <a:prstGeom prst="rect">
            <a:avLst/>
          </a:prstGeom>
        </p:spPr>
      </p:pic>
      <p:sp>
        <p:nvSpPr>
          <p:cNvPr id="6" name="Rectangle 5">
            <a:extLst>
              <a:ext uri="{FF2B5EF4-FFF2-40B4-BE49-F238E27FC236}">
                <a16:creationId xmlns:a16="http://schemas.microsoft.com/office/drawing/2014/main" id="{F343BDA5-3B13-BE4E-AB34-2CC5D85542C2}"/>
              </a:ext>
            </a:extLst>
          </p:cNvPr>
          <p:cNvSpPr/>
          <p:nvPr/>
        </p:nvSpPr>
        <p:spPr>
          <a:xfrm>
            <a:off x="2438400" y="6096000"/>
            <a:ext cx="4572000" cy="461665"/>
          </a:xfrm>
          <a:prstGeom prst="rect">
            <a:avLst/>
          </a:prstGeom>
        </p:spPr>
        <p:txBody>
          <a:bodyPr>
            <a:spAutoFit/>
          </a:bodyPr>
          <a:lstStyle/>
          <a:p>
            <a:r>
              <a:rPr lang="en-US" sz="1200" dirty="0"/>
              <a:t>Image: https://</a:t>
            </a:r>
            <a:r>
              <a:rPr lang="en-US" sz="1200" dirty="0" err="1"/>
              <a:t>thehill.com</a:t>
            </a:r>
            <a:r>
              <a:rPr lang="en-US" sz="1200" dirty="0"/>
              <a:t>/</a:t>
            </a:r>
            <a:r>
              <a:rPr lang="en-US" sz="1200" dirty="0" err="1"/>
              <a:t>homenews</a:t>
            </a:r>
            <a:r>
              <a:rPr lang="en-US" sz="1200" dirty="0"/>
              <a:t>/senate/428430-bernie-sanders-to-deliver-his-own-state-of-the-union-response</a:t>
            </a:r>
          </a:p>
        </p:txBody>
      </p:sp>
      <p:sp>
        <p:nvSpPr>
          <p:cNvPr id="2" name="Footer Placeholder 1">
            <a:extLst>
              <a:ext uri="{FF2B5EF4-FFF2-40B4-BE49-F238E27FC236}">
                <a16:creationId xmlns:a16="http://schemas.microsoft.com/office/drawing/2014/main" id="{90529F94-A675-484B-A318-3713C0DCA6D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7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EE940-CB43-064E-A4B2-C78379009545}"/>
              </a:ext>
            </a:extLst>
          </p:cNvPr>
          <p:cNvSpPr>
            <a:spLocks noGrp="1"/>
          </p:cNvSpPr>
          <p:nvPr>
            <p:ph type="title"/>
          </p:nvPr>
        </p:nvSpPr>
        <p:spPr/>
        <p:txBody>
          <a:bodyPr/>
          <a:lstStyle/>
          <a:p>
            <a:r>
              <a:rPr lang="en-US" dirty="0"/>
              <a:t>Medicare for All (M4A)</a:t>
            </a:r>
          </a:p>
        </p:txBody>
      </p:sp>
      <p:sp>
        <p:nvSpPr>
          <p:cNvPr id="4" name="Content Placeholder 3">
            <a:extLst>
              <a:ext uri="{FF2B5EF4-FFF2-40B4-BE49-F238E27FC236}">
                <a16:creationId xmlns:a16="http://schemas.microsoft.com/office/drawing/2014/main" id="{F3752D07-0248-424F-8784-2A037BC40EE1}"/>
              </a:ext>
            </a:extLst>
          </p:cNvPr>
          <p:cNvSpPr>
            <a:spLocks noGrp="1"/>
          </p:cNvSpPr>
          <p:nvPr>
            <p:ph idx="1"/>
          </p:nvPr>
        </p:nvSpPr>
        <p:spPr>
          <a:xfrm>
            <a:off x="1028700" y="1771650"/>
            <a:ext cx="7200900" cy="4095750"/>
          </a:xfrm>
        </p:spPr>
        <p:txBody>
          <a:bodyPr/>
          <a:lstStyle/>
          <a:p>
            <a:r>
              <a:rPr lang="en-US" dirty="0"/>
              <a:t>“M4A would add approximately $32.6 trillion to federal budget commitments during the first 10 years of its implementation (2022–2031).” </a:t>
            </a:r>
            <a:r>
              <a:rPr lang="en-US" sz="1400" dirty="0"/>
              <a:t>https://</a:t>
            </a:r>
            <a:r>
              <a:rPr lang="en-US" sz="1400" dirty="0" err="1"/>
              <a:t>www.mercatus.org</a:t>
            </a:r>
            <a:r>
              <a:rPr lang="en-US" sz="1400" dirty="0"/>
              <a:t>/publications/federal-fiscal-policy/costs-national-single-payer-healthcare-system</a:t>
            </a:r>
            <a:endParaRPr lang="en-US" dirty="0"/>
          </a:p>
          <a:p>
            <a:r>
              <a:rPr lang="en-US" dirty="0"/>
              <a:t>Increases in federal medical care expenses would be about 10.7% of GDP in 2022, 12.7% in 2031, and higher thereafter.</a:t>
            </a:r>
          </a:p>
          <a:p>
            <a:r>
              <a:rPr lang="en-US" dirty="0"/>
              <a:t>Charles </a:t>
            </a:r>
            <a:r>
              <a:rPr lang="en-US" dirty="0" err="1"/>
              <a:t>Blahous</a:t>
            </a:r>
            <a:r>
              <a:rPr lang="en-US" dirty="0"/>
              <a:t>: “A doubling all currently projected federal and corporate income tax collections would be insufficient to finance the added federal costs of the plan.”</a:t>
            </a:r>
          </a:p>
          <a:p>
            <a:endParaRPr lang="en-US" dirty="0"/>
          </a:p>
        </p:txBody>
      </p:sp>
      <p:sp>
        <p:nvSpPr>
          <p:cNvPr id="2" name="Footer Placeholder 1">
            <a:extLst>
              <a:ext uri="{FF2B5EF4-FFF2-40B4-BE49-F238E27FC236}">
                <a16:creationId xmlns:a16="http://schemas.microsoft.com/office/drawing/2014/main" id="{72179370-87D0-D444-97B6-C640A825240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664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EF17-5853-1544-90A3-E12390576630}"/>
              </a:ext>
            </a:extLst>
          </p:cNvPr>
          <p:cNvSpPr>
            <a:spLocks noGrp="1"/>
          </p:cNvSpPr>
          <p:nvPr>
            <p:ph type="title"/>
          </p:nvPr>
        </p:nvSpPr>
        <p:spPr/>
        <p:txBody>
          <a:bodyPr/>
          <a:lstStyle/>
          <a:p>
            <a:r>
              <a:rPr lang="en-US" dirty="0"/>
              <a:t>Medicare for All (M4A)</a:t>
            </a:r>
          </a:p>
        </p:txBody>
      </p:sp>
      <p:sp>
        <p:nvSpPr>
          <p:cNvPr id="3" name="Content Placeholder 2">
            <a:extLst>
              <a:ext uri="{FF2B5EF4-FFF2-40B4-BE49-F238E27FC236}">
                <a16:creationId xmlns:a16="http://schemas.microsoft.com/office/drawing/2014/main" id="{2AAC5A55-E4DE-A343-A7D4-FEFBA1BFD929}"/>
              </a:ext>
            </a:extLst>
          </p:cNvPr>
          <p:cNvSpPr>
            <a:spLocks noGrp="1"/>
          </p:cNvSpPr>
          <p:nvPr>
            <p:ph idx="1"/>
          </p:nvPr>
        </p:nvSpPr>
        <p:spPr/>
        <p:txBody>
          <a:bodyPr/>
          <a:lstStyle/>
          <a:p>
            <a:r>
              <a:rPr lang="en-US" dirty="0"/>
              <a:t>Under M4A, insurance companies would still be around, managing the system, as with Medicare Advantage and Medicaid managed-care contractors.</a:t>
            </a:r>
          </a:p>
          <a:p>
            <a:r>
              <a:rPr lang="en-US" dirty="0"/>
              <a:t>Cuts to medical providers of 40% would mean that many doctors would exit. Access to medical care would suffer.</a:t>
            </a:r>
          </a:p>
          <a:p>
            <a:r>
              <a:rPr lang="en-US" dirty="0"/>
              <a:t>M4A would outlaw private insurance that duplicates benefits offered by the government. Private insurance is common in Europe.</a:t>
            </a:r>
          </a:p>
        </p:txBody>
      </p:sp>
      <p:sp>
        <p:nvSpPr>
          <p:cNvPr id="5" name="Footer Placeholder 4">
            <a:extLst>
              <a:ext uri="{FF2B5EF4-FFF2-40B4-BE49-F238E27FC236}">
                <a16:creationId xmlns:a16="http://schemas.microsoft.com/office/drawing/2014/main" id="{CFF71FAC-E9A0-CA4A-870F-2E90E1087E1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63887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6E86-DA52-6745-B1DC-5E05404BCE80}"/>
              </a:ext>
            </a:extLst>
          </p:cNvPr>
          <p:cNvSpPr>
            <a:spLocks noGrp="1"/>
          </p:cNvSpPr>
          <p:nvPr>
            <p:ph type="title"/>
          </p:nvPr>
        </p:nvSpPr>
        <p:spPr/>
        <p:txBody>
          <a:bodyPr/>
          <a:lstStyle/>
          <a:p>
            <a:r>
              <a:rPr lang="en-US" dirty="0"/>
              <a:t>Financial Trouble Ahead</a:t>
            </a:r>
          </a:p>
        </p:txBody>
      </p:sp>
      <p:sp>
        <p:nvSpPr>
          <p:cNvPr id="4" name="Footer Placeholder 3">
            <a:extLst>
              <a:ext uri="{FF2B5EF4-FFF2-40B4-BE49-F238E27FC236}">
                <a16:creationId xmlns:a16="http://schemas.microsoft.com/office/drawing/2014/main" id="{42ADD5D3-3EC9-4C48-B456-7D980004BD4E}"/>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49B39D85-C736-AB41-BCE0-7CC6A5BAF6AE}"/>
              </a:ext>
            </a:extLst>
          </p:cNvPr>
          <p:cNvPicPr>
            <a:picLocks noChangeAspect="1"/>
          </p:cNvPicPr>
          <p:nvPr/>
        </p:nvPicPr>
        <p:blipFill>
          <a:blip r:embed="rId2"/>
          <a:stretch>
            <a:fillRect/>
          </a:stretch>
        </p:blipFill>
        <p:spPr>
          <a:xfrm>
            <a:off x="203200" y="1857375"/>
            <a:ext cx="8851900" cy="3314700"/>
          </a:xfrm>
          <a:prstGeom prst="rect">
            <a:avLst/>
          </a:prstGeom>
        </p:spPr>
      </p:pic>
      <p:sp>
        <p:nvSpPr>
          <p:cNvPr id="7" name="Rectangle 6">
            <a:extLst>
              <a:ext uri="{FF2B5EF4-FFF2-40B4-BE49-F238E27FC236}">
                <a16:creationId xmlns:a16="http://schemas.microsoft.com/office/drawing/2014/main" id="{DBBA6885-A33D-2A46-97F2-F27E0FF173CA}"/>
              </a:ext>
            </a:extLst>
          </p:cNvPr>
          <p:cNvSpPr/>
          <p:nvPr/>
        </p:nvSpPr>
        <p:spPr>
          <a:xfrm>
            <a:off x="546749" y="5172075"/>
            <a:ext cx="4038504" cy="738664"/>
          </a:xfrm>
          <a:prstGeom prst="rect">
            <a:avLst/>
          </a:prstGeom>
        </p:spPr>
        <p:txBody>
          <a:bodyPr wrap="square">
            <a:spAutoFit/>
          </a:bodyPr>
          <a:lstStyle/>
          <a:p>
            <a:r>
              <a:rPr lang="en-US" sz="1400" dirty="0"/>
              <a:t>Source: 2019 Annual Report of the Social Security and Medicare Boards of Trustees:</a:t>
            </a:r>
          </a:p>
          <a:p>
            <a:r>
              <a:rPr lang="en-US" sz="1400" dirty="0"/>
              <a:t>https://</a:t>
            </a:r>
            <a:r>
              <a:rPr lang="en-US" sz="1400" dirty="0" err="1"/>
              <a:t>www.ssa.gov</a:t>
            </a:r>
            <a:r>
              <a:rPr lang="en-US" sz="1400" dirty="0"/>
              <a:t>/</a:t>
            </a:r>
            <a:r>
              <a:rPr lang="en-US" sz="1400" dirty="0" err="1"/>
              <a:t>oact</a:t>
            </a:r>
            <a:r>
              <a:rPr lang="en-US" sz="1400" dirty="0"/>
              <a:t>/TRSUM/</a:t>
            </a:r>
          </a:p>
        </p:txBody>
      </p:sp>
      <p:sp>
        <p:nvSpPr>
          <p:cNvPr id="9" name="TextBox 8">
            <a:extLst>
              <a:ext uri="{FF2B5EF4-FFF2-40B4-BE49-F238E27FC236}">
                <a16:creationId xmlns:a16="http://schemas.microsoft.com/office/drawing/2014/main" id="{5899A0EA-1505-BC4F-8822-E1EFAD9B4A7E}"/>
              </a:ext>
            </a:extLst>
          </p:cNvPr>
          <p:cNvSpPr txBox="1"/>
          <p:nvPr/>
        </p:nvSpPr>
        <p:spPr>
          <a:xfrm>
            <a:off x="4718050" y="5143321"/>
            <a:ext cx="4425950" cy="1200329"/>
          </a:xfrm>
          <a:prstGeom prst="rect">
            <a:avLst/>
          </a:prstGeom>
          <a:noFill/>
        </p:spPr>
        <p:txBody>
          <a:bodyPr wrap="square" rtlCol="0">
            <a:spAutoFit/>
          </a:bodyPr>
          <a:lstStyle/>
          <a:p>
            <a:r>
              <a:rPr lang="en-US" dirty="0"/>
              <a:t>OASI: Old Age and Survivor’s Insurance</a:t>
            </a:r>
          </a:p>
          <a:p>
            <a:r>
              <a:rPr lang="en-US" dirty="0"/>
              <a:t>DI: Disability Insurance</a:t>
            </a:r>
          </a:p>
          <a:p>
            <a:r>
              <a:rPr lang="en-US" dirty="0"/>
              <a:t>OASDI: combined OASI and DI</a:t>
            </a:r>
          </a:p>
          <a:p>
            <a:r>
              <a:rPr lang="en-US" b="1" dirty="0"/>
              <a:t>HI: Hospital Insurance (Medicare Part A)</a:t>
            </a:r>
          </a:p>
        </p:txBody>
      </p:sp>
    </p:spTree>
    <p:extLst>
      <p:ext uri="{BB962C8B-B14F-4D97-AF65-F5344CB8AC3E}">
        <p14:creationId xmlns:p14="http://schemas.microsoft.com/office/powerpoint/2010/main" val="2383902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B2F2-AA90-1040-9E45-FF4A360CA2C1}"/>
              </a:ext>
            </a:extLst>
          </p:cNvPr>
          <p:cNvSpPr>
            <a:spLocks noGrp="1"/>
          </p:cNvSpPr>
          <p:nvPr>
            <p:ph type="title"/>
          </p:nvPr>
        </p:nvSpPr>
        <p:spPr/>
        <p:txBody>
          <a:bodyPr/>
          <a:lstStyle/>
          <a:p>
            <a:r>
              <a:rPr lang="en-US" dirty="0"/>
              <a:t>Financial Trouble Ahead</a:t>
            </a:r>
          </a:p>
        </p:txBody>
      </p:sp>
      <p:sp>
        <p:nvSpPr>
          <p:cNvPr id="3" name="Content Placeholder 2">
            <a:extLst>
              <a:ext uri="{FF2B5EF4-FFF2-40B4-BE49-F238E27FC236}">
                <a16:creationId xmlns:a16="http://schemas.microsoft.com/office/drawing/2014/main" id="{3967BA6B-792D-EE44-A6BD-599B1B1EA4A3}"/>
              </a:ext>
            </a:extLst>
          </p:cNvPr>
          <p:cNvSpPr>
            <a:spLocks noGrp="1"/>
          </p:cNvSpPr>
          <p:nvPr>
            <p:ph idx="1"/>
          </p:nvPr>
        </p:nvSpPr>
        <p:spPr/>
        <p:txBody>
          <a:bodyPr/>
          <a:lstStyle/>
          <a:p>
            <a:pPr marL="0" indent="0">
              <a:buNone/>
            </a:pPr>
            <a:r>
              <a:rPr lang="en-US" dirty="0"/>
              <a:t>“In addition to notoriously underestimated cost projections, Medicare underpayments to hospitals must be addressed. Hospitals receive 88 cents on the dollar from Medicare and 90 cents on the dollar from Medicaid for their expenditures on these patients…. Currently hospitals make up the shortfall with higher payments from private insurance—which will no longer exist [under M4A]. Slashing oft maligned CEO salaries would be a drop in the bucket. Hospital workers—unionized or otherwise—would not accept pay cuts.” </a:t>
            </a:r>
          </a:p>
          <a:p>
            <a:pPr marL="0" indent="0">
              <a:buNone/>
            </a:pPr>
            <a:r>
              <a:rPr lang="en-US" dirty="0"/>
              <a:t>					</a:t>
            </a:r>
            <a:r>
              <a:rPr lang="en-US" sz="1600" dirty="0"/>
              <a:t>-- Marilyn Singleton, M.D., J.D.</a:t>
            </a:r>
            <a:endParaRPr lang="en-US" dirty="0"/>
          </a:p>
        </p:txBody>
      </p:sp>
      <p:sp>
        <p:nvSpPr>
          <p:cNvPr id="4" name="Footer Placeholder 3">
            <a:extLst>
              <a:ext uri="{FF2B5EF4-FFF2-40B4-BE49-F238E27FC236}">
                <a16:creationId xmlns:a16="http://schemas.microsoft.com/office/drawing/2014/main" id="{80E9D834-3AAB-8C4B-8054-6E69DFE0931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9083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0"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D8E74CFB-EAAD-43E9-BDAC-AAE4F8E86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E31D67-858D-409A-863E-EE8DEB9CC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368296"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6">
            <a:extLst>
              <a:ext uri="{FF2B5EF4-FFF2-40B4-BE49-F238E27FC236}">
                <a16:creationId xmlns:a16="http://schemas.microsoft.com/office/drawing/2014/main" id="{0C11AD76-2664-4F1B-8A6E-71601C059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2942064"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p:cNvSpPr>
            <a:spLocks noGrp="1"/>
          </p:cNvSpPr>
          <p:nvPr>
            <p:ph type="title"/>
          </p:nvPr>
        </p:nvSpPr>
        <p:spPr>
          <a:xfrm>
            <a:off x="3486312" y="1480930"/>
            <a:ext cx="5083919" cy="3254321"/>
          </a:xfrm>
        </p:spPr>
        <p:txBody>
          <a:bodyPr vert="horz" lIns="91440" tIns="45720" rIns="91440" bIns="45720" rtlCol="0" anchor="b">
            <a:normAutofit/>
          </a:bodyPr>
          <a:lstStyle/>
          <a:p>
            <a:pPr algn="l" defTabSz="914400"/>
            <a:r>
              <a:rPr lang="en-US" sz="5700"/>
              <a:t>Comparing Medical care Systems</a:t>
            </a:r>
          </a:p>
        </p:txBody>
      </p:sp>
      <p:sp>
        <p:nvSpPr>
          <p:cNvPr id="3" name="Text Placeholder 2"/>
          <p:cNvSpPr>
            <a:spLocks noGrp="1"/>
          </p:cNvSpPr>
          <p:nvPr>
            <p:ph type="body" idx="1"/>
          </p:nvPr>
        </p:nvSpPr>
        <p:spPr>
          <a:xfrm>
            <a:off x="3486314" y="4804850"/>
            <a:ext cx="5083917" cy="1086237"/>
          </a:xfrm>
        </p:spPr>
        <p:txBody>
          <a:bodyPr vert="horz" lIns="91440" tIns="45720" rIns="91440" bIns="45720" rtlCol="0">
            <a:normAutofit/>
          </a:bodyPr>
          <a:lstStyle/>
          <a:p>
            <a:pPr algn="l" defTabSz="914400">
              <a:spcAft>
                <a:spcPts val="600"/>
              </a:spcAft>
            </a:pPr>
            <a:r>
              <a:rPr lang="en-US" sz="2300"/>
              <a:t>Medical Expenditures and International Comparisons</a:t>
            </a:r>
          </a:p>
        </p:txBody>
      </p:sp>
      <p:sp>
        <p:nvSpPr>
          <p:cNvPr id="4" name="Footer Placeholder 3">
            <a:extLst>
              <a:ext uri="{FF2B5EF4-FFF2-40B4-BE49-F238E27FC236}">
                <a16:creationId xmlns:a16="http://schemas.microsoft.com/office/drawing/2014/main" id="{A3A06B0C-AFFD-3A4C-ACF9-0BEB1A1CAF81}"/>
              </a:ext>
            </a:extLst>
          </p:cNvPr>
          <p:cNvSpPr>
            <a:spLocks noGrp="1"/>
          </p:cNvSpPr>
          <p:nvPr>
            <p:ph type="ftr" sz="quarter" idx="11"/>
          </p:nvPr>
        </p:nvSpPr>
        <p:spPr>
          <a:xfrm>
            <a:off x="3486312" y="6453386"/>
            <a:ext cx="3719261" cy="404614"/>
          </a:xfrm>
        </p:spPr>
        <p:txBody>
          <a:bodyPr vert="horz" lIns="91440" tIns="45720" rIns="91440" bIns="45720" rtlCol="0" anchor="ctr">
            <a:normAutofit/>
          </a:bodyPr>
          <a:lstStyle/>
          <a:p>
            <a:pPr algn="l"/>
            <a:endParaRPr kumimoji="0" lang="en-US" sz="1200"/>
          </a:p>
        </p:txBody>
      </p:sp>
    </p:spTree>
    <p:extLst>
      <p:ext uri="{BB962C8B-B14F-4D97-AF65-F5344CB8AC3E}">
        <p14:creationId xmlns:p14="http://schemas.microsoft.com/office/powerpoint/2010/main" val="472161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2DD2E6-EFF9-9D4E-A147-93621B1056E4}"/>
              </a:ext>
            </a:extLst>
          </p:cNvPr>
          <p:cNvSpPr>
            <a:spLocks noGrp="1"/>
          </p:cNvSpPr>
          <p:nvPr>
            <p:ph type="ftr" sz="quarter" idx="11"/>
          </p:nvPr>
        </p:nvSpPr>
        <p:spPr/>
        <p:txBody>
          <a:bodyPr/>
          <a:lstStyle/>
          <a:p>
            <a:endParaRPr lang="en-US"/>
          </a:p>
        </p:txBody>
      </p:sp>
      <p:sp>
        <p:nvSpPr>
          <p:cNvPr id="5" name="TextBox 4">
            <a:extLst>
              <a:ext uri="{FF2B5EF4-FFF2-40B4-BE49-F238E27FC236}">
                <a16:creationId xmlns:a16="http://schemas.microsoft.com/office/drawing/2014/main" id="{6E661924-B30B-7643-8F88-145CB3593934}"/>
              </a:ext>
            </a:extLst>
          </p:cNvPr>
          <p:cNvSpPr txBox="1"/>
          <p:nvPr/>
        </p:nvSpPr>
        <p:spPr>
          <a:xfrm rot="5400000">
            <a:off x="5465588" y="3167390"/>
            <a:ext cx="6858000" cy="523220"/>
          </a:xfrm>
          <a:prstGeom prst="rect">
            <a:avLst/>
          </a:prstGeom>
          <a:noFill/>
        </p:spPr>
        <p:txBody>
          <a:bodyPr wrap="square" rtlCol="0">
            <a:spAutoFit/>
          </a:bodyPr>
          <a:lstStyle/>
          <a:p>
            <a:r>
              <a:rPr lang="en-US" sz="1400" dirty="0"/>
              <a:t>https://</a:t>
            </a:r>
            <a:r>
              <a:rPr lang="en-US" sz="1400" dirty="0" err="1"/>
              <a:t>www.healthsystemtracker.org</a:t>
            </a:r>
            <a:r>
              <a:rPr lang="en-US" sz="1400" dirty="0"/>
              <a:t>/chart-collection/health-spending-u-s-compare-countries/#item-since-1980-gap-widened-u-s-health-spending-countries</a:t>
            </a:r>
          </a:p>
        </p:txBody>
      </p:sp>
      <p:pic>
        <p:nvPicPr>
          <p:cNvPr id="9" name="Picture 8">
            <a:extLst>
              <a:ext uri="{FF2B5EF4-FFF2-40B4-BE49-F238E27FC236}">
                <a16:creationId xmlns:a16="http://schemas.microsoft.com/office/drawing/2014/main" id="{E2E9CB70-A042-F84F-9710-23552703227F}"/>
              </a:ext>
            </a:extLst>
          </p:cNvPr>
          <p:cNvPicPr>
            <a:picLocks noChangeAspect="1"/>
          </p:cNvPicPr>
          <p:nvPr/>
        </p:nvPicPr>
        <p:blipFill>
          <a:blip r:embed="rId2"/>
          <a:stretch>
            <a:fillRect/>
          </a:stretch>
        </p:blipFill>
        <p:spPr>
          <a:xfrm>
            <a:off x="482262" y="0"/>
            <a:ext cx="8179475" cy="6858000"/>
          </a:xfrm>
          <a:prstGeom prst="rect">
            <a:avLst/>
          </a:prstGeom>
        </p:spPr>
      </p:pic>
    </p:spTree>
    <p:extLst>
      <p:ext uri="{BB962C8B-B14F-4D97-AF65-F5344CB8AC3E}">
        <p14:creationId xmlns:p14="http://schemas.microsoft.com/office/powerpoint/2010/main" val="834551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sp>
        <p:nvSpPr>
          <p:cNvPr id="3" name="Content Placeholder 2"/>
          <p:cNvSpPr>
            <a:spLocks noGrp="1"/>
          </p:cNvSpPr>
          <p:nvPr>
            <p:ph idx="1"/>
          </p:nvPr>
        </p:nvSpPr>
        <p:spPr>
          <a:xfrm>
            <a:off x="726141" y="1586753"/>
            <a:ext cx="7691719" cy="4892452"/>
          </a:xfrm>
        </p:spPr>
        <p:txBody>
          <a:bodyPr>
            <a:normAutofit lnSpcReduction="10000"/>
          </a:bodyPr>
          <a:lstStyle/>
          <a:p>
            <a:pPr marL="457200" lvl="1">
              <a:spcBef>
                <a:spcPts val="2400"/>
              </a:spcBef>
              <a:buClrTx/>
            </a:pPr>
            <a:r>
              <a:rPr lang="en-US" sz="2400" dirty="0"/>
              <a:t>Cancer 5-year survival rates </a:t>
            </a:r>
            <a:r>
              <a:rPr lang="en-US" sz="1800" dirty="0"/>
              <a:t>(2007-2012 or last available year)</a:t>
            </a:r>
          </a:p>
          <a:p>
            <a:pPr marL="930275" lvl="2" indent="-400050">
              <a:spcBef>
                <a:spcPts val="2400"/>
              </a:spcBef>
              <a:buNone/>
            </a:pPr>
            <a:r>
              <a:rPr lang="en-US" sz="2200" dirty="0"/>
              <a:t>Breast cancer: </a:t>
            </a:r>
            <a:br>
              <a:rPr lang="en-US" sz="2200" dirty="0"/>
            </a:br>
            <a:r>
              <a:rPr lang="en-US" sz="1700" dirty="0"/>
              <a:t>US: #1 (of 23 OECD countries)</a:t>
            </a:r>
            <a:br>
              <a:rPr lang="en-US" sz="1700" dirty="0"/>
            </a:br>
            <a:r>
              <a:rPr lang="en-US" sz="1700" dirty="0"/>
              <a:t>UK: #20</a:t>
            </a:r>
            <a:br>
              <a:rPr lang="en-US" sz="1700" dirty="0"/>
            </a:br>
            <a:r>
              <a:rPr lang="en-US" sz="1700" dirty="0"/>
              <a:t>Canada: #3</a:t>
            </a:r>
          </a:p>
          <a:p>
            <a:pPr marL="930275" lvl="2" indent="-400050">
              <a:spcBef>
                <a:spcPts val="2400"/>
              </a:spcBef>
              <a:buNone/>
            </a:pPr>
            <a:r>
              <a:rPr lang="en-US" sz="2200" dirty="0"/>
              <a:t>Cervical cancer: </a:t>
            </a:r>
            <a:br>
              <a:rPr lang="en-US" sz="2200" dirty="0"/>
            </a:br>
            <a:r>
              <a:rPr lang="en-US" sz="1700" dirty="0"/>
              <a:t>US: #19 of 23</a:t>
            </a:r>
            <a:br>
              <a:rPr lang="en-US" sz="1700" dirty="0"/>
            </a:br>
            <a:r>
              <a:rPr lang="en-US" sz="1700" dirty="0"/>
              <a:t>UK: #20</a:t>
            </a:r>
            <a:br>
              <a:rPr lang="en-US" sz="1700" dirty="0"/>
            </a:br>
            <a:r>
              <a:rPr lang="en-US" sz="1700" dirty="0"/>
              <a:t>Canada: #12</a:t>
            </a:r>
            <a:endParaRPr lang="en-US" sz="1900" dirty="0"/>
          </a:p>
          <a:p>
            <a:pPr marL="930275" lvl="2" indent="-400050">
              <a:spcBef>
                <a:spcPts val="2400"/>
              </a:spcBef>
              <a:buNone/>
            </a:pPr>
            <a:r>
              <a:rPr lang="en-US" sz="2200" dirty="0"/>
              <a:t>Colorectal: </a:t>
            </a:r>
            <a:br>
              <a:rPr lang="en-US" sz="2200" dirty="0"/>
            </a:br>
            <a:r>
              <a:rPr lang="en-US" sz="1700" dirty="0"/>
              <a:t>US: #5 of 23</a:t>
            </a:r>
            <a:br>
              <a:rPr lang="en-US" sz="1700" dirty="0"/>
            </a:br>
            <a:r>
              <a:rPr lang="en-US" sz="1700" dirty="0"/>
              <a:t>UK: #20</a:t>
            </a:r>
            <a:br>
              <a:rPr lang="en-US" sz="1700" dirty="0"/>
            </a:br>
            <a:r>
              <a:rPr lang="en-US" sz="1700" dirty="0"/>
              <a:t>Canada: #10</a:t>
            </a:r>
            <a:endParaRPr lang="en-US" sz="1200" dirty="0"/>
          </a:p>
          <a:p>
            <a:pPr marL="461963" lvl="2" indent="-4763">
              <a:spcBef>
                <a:spcPts val="2400"/>
              </a:spcBef>
              <a:buNone/>
            </a:pPr>
            <a:r>
              <a:rPr lang="en-US" sz="1200" dirty="0"/>
              <a:t>All data from IEA: https://</a:t>
            </a:r>
            <a:r>
              <a:rPr lang="en-US" sz="1200" dirty="0" err="1"/>
              <a:t>iea.org.uk</a:t>
            </a:r>
            <a:r>
              <a:rPr lang="en-US" sz="1200" dirty="0"/>
              <a:t>/publications/research/health-check-the-</a:t>
            </a:r>
            <a:r>
              <a:rPr lang="en-US" sz="1200" dirty="0" err="1"/>
              <a:t>nhs</a:t>
            </a:r>
            <a:r>
              <a:rPr lang="en-US" sz="1200" dirty="0"/>
              <a:t>-and-market-reforms, 2014</a:t>
            </a:r>
          </a:p>
        </p:txBody>
      </p:sp>
      <p:sp>
        <p:nvSpPr>
          <p:cNvPr id="4" name="Footer Placeholder 3">
            <a:extLst>
              <a:ext uri="{FF2B5EF4-FFF2-40B4-BE49-F238E27FC236}">
                <a16:creationId xmlns:a16="http://schemas.microsoft.com/office/drawing/2014/main" id="{12F66024-3104-B345-A84E-1E7CE2903AE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3450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sp>
        <p:nvSpPr>
          <p:cNvPr id="3" name="Content Placeholder 2"/>
          <p:cNvSpPr>
            <a:spLocks noGrp="1"/>
          </p:cNvSpPr>
          <p:nvPr>
            <p:ph idx="1"/>
          </p:nvPr>
        </p:nvSpPr>
        <p:spPr>
          <a:xfrm>
            <a:off x="726141" y="1586753"/>
            <a:ext cx="7691719" cy="4892452"/>
          </a:xfrm>
        </p:spPr>
        <p:txBody>
          <a:bodyPr>
            <a:normAutofit lnSpcReduction="10000"/>
          </a:bodyPr>
          <a:lstStyle/>
          <a:p>
            <a:pPr marL="457200" lvl="1">
              <a:spcBef>
                <a:spcPts val="2400"/>
              </a:spcBef>
              <a:buClrTx/>
            </a:pPr>
            <a:r>
              <a:rPr lang="en-US" sz="2400" dirty="0"/>
              <a:t>Stroke 30-day survival rates </a:t>
            </a:r>
            <a:r>
              <a:rPr lang="en-US" sz="1800" dirty="0"/>
              <a:t>(2007-2012 or last available year)</a:t>
            </a:r>
          </a:p>
          <a:p>
            <a:pPr marL="930275" lvl="2" indent="-400050">
              <a:spcBef>
                <a:spcPts val="2400"/>
              </a:spcBef>
              <a:buNone/>
            </a:pPr>
            <a:r>
              <a:rPr lang="en-US" sz="2200" dirty="0"/>
              <a:t>AMI: </a:t>
            </a:r>
            <a:br>
              <a:rPr lang="en-US" sz="2200" dirty="0"/>
            </a:br>
            <a:r>
              <a:rPr lang="en-US" sz="1700" dirty="0"/>
              <a:t>US: #7 (of 31 OECD countries)</a:t>
            </a:r>
            <a:br>
              <a:rPr lang="en-US" sz="1700" dirty="0"/>
            </a:br>
            <a:r>
              <a:rPr lang="en-US" sz="1700" dirty="0"/>
              <a:t>UK: #22</a:t>
            </a:r>
            <a:br>
              <a:rPr lang="en-US" sz="1700" dirty="0"/>
            </a:br>
            <a:r>
              <a:rPr lang="en-US" sz="1700" dirty="0"/>
              <a:t>Canada: #8</a:t>
            </a:r>
          </a:p>
          <a:p>
            <a:pPr marL="930275" lvl="2" indent="-400050">
              <a:spcBef>
                <a:spcPts val="2400"/>
              </a:spcBef>
              <a:buNone/>
            </a:pPr>
            <a:r>
              <a:rPr lang="en-US" sz="2200" dirty="0"/>
              <a:t>Hemorrhagic stroke: </a:t>
            </a:r>
            <a:br>
              <a:rPr lang="en-US" sz="2200" dirty="0"/>
            </a:br>
            <a:r>
              <a:rPr lang="en-US" sz="1700" dirty="0"/>
              <a:t>US: #15 of 31</a:t>
            </a:r>
            <a:br>
              <a:rPr lang="en-US" sz="1700" dirty="0"/>
            </a:br>
            <a:r>
              <a:rPr lang="en-US" sz="1700" dirty="0"/>
              <a:t>UK: #26</a:t>
            </a:r>
            <a:br>
              <a:rPr lang="en-US" sz="1700" dirty="0"/>
            </a:br>
            <a:r>
              <a:rPr lang="en-US" sz="1700" dirty="0"/>
              <a:t>Canada: #14</a:t>
            </a:r>
            <a:endParaRPr lang="en-US" sz="1900" dirty="0"/>
          </a:p>
          <a:p>
            <a:pPr marL="930275" lvl="2" indent="-400050">
              <a:spcBef>
                <a:spcPts val="2400"/>
              </a:spcBef>
              <a:buNone/>
            </a:pPr>
            <a:r>
              <a:rPr lang="en-US" sz="2200" dirty="0"/>
              <a:t>Ischemic stroke: </a:t>
            </a:r>
            <a:br>
              <a:rPr lang="en-US" sz="2200" dirty="0"/>
            </a:br>
            <a:r>
              <a:rPr lang="en-US" sz="1700" dirty="0"/>
              <a:t>US: #4 of 31</a:t>
            </a:r>
            <a:br>
              <a:rPr lang="en-US" sz="1700" dirty="0"/>
            </a:br>
            <a:r>
              <a:rPr lang="en-US" sz="1700" dirty="0"/>
              <a:t>UK: #25</a:t>
            </a:r>
            <a:br>
              <a:rPr lang="en-US" sz="1700" dirty="0"/>
            </a:br>
            <a:r>
              <a:rPr lang="en-US" sz="1700" dirty="0"/>
              <a:t>Canada: #22</a:t>
            </a:r>
            <a:endParaRPr lang="en-US" sz="1200" dirty="0"/>
          </a:p>
          <a:p>
            <a:pPr marL="461963" lvl="2" indent="-4763">
              <a:spcBef>
                <a:spcPts val="2400"/>
              </a:spcBef>
              <a:buNone/>
            </a:pPr>
            <a:r>
              <a:rPr lang="en-US" sz="1200" dirty="0"/>
              <a:t>All data from IEA: https://</a:t>
            </a:r>
            <a:r>
              <a:rPr lang="en-US" sz="1200" dirty="0" err="1"/>
              <a:t>iea.org.uk</a:t>
            </a:r>
            <a:r>
              <a:rPr lang="en-US" sz="1200" dirty="0"/>
              <a:t>/publications/research/health-check-the-</a:t>
            </a:r>
            <a:r>
              <a:rPr lang="en-US" sz="1200" dirty="0" err="1"/>
              <a:t>nhs</a:t>
            </a:r>
            <a:r>
              <a:rPr lang="en-US" sz="1200" dirty="0"/>
              <a:t>-and-market-reforms, 2014</a:t>
            </a:r>
          </a:p>
        </p:txBody>
      </p:sp>
      <p:sp>
        <p:nvSpPr>
          <p:cNvPr id="4" name="Footer Placeholder 3">
            <a:extLst>
              <a:ext uri="{FF2B5EF4-FFF2-40B4-BE49-F238E27FC236}">
                <a16:creationId xmlns:a16="http://schemas.microsoft.com/office/drawing/2014/main" id="{EA52E05E-115E-5D42-9F6E-15D4FEE52EB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1523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D99DD-160D-A547-B2CE-2322FB6F5658}"/>
              </a:ext>
            </a:extLst>
          </p:cNvPr>
          <p:cNvPicPr>
            <a:picLocks noChangeAspect="1"/>
          </p:cNvPicPr>
          <p:nvPr/>
        </p:nvPicPr>
        <p:blipFill>
          <a:blip r:embed="rId2"/>
          <a:stretch>
            <a:fillRect/>
          </a:stretch>
        </p:blipFill>
        <p:spPr>
          <a:xfrm>
            <a:off x="0" y="55856"/>
            <a:ext cx="9144000" cy="6746288"/>
          </a:xfrm>
          <a:prstGeom prst="rect">
            <a:avLst/>
          </a:prstGeom>
        </p:spPr>
      </p:pic>
      <p:sp>
        <p:nvSpPr>
          <p:cNvPr id="5" name="TextBox 4">
            <a:extLst>
              <a:ext uri="{FF2B5EF4-FFF2-40B4-BE49-F238E27FC236}">
                <a16:creationId xmlns:a16="http://schemas.microsoft.com/office/drawing/2014/main" id="{6E661924-B30B-7643-8F88-145CB3593934}"/>
              </a:ext>
            </a:extLst>
          </p:cNvPr>
          <p:cNvSpPr txBox="1"/>
          <p:nvPr/>
        </p:nvSpPr>
        <p:spPr>
          <a:xfrm rot="5400000">
            <a:off x="5465588" y="3167390"/>
            <a:ext cx="6858000" cy="523220"/>
          </a:xfrm>
          <a:prstGeom prst="rect">
            <a:avLst/>
          </a:prstGeom>
          <a:noFill/>
        </p:spPr>
        <p:txBody>
          <a:bodyPr wrap="square" rtlCol="0">
            <a:spAutoFit/>
          </a:bodyPr>
          <a:lstStyle/>
          <a:p>
            <a:r>
              <a:rPr lang="en-US" sz="1400" dirty="0"/>
              <a:t>https://</a:t>
            </a:r>
            <a:r>
              <a:rPr lang="en-US" sz="1400" dirty="0" err="1"/>
              <a:t>www.healthsystemtracker.org</a:t>
            </a:r>
            <a:r>
              <a:rPr lang="en-US" sz="1400" dirty="0"/>
              <a:t>/chart-collection/health-spending-u-s-compare-countries/#item-since-1980-gap-widened-u-s-health-spending-countries</a:t>
            </a:r>
          </a:p>
        </p:txBody>
      </p:sp>
      <p:sp>
        <p:nvSpPr>
          <p:cNvPr id="2" name="Footer Placeholder 1">
            <a:extLst>
              <a:ext uri="{FF2B5EF4-FFF2-40B4-BE49-F238E27FC236}">
                <a16:creationId xmlns:a16="http://schemas.microsoft.com/office/drawing/2014/main" id="{55EC8DB2-3428-E448-83D4-270D9B743F5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081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3638F2F-4688-4030-B1CC-80272444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48C811F0-0ED8-4A7B-BFDE-6433C690E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491551" y="625230"/>
            <a:ext cx="1910102" cy="1928003"/>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727AC3D-876A-0640-B3CD-DBECBAE913A9}"/>
              </a:ext>
            </a:extLst>
          </p:cNvPr>
          <p:cNvSpPr>
            <a:spLocks noGrp="1"/>
          </p:cNvSpPr>
          <p:nvPr>
            <p:ph type="title"/>
          </p:nvPr>
        </p:nvSpPr>
        <p:spPr>
          <a:xfrm>
            <a:off x="940323" y="1327355"/>
            <a:ext cx="2669568" cy="4482564"/>
          </a:xfrm>
        </p:spPr>
        <p:txBody>
          <a:bodyPr>
            <a:normAutofit/>
          </a:bodyPr>
          <a:lstStyle/>
          <a:p>
            <a:r>
              <a:rPr lang="en-US" sz="3400" dirty="0"/>
              <a:t>2. Eliminate occupational licensure</a:t>
            </a:r>
          </a:p>
        </p:txBody>
      </p:sp>
      <p:sp>
        <p:nvSpPr>
          <p:cNvPr id="3" name="Content Placeholder 2">
            <a:extLst>
              <a:ext uri="{FF2B5EF4-FFF2-40B4-BE49-F238E27FC236}">
                <a16:creationId xmlns:a16="http://schemas.microsoft.com/office/drawing/2014/main" id="{AD875452-AC21-C649-8149-E5F0B4A9BDDF}"/>
              </a:ext>
            </a:extLst>
          </p:cNvPr>
          <p:cNvSpPr>
            <a:spLocks noGrp="1"/>
          </p:cNvSpPr>
          <p:nvPr>
            <p:ph idx="1"/>
          </p:nvPr>
        </p:nvSpPr>
        <p:spPr>
          <a:xfrm>
            <a:off x="4575092" y="1327356"/>
            <a:ext cx="3654508" cy="4482564"/>
          </a:xfrm>
        </p:spPr>
        <p:txBody>
          <a:bodyPr>
            <a:normAutofit/>
          </a:bodyPr>
          <a:lstStyle/>
          <a:p>
            <a:r>
              <a:rPr lang="en-US" sz="1700"/>
              <a:t>Occupational licensure tends to limit competition and ossify the status quo, under the guise of protecting patients.</a:t>
            </a:r>
          </a:p>
          <a:p>
            <a:r>
              <a:rPr lang="en-US" sz="1700"/>
              <a:t>Under pandemic conditions, </a:t>
            </a:r>
          </a:p>
          <a:p>
            <a:pPr lvl="1"/>
            <a:r>
              <a:rPr lang="en-US" sz="1700"/>
              <a:t>those who may be skilled but let their licensure lapse can’t easily re-enter, </a:t>
            </a:r>
          </a:p>
          <a:p>
            <a:pPr lvl="1"/>
            <a:r>
              <a:rPr lang="en-US" sz="1700"/>
              <a:t>skilled people who are able to perform a function legally restricted to another group are unable to alleviate labor shortages, and not-quite-finished students are unable to put their training to full use.</a:t>
            </a:r>
          </a:p>
        </p:txBody>
      </p:sp>
      <p:sp>
        <p:nvSpPr>
          <p:cNvPr id="20" name="Rectangle 19">
            <a:extLst>
              <a:ext uri="{FF2B5EF4-FFF2-40B4-BE49-F238E27FC236}">
                <a16:creationId xmlns:a16="http://schemas.microsoft.com/office/drawing/2014/main" id="{AAC19CEE-435E-4643-849E-5194A5743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53386"/>
            <a:ext cx="9143999" cy="404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Footer Placeholder 3">
            <a:extLst>
              <a:ext uri="{FF2B5EF4-FFF2-40B4-BE49-F238E27FC236}">
                <a16:creationId xmlns:a16="http://schemas.microsoft.com/office/drawing/2014/main" id="{F1192F41-3553-6C47-B608-E2AA754FBBFB}"/>
              </a:ext>
            </a:extLst>
          </p:cNvPr>
          <p:cNvSpPr>
            <a:spLocks noGrp="1"/>
          </p:cNvSpPr>
          <p:nvPr>
            <p:ph type="ftr" sz="quarter" idx="11"/>
          </p:nvPr>
        </p:nvSpPr>
        <p:spPr>
          <a:xfrm>
            <a:off x="2170173" y="6453386"/>
            <a:ext cx="4710622" cy="40461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1637304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1956-F538-0940-888B-0A2651AE0733}"/>
              </a:ext>
            </a:extLst>
          </p:cNvPr>
          <p:cNvSpPr>
            <a:spLocks noGrp="1"/>
          </p:cNvSpPr>
          <p:nvPr>
            <p:ph type="title"/>
          </p:nvPr>
        </p:nvSpPr>
        <p:spPr/>
        <p:txBody>
          <a:bodyPr/>
          <a:lstStyle/>
          <a:p>
            <a:r>
              <a:rPr lang="en-US" dirty="0"/>
              <a:t>Wait Times</a:t>
            </a:r>
          </a:p>
        </p:txBody>
      </p:sp>
      <p:sp>
        <p:nvSpPr>
          <p:cNvPr id="3" name="Content Placeholder 2">
            <a:extLst>
              <a:ext uri="{FF2B5EF4-FFF2-40B4-BE49-F238E27FC236}">
                <a16:creationId xmlns:a16="http://schemas.microsoft.com/office/drawing/2014/main" id="{5297C841-BAEC-E74D-9796-03A5355B2252}"/>
              </a:ext>
            </a:extLst>
          </p:cNvPr>
          <p:cNvSpPr>
            <a:spLocks noGrp="1"/>
          </p:cNvSpPr>
          <p:nvPr>
            <p:ph idx="1"/>
          </p:nvPr>
        </p:nvSpPr>
        <p:spPr>
          <a:xfrm>
            <a:off x="1028701" y="1961321"/>
            <a:ext cx="3980622" cy="4214191"/>
          </a:xfrm>
        </p:spPr>
        <p:txBody>
          <a:bodyPr>
            <a:normAutofit/>
          </a:bodyPr>
          <a:lstStyle/>
          <a:p>
            <a:r>
              <a:rPr lang="en-US" dirty="0"/>
              <a:t>Wait times in the US have been increasing.</a:t>
            </a:r>
          </a:p>
          <a:p>
            <a:r>
              <a:rPr lang="en-US" dirty="0"/>
              <a:t>Wait times in the US tend to be shorter where the revenue to the provider is greater.</a:t>
            </a:r>
          </a:p>
          <a:p>
            <a:r>
              <a:rPr lang="en-US" dirty="0"/>
              <a:t>Wait times also vary tremendously from city to city, depending on the availability of different kinds of specialists.</a:t>
            </a:r>
          </a:p>
          <a:p>
            <a:pPr marL="530352" lvl="1" indent="0">
              <a:buNone/>
            </a:pPr>
            <a:r>
              <a:rPr lang="en-US" dirty="0"/>
              <a:t>	</a:t>
            </a:r>
            <a:r>
              <a:rPr lang="en-US" sz="1600" i="0" dirty="0"/>
              <a:t>-- </a:t>
            </a:r>
            <a:r>
              <a:rPr lang="en-US" sz="1600" dirty="0"/>
              <a:t>New York Times, </a:t>
            </a:r>
            <a:r>
              <a:rPr lang="en-US" sz="1600" i="0" dirty="0"/>
              <a:t>July 6, 2014</a:t>
            </a:r>
            <a:endParaRPr lang="en-US" i="0" dirty="0"/>
          </a:p>
        </p:txBody>
      </p:sp>
      <p:sp>
        <p:nvSpPr>
          <p:cNvPr id="4" name="Footer Placeholder 3">
            <a:extLst>
              <a:ext uri="{FF2B5EF4-FFF2-40B4-BE49-F238E27FC236}">
                <a16:creationId xmlns:a16="http://schemas.microsoft.com/office/drawing/2014/main" id="{79E7E6F2-32A0-0F46-AD4F-B6E47CDD868E}"/>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151B7D75-362B-B949-A8DF-4F4DBA4C1877}"/>
              </a:ext>
            </a:extLst>
          </p:cNvPr>
          <p:cNvPicPr>
            <a:picLocks noChangeAspect="1"/>
          </p:cNvPicPr>
          <p:nvPr/>
        </p:nvPicPr>
        <p:blipFill>
          <a:blip r:embed="rId2"/>
          <a:stretch>
            <a:fillRect/>
          </a:stretch>
        </p:blipFill>
        <p:spPr>
          <a:xfrm>
            <a:off x="5115338" y="1481644"/>
            <a:ext cx="4028661" cy="3477981"/>
          </a:xfrm>
          <a:prstGeom prst="rect">
            <a:avLst/>
          </a:prstGeom>
        </p:spPr>
      </p:pic>
      <p:sp>
        <p:nvSpPr>
          <p:cNvPr id="8" name="TextBox 7">
            <a:extLst>
              <a:ext uri="{FF2B5EF4-FFF2-40B4-BE49-F238E27FC236}">
                <a16:creationId xmlns:a16="http://schemas.microsoft.com/office/drawing/2014/main" id="{948491E4-78A9-BF44-9E2E-5DFF58348DC5}"/>
              </a:ext>
            </a:extLst>
          </p:cNvPr>
          <p:cNvSpPr txBox="1"/>
          <p:nvPr/>
        </p:nvSpPr>
        <p:spPr>
          <a:xfrm>
            <a:off x="6069495" y="4959625"/>
            <a:ext cx="2822713" cy="307777"/>
          </a:xfrm>
          <a:prstGeom prst="rect">
            <a:avLst/>
          </a:prstGeom>
          <a:noFill/>
        </p:spPr>
        <p:txBody>
          <a:bodyPr wrap="square" rtlCol="0">
            <a:spAutoFit/>
          </a:bodyPr>
          <a:lstStyle/>
          <a:p>
            <a:pPr algn="r"/>
            <a:r>
              <a:rPr lang="en-US" sz="1400" dirty="0" err="1"/>
              <a:t>beckershospitalreview.com</a:t>
            </a:r>
            <a:endParaRPr lang="en-US" sz="1400" dirty="0"/>
          </a:p>
        </p:txBody>
      </p:sp>
    </p:spTree>
    <p:extLst>
      <p:ext uri="{BB962C8B-B14F-4D97-AF65-F5344CB8AC3E}">
        <p14:creationId xmlns:p14="http://schemas.microsoft.com/office/powerpoint/2010/main" val="3692841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7C841-BAEC-E74D-9796-03A5355B2252}"/>
              </a:ext>
            </a:extLst>
          </p:cNvPr>
          <p:cNvSpPr>
            <a:spLocks noGrp="1"/>
          </p:cNvSpPr>
          <p:nvPr>
            <p:ph idx="1"/>
          </p:nvPr>
        </p:nvSpPr>
        <p:spPr>
          <a:xfrm>
            <a:off x="1028700" y="2294313"/>
            <a:ext cx="7200900" cy="3458094"/>
          </a:xfrm>
        </p:spPr>
        <p:txBody>
          <a:bodyPr/>
          <a:lstStyle/>
          <a:p>
            <a:r>
              <a:rPr lang="en-US" dirty="0"/>
              <a:t>However, wait times have also increased in recent years in countries that have a less market-oriented system than the US, such as Canada. </a:t>
            </a:r>
          </a:p>
          <a:p>
            <a:r>
              <a:rPr lang="en-US" dirty="0"/>
              <a:t>The Fraser Institute’s 2017 report, by Bacchus </a:t>
            </a:r>
            <a:r>
              <a:rPr lang="en-US" dirty="0" err="1"/>
              <a:t>Barua</a:t>
            </a:r>
            <a:r>
              <a:rPr lang="en-US" dirty="0"/>
              <a:t>, shows that wait times for “medically necessary treatment” increased since 2016, and the median waiting time was the longest that survey had ever recorded. </a:t>
            </a:r>
            <a:r>
              <a:rPr lang="en-US" sz="1600" dirty="0"/>
              <a:t>(https://www.fraserinstitute.org/sites/default/files/waiting-your-turn-2017.pdf)</a:t>
            </a:r>
          </a:p>
          <a:p>
            <a:pPr marL="530352" lvl="1" indent="0">
              <a:buNone/>
            </a:pPr>
            <a:r>
              <a:rPr lang="en-US" dirty="0"/>
              <a:t>				</a:t>
            </a:r>
            <a:endParaRPr lang="en-US" i="0" dirty="0"/>
          </a:p>
        </p:txBody>
      </p:sp>
      <p:pic>
        <p:nvPicPr>
          <p:cNvPr id="6" name="Picture 5">
            <a:extLst>
              <a:ext uri="{FF2B5EF4-FFF2-40B4-BE49-F238E27FC236}">
                <a16:creationId xmlns:a16="http://schemas.microsoft.com/office/drawing/2014/main" id="{08643EDD-532E-3D4B-82FE-32D576DC7F38}"/>
              </a:ext>
            </a:extLst>
          </p:cNvPr>
          <p:cNvPicPr>
            <a:picLocks noChangeAspect="1"/>
          </p:cNvPicPr>
          <p:nvPr/>
        </p:nvPicPr>
        <p:blipFill>
          <a:blip r:embed="rId2"/>
          <a:stretch>
            <a:fillRect/>
          </a:stretch>
        </p:blipFill>
        <p:spPr>
          <a:xfrm>
            <a:off x="2175792" y="464473"/>
            <a:ext cx="4705004" cy="1430321"/>
          </a:xfrm>
          <a:prstGeom prst="rect">
            <a:avLst/>
          </a:prstGeom>
        </p:spPr>
      </p:pic>
      <p:sp>
        <p:nvSpPr>
          <p:cNvPr id="2" name="Footer Placeholder 1">
            <a:extLst>
              <a:ext uri="{FF2B5EF4-FFF2-40B4-BE49-F238E27FC236}">
                <a16:creationId xmlns:a16="http://schemas.microsoft.com/office/drawing/2014/main" id="{DD45CC93-B805-E148-B82E-BF5E05ED81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461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49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1249433"/>
            <a:ext cx="8343900" cy="2527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3983809"/>
            <a:ext cx="8432800" cy="2476500"/>
          </a:xfrm>
          <a:prstGeom prst="rect">
            <a:avLst/>
          </a:prstGeom>
        </p:spPr>
      </p:pic>
      <p:cxnSp>
        <p:nvCxnSpPr>
          <p:cNvPr id="9" name="Straight Connector 8"/>
          <p:cNvCxnSpPr/>
          <p:nvPr/>
        </p:nvCxnSpPr>
        <p:spPr>
          <a:xfrm flipH="1">
            <a:off x="197222" y="3776733"/>
            <a:ext cx="866289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A02902D9-874D-3748-B75A-56384EB8D59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08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7CD935-B4DB-6E49-BA8A-7F49A9EDDFD4}"/>
              </a:ext>
            </a:extLst>
          </p:cNvPr>
          <p:cNvPicPr>
            <a:picLocks noGrp="1" noChangeAspect="1"/>
          </p:cNvPicPr>
          <p:nvPr>
            <p:ph idx="1"/>
          </p:nvPr>
        </p:nvPicPr>
        <p:blipFill>
          <a:blip r:embed="rId2"/>
          <a:stretch>
            <a:fillRect/>
          </a:stretch>
        </p:blipFill>
        <p:spPr>
          <a:xfrm>
            <a:off x="2361649" y="246953"/>
            <a:ext cx="6718851" cy="2922549"/>
          </a:xfrm>
          <a:ln>
            <a:solidFill>
              <a:schemeClr val="tx1"/>
            </a:solidFill>
          </a:ln>
        </p:spPr>
      </p:pic>
      <p:sp>
        <p:nvSpPr>
          <p:cNvPr id="4" name="Footer Placeholder 3">
            <a:extLst>
              <a:ext uri="{FF2B5EF4-FFF2-40B4-BE49-F238E27FC236}">
                <a16:creationId xmlns:a16="http://schemas.microsoft.com/office/drawing/2014/main" id="{56285B46-B96B-4B4D-899A-CE1B79136420}"/>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04297BDB-D11A-AF47-95F6-0AEE2A70B78B}"/>
              </a:ext>
            </a:extLst>
          </p:cNvPr>
          <p:cNvPicPr>
            <a:picLocks noChangeAspect="1"/>
          </p:cNvPicPr>
          <p:nvPr/>
        </p:nvPicPr>
        <p:blipFill>
          <a:blip r:embed="rId3"/>
          <a:stretch>
            <a:fillRect/>
          </a:stretch>
        </p:blipFill>
        <p:spPr>
          <a:xfrm>
            <a:off x="-16436" y="3748681"/>
            <a:ext cx="8890000" cy="1993900"/>
          </a:xfrm>
          <a:prstGeom prst="rect">
            <a:avLst/>
          </a:prstGeom>
        </p:spPr>
      </p:pic>
      <p:pic>
        <p:nvPicPr>
          <p:cNvPr id="12" name="Picture 11">
            <a:extLst>
              <a:ext uri="{FF2B5EF4-FFF2-40B4-BE49-F238E27FC236}">
                <a16:creationId xmlns:a16="http://schemas.microsoft.com/office/drawing/2014/main" id="{B49B1978-B440-3F42-97FA-44007E287F01}"/>
              </a:ext>
            </a:extLst>
          </p:cNvPr>
          <p:cNvPicPr>
            <a:picLocks noChangeAspect="1"/>
          </p:cNvPicPr>
          <p:nvPr/>
        </p:nvPicPr>
        <p:blipFill>
          <a:blip r:embed="rId4"/>
          <a:stretch>
            <a:fillRect/>
          </a:stretch>
        </p:blipFill>
        <p:spPr>
          <a:xfrm>
            <a:off x="0" y="5742581"/>
            <a:ext cx="8216348" cy="884837"/>
          </a:xfrm>
          <a:prstGeom prst="rect">
            <a:avLst/>
          </a:prstGeom>
        </p:spPr>
      </p:pic>
      <p:pic>
        <p:nvPicPr>
          <p:cNvPr id="14" name="Picture 13">
            <a:extLst>
              <a:ext uri="{FF2B5EF4-FFF2-40B4-BE49-F238E27FC236}">
                <a16:creationId xmlns:a16="http://schemas.microsoft.com/office/drawing/2014/main" id="{5CA61D15-2DFE-BE47-9F50-4ABA8B905832}"/>
              </a:ext>
            </a:extLst>
          </p:cNvPr>
          <p:cNvPicPr>
            <a:picLocks noChangeAspect="1"/>
          </p:cNvPicPr>
          <p:nvPr/>
        </p:nvPicPr>
        <p:blipFill>
          <a:blip r:embed="rId5"/>
          <a:stretch>
            <a:fillRect/>
          </a:stretch>
        </p:blipFill>
        <p:spPr>
          <a:xfrm>
            <a:off x="106018" y="2892882"/>
            <a:ext cx="2319130" cy="748886"/>
          </a:xfrm>
          <a:prstGeom prst="rect">
            <a:avLst/>
          </a:prstGeom>
        </p:spPr>
      </p:pic>
      <p:pic>
        <p:nvPicPr>
          <p:cNvPr id="16" name="Picture 15">
            <a:extLst>
              <a:ext uri="{FF2B5EF4-FFF2-40B4-BE49-F238E27FC236}">
                <a16:creationId xmlns:a16="http://schemas.microsoft.com/office/drawing/2014/main" id="{294FB2B7-4753-3E4D-A122-A82F2EA54C23}"/>
              </a:ext>
            </a:extLst>
          </p:cNvPr>
          <p:cNvPicPr>
            <a:picLocks noChangeAspect="1"/>
          </p:cNvPicPr>
          <p:nvPr/>
        </p:nvPicPr>
        <p:blipFill>
          <a:blip r:embed="rId6"/>
          <a:stretch>
            <a:fillRect/>
          </a:stretch>
        </p:blipFill>
        <p:spPr>
          <a:xfrm>
            <a:off x="4183692" y="5589773"/>
            <a:ext cx="4689872" cy="1155584"/>
          </a:xfrm>
          <a:prstGeom prst="rect">
            <a:avLst/>
          </a:prstGeom>
          <a:ln>
            <a:solidFill>
              <a:schemeClr val="tx1"/>
            </a:solidFill>
          </a:ln>
        </p:spPr>
      </p:pic>
    </p:spTree>
    <p:extLst>
      <p:ext uri="{BB962C8B-B14F-4D97-AF65-F5344CB8AC3E}">
        <p14:creationId xmlns:p14="http://schemas.microsoft.com/office/powerpoint/2010/main" val="654526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Comparing Systems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74528"/>
          </a:xfrm>
          <a:prstGeom prst="rect">
            <a:avLst/>
          </a:prstGeom>
        </p:spPr>
      </p:pic>
      <p:sp>
        <p:nvSpPr>
          <p:cNvPr id="3" name="Footer Placeholder 2">
            <a:extLst>
              <a:ext uri="{FF2B5EF4-FFF2-40B4-BE49-F238E27FC236}">
                <a16:creationId xmlns:a16="http://schemas.microsoft.com/office/drawing/2014/main" id="{9B0EC2F2-078C-5A43-8DD0-00A61E628D6C}"/>
              </a:ext>
            </a:extLst>
          </p:cNvPr>
          <p:cNvSpPr>
            <a:spLocks noGrp="1"/>
          </p:cNvSpPr>
          <p:nvPr>
            <p:ph type="ftr" sz="quarter" idx="11"/>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9C48-1F18-9942-9A11-F8198A2DA01C}"/>
              </a:ext>
            </a:extLst>
          </p:cNvPr>
          <p:cNvSpPr>
            <a:spLocks noGrp="1"/>
          </p:cNvSpPr>
          <p:nvPr>
            <p:ph type="title"/>
          </p:nvPr>
        </p:nvSpPr>
        <p:spPr/>
        <p:txBody>
          <a:bodyPr/>
          <a:lstStyle/>
          <a:p>
            <a:r>
              <a:rPr lang="en-US" dirty="0"/>
              <a:t>Convergence</a:t>
            </a:r>
          </a:p>
        </p:txBody>
      </p:sp>
      <p:sp>
        <p:nvSpPr>
          <p:cNvPr id="3" name="Content Placeholder 2">
            <a:extLst>
              <a:ext uri="{FF2B5EF4-FFF2-40B4-BE49-F238E27FC236}">
                <a16:creationId xmlns:a16="http://schemas.microsoft.com/office/drawing/2014/main" id="{22C08F32-85FA-1448-B4C2-D3EE0743A58B}"/>
              </a:ext>
            </a:extLst>
          </p:cNvPr>
          <p:cNvSpPr>
            <a:spLocks noGrp="1"/>
          </p:cNvSpPr>
          <p:nvPr>
            <p:ph idx="1"/>
          </p:nvPr>
        </p:nvSpPr>
        <p:spPr>
          <a:xfrm>
            <a:off x="1028700" y="2853938"/>
            <a:ext cx="7200900" cy="3109714"/>
          </a:xfrm>
        </p:spPr>
        <p:txBody>
          <a:bodyPr/>
          <a:lstStyle/>
          <a:p>
            <a:pPr marL="0" indent="0">
              <a:buNone/>
            </a:pPr>
            <a:r>
              <a:rPr lang="en-US" dirty="0"/>
              <a:t>“The paradox is that America has been doubling down on government authority over health care with the Affordable Care Act, just as more and more European governments, including Denmark, England, Finland, Ireland, Italy, the Netherlands, Norway, Spain, and Sweden, have been forced by public outcry to address the unconscionable waits for care by introducing new laws.” </a:t>
            </a:r>
          </a:p>
          <a:p>
            <a:pPr marL="704850" indent="-704850">
              <a:buNone/>
            </a:pPr>
            <a:r>
              <a:rPr lang="en-US" dirty="0"/>
              <a:t>	</a:t>
            </a:r>
            <a:r>
              <a:rPr lang="en-US" sz="1800" dirty="0"/>
              <a:t>--Scott Atlas, https://</a:t>
            </a:r>
            <a:r>
              <a:rPr lang="en-US" sz="1800" dirty="0" err="1"/>
              <a:t>www.hoover.org</a:t>
            </a:r>
            <a:r>
              <a:rPr lang="en-US" sz="1800" dirty="0"/>
              <a:t>/research/surprising-international-consensus-healthcare (6/19/14)</a:t>
            </a:r>
          </a:p>
        </p:txBody>
      </p:sp>
      <p:pic>
        <p:nvPicPr>
          <p:cNvPr id="5" name="Picture 4">
            <a:extLst>
              <a:ext uri="{FF2B5EF4-FFF2-40B4-BE49-F238E27FC236}">
                <a16:creationId xmlns:a16="http://schemas.microsoft.com/office/drawing/2014/main" id="{380E2BAB-6554-3241-B950-98E3F325CF02}"/>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190CB364-FE12-474F-B59D-974F08FB2E3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90567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9C48-1F18-9942-9A11-F8198A2DA01C}"/>
              </a:ext>
            </a:extLst>
          </p:cNvPr>
          <p:cNvSpPr>
            <a:spLocks noGrp="1"/>
          </p:cNvSpPr>
          <p:nvPr>
            <p:ph type="title"/>
          </p:nvPr>
        </p:nvSpPr>
        <p:spPr/>
        <p:txBody>
          <a:bodyPr/>
          <a:lstStyle/>
          <a:p>
            <a:r>
              <a:rPr lang="en-US" dirty="0"/>
              <a:t>Convergence</a:t>
            </a:r>
          </a:p>
        </p:txBody>
      </p:sp>
      <p:sp>
        <p:nvSpPr>
          <p:cNvPr id="3" name="Content Placeholder 2">
            <a:extLst>
              <a:ext uri="{FF2B5EF4-FFF2-40B4-BE49-F238E27FC236}">
                <a16:creationId xmlns:a16="http://schemas.microsoft.com/office/drawing/2014/main" id="{22C08F32-85FA-1448-B4C2-D3EE0743A58B}"/>
              </a:ext>
            </a:extLst>
          </p:cNvPr>
          <p:cNvSpPr>
            <a:spLocks noGrp="1"/>
          </p:cNvSpPr>
          <p:nvPr>
            <p:ph idx="1"/>
          </p:nvPr>
        </p:nvSpPr>
        <p:spPr>
          <a:xfrm>
            <a:off x="1028700" y="2853938"/>
            <a:ext cx="7200900" cy="3109714"/>
          </a:xfrm>
        </p:spPr>
        <p:txBody>
          <a:bodyPr/>
          <a:lstStyle/>
          <a:p>
            <a:pPr marL="0" indent="0">
              <a:buNone/>
            </a:pPr>
            <a:r>
              <a:rPr lang="en-US" dirty="0"/>
              <a:t>”[T]he Swedish government has aggressively introduced private market forces into health care to improve access, quality, and choices. Although once entirely public, over a quarter of Swedish primary care clinics are now run by the private sector. Sweden’s municipality governments have increased spending on private care contracts by 50% in the past decade.” </a:t>
            </a:r>
          </a:p>
          <a:p>
            <a:pPr marL="704850" indent="-704850">
              <a:buNone/>
            </a:pPr>
            <a:r>
              <a:rPr lang="en-US" dirty="0"/>
              <a:t>	</a:t>
            </a:r>
            <a:r>
              <a:rPr lang="en-US" sz="1800" dirty="0"/>
              <a:t>--Scott Atlas, https://</a:t>
            </a:r>
            <a:r>
              <a:rPr lang="en-US" sz="1800" dirty="0" err="1"/>
              <a:t>www.hoover.org</a:t>
            </a:r>
            <a:r>
              <a:rPr lang="en-US" sz="1800" dirty="0"/>
              <a:t>/research/surprising-international-consensus-healthcare (6/19/14)</a:t>
            </a:r>
          </a:p>
        </p:txBody>
      </p:sp>
      <p:pic>
        <p:nvPicPr>
          <p:cNvPr id="5" name="Picture 4">
            <a:extLst>
              <a:ext uri="{FF2B5EF4-FFF2-40B4-BE49-F238E27FC236}">
                <a16:creationId xmlns:a16="http://schemas.microsoft.com/office/drawing/2014/main" id="{380E2BAB-6554-3241-B950-98E3F325CF02}"/>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300C02EF-B822-014D-BB25-7335C1E82A4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0042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Britain</a:t>
            </a:r>
          </a:p>
        </p:txBody>
      </p:sp>
      <p:sp>
        <p:nvSpPr>
          <p:cNvPr id="3" name="Content Placeholder 2"/>
          <p:cNvSpPr>
            <a:spLocks noGrp="1"/>
          </p:cNvSpPr>
          <p:nvPr>
            <p:ph idx="1"/>
          </p:nvPr>
        </p:nvSpPr>
        <p:spPr>
          <a:xfrm>
            <a:off x="1028700" y="2825084"/>
            <a:ext cx="7200900" cy="3042316"/>
          </a:xfrm>
        </p:spPr>
        <p:txBody>
          <a:bodyPr/>
          <a:lstStyle/>
          <a:p>
            <a:pPr marL="0" indent="0">
              <a:buNone/>
            </a:pPr>
            <a:r>
              <a:rPr lang="en-US" dirty="0"/>
              <a:t>About 6 million British citizens “now buy private health insurance, including almost two-thirds of those earning more than $78,700. More than 50,000 Brits travel out of the country per year and spend $250 million to receive medical care due to lack of access.”</a:t>
            </a:r>
          </a:p>
          <a:p>
            <a:pPr marL="806450" lvl="2" indent="0">
              <a:buNone/>
            </a:pPr>
            <a:r>
              <a:rPr lang="en-US" dirty="0"/>
              <a:t>--Scott Atlas, https://www.hoover.org/research/surprising-international-consensus-healthcare (6/19/14)</a:t>
            </a:r>
            <a:endParaRPr lang="en-US" sz="1600" dirty="0"/>
          </a:p>
        </p:txBody>
      </p:sp>
      <p:pic>
        <p:nvPicPr>
          <p:cNvPr id="5" name="Picture 4">
            <a:extLst>
              <a:ext uri="{FF2B5EF4-FFF2-40B4-BE49-F238E27FC236}">
                <a16:creationId xmlns:a16="http://schemas.microsoft.com/office/drawing/2014/main" id="{2DAEBD33-6DEC-074B-871C-151C3D11ECEC}"/>
              </a:ext>
            </a:extLst>
          </p:cNvPr>
          <p:cNvPicPr>
            <a:picLocks noChangeAspect="1"/>
          </p:cNvPicPr>
          <p:nvPr/>
        </p:nvPicPr>
        <p:blipFill>
          <a:blip r:embed="rId2"/>
          <a:stretch>
            <a:fillRect/>
          </a:stretch>
        </p:blipFill>
        <p:spPr>
          <a:xfrm>
            <a:off x="2192969" y="1339184"/>
            <a:ext cx="4987636" cy="1418502"/>
          </a:xfrm>
          <a:prstGeom prst="rect">
            <a:avLst/>
          </a:prstGeom>
        </p:spPr>
      </p:pic>
      <p:sp>
        <p:nvSpPr>
          <p:cNvPr id="4" name="Footer Placeholder 3">
            <a:extLst>
              <a:ext uri="{FF2B5EF4-FFF2-40B4-BE49-F238E27FC236}">
                <a16:creationId xmlns:a16="http://schemas.microsoft.com/office/drawing/2014/main" id="{429D1061-AFF2-3A48-A17F-7DBE31BE0B2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4537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C5E3-5A74-2E48-B093-3042F5A65C49}"/>
              </a:ext>
            </a:extLst>
          </p:cNvPr>
          <p:cNvSpPr>
            <a:spLocks noGrp="1"/>
          </p:cNvSpPr>
          <p:nvPr>
            <p:ph type="title"/>
          </p:nvPr>
        </p:nvSpPr>
        <p:spPr/>
        <p:txBody>
          <a:bodyPr/>
          <a:lstStyle/>
          <a:p>
            <a:r>
              <a:rPr lang="en-US" dirty="0"/>
              <a:t>Concluding Thoughts</a:t>
            </a:r>
          </a:p>
        </p:txBody>
      </p:sp>
      <p:sp>
        <p:nvSpPr>
          <p:cNvPr id="4" name="Footer Placeholder 3">
            <a:extLst>
              <a:ext uri="{FF2B5EF4-FFF2-40B4-BE49-F238E27FC236}">
                <a16:creationId xmlns:a16="http://schemas.microsoft.com/office/drawing/2014/main" id="{E70B2032-2794-D546-964A-4539247632D4}"/>
              </a:ext>
            </a:extLst>
          </p:cNvPr>
          <p:cNvSpPr>
            <a:spLocks noGrp="1"/>
          </p:cNvSpPr>
          <p:nvPr>
            <p:ph type="ftr" sz="quarter" idx="11"/>
          </p:nvPr>
        </p:nvSpPr>
        <p:spPr/>
        <p:txBody>
          <a:bodyPr/>
          <a:lstStyle/>
          <a:p>
            <a:pPr algn="ctr"/>
            <a:r>
              <a:rPr lang="en-US" sz="1100" dirty="0"/>
              <a:t>@</a:t>
            </a:r>
            <a:r>
              <a:rPr lang="en-US" sz="1100" dirty="0" err="1"/>
              <a:t>timothyterrell</a:t>
            </a:r>
            <a:endParaRPr lang="en-US" sz="1100" dirty="0"/>
          </a:p>
        </p:txBody>
      </p:sp>
      <p:sp>
        <p:nvSpPr>
          <p:cNvPr id="5" name="Content Placeholder 2">
            <a:extLst>
              <a:ext uri="{FF2B5EF4-FFF2-40B4-BE49-F238E27FC236}">
                <a16:creationId xmlns:a16="http://schemas.microsoft.com/office/drawing/2014/main" id="{581BA4DC-D4B0-0348-8C38-794E27B78F44}"/>
              </a:ext>
            </a:extLst>
          </p:cNvPr>
          <p:cNvSpPr>
            <a:spLocks noGrp="1"/>
          </p:cNvSpPr>
          <p:nvPr>
            <p:ph idx="1"/>
          </p:nvPr>
        </p:nvSpPr>
        <p:spPr>
          <a:xfrm>
            <a:off x="726141" y="1586753"/>
            <a:ext cx="4296433" cy="4892452"/>
          </a:xfrm>
        </p:spPr>
        <p:txBody>
          <a:bodyPr>
            <a:normAutofit/>
          </a:bodyPr>
          <a:lstStyle/>
          <a:p>
            <a:pPr marL="457200" lvl="1">
              <a:spcBef>
                <a:spcPts val="2400"/>
              </a:spcBef>
              <a:buClrTx/>
            </a:pPr>
            <a:r>
              <a:rPr lang="en-US" dirty="0"/>
              <a:t>Third-party payment, patents, and regulation raise costs and wait times.</a:t>
            </a:r>
          </a:p>
          <a:p>
            <a:pPr marL="457200" lvl="1">
              <a:spcBef>
                <a:spcPts val="2400"/>
              </a:spcBef>
              <a:buClrTx/>
            </a:pPr>
            <a:r>
              <a:rPr lang="en-US" dirty="0"/>
              <a:t>US medical provision is far from a free market, and is a mixed bag of government and markets—as are most developed countries.</a:t>
            </a:r>
          </a:p>
          <a:p>
            <a:pPr marL="457200" lvl="1">
              <a:spcBef>
                <a:spcPts val="2400"/>
              </a:spcBef>
              <a:buClrTx/>
            </a:pPr>
            <a:r>
              <a:rPr lang="en-US" dirty="0"/>
              <a:t>Flagship programs have serious fiscal problems ahead.</a:t>
            </a:r>
          </a:p>
          <a:p>
            <a:pPr marL="457200" lvl="1">
              <a:spcBef>
                <a:spcPts val="2400"/>
              </a:spcBef>
              <a:buClrTx/>
            </a:pPr>
            <a:r>
              <a:rPr lang="en-US" dirty="0"/>
              <a:t>The ACA and M4A are not moves in the right direction.</a:t>
            </a:r>
          </a:p>
        </p:txBody>
      </p:sp>
      <p:pic>
        <p:nvPicPr>
          <p:cNvPr id="6" name="Picture Placeholder 6" descr="0103_3.JPG">
            <a:extLst>
              <a:ext uri="{FF2B5EF4-FFF2-40B4-BE49-F238E27FC236}">
                <a16:creationId xmlns:a16="http://schemas.microsoft.com/office/drawing/2014/main" id="{13EBAB2B-6997-204E-B9AC-AA90CB499B0F}"/>
              </a:ext>
            </a:extLst>
          </p:cNvPr>
          <p:cNvPicPr>
            <a:picLocks noChangeAspect="1"/>
          </p:cNvPicPr>
          <p:nvPr/>
        </p:nvPicPr>
        <p:blipFill>
          <a:blip r:embed="rId2"/>
          <a:srcRect l="-11285" r="-11285"/>
          <a:stretch>
            <a:fillRect/>
          </a:stretch>
        </p:blipFill>
        <p:spPr>
          <a:xfrm>
            <a:off x="5325132" y="2171700"/>
            <a:ext cx="4054093" cy="2629682"/>
          </a:xfrm>
          <a:prstGeom prst="rect">
            <a:avLst/>
          </a:prstGeom>
        </p:spPr>
      </p:pic>
    </p:spTree>
    <p:extLst>
      <p:ext uri="{BB962C8B-B14F-4D97-AF65-F5344CB8AC3E}">
        <p14:creationId xmlns:p14="http://schemas.microsoft.com/office/powerpoint/2010/main" val="4184846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4627-1F91-974C-8003-004A34E64E43}"/>
              </a:ext>
            </a:extLst>
          </p:cNvPr>
          <p:cNvSpPr>
            <a:spLocks noGrp="1"/>
          </p:cNvSpPr>
          <p:nvPr>
            <p:ph type="title"/>
          </p:nvPr>
        </p:nvSpPr>
        <p:spPr/>
        <p:txBody>
          <a:bodyPr/>
          <a:lstStyle/>
          <a:p>
            <a:r>
              <a:rPr lang="en-US" dirty="0"/>
              <a:t>Additional Reading</a:t>
            </a:r>
          </a:p>
        </p:txBody>
      </p:sp>
      <p:sp>
        <p:nvSpPr>
          <p:cNvPr id="3" name="Content Placeholder 2">
            <a:extLst>
              <a:ext uri="{FF2B5EF4-FFF2-40B4-BE49-F238E27FC236}">
                <a16:creationId xmlns:a16="http://schemas.microsoft.com/office/drawing/2014/main" id="{3904CD2D-4969-504B-958C-D0D95D68EFCD}"/>
              </a:ext>
            </a:extLst>
          </p:cNvPr>
          <p:cNvSpPr>
            <a:spLocks noGrp="1"/>
          </p:cNvSpPr>
          <p:nvPr>
            <p:ph idx="1"/>
          </p:nvPr>
        </p:nvSpPr>
        <p:spPr/>
        <p:txBody>
          <a:bodyPr/>
          <a:lstStyle/>
          <a:p>
            <a:pPr marL="460375" indent="-460375">
              <a:buNone/>
            </a:pPr>
            <a:r>
              <a:rPr lang="en-US" dirty="0"/>
              <a:t>Terrell, Timothy D. 2021. “The False Promise of Free Medical Care.” In </a:t>
            </a:r>
            <a:r>
              <a:rPr lang="en-US" i="1" dirty="0"/>
              <a:t>Freedom or Free Stuff… It’s Your Choice</a:t>
            </a:r>
            <a:r>
              <a:rPr lang="en-US" dirty="0"/>
              <a:t>, ed. Rafael Acevedo. Miami: </a:t>
            </a:r>
            <a:r>
              <a:rPr lang="en-US" dirty="0" err="1"/>
              <a:t>Econintech</a:t>
            </a:r>
            <a:r>
              <a:rPr lang="en-US" dirty="0"/>
              <a:t>.</a:t>
            </a:r>
          </a:p>
          <a:p>
            <a:pPr marL="0" indent="0">
              <a:buNone/>
            </a:pPr>
            <a:endParaRPr lang="en-US" dirty="0"/>
          </a:p>
        </p:txBody>
      </p:sp>
      <p:sp>
        <p:nvSpPr>
          <p:cNvPr id="4" name="Footer Placeholder 3">
            <a:extLst>
              <a:ext uri="{FF2B5EF4-FFF2-40B4-BE49-F238E27FC236}">
                <a16:creationId xmlns:a16="http://schemas.microsoft.com/office/drawing/2014/main" id="{240356AF-3835-D649-B520-A5B772258BF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0466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D933-DED2-0A4E-91EC-5B63ED54840D}"/>
              </a:ext>
            </a:extLst>
          </p:cNvPr>
          <p:cNvSpPr>
            <a:spLocks noGrp="1"/>
          </p:cNvSpPr>
          <p:nvPr>
            <p:ph type="title"/>
          </p:nvPr>
        </p:nvSpPr>
        <p:spPr/>
        <p:txBody>
          <a:bodyPr/>
          <a:lstStyle/>
          <a:p>
            <a:r>
              <a:rPr lang="en-US" dirty="0"/>
              <a:t>Crisis and Licensure</a:t>
            </a:r>
          </a:p>
        </p:txBody>
      </p:sp>
      <p:sp>
        <p:nvSpPr>
          <p:cNvPr id="3" name="Content Placeholder 2">
            <a:extLst>
              <a:ext uri="{FF2B5EF4-FFF2-40B4-BE49-F238E27FC236}">
                <a16:creationId xmlns:a16="http://schemas.microsoft.com/office/drawing/2014/main" id="{BB0B5964-6738-F14E-88D3-3120DCAA5E73}"/>
              </a:ext>
            </a:extLst>
          </p:cNvPr>
          <p:cNvSpPr>
            <a:spLocks noGrp="1"/>
          </p:cNvSpPr>
          <p:nvPr>
            <p:ph idx="1"/>
          </p:nvPr>
        </p:nvSpPr>
        <p:spPr/>
        <p:txBody>
          <a:bodyPr/>
          <a:lstStyle/>
          <a:p>
            <a:r>
              <a:rPr lang="en-US" dirty="0"/>
              <a:t>“Crisis situations like the coronavirus epidemic can provide opportunities to change the traditional roles of different health care providers and expand the roles of some providers like nurses and pharmacists, so that they can take on some of the tasks from doctors and thereby allow them to spend their time more effectively on the most complex cases.”</a:t>
            </a:r>
          </a:p>
          <a:p>
            <a:pPr marL="0" indent="0">
              <a:buNone/>
            </a:pPr>
            <a:r>
              <a:rPr lang="en-US" dirty="0"/>
              <a:t>		-- </a:t>
            </a:r>
            <a:r>
              <a:rPr lang="en-US" sz="1600" dirty="0"/>
              <a:t>OECD “Policy Responses to Coronavirus”</a:t>
            </a:r>
          </a:p>
          <a:p>
            <a:pPr marL="0" indent="0">
              <a:buNone/>
            </a:pPr>
            <a:r>
              <a:rPr lang="en-US" sz="1400" dirty="0">
                <a:hlinkClick r:id="rId3"/>
              </a:rPr>
              <a:t>http://www.oecd.org/coronavirus/policy-responses/a-systemic-resilience-approach-to-dealing-with-covid-19-and-future-shocks-36a5bdfb/</a:t>
            </a:r>
            <a:r>
              <a:rPr lang="en-US" sz="1400" dirty="0"/>
              <a:t> </a:t>
            </a:r>
            <a:endParaRPr lang="en-US" sz="1800" dirty="0"/>
          </a:p>
          <a:p>
            <a:pPr marL="0" indent="0">
              <a:buNone/>
            </a:pPr>
            <a:endParaRPr lang="en-US" dirty="0"/>
          </a:p>
        </p:txBody>
      </p:sp>
      <p:sp>
        <p:nvSpPr>
          <p:cNvPr id="4" name="Footer Placeholder 3">
            <a:extLst>
              <a:ext uri="{FF2B5EF4-FFF2-40B4-BE49-F238E27FC236}">
                <a16:creationId xmlns:a16="http://schemas.microsoft.com/office/drawing/2014/main" id="{B0ABF6D7-CD80-1541-87E7-A1E7E5DBE4A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2671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95500" y="685800"/>
            <a:ext cx="2742314" cy="1485900"/>
          </a:xfrm>
        </p:spPr>
        <p:txBody>
          <a:bodyPr>
            <a:normAutofit/>
          </a:bodyPr>
          <a:lstStyle/>
          <a:p>
            <a:r>
              <a:rPr lang="en-US"/>
              <a:t>Medical Licensure</a:t>
            </a:r>
          </a:p>
        </p:txBody>
      </p:sp>
      <p:sp>
        <p:nvSpPr>
          <p:cNvPr id="20" name="Rectangle 19">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79FEF648-7286-2A43-B0CA-205E032DA802}"/>
              </a:ext>
            </a:extLst>
          </p:cNvPr>
          <p:cNvPicPr>
            <a:picLocks noChangeAspect="1"/>
          </p:cNvPicPr>
          <p:nvPr/>
        </p:nvPicPr>
        <p:blipFill>
          <a:blip r:embed="rId3"/>
          <a:stretch>
            <a:fillRect/>
          </a:stretch>
        </p:blipFill>
        <p:spPr>
          <a:xfrm>
            <a:off x="767670" y="1563721"/>
            <a:ext cx="4887799" cy="3410516"/>
          </a:xfrm>
          <a:prstGeom prst="rect">
            <a:avLst/>
          </a:prstGeom>
        </p:spPr>
      </p:pic>
      <p:sp>
        <p:nvSpPr>
          <p:cNvPr id="3" name="Content Placeholder 2"/>
          <p:cNvSpPr>
            <a:spLocks noGrp="1"/>
          </p:cNvSpPr>
          <p:nvPr>
            <p:ph idx="1"/>
          </p:nvPr>
        </p:nvSpPr>
        <p:spPr>
          <a:xfrm>
            <a:off x="5895500" y="2286000"/>
            <a:ext cx="2742314" cy="3581400"/>
          </a:xfrm>
        </p:spPr>
        <p:txBody>
          <a:bodyPr>
            <a:normAutofit fontScale="92500"/>
          </a:bodyPr>
          <a:lstStyle/>
          <a:p>
            <a:pPr marL="0" indent="0">
              <a:buNone/>
            </a:pPr>
            <a:r>
              <a:rPr lang="en-US" sz="1600" dirty="0"/>
              <a:t>“Competition resulted not only in a proliferation of medical personnel but in the growth of heterodox theories arising in opposition to standard medical therapeutics.”</a:t>
            </a:r>
            <a:br>
              <a:rPr lang="en-US" sz="1600" dirty="0"/>
            </a:br>
            <a:endParaRPr lang="en-US" sz="1600" dirty="0"/>
          </a:p>
          <a:p>
            <a:pPr marL="0" indent="0">
              <a:buNone/>
            </a:pPr>
            <a:r>
              <a:rPr lang="en-US" sz="1600" dirty="0" err="1"/>
              <a:t>Hamowy</a:t>
            </a:r>
            <a:r>
              <a:rPr lang="en-US" sz="1600" dirty="0"/>
              <a:t> points out that by the 1870s, mainstream medicine had reduced its dependence on bloodletting, arsenic, etc., and added botanical drugs along the lines suggested by an alternative school of thought, eclecticism.</a:t>
            </a:r>
          </a:p>
        </p:txBody>
      </p:sp>
      <p:sp>
        <p:nvSpPr>
          <p:cNvPr id="6" name="TextBox 5"/>
          <p:cNvSpPr txBox="1"/>
          <p:nvPr/>
        </p:nvSpPr>
        <p:spPr>
          <a:xfrm>
            <a:off x="530020" y="6118826"/>
            <a:ext cx="8260305" cy="461665"/>
          </a:xfrm>
          <a:prstGeom prst="rect">
            <a:avLst/>
          </a:prstGeom>
          <a:noFill/>
        </p:spPr>
        <p:txBody>
          <a:bodyPr wrap="square" rtlCol="0">
            <a:spAutoFit/>
          </a:bodyPr>
          <a:lstStyle/>
          <a:p>
            <a:pPr>
              <a:spcAft>
                <a:spcPts val="600"/>
              </a:spcAft>
            </a:pPr>
            <a:r>
              <a:rPr lang="en-US" sz="1200" dirty="0"/>
              <a:t>Ronald </a:t>
            </a:r>
            <a:r>
              <a:rPr lang="en-US" sz="1200" dirty="0" err="1"/>
              <a:t>Hamowy</a:t>
            </a:r>
            <a:r>
              <a:rPr lang="en-US" sz="1200" dirty="0"/>
              <a:t>, “The Early Development of Medical Licensing Laws in the United States, 1875-1900,” </a:t>
            </a:r>
            <a:r>
              <a:rPr lang="en-US" sz="1200" i="1" dirty="0"/>
              <a:t>Journal of Libertarian Studies</a:t>
            </a:r>
            <a:r>
              <a:rPr lang="en-US" sz="1200" dirty="0"/>
              <a:t>, vol. 3, no. 1 (1979)</a:t>
            </a:r>
          </a:p>
        </p:txBody>
      </p:sp>
      <p:sp>
        <p:nvSpPr>
          <p:cNvPr id="8" name="TextBox 7">
            <a:extLst>
              <a:ext uri="{FF2B5EF4-FFF2-40B4-BE49-F238E27FC236}">
                <a16:creationId xmlns:a16="http://schemas.microsoft.com/office/drawing/2014/main" id="{DF584476-31E9-AB4E-B5DF-28A04EB86751}"/>
              </a:ext>
            </a:extLst>
          </p:cNvPr>
          <p:cNvSpPr txBox="1"/>
          <p:nvPr/>
        </p:nvSpPr>
        <p:spPr>
          <a:xfrm>
            <a:off x="756095" y="4974237"/>
            <a:ext cx="4996522" cy="707886"/>
          </a:xfrm>
          <a:prstGeom prst="rect">
            <a:avLst/>
          </a:prstGeom>
          <a:noFill/>
        </p:spPr>
        <p:txBody>
          <a:bodyPr wrap="square" rtlCol="0">
            <a:spAutoFit/>
          </a:bodyPr>
          <a:lstStyle/>
          <a:p>
            <a:pPr>
              <a:spcAft>
                <a:spcPts val="600"/>
              </a:spcAft>
            </a:pPr>
            <a:r>
              <a:rPr lang="en-US" sz="1600" dirty="0"/>
              <a:t>License to practice medicine in Connecticut, 1824. </a:t>
            </a:r>
            <a:r>
              <a:rPr lang="en-US" sz="1200" dirty="0"/>
              <a:t>Source: http://doc1.med.yale.edu/historical/bicentennial/1810/</a:t>
            </a:r>
            <a:r>
              <a:rPr lang="en-US" sz="1200" dirty="0" err="1"/>
              <a:t>midcentury.html</a:t>
            </a:r>
            <a:endParaRPr lang="en-US" sz="1600" dirty="0"/>
          </a:p>
        </p:txBody>
      </p:sp>
    </p:spTree>
    <p:extLst>
      <p:ext uri="{BB962C8B-B14F-4D97-AF65-F5344CB8AC3E}">
        <p14:creationId xmlns:p14="http://schemas.microsoft.com/office/powerpoint/2010/main" val="253752330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Medical Licensure</a:t>
            </a:r>
          </a:p>
        </p:txBody>
      </p:sp>
      <p:sp>
        <p:nvSpPr>
          <p:cNvPr id="3" name="Content Placeholder 2"/>
          <p:cNvSpPr>
            <a:spLocks noGrp="1"/>
          </p:cNvSpPr>
          <p:nvPr>
            <p:ph idx="1"/>
          </p:nvPr>
        </p:nvSpPr>
        <p:spPr>
          <a:xfrm>
            <a:off x="726141" y="1586753"/>
            <a:ext cx="5217459" cy="4871197"/>
          </a:xfrm>
        </p:spPr>
        <p:txBody>
          <a:bodyPr>
            <a:normAutofit/>
          </a:bodyPr>
          <a:lstStyle/>
          <a:p>
            <a:r>
              <a:rPr lang="en-US" sz="1800" dirty="0"/>
              <a:t>In the late 1800s, the US had the highest number of physicians, per capita, in the world.</a:t>
            </a:r>
          </a:p>
          <a:p>
            <a:r>
              <a:rPr lang="en-US" sz="1800" dirty="0"/>
              <a:t>In 1904, the AMA began a concerted effort to reduce the number of medical students, claiming that this would increase medical quality.</a:t>
            </a:r>
          </a:p>
          <a:p>
            <a:r>
              <a:rPr lang="en-US" sz="1800" dirty="0"/>
              <a:t>In 1910, Abraham Flexner published a report for the Carnegie Foundation on US and Canadian medical education.</a:t>
            </a:r>
          </a:p>
          <a:p>
            <a:r>
              <a:rPr lang="en-US" sz="1800" dirty="0"/>
              <a:t>The report suggested closure of most medical schools (155 to 31), homogenization of education in medical schools, approval of any new medical school by the state government,  and additional state licensure regulation.</a:t>
            </a:r>
          </a:p>
        </p:txBody>
      </p:sp>
      <p:pic>
        <p:nvPicPr>
          <p:cNvPr id="5" name="Picture 4">
            <a:extLst>
              <a:ext uri="{FF2B5EF4-FFF2-40B4-BE49-F238E27FC236}">
                <a16:creationId xmlns:a16="http://schemas.microsoft.com/office/drawing/2014/main" id="{BE0FCF14-6B89-BE4D-AC49-5B8FFD03FFC7}"/>
              </a:ext>
            </a:extLst>
          </p:cNvPr>
          <p:cNvPicPr>
            <a:picLocks noChangeAspect="1"/>
          </p:cNvPicPr>
          <p:nvPr/>
        </p:nvPicPr>
        <p:blipFill>
          <a:blip r:embed="rId3"/>
          <a:stretch>
            <a:fillRect/>
          </a:stretch>
        </p:blipFill>
        <p:spPr>
          <a:xfrm>
            <a:off x="5943600" y="1540631"/>
            <a:ext cx="2781300" cy="3759200"/>
          </a:xfrm>
          <a:prstGeom prst="rect">
            <a:avLst/>
          </a:prstGeom>
        </p:spPr>
      </p:pic>
    </p:spTree>
    <p:extLst>
      <p:ext uri="{BB962C8B-B14F-4D97-AF65-F5344CB8AC3E}">
        <p14:creationId xmlns:p14="http://schemas.microsoft.com/office/powerpoint/2010/main" val="396230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Medical Licensure</a:t>
            </a:r>
          </a:p>
        </p:txBody>
      </p:sp>
      <p:sp>
        <p:nvSpPr>
          <p:cNvPr id="3" name="Content Placeholder 2"/>
          <p:cNvSpPr>
            <a:spLocks noGrp="1"/>
          </p:cNvSpPr>
          <p:nvPr>
            <p:ph idx="1"/>
          </p:nvPr>
        </p:nvSpPr>
        <p:spPr>
          <a:xfrm>
            <a:off x="726141" y="1586753"/>
            <a:ext cx="5217459" cy="4871197"/>
          </a:xfrm>
        </p:spPr>
        <p:txBody>
          <a:bodyPr>
            <a:normAutofit/>
          </a:bodyPr>
          <a:lstStyle/>
          <a:p>
            <a:r>
              <a:rPr lang="en-US" sz="1800" dirty="0"/>
              <a:t>The AMA controls medical schools, state by state, through an accrediting body, the Liaison Committee on Medical Education. Licenses are granted only to graduates of these schools.</a:t>
            </a:r>
          </a:p>
          <a:p>
            <a:r>
              <a:rPr lang="en-US" sz="1800" dirty="0"/>
              <a:t>Prices of medical care shot up.</a:t>
            </a:r>
          </a:p>
          <a:p>
            <a:r>
              <a:rPr lang="en-US" sz="1800" dirty="0"/>
              <a:t>Schools of alternative medicine were almost all closed.</a:t>
            </a:r>
          </a:p>
          <a:p>
            <a:r>
              <a:rPr lang="en-US" sz="1800" dirty="0"/>
              <a:t>Changes arising from the Flexner report also led to fewer women and African Americans in medical education.</a:t>
            </a:r>
          </a:p>
          <a:p>
            <a:pPr marL="0" indent="0">
              <a:buNone/>
            </a:pPr>
            <a:endParaRPr lang="en-US" sz="1800" dirty="0"/>
          </a:p>
        </p:txBody>
      </p:sp>
      <p:pic>
        <p:nvPicPr>
          <p:cNvPr id="5" name="Picture 4">
            <a:extLst>
              <a:ext uri="{FF2B5EF4-FFF2-40B4-BE49-F238E27FC236}">
                <a16:creationId xmlns:a16="http://schemas.microsoft.com/office/drawing/2014/main" id="{BE0FCF14-6B89-BE4D-AC49-5B8FFD03FFC7}"/>
              </a:ext>
            </a:extLst>
          </p:cNvPr>
          <p:cNvPicPr>
            <a:picLocks noChangeAspect="1"/>
          </p:cNvPicPr>
          <p:nvPr/>
        </p:nvPicPr>
        <p:blipFill>
          <a:blip r:embed="rId3"/>
          <a:stretch>
            <a:fillRect/>
          </a:stretch>
        </p:blipFill>
        <p:spPr>
          <a:xfrm>
            <a:off x="5943600" y="1540631"/>
            <a:ext cx="2781300" cy="3759200"/>
          </a:xfrm>
          <a:prstGeom prst="rect">
            <a:avLst/>
          </a:prstGeom>
        </p:spPr>
      </p:pic>
      <p:sp>
        <p:nvSpPr>
          <p:cNvPr id="4" name="TextBox 3">
            <a:extLst>
              <a:ext uri="{FF2B5EF4-FFF2-40B4-BE49-F238E27FC236}">
                <a16:creationId xmlns:a16="http://schemas.microsoft.com/office/drawing/2014/main" id="{DCE3AA80-3BEC-4842-9CBA-659DF82ED4E7}"/>
              </a:ext>
            </a:extLst>
          </p:cNvPr>
          <p:cNvSpPr txBox="1"/>
          <p:nvPr/>
        </p:nvSpPr>
        <p:spPr>
          <a:xfrm>
            <a:off x="726141" y="6034780"/>
            <a:ext cx="6286996" cy="584775"/>
          </a:xfrm>
          <a:prstGeom prst="rect">
            <a:avLst/>
          </a:prstGeom>
          <a:noFill/>
        </p:spPr>
        <p:txBody>
          <a:bodyPr wrap="square" rtlCol="0">
            <a:spAutoFit/>
          </a:bodyPr>
          <a:lstStyle/>
          <a:p>
            <a:r>
              <a:rPr lang="en-US" sz="1600" dirty="0"/>
              <a:t>See Dr. Michel Accad, http://</a:t>
            </a:r>
            <a:r>
              <a:rPr lang="en-US" sz="1600" dirty="0" err="1"/>
              <a:t>alertandoriented.com</a:t>
            </a:r>
            <a:r>
              <a:rPr lang="en-US" sz="1600" dirty="0"/>
              <a:t>/an-economic-history-of-the-american-health-care-system-part-1/</a:t>
            </a:r>
          </a:p>
        </p:txBody>
      </p:sp>
    </p:spTree>
    <p:extLst>
      <p:ext uri="{BB962C8B-B14F-4D97-AF65-F5344CB8AC3E}">
        <p14:creationId xmlns:p14="http://schemas.microsoft.com/office/powerpoint/2010/main" val="112152457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{FD2AF9CA-01E0-BE48-B035-1AFD19781D4C}tf10001072</Template>
  <TotalTime>30178</TotalTime>
  <Words>3815</Words>
  <Application>Microsoft Office PowerPoint</Application>
  <PresentationFormat>On-screen Show (4:3)</PresentationFormat>
  <Paragraphs>239</Paragraphs>
  <Slides>59</Slides>
  <Notes>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Calibri</vt:lpstr>
      <vt:lpstr>Cambria</vt:lpstr>
      <vt:lpstr>Franklin Gothic Book</vt:lpstr>
      <vt:lpstr>medium-content-serif-font</vt:lpstr>
      <vt:lpstr>Times New Roman</vt:lpstr>
      <vt:lpstr>Verdana</vt:lpstr>
      <vt:lpstr>Crop</vt:lpstr>
      <vt:lpstr>Markets and Medical Care</vt:lpstr>
      <vt:lpstr>Four Principles for Reforming Medical Care</vt:lpstr>
      <vt:lpstr>1. Allow free pricing</vt:lpstr>
      <vt:lpstr>PowerPoint Presentation</vt:lpstr>
      <vt:lpstr>2. Eliminate occupational licensure</vt:lpstr>
      <vt:lpstr>Crisis and Licensure</vt:lpstr>
      <vt:lpstr>Medical Licensure</vt:lpstr>
      <vt:lpstr>Medical Licensure</vt:lpstr>
      <vt:lpstr>Medical Licensure</vt:lpstr>
      <vt:lpstr>3. Dismantle barriers to innovation</vt:lpstr>
      <vt:lpstr>Deadly “Drug Lag” (Type I Error)</vt:lpstr>
      <vt:lpstr>Drug Suppression</vt:lpstr>
      <vt:lpstr>Information Suppression</vt:lpstr>
      <vt:lpstr>Information Suppression</vt:lpstr>
      <vt:lpstr>The FDA and COVID-19</vt:lpstr>
      <vt:lpstr>The FDA and COVID-19</vt:lpstr>
      <vt:lpstr>Patents</vt:lpstr>
      <vt:lpstr>Patents</vt:lpstr>
      <vt:lpstr>PowerPoint Presentation</vt:lpstr>
      <vt:lpstr>4. Put patients, not government, in charge of care</vt:lpstr>
      <vt:lpstr>Clarifying Terms</vt:lpstr>
      <vt:lpstr>PowerPoint Presentation</vt:lpstr>
      <vt:lpstr>PowerPoint Presentation</vt:lpstr>
      <vt:lpstr>Moral Hazard and Rising Costs</vt:lpstr>
      <vt:lpstr>Rising Costs</vt:lpstr>
      <vt:lpstr>Rising Costs</vt:lpstr>
      <vt:lpstr>Rising Costs</vt:lpstr>
      <vt:lpstr>PowerPoint Presentation</vt:lpstr>
      <vt:lpstr>ACA</vt:lpstr>
      <vt:lpstr>ACA</vt:lpstr>
      <vt:lpstr>ACA</vt:lpstr>
      <vt:lpstr>ACA</vt:lpstr>
      <vt:lpstr>ACA</vt:lpstr>
      <vt:lpstr>ACA</vt:lpstr>
      <vt:lpstr>PowerPoint Presentation</vt:lpstr>
      <vt:lpstr>ACA</vt:lpstr>
      <vt:lpstr>Pre-Existing Conditions</vt:lpstr>
      <vt:lpstr>How much would you have to be paid to insure this house against loss by fire?</vt:lpstr>
      <vt:lpstr>Pre-Existing Conditions</vt:lpstr>
      <vt:lpstr>Medicare for All (M4A)</vt:lpstr>
      <vt:lpstr>Medicare for All (M4A)</vt:lpstr>
      <vt:lpstr>Medicare for All (M4A)</vt:lpstr>
      <vt:lpstr>Financial Trouble Ahead</vt:lpstr>
      <vt:lpstr>Financial Trouble Ahead</vt:lpstr>
      <vt:lpstr>Comparing Medical care Systems</vt:lpstr>
      <vt:lpstr>PowerPoint Presentation</vt:lpstr>
      <vt:lpstr>Comparing Systems</vt:lpstr>
      <vt:lpstr>Comparing Systems</vt:lpstr>
      <vt:lpstr>PowerPoint Presentation</vt:lpstr>
      <vt:lpstr>Wait Times</vt:lpstr>
      <vt:lpstr>PowerPoint Presentation</vt:lpstr>
      <vt:lpstr>Comparing Systems</vt:lpstr>
      <vt:lpstr>PowerPoint Presentation</vt:lpstr>
      <vt:lpstr>Comparing Systems</vt:lpstr>
      <vt:lpstr>Convergence</vt:lpstr>
      <vt:lpstr>Convergence</vt:lpstr>
      <vt:lpstr>Britain</vt:lpstr>
      <vt:lpstr>Concluding Thoughts</vt:lpstr>
      <vt:lpstr>Additional Reading</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Mises Institute</cp:lastModifiedBy>
  <cp:revision>230</cp:revision>
  <dcterms:created xsi:type="dcterms:W3CDTF">2012-07-26T19:58:55Z</dcterms:created>
  <dcterms:modified xsi:type="dcterms:W3CDTF">2021-07-22T14:12:10Z</dcterms:modified>
</cp:coreProperties>
</file>