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78" r:id="rId5"/>
    <p:sldId id="264" r:id="rId6"/>
    <p:sldId id="259" r:id="rId7"/>
    <p:sldId id="279" r:id="rId8"/>
    <p:sldId id="280" r:id="rId9"/>
    <p:sldId id="281" r:id="rId10"/>
    <p:sldId id="282" r:id="rId11"/>
    <p:sldId id="276" r:id="rId12"/>
    <p:sldId id="266" r:id="rId13"/>
    <p:sldId id="284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9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0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2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2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3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4E22-B2D1-4331-8DED-8C14461A1AF5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3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6412"/>
            <a:ext cx="9144000" cy="189631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Growth Theory: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Two 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5826"/>
            <a:ext cx="9144000" cy="1655762"/>
          </a:xfrm>
        </p:spPr>
        <p:txBody>
          <a:bodyPr/>
          <a:lstStyle/>
          <a:p>
            <a:r>
              <a:rPr lang="en-US"/>
              <a:t>Mises University</a:t>
            </a:r>
            <a:endParaRPr lang="en-US" dirty="0"/>
          </a:p>
          <a:p>
            <a:r>
              <a:rPr lang="en-US" dirty="0"/>
              <a:t>Auburn, Alabama</a:t>
            </a:r>
          </a:p>
        </p:txBody>
      </p:sp>
    </p:spTree>
    <p:extLst>
      <p:ext uri="{BB962C8B-B14F-4D97-AF65-F5344CB8AC3E}">
        <p14:creationId xmlns:p14="http://schemas.microsoft.com/office/powerpoint/2010/main" val="250758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Macro Growth Models and the Poverty Trap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2091670"/>
            <a:ext cx="5425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Endogenous Growth Model: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Diminishing marginal returns to capital are offset by increases in technology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The more we know, the easier it is to discover more knowledge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The US had/has more people devoted to knowledge discovery process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US developed Research Universities and Research Grants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B91D20-DD28-4246-BABB-66CB67503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560" y="2202676"/>
            <a:ext cx="5107825" cy="41222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C4DDD7-3F4D-4968-8C6A-3D090ABB30B6}"/>
              </a:ext>
            </a:extLst>
          </p:cNvPr>
          <p:cNvSpPr txBox="1"/>
          <p:nvPr/>
        </p:nvSpPr>
        <p:spPr>
          <a:xfrm>
            <a:off x="7426960" y="6238240"/>
            <a:ext cx="4338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David M. Gould &amp; Roy J. Ruffin, “What Determines Economic Growth?</a:t>
            </a:r>
          </a:p>
        </p:txBody>
      </p:sp>
    </p:spTree>
    <p:extLst>
      <p:ext uri="{BB962C8B-B14F-4D97-AF65-F5344CB8AC3E}">
        <p14:creationId xmlns:p14="http://schemas.microsoft.com/office/powerpoint/2010/main" val="15074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Gap Theory and the Poverty Trap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17D82D-FB01-44E4-A694-1C5E2DE60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275" y="1690688"/>
            <a:ext cx="6273449" cy="486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80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Growth Theory: Critique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5224" y="2535734"/>
            <a:ext cx="79215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Poverty trap theory refuted by empirical evidence</a:t>
            </a:r>
          </a:p>
          <a:p>
            <a:endParaRPr lang="en-US" sz="2000" dirty="0"/>
          </a:p>
          <a:p>
            <a:r>
              <a:rPr lang="en-US" sz="2000" dirty="0"/>
              <a:t>Modern growth theory is severely weakened by various forms of scientism:</a:t>
            </a:r>
          </a:p>
          <a:p>
            <a:endParaRPr lang="en-US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Model Building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Mathematical Method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Measurement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Social Engineering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41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Growth Theory: Critique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8704" y="2109014"/>
            <a:ext cx="81145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Math Models: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Good at describing equilibrium conditions; bad at describing dynamic economic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Take individual preferences as known and given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Feature superficial consideration of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Economic problem becomes simple technical engineering constrained maximization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131091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Growth Theory: Critique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8938" y="1985487"/>
            <a:ext cx="855412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Several weaknesses in the conception of key contributors to economic prosperity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Leave out the market division of labor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Focus on increasing inputs perceived as homogenous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Poor at defining economic progress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Poor at depicting entrepreneurship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National Income Accounting contributes to bias of planning and focusing on inputs and growth of output rather than on economic progress </a:t>
            </a:r>
          </a:p>
        </p:txBody>
      </p:sp>
    </p:spTree>
    <p:extLst>
      <p:ext uri="{BB962C8B-B14F-4D97-AF65-F5344CB8AC3E}">
        <p14:creationId xmlns:p14="http://schemas.microsoft.com/office/powerpoint/2010/main" val="384165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Recommended Literature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4811" y="1914208"/>
            <a:ext cx="91623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spcBef>
                <a:spcPts val="1000"/>
              </a:spcBef>
            </a:pPr>
            <a:r>
              <a:rPr lang="en-US" sz="2000" dirty="0"/>
              <a:t>Foundational: </a:t>
            </a:r>
            <a:r>
              <a:rPr lang="en-US" sz="2000" dirty="0" err="1"/>
              <a:t>Menger</a:t>
            </a:r>
            <a:r>
              <a:rPr lang="en-US" sz="2000" dirty="0"/>
              <a:t>, Bohm-</a:t>
            </a:r>
            <a:r>
              <a:rPr lang="en-US" sz="2000" dirty="0" err="1"/>
              <a:t>Bawerk</a:t>
            </a:r>
            <a:r>
              <a:rPr lang="en-US" sz="2000" dirty="0"/>
              <a:t>, Mises, and Rothbard</a:t>
            </a:r>
          </a:p>
          <a:p>
            <a:pPr marL="457200" indent="-457200">
              <a:spcBef>
                <a:spcPts val="1000"/>
              </a:spcBef>
            </a:pPr>
            <a:r>
              <a:rPr lang="en-US" sz="2000" dirty="0"/>
              <a:t>Espinosa, Victor I. (2020) ‘Epistemological Problems of Development Economics’, </a:t>
            </a:r>
            <a:r>
              <a:rPr lang="en-US" sz="2000" dirty="0" err="1"/>
              <a:t>Procesos</a:t>
            </a:r>
            <a:r>
              <a:rPr lang="en-US" sz="2000" dirty="0"/>
              <a:t> de Mercado: </a:t>
            </a:r>
            <a:r>
              <a:rPr lang="en-US" sz="2000" dirty="0" err="1"/>
              <a:t>Revista</a:t>
            </a:r>
            <a:r>
              <a:rPr lang="en-US" sz="2000" dirty="0"/>
              <a:t> </a:t>
            </a:r>
            <a:r>
              <a:rPr lang="en-US" sz="2000" dirty="0" err="1"/>
              <a:t>Europea</a:t>
            </a:r>
            <a:r>
              <a:rPr lang="en-US" sz="2000" dirty="0"/>
              <a:t> de </a:t>
            </a:r>
            <a:r>
              <a:rPr lang="en-US" sz="2000" dirty="0" err="1"/>
              <a:t>Econnomía</a:t>
            </a:r>
            <a:r>
              <a:rPr lang="en-US" sz="2000" dirty="0"/>
              <a:t> </a:t>
            </a:r>
            <a:r>
              <a:rPr lang="en-US" sz="2000" dirty="0" err="1"/>
              <a:t>Política</a:t>
            </a:r>
            <a:r>
              <a:rPr lang="en-US" sz="2000" dirty="0"/>
              <a:t>, XVII (1), 55–93.</a:t>
            </a:r>
          </a:p>
          <a:p>
            <a:pPr indent="-457200">
              <a:spcBef>
                <a:spcPts val="1000"/>
              </a:spcBef>
            </a:pPr>
            <a:r>
              <a:rPr lang="en-US" sz="2000" dirty="0"/>
              <a:t>Holcombe, Randall. (2007) Entrepreneurship and Economic Progress</a:t>
            </a:r>
          </a:p>
          <a:p>
            <a:pPr indent="-457200">
              <a:spcBef>
                <a:spcPts val="1000"/>
              </a:spcBef>
            </a:pPr>
            <a:r>
              <a:rPr lang="en-US" sz="2000" dirty="0"/>
              <a:t>Huerta de Soto, Jesus. (2006) Money, Bank Credit, and Economic Cycles, Chapter 5</a:t>
            </a:r>
          </a:p>
          <a:p>
            <a:pPr indent="-457200">
              <a:spcBef>
                <a:spcPts val="1000"/>
              </a:spcBef>
            </a:pPr>
            <a:r>
              <a:rPr lang="en-US" sz="2000" dirty="0"/>
              <a:t>_______. (2009) The Theory of Dynamic Efficiency.</a:t>
            </a:r>
          </a:p>
          <a:p>
            <a:pPr marL="457200" indent="-457200">
              <a:spcBef>
                <a:spcPts val="1000"/>
              </a:spcBef>
            </a:pPr>
            <a:r>
              <a:rPr lang="en-US" sz="2000" dirty="0"/>
              <a:t>Shenoy, Sudha. (2007) ‘Investment Chains through History or an Historian's Outline of Development, Using Goods of Ever Higher Orders’, Indian Journal of Economics and Business, Special Issue, 185-215.</a:t>
            </a:r>
          </a:p>
          <a:p>
            <a:pPr marL="457200" indent="-457200">
              <a:spcBef>
                <a:spcPts val="1000"/>
              </a:spcBef>
            </a:pPr>
            <a:r>
              <a:rPr lang="en-US" sz="2000" dirty="0"/>
              <a:t>_______. (2010) Towards a Theoretical Framework for British and International Economic History: Early Modern England. A Case Study.</a:t>
            </a:r>
          </a:p>
        </p:txBody>
      </p:sp>
    </p:spTree>
    <p:extLst>
      <p:ext uri="{BB962C8B-B14F-4D97-AF65-F5344CB8AC3E}">
        <p14:creationId xmlns:p14="http://schemas.microsoft.com/office/powerpoint/2010/main" val="105395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" y="415925"/>
            <a:ext cx="1110996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General Theory of Economic Progress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7316" y="1741488"/>
            <a:ext cx="85173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Product of Analysis and Synthesis</a:t>
            </a:r>
          </a:p>
          <a:p>
            <a:endParaRPr lang="en-US" sz="2400" dirty="0"/>
          </a:p>
          <a:p>
            <a:r>
              <a:rPr lang="en-US" sz="2400" dirty="0"/>
              <a:t>Engines of Prosperity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Market division of labor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Capital accumulation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Technology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Entrepreneurship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175" lvl="1"/>
            <a:r>
              <a:rPr lang="en-US" sz="2400" dirty="0"/>
              <a:t>Economic progress is the happy consequence of a highly developed division of labor, taking advantage of an increasing capital stock embodying better technology, wisely invested by entrepreneurs.</a:t>
            </a:r>
          </a:p>
        </p:txBody>
      </p:sp>
    </p:spTree>
    <p:extLst>
      <p:ext uri="{BB962C8B-B14F-4D97-AF65-F5344CB8AC3E}">
        <p14:creationId xmlns:p14="http://schemas.microsoft.com/office/powerpoint/2010/main" val="403442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" y="415925"/>
            <a:ext cx="1110996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Implications for Institutions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6956" y="2188882"/>
            <a:ext cx="66580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/>
              <a:t>Private Property</a:t>
            </a:r>
          </a:p>
          <a:p>
            <a:pPr lvl="1"/>
            <a:endParaRPr lang="en-US" sz="2400" dirty="0"/>
          </a:p>
          <a:p>
            <a:pPr marL="8001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Necessary for voluntary exchange</a:t>
            </a:r>
          </a:p>
          <a:p>
            <a:pPr marL="8001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Encourages capital investment</a:t>
            </a:r>
          </a:p>
          <a:p>
            <a:pPr marL="8001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Enables seeking of entrepreneurial profit</a:t>
            </a:r>
          </a:p>
          <a:p>
            <a:pPr marL="8001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Meaningful prices for economic calculation</a:t>
            </a:r>
          </a:p>
          <a:p>
            <a:endParaRPr lang="en-US" sz="2400" dirty="0"/>
          </a:p>
          <a:p>
            <a:r>
              <a:rPr lang="en-US" sz="2400" dirty="0"/>
              <a:t>Sound Money</a:t>
            </a:r>
          </a:p>
        </p:txBody>
      </p:sp>
    </p:spTree>
    <p:extLst>
      <p:ext uri="{BB962C8B-B14F-4D97-AF65-F5344CB8AC3E}">
        <p14:creationId xmlns:p14="http://schemas.microsoft.com/office/powerpoint/2010/main" val="166364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Development Economics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753" y="1975522"/>
            <a:ext cx="8256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Culmination of historical process incorporating many factors: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“Golden Age of Keynesianism” (1948–73).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Marshall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National income statistics documenting economic inequalities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Creation of international aid </a:t>
            </a:r>
            <a:r>
              <a:rPr lang="en-US" sz="2400" dirty="0" err="1"/>
              <a:t>agengies</a:t>
            </a:r>
            <a:r>
              <a:rPr lang="en-US" sz="2400" dirty="0"/>
              <a:t> (UN, IMF, and WB)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Development of “gap theory” of the “poverty trap”</a:t>
            </a:r>
          </a:p>
        </p:txBody>
      </p:sp>
    </p:spTree>
    <p:extLst>
      <p:ext uri="{BB962C8B-B14F-4D97-AF65-F5344CB8AC3E}">
        <p14:creationId xmlns:p14="http://schemas.microsoft.com/office/powerpoint/2010/main" val="337240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Macro Growth Models and the Poverty Trap</a:t>
            </a:r>
          </a:p>
        </p:txBody>
      </p:sp>
      <p:sp>
        <p:nvSpPr>
          <p:cNvPr id="6" name="Rectangle 5"/>
          <p:cNvSpPr/>
          <p:nvPr/>
        </p:nvSpPr>
        <p:spPr>
          <a:xfrm>
            <a:off x="1869439" y="2479840"/>
            <a:ext cx="84531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Harrod–</a:t>
            </a:r>
            <a:r>
              <a:rPr lang="en-US" sz="2000" kern="0" dirty="0" err="1">
                <a:solidFill>
                  <a:prstClr val="black"/>
                </a:solidFill>
              </a:rPr>
              <a:t>Domar</a:t>
            </a:r>
            <a:r>
              <a:rPr lang="en-US" sz="2000" kern="0" dirty="0">
                <a:solidFill>
                  <a:prstClr val="black"/>
                </a:solidFill>
              </a:rPr>
              <a:t> Model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Simple Keynesian Cross framework: Y = C + 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Growth rate = savings rate/capital-to-output ratio – depreciation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Key Conclusion: positive relationship between rate of savings and investment and the rate of  growth</a:t>
            </a:r>
          </a:p>
        </p:txBody>
      </p:sp>
    </p:spTree>
    <p:extLst>
      <p:ext uri="{BB962C8B-B14F-4D97-AF65-F5344CB8AC3E}">
        <p14:creationId xmlns:p14="http://schemas.microsoft.com/office/powerpoint/2010/main" val="364648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Macro Growth Models and the Poverty Trap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3999" y="2529840"/>
            <a:ext cx="44196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Neoclassical Growth Model: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Production constraint: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</a:t>
            </a:r>
            <a:r>
              <a:rPr lang="en-US" sz="18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(K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Y</a:t>
            </a:r>
            <a:r>
              <a:rPr lang="en-US" sz="2000" kern="0" dirty="0">
                <a:solidFill>
                  <a:prstClr val="black"/>
                </a:solidFill>
              </a:rPr>
              <a:t> = Output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i="1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K</a:t>
            </a:r>
            <a:r>
              <a:rPr lang="en-US" sz="2000" kern="0" dirty="0">
                <a:solidFill>
                  <a:prstClr val="black"/>
                </a:solidFill>
              </a:rPr>
              <a:t> = Capital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A</a:t>
            </a:r>
            <a:r>
              <a:rPr lang="en-US" sz="2000" kern="0" dirty="0">
                <a:solidFill>
                  <a:prstClr val="black"/>
                </a:solidFill>
              </a:rPr>
              <a:t> = Productivity shift factor: Often assumed to represent technology.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A88552-C70B-44B4-B9CD-4A2EE4109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160" y="2540000"/>
            <a:ext cx="4647291" cy="342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0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Macro Growth Models and the Poverty Trap</a:t>
            </a:r>
          </a:p>
        </p:txBody>
      </p:sp>
      <p:sp>
        <p:nvSpPr>
          <p:cNvPr id="6" name="Rectangle 5"/>
          <p:cNvSpPr/>
          <p:nvPr/>
        </p:nvSpPr>
        <p:spPr>
          <a:xfrm>
            <a:off x="1534159" y="2529840"/>
            <a:ext cx="44196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Diminishing Returns to Capital: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Increased capital investment eventually will yield maximum output.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Solow predicted there would be convergence between MDCs and LDCs.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A88552-C70B-44B4-B9CD-4A2EE4109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160" y="2540000"/>
            <a:ext cx="4647291" cy="342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7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Macro Growth Models and the Poverty Trap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9599" y="2543077"/>
            <a:ext cx="44196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Diminishing Returns to Capital: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Continued economic expansion requires increased technology.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C7DC962-E6E4-4A4B-A43A-35F4BAEF6B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600" y="2518629"/>
            <a:ext cx="4656088" cy="369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6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637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Growth Theory: Two Views</vt:lpstr>
      <vt:lpstr>Recommended Literature</vt:lpstr>
      <vt:lpstr>General Theory of Economic Progress </vt:lpstr>
      <vt:lpstr>Implications for Institutions</vt:lpstr>
      <vt:lpstr>Modern Development Economics</vt:lpstr>
      <vt:lpstr>Modern Macro Growth Models and the Poverty Trap</vt:lpstr>
      <vt:lpstr>Modern Macro Growth Models and the Poverty Trap</vt:lpstr>
      <vt:lpstr>Modern Macro Growth Models and the Poverty Trap</vt:lpstr>
      <vt:lpstr>Modern Macro Growth Models and the Poverty Trap</vt:lpstr>
      <vt:lpstr>Modern Macro Growth Models and the Poverty Trap</vt:lpstr>
      <vt:lpstr>Gap Theory and the Poverty Trap</vt:lpstr>
      <vt:lpstr>Modern Growth Theory: Critique</vt:lpstr>
      <vt:lpstr>Modern Growth Theory: Critique</vt:lpstr>
      <vt:lpstr>Modern Growth Theory: Critique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Ritenour, Shawn R</dc:creator>
  <cp:lastModifiedBy>Ritenour, Shawn R</cp:lastModifiedBy>
  <cp:revision>62</cp:revision>
  <dcterms:created xsi:type="dcterms:W3CDTF">2019-07-09T17:43:25Z</dcterms:created>
  <dcterms:modified xsi:type="dcterms:W3CDTF">2021-07-21T04:33:16Z</dcterms:modified>
</cp:coreProperties>
</file>