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2" r:id="rId7"/>
    <p:sldId id="260" r:id="rId8"/>
    <p:sldId id="261" r:id="rId9"/>
    <p:sldId id="263" r:id="rId10"/>
    <p:sldId id="264" r:id="rId11"/>
    <p:sldId id="265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22587F-507D-4D46-91B6-A74AA878A273}" v="52" dt="2021-07-14T19:31:58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7CE9-A495-4B5E-A0B6-6681C9573A60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8C43-7D83-493A-AF46-AE4D070F8F2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00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7CE9-A495-4B5E-A0B6-6681C9573A60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8C43-7D83-493A-AF46-AE4D070F8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7CE9-A495-4B5E-A0B6-6681C9573A60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8C43-7D83-493A-AF46-AE4D070F8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7CE9-A495-4B5E-A0B6-6681C9573A60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8C43-7D83-493A-AF46-AE4D070F8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4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7CE9-A495-4B5E-A0B6-6681C9573A60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8C43-7D83-493A-AF46-AE4D070F8F2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45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7CE9-A495-4B5E-A0B6-6681C9573A60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8C43-7D83-493A-AF46-AE4D070F8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4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7CE9-A495-4B5E-A0B6-6681C9573A60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8C43-7D83-493A-AF46-AE4D070F8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2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7CE9-A495-4B5E-A0B6-6681C9573A60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8C43-7D83-493A-AF46-AE4D070F8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2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7CE9-A495-4B5E-A0B6-6681C9573A60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8C43-7D83-493A-AF46-AE4D070F8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4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EC37CE9-A495-4B5E-A0B6-6681C9573A60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7C8C43-7D83-493A-AF46-AE4D070F8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7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7CE9-A495-4B5E-A0B6-6681C9573A60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8C43-7D83-493A-AF46-AE4D070F8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9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EC37CE9-A495-4B5E-A0B6-6681C9573A60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B7C8C43-7D83-493A-AF46-AE4D070F8F2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68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13B51-6FE3-419A-90AD-20F49414DD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Austrian Capital </a:t>
            </a:r>
            <a:r>
              <a:rPr lang="en-US" dirty="0"/>
              <a:t>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976DC5-178E-43E2-9B6B-206D9456C2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Dr. Patrick Newman</a:t>
            </a:r>
          </a:p>
          <a:p>
            <a:pPr algn="ctr"/>
            <a:r>
              <a:rPr lang="en-US" dirty="0"/>
              <a:t>2021 Mises University</a:t>
            </a:r>
          </a:p>
        </p:txBody>
      </p:sp>
    </p:spTree>
    <p:extLst>
      <p:ext uri="{BB962C8B-B14F-4D97-AF65-F5344CB8AC3E}">
        <p14:creationId xmlns:p14="http://schemas.microsoft.com/office/powerpoint/2010/main" val="297230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B776-66BE-4162-A845-7818DBC36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have we learned from our simple Crusoe thought experiment?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D966D-9C40-4A53-896D-84D140039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Factors of production differ in terms of their specificity</a:t>
            </a:r>
          </a:p>
          <a:p>
            <a:pPr marL="228600" indent="-2286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The creation of capital goods requires savings and takes time</a:t>
            </a:r>
          </a:p>
          <a:p>
            <a:pPr marL="228600" indent="-2286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Increases in future consumption requires longer production processes</a:t>
            </a:r>
          </a:p>
          <a:p>
            <a:pPr marL="228600" indent="-2286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Crusoe’s standard of living is based on his stock of capital goods</a:t>
            </a:r>
          </a:p>
        </p:txBody>
      </p:sp>
    </p:spTree>
    <p:extLst>
      <p:ext uri="{BB962C8B-B14F-4D97-AF65-F5344CB8AC3E}">
        <p14:creationId xmlns:p14="http://schemas.microsoft.com/office/powerpoint/2010/main" val="1960564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20D39-CC1B-43A4-9004-1C8591AC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Now let’s look at the modern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84AC4-2387-41C3-B6F5-CDD812AAD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38" y="2020462"/>
            <a:ext cx="654147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Monetary economy with specialization. Capital goods are produced in various stages of production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E.g., the iron and steel industry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Stage #1: Mine ore, coal, and limestone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Stage #2: Smelt ore into iron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Stage #3: Refine iron into steel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Stage #4: Shape steel into plates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Stage #5: Fabricate plates into railway cars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1F3BA3D4-8247-4D08-A7DF-15BD9216D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757" y="2401632"/>
            <a:ext cx="4466281" cy="29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340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71A91-1BCE-416D-A9E6-C4DD7B872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Iron and steel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72C2B-4ADF-44D7-918E-125CE43A9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Relevant factors of production with varying degrees of specificity: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Labor (foundry workers)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Land (where ore is found, where factories and plants are located)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Fixed capital (mining implements, blast furnace, hammers, tongs, etc.)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Circulating capital: ore </a:t>
            </a:r>
            <a:r>
              <a:rPr lang="en-US" sz="2400" dirty="0">
                <a:sym typeface="Wingdings" panose="05000000000000000000" pitchFamily="2" charset="2"/>
              </a:rPr>
              <a:t> iron  steel </a:t>
            </a:r>
            <a:r>
              <a:rPr lang="en-US" sz="2400">
                <a:sym typeface="Wingdings" panose="05000000000000000000" pitchFamily="2" charset="2"/>
              </a:rPr>
              <a:t> plate  railway car</a:t>
            </a:r>
            <a:endParaRPr lang="en-US" sz="2400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Some of these factors can be used in other lines of production. Others cannot</a:t>
            </a:r>
          </a:p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Advances in this capital structure</a:t>
            </a:r>
          </a:p>
          <a:p>
            <a:pPr marL="384048" lvl="2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Widening (building more blast furnaces and factories)</a:t>
            </a:r>
          </a:p>
          <a:p>
            <a:pPr marL="384048" lvl="2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Deepening (research and development into new steel processes) </a:t>
            </a:r>
          </a:p>
        </p:txBody>
      </p:sp>
    </p:spTree>
    <p:extLst>
      <p:ext uri="{BB962C8B-B14F-4D97-AF65-F5344CB8AC3E}">
        <p14:creationId xmlns:p14="http://schemas.microsoft.com/office/powerpoint/2010/main" val="508575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D9A75-E9A1-435E-B19D-EA68CBDE9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Enter the capitalist</a:t>
            </a:r>
          </a:p>
        </p:txBody>
      </p:sp>
      <p:pic>
        <p:nvPicPr>
          <p:cNvPr id="7170" name="Picture 2" descr="Are you a successful capitalist? No need to apologize">
            <a:extLst>
              <a:ext uri="{FF2B5EF4-FFF2-40B4-BE49-F238E27FC236}">
                <a16:creationId xmlns:a16="http://schemas.microsoft.com/office/drawing/2014/main" id="{C58DDF01-5BBA-4181-A2F3-FCE4ABBE9C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311" y="1944737"/>
            <a:ext cx="2647746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644B1D-F360-40F0-90BB-C323805A7722}"/>
              </a:ext>
            </a:extLst>
          </p:cNvPr>
          <p:cNvSpPr txBox="1"/>
          <p:nvPr/>
        </p:nvSpPr>
        <p:spPr>
          <a:xfrm>
            <a:off x="1097280" y="2194560"/>
            <a:ext cx="765803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At each stage, </a:t>
            </a:r>
            <a:r>
              <a:rPr lang="en-US" sz="2800" b="1" dirty="0"/>
              <a:t>capitalists</a:t>
            </a:r>
            <a:r>
              <a:rPr lang="en-US" sz="2800" dirty="0"/>
              <a:t> save money and invest by purchasing factors, which they use to create a new capital good that they sell to a later capitalist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For this saving, the capitalist earns interest (he may also earn profit for his entrepreneurial judgement)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E.g., the stage 3 capitalist buys $1 million of iron and other factors, makes steel, sells steel for $1.1 million (10% interest return)</a:t>
            </a:r>
          </a:p>
        </p:txBody>
      </p:sp>
    </p:spTree>
    <p:extLst>
      <p:ext uri="{BB962C8B-B14F-4D97-AF65-F5344CB8AC3E}">
        <p14:creationId xmlns:p14="http://schemas.microsoft.com/office/powerpoint/2010/main" val="2406973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CF594-4B39-4011-96FC-9A2CD70D5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overall structure of production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A1AE6-EBCA-46D5-AEE4-D04E3C85E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We can depict it with the same stages, each with specific and nonspecific capital goods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Stage #1: Mining/harvesting raw materials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Stage #2: Refining raw materials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Stage #3: Manufacturing goods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Stage #4: Packaging and distributing goods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Stage #5: Selling consumer goods </a:t>
            </a:r>
          </a:p>
          <a:p>
            <a:pPr marL="228600" lvl="1">
              <a:buFont typeface="Arial" panose="020B0604020202020204" pitchFamily="34" charset="0"/>
              <a:buChar char="•"/>
            </a:pPr>
            <a:r>
              <a:rPr lang="en-US" sz="2800" dirty="0"/>
              <a:t>We can define the </a:t>
            </a:r>
            <a:r>
              <a:rPr lang="en-US" sz="2800" b="1" dirty="0"/>
              <a:t>lower orders </a:t>
            </a:r>
            <a:r>
              <a:rPr lang="en-US" sz="2800" dirty="0"/>
              <a:t>as those production processes that produce consumer goods in the near future and the </a:t>
            </a:r>
            <a:r>
              <a:rPr lang="en-US" sz="2800" b="1" dirty="0"/>
              <a:t>higher orders </a:t>
            </a:r>
            <a:r>
              <a:rPr lang="en-US" sz="2800" dirty="0"/>
              <a:t>as those production processes that produce goods in the remote future</a:t>
            </a:r>
          </a:p>
          <a:p>
            <a:pPr marL="411480" lvl="2">
              <a:buFont typeface="Arial" panose="020B0604020202020204" pitchFamily="34" charset="0"/>
              <a:buChar char="•"/>
            </a:pPr>
            <a:r>
              <a:rPr lang="en-US" sz="2400" dirty="0"/>
              <a:t>Textiles versus iron and steel</a:t>
            </a:r>
          </a:p>
        </p:txBody>
      </p:sp>
    </p:spTree>
    <p:extLst>
      <p:ext uri="{BB962C8B-B14F-4D97-AF65-F5344CB8AC3E}">
        <p14:creationId xmlns:p14="http://schemas.microsoft.com/office/powerpoint/2010/main" val="2717488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8318-43E3-4979-A0C2-04BC88C44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Hayekian triangle shows this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FB0E2-81F5-4D4F-877A-5736AC7B6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9E9B4D-889D-4829-A325-1081643A4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208" y="1737360"/>
            <a:ext cx="4933583" cy="444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17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977C5-9E5B-4966-92F4-238E1634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Changes in the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4D628-8369-4C5D-A5C0-995CB8785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5474999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The primary reason for economic growth is through capitalists increasing savings (just like Crusoe!)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This leads to the creation of additional stages and “lengthens” the structure of production (makes it more roundabout). More capital goods leads to additional consumer goods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Vice versa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en-US" sz="2800" dirty="0"/>
              <a:t>Technology is secondary to savings</a:t>
            </a:r>
          </a:p>
          <a:p>
            <a:pPr marL="274320" lvl="2" indent="-91440">
              <a:buFont typeface="Arial" panose="020B0604020202020204" pitchFamily="34" charset="0"/>
              <a:buChar char="•"/>
            </a:pPr>
            <a:r>
              <a:rPr lang="en-US" sz="2400" dirty="0"/>
              <a:t>Savings are needed to implement recipes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1D466-B411-43DD-9150-176D61E44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79" y="1845733"/>
            <a:ext cx="5116138" cy="402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92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27239-B25A-4A21-A4DC-4B4B61302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Differences with neoclassical 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2B4DA-3143-47A8-B26B-520983346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Capital goods are heterogeneous. The structure of production is a latticework of capital goods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Neoclassical economics lumps all capital goods together, “clay” 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Time is a crucial part of any production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Neoclassical economics abstracts from time. In general equilibrium, production is instantaneous</a:t>
            </a:r>
          </a:p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en-US" sz="2800" dirty="0"/>
              <a:t>Savings is the most important ingredient for economic growth</a:t>
            </a:r>
          </a:p>
          <a:p>
            <a:pPr marL="274320" lvl="2" indent="-91440">
              <a:buFont typeface="Arial" panose="020B0604020202020204" pitchFamily="34" charset="0"/>
              <a:buChar char="•"/>
            </a:pPr>
            <a:r>
              <a:rPr lang="en-US" sz="2400" dirty="0"/>
              <a:t>Neoclassical economics argues that technology is more important. Furthermore, savings can decrease growth (paradox of thrift)</a:t>
            </a:r>
          </a:p>
        </p:txBody>
      </p:sp>
    </p:spTree>
    <p:extLst>
      <p:ext uri="{BB962C8B-B14F-4D97-AF65-F5344CB8AC3E}">
        <p14:creationId xmlns:p14="http://schemas.microsoft.com/office/powerpoint/2010/main" val="4228429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72AC-5B4D-41B4-9FF3-EF597659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D2BB4-C5A6-4F65-9906-79858A002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The importance of time preference and interest rates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How do changes in the interest rate affect the present value of long-term production processes relative to short-term production processes?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How do changes in time preference and credit expansion affect the structure of production?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Oh no! </a:t>
            </a:r>
            <a:r>
              <a:rPr lang="en-US" sz="2800" dirty="0" err="1"/>
              <a:t>Herbener</a:t>
            </a:r>
            <a:r>
              <a:rPr lang="en-US" sz="2800" dirty="0"/>
              <a:t> and Jonathan Newman’s classes are tomorrow?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Can you </a:t>
            </a:r>
            <a:r>
              <a:rPr lang="en-US" sz="2600"/>
              <a:t>wait?!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49491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E1E5-FE30-4D54-BB4A-2F5D0AADC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Thanks for listening!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F6717-72B1-4E93-9DC0-5604AFF90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598942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For more, read Mark Skousen’s </a:t>
            </a:r>
            <a:r>
              <a:rPr lang="en-US" sz="2800" i="1" dirty="0"/>
              <a:t>The Structure of Production </a:t>
            </a:r>
            <a:r>
              <a:rPr lang="en-US" sz="2800" dirty="0"/>
              <a:t>(1990), Roger Garrison’s </a:t>
            </a:r>
            <a:r>
              <a:rPr lang="en-US" sz="2800" i="1" dirty="0"/>
              <a:t>Time and Money </a:t>
            </a:r>
            <a:r>
              <a:rPr lang="en-US" sz="2800" dirty="0"/>
              <a:t>(2001), and Huerta de Soto’s </a:t>
            </a:r>
            <a:r>
              <a:rPr lang="en-US" sz="2800" i="1" dirty="0"/>
              <a:t>Money, Bank Credit, and Economic Cycles </a:t>
            </a:r>
            <a:r>
              <a:rPr lang="en-US" sz="2800" dirty="0"/>
              <a:t>(2006)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Are you sick of me yet? Too bad. I’m on the panel! 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F7C7E20-CE6E-4DDE-850F-762FA3D29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692" y="1845734"/>
            <a:ext cx="3089529" cy="437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FC5FF-49B4-4265-9244-A260954E8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What’s this presentation about, and why should I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A8685-C327-408E-A254-4BFEA297A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7158824" cy="4023360"/>
          </a:xfrm>
        </p:spPr>
        <p:txBody>
          <a:bodyPr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You will learn about </a:t>
            </a:r>
            <a:r>
              <a:rPr lang="en-US" sz="3200" b="1" dirty="0"/>
              <a:t>capital theory</a:t>
            </a:r>
            <a:r>
              <a:rPr lang="en-US" sz="32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The study of mankind’s network of produced inputs and what causes this structure to change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Importance of time, savings, specificity, roundaboutness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3200" dirty="0"/>
              <a:t>Capital theory is neglected in modern economics. Time and the heterogeneity of capital goods are “unimportant”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C1D3F38-72DD-4BC0-A89A-21BDE8E08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54" y="1845734"/>
            <a:ext cx="2829432" cy="427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860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00361-EED7-4F3D-BB4C-2CB90FB39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All this “stuff”—that’s what makes humans unique!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A54B7-E502-4A4F-82EA-68D126C7B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149491"/>
          </a:xfrm>
        </p:spPr>
        <p:txBody>
          <a:bodyPr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/>
              <a:t>Standards of living have risen from barbarism to the modern level because of an increasingly intricate edifice of </a:t>
            </a:r>
            <a:r>
              <a:rPr lang="en-US" sz="3200" b="1" dirty="0"/>
              <a:t>capital goods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Beavers are still making dams, but humans have moved past huts!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2" name="Picture 4" descr="This Primitive Hut Houses Himba People Who Are Endemic To Namibia. Stock  Photo, Picture And Royalty Free Image. Image 108079362.">
            <a:extLst>
              <a:ext uri="{FF2B5EF4-FFF2-40B4-BE49-F238E27FC236}">
                <a16:creationId xmlns:a16="http://schemas.microsoft.com/office/drawing/2014/main" id="{3C26A720-36AB-4705-8562-DC0DA86F7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3995225"/>
            <a:ext cx="2311791" cy="196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ehind the Scenes: Medieval House - BlenderNation">
            <a:extLst>
              <a:ext uri="{FF2B5EF4-FFF2-40B4-BE49-F238E27FC236}">
                <a16:creationId xmlns:a16="http://schemas.microsoft.com/office/drawing/2014/main" id="{996AE04E-9A23-41A2-A4E3-C9D31CBE6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64" y="3986288"/>
            <a:ext cx="2311791" cy="197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ouse Tour: Settling Down in a Cozy 1925 Bungalow - This Old House">
            <a:extLst>
              <a:ext uri="{FF2B5EF4-FFF2-40B4-BE49-F238E27FC236}">
                <a16:creationId xmlns:a16="http://schemas.microsoft.com/office/drawing/2014/main" id="{6BDDE1E5-69B9-4AB0-91D8-2F32555E0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409" y="3986288"/>
            <a:ext cx="2311792" cy="195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he Jetson family wave as they fly past buildings in space in their spaceship in a still from the animated television...">
            <a:extLst>
              <a:ext uri="{FF2B5EF4-FFF2-40B4-BE49-F238E27FC236}">
                <a16:creationId xmlns:a16="http://schemas.microsoft.com/office/drawing/2014/main" id="{FDA2539C-A4C8-4899-A23C-E27BB5DB9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456" y="3986288"/>
            <a:ext cx="2825256" cy="195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09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4B033-2560-4BF4-A790-90784B62C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are capital goods?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72E15-9493-4514-A0D7-F31D57439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072146" cy="4023360"/>
          </a:xfrm>
        </p:spPr>
        <p:txBody>
          <a:bodyPr>
            <a:normAutofit fontScale="85000" lnSpcReduction="20000"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000" dirty="0"/>
              <a:t>We know from praxeology that humans act, they use means to achieve ends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3000" dirty="0"/>
              <a:t>Say you are hungry. You buy food at the grocery store. Then you make a sandwich. Finally, you eat the sandwich </a:t>
            </a:r>
          </a:p>
          <a:p>
            <a:pPr marL="411480" lvl="2" indent="-228600">
              <a:buFont typeface="Arial" panose="020B0604020202020204" pitchFamily="34" charset="0"/>
              <a:buChar char="•"/>
            </a:pPr>
            <a:r>
              <a:rPr lang="en-US" sz="2600" dirty="0"/>
              <a:t>The finished sandwich is a </a:t>
            </a:r>
            <a:r>
              <a:rPr lang="en-US" sz="2600" b="1" dirty="0"/>
              <a:t>good of the first order</a:t>
            </a:r>
            <a:r>
              <a:rPr lang="en-US" sz="2600" dirty="0"/>
              <a:t>, also known as a </a:t>
            </a:r>
            <a:r>
              <a:rPr lang="en-US" sz="2600" b="1" dirty="0"/>
              <a:t>consumer good</a:t>
            </a:r>
            <a:r>
              <a:rPr lang="en-US" sz="2600" dirty="0"/>
              <a:t> </a:t>
            </a:r>
          </a:p>
          <a:p>
            <a:pPr marL="411480" lvl="2" indent="-228600">
              <a:buFont typeface="Arial" panose="020B0604020202020204" pitchFamily="34" charset="0"/>
              <a:buChar char="•"/>
            </a:pPr>
            <a:r>
              <a:rPr lang="en-US" sz="2600" dirty="0"/>
              <a:t>Sandwich made in the kitchen is a </a:t>
            </a:r>
            <a:r>
              <a:rPr lang="en-US" sz="2600" b="1" dirty="0"/>
              <a:t>good of the second order</a:t>
            </a:r>
            <a:endParaRPr lang="en-US" sz="2600" dirty="0"/>
          </a:p>
          <a:p>
            <a:pPr marL="411480" lvl="2" indent="-228600">
              <a:buFont typeface="Arial" panose="020B0604020202020204" pitchFamily="34" charset="0"/>
              <a:buChar char="•"/>
            </a:pPr>
            <a:r>
              <a:rPr lang="en-US" sz="2600" dirty="0"/>
              <a:t>Purchased ingredients are </a:t>
            </a:r>
            <a:r>
              <a:rPr lang="en-US" sz="2600" b="1" dirty="0"/>
              <a:t>goods of the third order</a:t>
            </a:r>
            <a:r>
              <a:rPr lang="en-US" sz="2600" dirty="0"/>
              <a:t> </a:t>
            </a:r>
          </a:p>
          <a:p>
            <a:pPr marL="411480" lvl="2" indent="-228600">
              <a:buFont typeface="Arial" panose="020B0604020202020204" pitchFamily="34" charset="0"/>
              <a:buChar char="•"/>
            </a:pPr>
            <a:r>
              <a:rPr lang="en-US" sz="2600" dirty="0"/>
              <a:t>Second to nth order goods are also known as </a:t>
            </a:r>
            <a:r>
              <a:rPr lang="en-US" sz="2600" b="1" dirty="0"/>
              <a:t>higher order goods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122" name="Picture 2" descr="The Simpsons - Homer&amp;#39;s Sandwich - YouTube">
            <a:extLst>
              <a:ext uri="{FF2B5EF4-FFF2-40B4-BE49-F238E27FC236}">
                <a16:creationId xmlns:a16="http://schemas.microsoft.com/office/drawing/2014/main" id="{02107D44-73D1-4FC3-954F-F47851D17D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8" t="17320" r="15913" b="16919"/>
          <a:stretch/>
        </p:blipFill>
        <p:spPr bwMode="auto">
          <a:xfrm>
            <a:off x="7315199" y="2127088"/>
            <a:ext cx="4598505" cy="346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175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BAF26-9C55-4600-BA7E-3A6F58B3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are capital goods?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D66F8-92CD-4AFA-8A70-19B00AFF7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/>
              <a:t>Four factors of production: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Labor: humans, “produced” by other humans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Land: nature-given resources and the space we stand 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Capital goods</a:t>
            </a:r>
            <a:r>
              <a:rPr lang="en-US" sz="2800" dirty="0"/>
              <a:t>: produced materials made from labor, land, and other capital goods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/>
              <a:t>Circulating capital goods</a:t>
            </a:r>
            <a:r>
              <a:rPr lang="en-US" sz="2400" dirty="0"/>
              <a:t>: the raw materials turned into another good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/>
              <a:t>Fixed capital goods</a:t>
            </a:r>
            <a:r>
              <a:rPr lang="en-US" sz="2400" dirty="0"/>
              <a:t>: the produced tools used to transform the circulating capital goods</a:t>
            </a:r>
            <a:endParaRPr lang="en-US" sz="24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Technology: recipes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48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4F25-8C3F-42E8-9200-DF785D0D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are capital goods?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89922-298D-41DB-8C21-3FBCC8D83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buFont typeface="Arial" panose="020B0604020202020204" pitchFamily="34" charset="0"/>
              <a:buChar char="•"/>
            </a:pPr>
            <a:r>
              <a:rPr lang="en-US" sz="2800" dirty="0"/>
              <a:t>Important to note:</a:t>
            </a:r>
          </a:p>
          <a:p>
            <a:pPr marL="411480" lvl="2">
              <a:buFont typeface="Arial" panose="020B0604020202020204" pitchFamily="34" charset="0"/>
              <a:buChar char="•"/>
            </a:pPr>
            <a:r>
              <a:rPr lang="en-US" sz="2800" dirty="0"/>
              <a:t>Land and labor are called the </a:t>
            </a:r>
            <a:r>
              <a:rPr lang="en-US" sz="2800" b="1" dirty="0"/>
              <a:t>original</a:t>
            </a:r>
            <a:r>
              <a:rPr lang="en-US" sz="2800" dirty="0"/>
              <a:t> factors of production</a:t>
            </a:r>
          </a:p>
          <a:p>
            <a:pPr marL="411480" lvl="2">
              <a:buFont typeface="Arial" panose="020B0604020202020204" pitchFamily="34" charset="0"/>
              <a:buChar char="•"/>
            </a:pPr>
            <a:r>
              <a:rPr lang="en-US" sz="2800" dirty="0"/>
              <a:t>A more advanced talk would further distinguish land and capital goods</a:t>
            </a:r>
          </a:p>
          <a:p>
            <a:pPr marL="411480" lvl="2">
              <a:buFont typeface="Arial" panose="020B0604020202020204" pitchFamily="34" charset="0"/>
              <a:buChar char="•"/>
            </a:pPr>
            <a:r>
              <a:rPr lang="en-US" sz="2800" dirty="0"/>
              <a:t>There is a difference between </a:t>
            </a:r>
            <a:r>
              <a:rPr lang="en-US" sz="2800" b="1" dirty="0"/>
              <a:t>capital</a:t>
            </a:r>
            <a:r>
              <a:rPr lang="en-US" sz="2800" dirty="0"/>
              <a:t> and </a:t>
            </a:r>
            <a:r>
              <a:rPr lang="en-US" sz="2800" b="1" dirty="0"/>
              <a:t>capital goods</a:t>
            </a:r>
          </a:p>
          <a:p>
            <a:pPr marL="411480" lvl="2">
              <a:buFont typeface="Arial" panose="020B0604020202020204" pitchFamily="34" charset="0"/>
              <a:buChar char="•"/>
            </a:pPr>
            <a:r>
              <a:rPr lang="en-US" sz="2800" dirty="0"/>
              <a:t>Factors differ in terms of their specificity. They are heterogeneous</a:t>
            </a:r>
          </a:p>
          <a:p>
            <a:pPr marL="228600" lvl="2">
              <a:buFont typeface="Arial" panose="020B0604020202020204" pitchFamily="34" charset="0"/>
              <a:buChar char="•"/>
            </a:pPr>
            <a:r>
              <a:rPr lang="en-US" sz="2800" dirty="0"/>
              <a:t>To summarize: in a production process, actors use their technological knowledge and apply original factors and fixed capital goods to transform circulating capital goods into consumer goods</a:t>
            </a:r>
          </a:p>
        </p:txBody>
      </p:sp>
    </p:spTree>
    <p:extLst>
      <p:ext uri="{BB962C8B-B14F-4D97-AF65-F5344CB8AC3E}">
        <p14:creationId xmlns:p14="http://schemas.microsoft.com/office/powerpoint/2010/main" val="208339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585A5-7A7B-4C2B-99CE-D9CDC3A29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Let’s start from the beginning: Robinson Crusoe (1719) 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B2F87-2CD4-4D09-BE60-94906E1D2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350442" cy="437218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Or Tom Hanks in </a:t>
            </a:r>
            <a:r>
              <a:rPr lang="en-US" sz="2400" i="1" dirty="0"/>
              <a:t>Castaway </a:t>
            </a:r>
            <a:r>
              <a:rPr lang="en-US" sz="2400" dirty="0"/>
              <a:t>(2000)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Robinson Crusoe is stuck on a desert island with some supplies from his ship, and he is hungry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He can satisfy this end by picking berries (consumption)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Ten hours is the </a:t>
            </a:r>
            <a:r>
              <a:rPr lang="en-US" sz="2000" b="1" dirty="0"/>
              <a:t>period of production</a:t>
            </a:r>
          </a:p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en-US" sz="2400" dirty="0"/>
              <a:t>He could also produce capital goods (a bow and arrow) to hunt animals</a:t>
            </a:r>
          </a:p>
          <a:p>
            <a:pPr marL="365760" lvl="3">
              <a:buFont typeface="Arial" panose="020B0604020202020204" pitchFamily="34" charset="0"/>
              <a:buChar char="•"/>
            </a:pPr>
            <a:r>
              <a:rPr lang="en-US" sz="2000" dirty="0"/>
              <a:t>Leads to greater consumption, but requires more time (thirty hours)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E6F5A115-9E27-4F77-87C4-9EDFE087D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407" y="1845734"/>
            <a:ext cx="3493273" cy="441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BF13BC-C0D0-4123-AE6B-765C830E6C16}"/>
              </a:ext>
            </a:extLst>
          </p:cNvPr>
          <p:cNvSpPr txBox="1"/>
          <p:nvPr/>
        </p:nvSpPr>
        <p:spPr>
          <a:xfrm>
            <a:off x="7793502" y="5711483"/>
            <a:ext cx="4398498" cy="506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508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5E342-EE6F-4086-B450-495E31F7B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Crusoe’s structure of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16B7B-3A35-4D50-9465-84E7A3B21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Fortunately, Crusoe recovered a knife and twine from his ship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Even better, he went on wikihow.com before his ship crashed</a:t>
            </a:r>
          </a:p>
          <a:p>
            <a:pPr marL="91440" lvl="1" indent="-9144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There are three stages in the production process</a:t>
            </a:r>
          </a:p>
          <a:p>
            <a:pPr marL="274320" lvl="2" indent="-91440">
              <a:buFont typeface="Arial" panose="020B0604020202020204" pitchFamily="34" charset="0"/>
              <a:buChar char="•"/>
            </a:pPr>
            <a:r>
              <a:rPr lang="en-US" sz="2000" dirty="0"/>
              <a:t>Stage #1: Find the right wood and sticks</a:t>
            </a:r>
          </a:p>
          <a:p>
            <a:pPr marL="274320" lvl="2" indent="-91440">
              <a:buFont typeface="Arial" panose="020B0604020202020204" pitchFamily="34" charset="0"/>
              <a:buChar char="•"/>
            </a:pPr>
            <a:r>
              <a:rPr lang="en-US" sz="2000" dirty="0"/>
              <a:t>Stage #2: Use his knife to sharpen the wood and sticks</a:t>
            </a:r>
          </a:p>
          <a:p>
            <a:pPr marL="274320" lvl="2" indent="-91440">
              <a:buFont typeface="Arial" panose="020B0604020202020204" pitchFamily="34" charset="0"/>
              <a:buChar char="•"/>
            </a:pPr>
            <a:r>
              <a:rPr lang="en-US" sz="2000" dirty="0"/>
              <a:t>Stage #3: Add notches and tie twine to bow</a:t>
            </a:r>
            <a:endParaRPr lang="en-US" sz="2400" dirty="0"/>
          </a:p>
          <a:p>
            <a:pPr marL="91440" lvl="2" indent="-9144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How can Crusoe do this and not starve? He must </a:t>
            </a:r>
            <a:r>
              <a:rPr lang="en-US" sz="2400" b="1" dirty="0"/>
              <a:t>save </a:t>
            </a:r>
            <a:r>
              <a:rPr lang="en-US" sz="2400" dirty="0"/>
              <a:t>(restrict present consumption) and </a:t>
            </a:r>
            <a:r>
              <a:rPr lang="en-US" sz="2400" b="1" dirty="0"/>
              <a:t>invest </a:t>
            </a:r>
            <a:r>
              <a:rPr lang="en-US" sz="2400" dirty="0"/>
              <a:t>(build capital goods)</a:t>
            </a:r>
          </a:p>
          <a:p>
            <a:pPr marL="274320" lvl="3" indent="-91440">
              <a:buFont typeface="Arial" panose="020B0604020202020204" pitchFamily="34" charset="0"/>
              <a:buChar char="•"/>
            </a:pPr>
            <a:r>
              <a:rPr lang="en-US" sz="2000" dirty="0"/>
              <a:t>Time preference (later)</a:t>
            </a:r>
          </a:p>
          <a:p>
            <a:pPr marL="274320" lvl="3" indent="-91440">
              <a:buFont typeface="Arial" panose="020B0604020202020204" pitchFamily="34" charset="0"/>
              <a:buChar char="•"/>
            </a:pPr>
            <a:r>
              <a:rPr lang="en-US" sz="2000" dirty="0"/>
              <a:t>For two weeks Crusoe eats less of berries than usual and accumulates them</a:t>
            </a:r>
          </a:p>
          <a:p>
            <a:pPr marL="274320" lvl="3" indent="-91440">
              <a:buFont typeface="Arial" panose="020B0604020202020204" pitchFamily="34" charset="0"/>
              <a:buChar char="•"/>
            </a:pPr>
            <a:r>
              <a:rPr lang="en-US" sz="2000" dirty="0"/>
              <a:t>At the end, Crusoe creates a tool that increases his future consumption</a:t>
            </a:r>
          </a:p>
          <a:p>
            <a:pPr marL="228600"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56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182E8-43DB-45AD-BE68-288130B1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Crusoe’s structure of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13DA4-9173-4FDE-B41A-7D90FE32D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Crusoe can continue to save berries and other goods to further increase his future consumption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Improves bow, adds heads to arrows, builds a net and spear to catch fish,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Capital widening </a:t>
            </a:r>
            <a:r>
              <a:rPr lang="en-US" sz="2400" dirty="0"/>
              <a:t>refers to creating more of the same capital good, </a:t>
            </a:r>
            <a:r>
              <a:rPr lang="en-US" sz="2400" b="1" dirty="0"/>
              <a:t>capital deepening </a:t>
            </a:r>
            <a:r>
              <a:rPr lang="en-US" sz="2400" dirty="0"/>
              <a:t>is creating new kinds of capital goods </a:t>
            </a:r>
          </a:p>
          <a:p>
            <a:pPr marL="228600" lvl="1">
              <a:buFont typeface="Arial" panose="020B0604020202020204" pitchFamily="34" charset="0"/>
              <a:buChar char="•"/>
            </a:pPr>
            <a:r>
              <a:rPr lang="en-US" sz="2800" dirty="0"/>
              <a:t>Capital widening and deepening always take more time</a:t>
            </a:r>
          </a:p>
          <a:p>
            <a:pPr marL="411480" lvl="2">
              <a:buFont typeface="Arial" panose="020B0604020202020204" pitchFamily="34" charset="0"/>
              <a:buChar char="•"/>
            </a:pPr>
            <a:r>
              <a:rPr lang="en-US" sz="2400" dirty="0"/>
              <a:t>They lengthen the period of production and add higher order stages to the structure</a:t>
            </a:r>
            <a:endParaRPr lang="en-US" sz="2800" dirty="0"/>
          </a:p>
          <a:p>
            <a:pPr marL="228600" lvl="2">
              <a:buFont typeface="Arial" panose="020B0604020202020204" pitchFamily="34" charset="0"/>
              <a:buChar char="•"/>
            </a:pPr>
            <a:r>
              <a:rPr lang="en-US" sz="2800" dirty="0"/>
              <a:t>In other words, more productive processes (those that lead to greater increases in consumption) take more time</a:t>
            </a:r>
          </a:p>
          <a:p>
            <a:pPr marL="411480" lvl="3">
              <a:buFont typeface="Arial" panose="020B0604020202020204" pitchFamily="34" charset="0"/>
              <a:buChar char="•"/>
            </a:pPr>
            <a:r>
              <a:rPr lang="en-US" sz="2400" b="1" dirty="0"/>
              <a:t>Roundabout</a:t>
            </a:r>
            <a:r>
              <a:rPr lang="en-US" sz="2400" dirty="0"/>
              <a:t> production processes!  </a:t>
            </a:r>
          </a:p>
          <a:p>
            <a:pPr marL="228600" lvl="3">
              <a:buFont typeface="Arial" panose="020B0604020202020204" pitchFamily="34" charset="0"/>
              <a:buChar char="•"/>
            </a:pPr>
            <a:r>
              <a:rPr lang="en-US" sz="2800" b="1" dirty="0"/>
              <a:t>Capital accumulation </a:t>
            </a:r>
            <a:r>
              <a:rPr lang="en-US" sz="2800" dirty="0"/>
              <a:t>versus </a:t>
            </a:r>
            <a:r>
              <a:rPr lang="en-US" sz="2800" b="1" dirty="0"/>
              <a:t>capital consumption</a:t>
            </a:r>
          </a:p>
        </p:txBody>
      </p:sp>
    </p:spTree>
    <p:extLst>
      <p:ext uri="{BB962C8B-B14F-4D97-AF65-F5344CB8AC3E}">
        <p14:creationId xmlns:p14="http://schemas.microsoft.com/office/powerpoint/2010/main" val="149126135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597</TotalTime>
  <Words>1353</Words>
  <Application>Microsoft Office PowerPoint</Application>
  <PresentationFormat>Widescreen</PresentationFormat>
  <Paragraphs>120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Retrospect</vt:lpstr>
      <vt:lpstr>Austrian Capital Theory</vt:lpstr>
      <vt:lpstr>What’s this presentation about, and why should I care?</vt:lpstr>
      <vt:lpstr>All this “stuff”—that’s what makes humans unique!</vt:lpstr>
      <vt:lpstr>What are capital goods?</vt:lpstr>
      <vt:lpstr>What are capital goods?</vt:lpstr>
      <vt:lpstr>What are capital goods?</vt:lpstr>
      <vt:lpstr>Let’s start from the beginning: Robinson Crusoe (1719) economics</vt:lpstr>
      <vt:lpstr>Crusoe’s structure of production</vt:lpstr>
      <vt:lpstr>Crusoe’s structure of production</vt:lpstr>
      <vt:lpstr>What have we learned from our simple Crusoe thought experiment? </vt:lpstr>
      <vt:lpstr>Now let’s look at the modern economy</vt:lpstr>
      <vt:lpstr>Iron and steel industry</vt:lpstr>
      <vt:lpstr>Enter the capitalist</vt:lpstr>
      <vt:lpstr>The overall structure of production </vt:lpstr>
      <vt:lpstr>The Hayekian triangle shows this</vt:lpstr>
      <vt:lpstr>Changes in the structure</vt:lpstr>
      <vt:lpstr>Differences with neoclassical economics</vt:lpstr>
      <vt:lpstr>Future</vt:lpstr>
      <vt:lpstr>Thanks for listening!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Theory</dc:title>
  <dc:creator>Patrick Newman</dc:creator>
  <cp:lastModifiedBy>Patrick Newman</cp:lastModifiedBy>
  <cp:revision>7</cp:revision>
  <dcterms:created xsi:type="dcterms:W3CDTF">2021-07-13T13:21:16Z</dcterms:created>
  <dcterms:modified xsi:type="dcterms:W3CDTF">2021-07-19T16:31:34Z</dcterms:modified>
</cp:coreProperties>
</file>