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3"/>
  </p:notesMasterIdLst>
  <p:handoutMasterIdLst>
    <p:handoutMasterId r:id="rId14"/>
  </p:handoutMasterIdLst>
  <p:sldIdLst>
    <p:sldId id="272" r:id="rId2"/>
    <p:sldId id="289" r:id="rId3"/>
    <p:sldId id="291" r:id="rId4"/>
    <p:sldId id="292" r:id="rId5"/>
    <p:sldId id="293" r:id="rId6"/>
    <p:sldId id="287" r:id="rId7"/>
    <p:sldId id="286" r:id="rId8"/>
    <p:sldId id="285" r:id="rId9"/>
    <p:sldId id="290" r:id="rId10"/>
    <p:sldId id="294" r:id="rId11"/>
    <p:sldId id="283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late Pro Light" panose="02000306040000020004" pitchFamily="2" charset="0"/>
      <p:regular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9966FF"/>
    <a:srgbClr val="3366FF"/>
    <a:srgbClr val="FF0000"/>
    <a:srgbClr val="66CCFF"/>
    <a:srgbClr val="FF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2" autoAdjust="0"/>
    <p:restoredTop sz="92563" autoAdjust="0"/>
  </p:normalViewPr>
  <p:slideViewPr>
    <p:cSldViewPr>
      <p:cViewPr varScale="1">
        <p:scale>
          <a:sx n="55" d="100"/>
          <a:sy n="55" d="100"/>
        </p:scale>
        <p:origin x="72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32"/>
    </p:cViewPr>
  </p:sorterViewPr>
  <p:notesViewPr>
    <p:cSldViewPr>
      <p:cViewPr varScale="1">
        <p:scale>
          <a:sx n="78" d="100"/>
          <a:sy n="78" d="100"/>
        </p:scale>
        <p:origin x="-49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6574CE1-1A75-46B1-A2AB-90A699D9B8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7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F1413B0-C83F-49B4-839C-2F4F6DBEE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59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175D5-3AA2-48F1-8E80-DAF9A293DD07}" type="slidenum">
              <a:rPr lang="en-US"/>
              <a:pPr/>
              <a:t>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13B0-C83F-49B4-839C-2F4F6DBEEB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FAD2F-F94D-435A-91BD-6E17DF4F55A4}" type="slidenum">
              <a:rPr lang="en-US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413B0-C83F-49B4-839C-2F4F6DBEEB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609600"/>
            <a:ext cx="5791200" cy="1736725"/>
          </a:xfrm>
        </p:spPr>
        <p:txBody>
          <a:bodyPr anchor="b" anchorCtr="1"/>
          <a:lstStyle>
            <a:lvl1pPr>
              <a:defRPr sz="4800">
                <a:latin typeface="Slate Pro Light" pitchFamily="50" charset="0"/>
                <a:cs typeface="Slate Pr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6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819400"/>
            <a:ext cx="6172200" cy="1752600"/>
          </a:xfrm>
        </p:spPr>
        <p:txBody>
          <a:bodyPr/>
          <a:lstStyle>
            <a:lvl1pPr marL="0" indent="0">
              <a:buFont typeface="Arial" charset="0"/>
              <a:buNone/>
              <a:defRPr sz="3000">
                <a:solidFill>
                  <a:schemeClr val="tx1"/>
                </a:solidFill>
                <a:latin typeface="Slate Pro Light" pitchFamily="50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3518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6338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36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219200"/>
            <a:ext cx="8540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Slate Pro Light" pitchFamily="50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400">
          <a:solidFill>
            <a:srgbClr val="003399"/>
          </a:solidFill>
          <a:latin typeface="Slate Pro Light" pitchFamily="50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Slate Pro Light" pitchFamily="50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200">
          <a:solidFill>
            <a:schemeClr val="tx1"/>
          </a:solidFill>
          <a:latin typeface="Slate Pro Light" pitchFamily="50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Slate Pro Light" pitchFamily="50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200">
          <a:solidFill>
            <a:schemeClr val="tx1"/>
          </a:solidFill>
          <a:latin typeface="Slate Pro Light" pitchFamily="50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5350" y="3351550"/>
            <a:ext cx="6172200" cy="2667000"/>
          </a:xfrm>
        </p:spPr>
        <p:txBody>
          <a:bodyPr/>
          <a:lstStyle/>
          <a:p>
            <a:r>
              <a:rPr lang="en-US" sz="3200" dirty="0">
                <a:latin typeface="Slate Pro Light" pitchFamily="50" charset="0"/>
                <a:cs typeface="Slate Pro" pitchFamily="2" charset="0"/>
              </a:rPr>
              <a:t>Peter G. Klein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Slate Pro Light" pitchFamily="50" charset="0"/>
                <a:cs typeface="Slate Pro" pitchFamily="2" charset="0"/>
              </a:rPr>
              <a:t>Mises University 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Slate Pro Light" pitchFamily="50" charset="0"/>
                <a:cs typeface="Slate Pro" pitchFamily="2" charset="0"/>
              </a:rPr>
              <a:t>2020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Slate Pro Light" pitchFamily="50" charset="0"/>
                <a:cs typeface="Slate Pro" pitchFamily="2" charset="0"/>
              </a:rPr>
              <a:t>@</a:t>
            </a:r>
            <a:r>
              <a:rPr lang="en-US" sz="2400" dirty="0" err="1">
                <a:latin typeface="Slate Pro Light" pitchFamily="50" charset="0"/>
                <a:cs typeface="Slate Pro" pitchFamily="2" charset="0"/>
              </a:rPr>
              <a:t>petergklein</a:t>
            </a:r>
            <a:endParaRPr lang="en-US" sz="2400" dirty="0">
              <a:latin typeface="Slate Pro Light" pitchFamily="50" charset="0"/>
              <a:cs typeface="Slate Pro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Slate Pro Light" pitchFamily="50" charset="0"/>
                <a:cs typeface="Slate Pro" pitchFamily="2" charset="0"/>
              </a:rPr>
              <a:t>#</a:t>
            </a:r>
            <a:r>
              <a:rPr lang="en-US" sz="2400" dirty="0" err="1">
                <a:latin typeface="Slate Pro Light" pitchFamily="50" charset="0"/>
                <a:cs typeface="Slate Pro" pitchFamily="2" charset="0"/>
              </a:rPr>
              <a:t>MisesU</a:t>
            </a:r>
            <a:endParaRPr lang="en-US" sz="2400" dirty="0">
              <a:latin typeface="Slate Pro Light" pitchFamily="50" charset="0"/>
              <a:cs typeface="Slate Pro" pitchFamily="2" charset="0"/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895350" y="1524000"/>
            <a:ext cx="64960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3399"/>
                </a:solidFill>
                <a:latin typeface="Slate Pro Light" pitchFamily="50" charset="0"/>
                <a:cs typeface="Slate Pro" pitchFamily="2" charset="0"/>
              </a:rPr>
              <a:t>The Economics (and Politics) of Data Privacy</a:t>
            </a:r>
          </a:p>
        </p:txBody>
      </p:sp>
    </p:spTree>
    <p:extLst>
      <p:ext uri="{BB962C8B-B14F-4D97-AF65-F5344CB8AC3E}">
        <p14:creationId xmlns:p14="http://schemas.microsoft.com/office/powerpoint/2010/main" val="22480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3FA5-7A1C-4CC0-8D42-1E667FE2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230 reform?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44CE-784B-4CAA-80D1-165FB9B4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/>
              <a:t>Mainstream positions</a:t>
            </a:r>
          </a:p>
          <a:p>
            <a:pPr lvl="1"/>
            <a:r>
              <a:rPr lang="en-US" sz="2100" dirty="0"/>
              <a:t>Social conservatives: revise sec. 230,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100" dirty="0"/>
              <a:t>	treat social media platforms as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100" dirty="0"/>
              <a:t>	regulated public utilities, required to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100" dirty="0"/>
              <a:t>	maintain neutrality (cf. “net neutrality”) </a:t>
            </a:r>
          </a:p>
          <a:p>
            <a:pPr lvl="1"/>
            <a:r>
              <a:rPr lang="en-US" sz="2100" dirty="0"/>
              <a:t>EFF/</a:t>
            </a:r>
            <a:r>
              <a:rPr lang="en-US" sz="2100" dirty="0" err="1"/>
              <a:t>Techdirt</a:t>
            </a:r>
            <a:r>
              <a:rPr lang="en-US" sz="2100" dirty="0"/>
              <a:t>/libertarian view: private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100" dirty="0"/>
              <a:t>	firms can do what they like. </a:t>
            </a:r>
          </a:p>
          <a:p>
            <a:r>
              <a:rPr lang="en-US" sz="2300" dirty="0"/>
              <a:t>My position</a:t>
            </a:r>
          </a:p>
          <a:p>
            <a:pPr lvl="1"/>
            <a:r>
              <a:rPr lang="en-US" sz="2100" dirty="0"/>
              <a:t>Sec. 230 not needed – common law  better than legislation. Enforce contractual agreements/</a:t>
            </a:r>
            <a:r>
              <a:rPr lang="en-US" sz="2100" dirty="0" err="1"/>
              <a:t>ToS</a:t>
            </a:r>
            <a:r>
              <a:rPr lang="en-US" sz="2100" dirty="0"/>
              <a:t> between platforms and users.</a:t>
            </a:r>
          </a:p>
          <a:p>
            <a:pPr lvl="1"/>
            <a:r>
              <a:rPr lang="en-US" sz="2100" dirty="0"/>
              <a:t>If that hurts platforms, so what?</a:t>
            </a:r>
          </a:p>
          <a:p>
            <a:pPr lvl="1"/>
            <a:r>
              <a:rPr lang="en-US" sz="2100" dirty="0"/>
              <a:t>Avoid all attempts at viewpoint neutrality regulation.</a:t>
            </a:r>
          </a:p>
          <a:p>
            <a:pPr lvl="1"/>
            <a:r>
              <a:rPr lang="en-US" sz="2100" dirty="0"/>
              <a:t>Remove government-created entry barriers for new entrants (no CDA, GDPR, etc.).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3C573-579B-458B-9DDE-074176371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559" y="346910"/>
            <a:ext cx="3258609" cy="34049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07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3036-19DD-4058-AD88-0CFAD071C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and political concepts of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37148-A17A-474D-8C78-9AF0B6DC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40750" cy="2438400"/>
          </a:xfrm>
        </p:spPr>
        <p:txBody>
          <a:bodyPr/>
          <a:lstStyle/>
          <a:p>
            <a:r>
              <a:rPr lang="en-US" dirty="0"/>
              <a:t>Can information be owned?</a:t>
            </a:r>
          </a:p>
          <a:p>
            <a:pPr lvl="1"/>
            <a:r>
              <a:rPr lang="en-US" dirty="0"/>
              <a:t>Libertarian literature on intellectual property</a:t>
            </a:r>
          </a:p>
          <a:p>
            <a:pPr lvl="1"/>
            <a:r>
              <a:rPr lang="en-US" dirty="0"/>
              <a:t>You own your computer, you have legal rights to the data transmission or storage services you’ve contracted for.</a:t>
            </a:r>
          </a:p>
          <a:p>
            <a:pPr lvl="1"/>
            <a:r>
              <a:rPr lang="en-US" dirty="0"/>
              <a:t>But you don’t “own” your data.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8BE955-2A1E-428D-953F-E5331FCCC0EB}"/>
              </a:ext>
            </a:extLst>
          </p:cNvPr>
          <p:cNvSpPr txBox="1">
            <a:spLocks/>
          </p:cNvSpPr>
          <p:nvPr/>
        </p:nvSpPr>
        <p:spPr bwMode="auto">
          <a:xfrm>
            <a:off x="304800" y="3246120"/>
            <a:ext cx="579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400">
                <a:solidFill>
                  <a:srgbClr val="003399"/>
                </a:solidFill>
                <a:latin typeface="Slate Pro Light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Slate Pro Light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200">
                <a:solidFill>
                  <a:schemeClr val="tx1"/>
                </a:solidFill>
                <a:latin typeface="Slate Pro Light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Slate Pro Light" pitchFamily="50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200">
                <a:solidFill>
                  <a:schemeClr val="tx1"/>
                </a:solidFill>
                <a:latin typeface="Slate Pro Light" pitchFamily="50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Privacy relates to other people’s knowledge about you.</a:t>
            </a:r>
          </a:p>
          <a:p>
            <a:pPr lvl="1" eaLnBrk="1" hangingPunct="1"/>
            <a:r>
              <a:rPr lang="en-US" kern="0" dirty="0"/>
              <a:t>You can respect someone’s privacy or not.</a:t>
            </a:r>
          </a:p>
          <a:p>
            <a:pPr lvl="1" eaLnBrk="1" hangingPunct="1"/>
            <a:r>
              <a:rPr lang="en-US" kern="0" dirty="0"/>
              <a:t>But you can’t steal someone’s privacy!</a:t>
            </a:r>
          </a:p>
          <a:p>
            <a:pPr eaLnBrk="1" hangingPunct="1"/>
            <a:endParaRPr lang="en-US" kern="0" dirty="0"/>
          </a:p>
        </p:txBody>
      </p:sp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D56A2E69-34A1-4DCC-A66E-8DD94BCB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19" y="3352800"/>
            <a:ext cx="204107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1E74852-74AE-4425-B133-25FB5F7F8C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35555"/>
          <a:stretch/>
        </p:blipFill>
        <p:spPr>
          <a:xfrm>
            <a:off x="533400" y="381000"/>
            <a:ext cx="3336324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677DE3F-90EA-4C47-A534-B9E2666655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 b="2564"/>
          <a:stretch/>
        </p:blipFill>
        <p:spPr>
          <a:xfrm>
            <a:off x="5274278" y="633372"/>
            <a:ext cx="3120081" cy="5591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7F2935B0-2415-4E70-BA5D-415554290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21111"/>
          <a:stretch/>
        </p:blipFill>
        <p:spPr>
          <a:xfrm>
            <a:off x="1828800" y="1600200"/>
            <a:ext cx="3248526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97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eping tom">
            <a:extLst>
              <a:ext uri="{FF2B5EF4-FFF2-40B4-BE49-F238E27FC236}">
                <a16:creationId xmlns:a16="http://schemas.microsoft.com/office/drawing/2014/main" id="{3237D850-7F65-4E6A-B4A2-D9900CA0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88" y="685800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ssica Alba">
            <a:extLst>
              <a:ext uri="{FF2B5EF4-FFF2-40B4-BE49-F238E27FC236}">
                <a16:creationId xmlns:a16="http://schemas.microsoft.com/office/drawing/2014/main" id="{7B8B3666-69D2-445C-80C4-2D0917B8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3114675" cy="37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Change the Lock Combination on a Briefcase">
            <a:extLst>
              <a:ext uri="{FF2B5EF4-FFF2-40B4-BE49-F238E27FC236}">
                <a16:creationId xmlns:a16="http://schemas.microsoft.com/office/drawing/2014/main" id="{AE66AB02-C8D9-40D4-B209-5712E42A9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FDE1AD-B289-4916-BF7C-81EC0E54EA29}"/>
              </a:ext>
            </a:extLst>
          </p:cNvPr>
          <p:cNvSpPr txBox="1"/>
          <p:nvPr/>
        </p:nvSpPr>
        <p:spPr>
          <a:xfrm>
            <a:off x="594360" y="883404"/>
            <a:ext cx="7848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Slate Pro Light" panose="02000306040000020004" pitchFamily="2" charset="0"/>
              </a:rPr>
              <a:t>If a thing is to become a good, or in other words, if it is to acquire goods-character, all  four of the following prerequisites must be </a:t>
            </a:r>
          </a:p>
          <a:p>
            <a:r>
              <a:rPr lang="en-US" sz="2100" dirty="0">
                <a:solidFill>
                  <a:schemeClr val="bg1"/>
                </a:solidFill>
                <a:latin typeface="Slate Pro Light" panose="02000306040000020004" pitchFamily="2" charset="0"/>
              </a:rPr>
              <a:t>simultaneously present: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solidFill>
                  <a:schemeClr val="bg1"/>
                </a:solidFill>
                <a:latin typeface="Slate Pro Light" panose="02000306040000020004" pitchFamily="2" charset="0"/>
              </a:rPr>
              <a:t>A human need.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>
                <a:solidFill>
                  <a:schemeClr val="bg1"/>
                </a:solidFill>
                <a:latin typeface="Slate Pro Light" panose="02000306040000020004" pitchFamily="2" charset="0"/>
              </a:rPr>
              <a:t>Such properties as render the thing capable of being brought into a causal connection with the satisfaction of this need.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  <a:latin typeface="Slate Pro Light" panose="02000306040000020004" pitchFamily="2" charset="0"/>
              </a:rPr>
              <a:t>Human knowledge of this causal connection.</a:t>
            </a:r>
          </a:p>
          <a:p>
            <a:pPr marL="640080" indent="-342900">
              <a:buFont typeface="+mj-lt"/>
              <a:buAutoNum type="arabicPeriod"/>
            </a:pPr>
            <a:r>
              <a:rPr lang="en-US" sz="2000" dirty="0">
                <a:latin typeface="Slate Pro Light" panose="02000306040000020004" pitchFamily="2" charset="0"/>
              </a:rPr>
              <a:t>Command of the thing sufficient to direct it to the satisfaction of the need.</a:t>
            </a:r>
          </a:p>
          <a:p>
            <a:r>
              <a:rPr lang="en-US" sz="2000" dirty="0">
                <a:latin typeface="Slate Pro Light" panose="02000306040000020004" pitchFamily="2" charset="0"/>
              </a:rPr>
              <a:t>Only when all four of these prerequisites are present simultaneously can a thing become a good.</a:t>
            </a:r>
          </a:p>
        </p:txBody>
      </p:sp>
      <p:pic>
        <p:nvPicPr>
          <p:cNvPr id="2050" name="Picture 2" descr="Image result for menger principles">
            <a:extLst>
              <a:ext uri="{FF2B5EF4-FFF2-40B4-BE49-F238E27FC236}">
                <a16:creationId xmlns:a16="http://schemas.microsoft.com/office/drawing/2014/main" id="{6F65F842-3E26-432B-ACD4-3F147D1D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54" y="675353"/>
            <a:ext cx="1570485" cy="22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15961-1A7C-4BDE-B8E6-82CED8B22370}"/>
              </a:ext>
            </a:extLst>
          </p:cNvPr>
          <p:cNvSpPr txBox="1"/>
          <p:nvPr/>
        </p:nvSpPr>
        <p:spPr>
          <a:xfrm>
            <a:off x="609600" y="6744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late Pro Light" panose="02000306040000020004" pitchFamily="2" charset="0"/>
              </a:rPr>
              <a:t>If a thing is to become a good, or in other words, if it is to acquire goods-character, all  four of the following prerequisites must be simultaneously present:</a:t>
            </a:r>
          </a:p>
          <a:p>
            <a:pPr marL="640080" indent="-342900">
              <a:buFont typeface="+mj-lt"/>
              <a:buAutoNum type="arabicPeriod"/>
            </a:pPr>
            <a:r>
              <a:rPr lang="en-US" sz="2000" dirty="0">
                <a:latin typeface="Slate Pro Light" panose="02000306040000020004" pitchFamily="2" charset="0"/>
              </a:rPr>
              <a:t>A human need.</a:t>
            </a:r>
          </a:p>
          <a:p>
            <a:pPr marL="640080" indent="-342900">
              <a:buFont typeface="+mj-lt"/>
              <a:buAutoNum type="arabicPeriod"/>
            </a:pPr>
            <a:r>
              <a:rPr lang="en-US" sz="2000" dirty="0">
                <a:latin typeface="Slate Pro Light" panose="02000306040000020004" pitchFamily="2" charset="0"/>
              </a:rPr>
              <a:t>Such properties as render the thing capable of being brought into a causal connection with the satisfaction of this need.</a:t>
            </a:r>
          </a:p>
          <a:p>
            <a:pPr marL="640080" indent="-342900">
              <a:buFont typeface="+mj-lt"/>
              <a:buAutoNum type="arabicPeriod"/>
            </a:pPr>
            <a:r>
              <a:rPr lang="en-US" sz="2000" dirty="0">
                <a:latin typeface="Slate Pro Light" panose="02000306040000020004" pitchFamily="2" charset="0"/>
              </a:rPr>
              <a:t>Human knowledge of this causal connection.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32770-D92E-4767-9B20-3462A2D16146}"/>
              </a:ext>
            </a:extLst>
          </p:cNvPr>
          <p:cNvSpPr txBox="1"/>
          <p:nvPr/>
        </p:nvSpPr>
        <p:spPr>
          <a:xfrm>
            <a:off x="609599" y="4800600"/>
            <a:ext cx="7480639" cy="851297"/>
          </a:xfrm>
          <a:prstGeom prst="flowChartAlternateProcess">
            <a:avLst/>
          </a:prstGeom>
          <a:solidFill>
            <a:srgbClr val="61441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late Pro Light" panose="02000306040000020004" pitchFamily="2" charset="0"/>
                <a:cs typeface="Times New Roman" panose="02020603050405020304" pitchFamily="18" charset="0"/>
              </a:rPr>
              <a:t>Emphasis on discrete, marginal units that can be bought and sold in markets.</a:t>
            </a:r>
          </a:p>
        </p:txBody>
      </p:sp>
      <p:pic>
        <p:nvPicPr>
          <p:cNvPr id="1030" name="Picture 6" descr="Image result for the environment">
            <a:extLst>
              <a:ext uri="{FF2B5EF4-FFF2-40B4-BE49-F238E27FC236}">
                <a16:creationId xmlns:a16="http://schemas.microsoft.com/office/drawing/2014/main" id="{D0D56E34-8E47-44EE-AF32-9855CC92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085881"/>
            <a:ext cx="3810000" cy="254317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ove">
            <a:extLst>
              <a:ext uri="{FF2B5EF4-FFF2-40B4-BE49-F238E27FC236}">
                <a16:creationId xmlns:a16="http://schemas.microsoft.com/office/drawing/2014/main" id="{64585780-FCB2-442C-B6EA-523E63B66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7" r="13695"/>
          <a:stretch/>
        </p:blipFill>
        <p:spPr bwMode="auto">
          <a:xfrm>
            <a:off x="4419600" y="1951672"/>
            <a:ext cx="2743200" cy="2387599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Is privacy an economic good?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526656" cy="5105400"/>
          </a:xfrm>
        </p:spPr>
        <p:txBody>
          <a:bodyPr/>
          <a:lstStyle/>
          <a:p>
            <a:pPr>
              <a:defRPr/>
            </a:pPr>
            <a:r>
              <a:rPr lang="en-US" dirty="0"/>
              <a:t>Analogy with information goods</a:t>
            </a:r>
          </a:p>
          <a:p>
            <a:pPr lvl="1">
              <a:defRPr/>
            </a:pPr>
            <a:r>
              <a:rPr lang="en-US" dirty="0"/>
              <a:t>Books, movies, communications infrastructure, consultants, training programs….</a:t>
            </a:r>
          </a:p>
          <a:p>
            <a:pPr>
              <a:defRPr/>
            </a:pPr>
            <a:r>
              <a:rPr lang="en-US" dirty="0"/>
              <a:t>“Privacy” goods</a:t>
            </a:r>
          </a:p>
          <a:p>
            <a:pPr lvl="1">
              <a:defRPr/>
            </a:pPr>
            <a:r>
              <a:rPr lang="en-US" dirty="0"/>
              <a:t>Sunglasses, disguises, locks, window shades, fences, land….</a:t>
            </a:r>
          </a:p>
          <a:p>
            <a:pPr lvl="1">
              <a:defRPr/>
            </a:pPr>
            <a:r>
              <a:rPr lang="en-US" dirty="0"/>
              <a:t>Encryption, cookie blockers, </a:t>
            </a:r>
            <a:r>
              <a:rPr lang="en-US" dirty="0" err="1"/>
              <a:t>BleachBit</a:t>
            </a:r>
            <a:endParaRPr lang="en-US" dirty="0"/>
          </a:p>
          <a:p>
            <a:pPr>
              <a:defRPr/>
            </a:pPr>
            <a:r>
              <a:rPr lang="en-US" dirty="0"/>
              <a:t>Privacy goods and services can be analyzed just like other economic goods.</a:t>
            </a:r>
          </a:p>
          <a:p>
            <a:pPr lvl="1">
              <a:defRPr/>
            </a:pPr>
            <a:r>
              <a:rPr lang="en-US" dirty="0"/>
              <a:t>Supply and demand, technological change, regulation, taxes and subsidies, etc.  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pic>
        <p:nvPicPr>
          <p:cNvPr id="3074" name="Picture 2" descr="Image result for information rules">
            <a:extLst>
              <a:ext uri="{FF2B5EF4-FFF2-40B4-BE49-F238E27FC236}">
                <a16:creationId xmlns:a16="http://schemas.microsoft.com/office/drawing/2014/main" id="{31ACBE57-6040-4669-B534-DADBCE4C3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110528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shua gans information wants to be shared">
            <a:extLst>
              <a:ext uri="{FF2B5EF4-FFF2-40B4-BE49-F238E27FC236}">
                <a16:creationId xmlns:a16="http://schemas.microsoft.com/office/drawing/2014/main" id="{7A528A9F-EFD2-400E-BA58-D726B6DE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505" y="1600200"/>
            <a:ext cx="1206043" cy="167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9016E705-ABDB-4367-A52A-C2922E72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41" y="3630827"/>
            <a:ext cx="1439545" cy="12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Image result for homing pigeon messages">
            <a:extLst>
              <a:ext uri="{FF2B5EF4-FFF2-40B4-BE49-F238E27FC236}">
                <a16:creationId xmlns:a16="http://schemas.microsoft.com/office/drawing/2014/main" id="{6A688A75-1DC3-42F4-88AD-0B2BC83E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37" y="445817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D47C0-3F7A-4F93-988F-E1384C2C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privacy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5C26-461F-4E50-BBB5-41171056A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5297015" cy="5105400"/>
          </a:xfrm>
        </p:spPr>
        <p:txBody>
          <a:bodyPr/>
          <a:lstStyle/>
          <a:p>
            <a:r>
              <a:rPr lang="en-US" sz="2300" dirty="0"/>
              <a:t>Entrepreneurs offer bundled services that come with varying degrees of privacy protection.</a:t>
            </a:r>
          </a:p>
          <a:p>
            <a:pPr lvl="1"/>
            <a:r>
              <a:rPr lang="en-US" dirty="0"/>
              <a:t>Encrypted or regular emails, chats, voice and video calls</a:t>
            </a:r>
          </a:p>
          <a:p>
            <a:pPr lvl="1"/>
            <a:r>
              <a:rPr lang="en-US" dirty="0"/>
              <a:t>Browsers that block cookies or not</a:t>
            </a:r>
          </a:p>
          <a:p>
            <a:pPr lvl="1"/>
            <a:r>
              <a:rPr lang="en-US" dirty="0"/>
              <a:t>Social media sites, search engines, etc. that store information or not</a:t>
            </a:r>
          </a:p>
          <a:p>
            <a:r>
              <a:rPr lang="en-US" sz="2300" dirty="0"/>
              <a:t>Demonstrated preference suggests that consumers are not willing to pay much for privacy, on the margin!</a:t>
            </a:r>
          </a:p>
        </p:txBody>
      </p:sp>
      <p:pic>
        <p:nvPicPr>
          <p:cNvPr id="4106" name="Picture 10" descr="Image result for hipster pda">
            <a:extLst>
              <a:ext uri="{FF2B5EF4-FFF2-40B4-BE49-F238E27FC236}">
                <a16:creationId xmlns:a16="http://schemas.microsoft.com/office/drawing/2014/main" id="{3CAD4999-8356-4453-B0D1-ED52EE11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49" y="4871698"/>
            <a:ext cx="1524952" cy="152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telegram">
            <a:extLst>
              <a:ext uri="{FF2B5EF4-FFF2-40B4-BE49-F238E27FC236}">
                <a16:creationId xmlns:a16="http://schemas.microsoft.com/office/drawing/2014/main" id="{BD566B6F-F18B-49FC-AC49-5034583FF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27" y="726240"/>
            <a:ext cx="2438400" cy="136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duckduckgo logo">
            <a:extLst>
              <a:ext uri="{FF2B5EF4-FFF2-40B4-BE49-F238E27FC236}">
                <a16:creationId xmlns:a16="http://schemas.microsoft.com/office/drawing/2014/main" id="{E5C64145-1083-479F-ACBB-D6C1FFD4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1783203"/>
            <a:ext cx="1762504" cy="14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tor onion">
            <a:extLst>
              <a:ext uri="{FF2B5EF4-FFF2-40B4-BE49-F238E27FC236}">
                <a16:creationId xmlns:a16="http://schemas.microsoft.com/office/drawing/2014/main" id="{42B4CBD0-5BAA-4B21-A94B-79C9DE7E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19" y="3318575"/>
            <a:ext cx="1295400" cy="7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1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CBE1-5940-46BC-AD52-D4BF7E09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041B7-D8E9-4E9E-9027-E6D2B5F67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en-US" dirty="0"/>
              <a:t>De facto, lots of privacy today</a:t>
            </a:r>
          </a:p>
          <a:p>
            <a:r>
              <a:rPr lang="en-US" dirty="0"/>
              <a:t>Huge efficiency gains from matching </a:t>
            </a:r>
          </a:p>
          <a:p>
            <a:pPr marL="0" indent="0" defTabSz="350838">
              <a:spcBef>
                <a:spcPts val="0"/>
              </a:spcBef>
              <a:buNone/>
            </a:pPr>
            <a:r>
              <a:rPr lang="en-US" dirty="0"/>
              <a:t>	on buyer and seller characteristics</a:t>
            </a:r>
          </a:p>
          <a:p>
            <a:pPr lvl="1"/>
            <a:r>
              <a:rPr lang="en-US" dirty="0"/>
              <a:t>Sharing platforms</a:t>
            </a:r>
          </a:p>
          <a:p>
            <a:pPr lvl="1"/>
            <a:r>
              <a:rPr lang="en-US" dirty="0"/>
              <a:t>Dating sites</a:t>
            </a:r>
          </a:p>
          <a:p>
            <a:r>
              <a:rPr lang="en-US" dirty="0"/>
              <a:t>Cost savings from electronic storage </a:t>
            </a:r>
          </a:p>
          <a:p>
            <a:pPr marL="0" indent="0" defTabSz="350838">
              <a:spcBef>
                <a:spcPts val="0"/>
              </a:spcBef>
              <a:buNone/>
            </a:pPr>
            <a:r>
              <a:rPr lang="en-US" dirty="0"/>
              <a:t>	and sharing of private information</a:t>
            </a:r>
          </a:p>
          <a:p>
            <a:pPr lvl="1"/>
            <a:r>
              <a:rPr lang="en-US" dirty="0"/>
              <a:t>Medical records</a:t>
            </a:r>
          </a:p>
          <a:p>
            <a:pPr lvl="1"/>
            <a:r>
              <a:rPr lang="en-US" dirty="0"/>
              <a:t>Credit histories</a:t>
            </a:r>
          </a:p>
          <a:p>
            <a:r>
              <a:rPr lang="en-US" dirty="0"/>
              <a:t>Not much evidence for price discrimination based on consumers’ private information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 err="1">
                <a:solidFill>
                  <a:schemeClr val="tx1"/>
                </a:solidFill>
              </a:rPr>
              <a:t>Aquisti</a:t>
            </a:r>
            <a:r>
              <a:rPr lang="en-US" sz="1800" dirty="0">
                <a:solidFill>
                  <a:schemeClr val="tx1"/>
                </a:solidFill>
              </a:rPr>
              <a:t> et al., “Economics of Privacy,” JEL, 2016)</a:t>
            </a:r>
          </a:p>
        </p:txBody>
      </p:sp>
      <p:pic>
        <p:nvPicPr>
          <p:cNvPr id="2050" name="Picture 2" descr="Woody Allen &quot;Bananas&quot; Trying to buy a nudie magazine. - YouTube">
            <a:extLst>
              <a:ext uri="{FF2B5EF4-FFF2-40B4-BE49-F238E27FC236}">
                <a16:creationId xmlns:a16="http://schemas.microsoft.com/office/drawing/2014/main" id="{DC0D9480-7B69-42AB-860B-8C6C71B6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0631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3FA5-7A1C-4CC0-8D42-1E667FE2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44CE-784B-4CAA-80D1-165FB9B4A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rules</a:t>
            </a:r>
          </a:p>
          <a:p>
            <a:pPr lvl="1"/>
            <a:r>
              <a:rPr lang="en-US" dirty="0"/>
              <a:t>Mandatory privacy protection (bans on third-party access)</a:t>
            </a:r>
          </a:p>
          <a:p>
            <a:pPr lvl="1"/>
            <a:r>
              <a:rPr lang="en-US" dirty="0"/>
              <a:t>Mandatory data portability (you “own” your data)</a:t>
            </a:r>
          </a:p>
          <a:p>
            <a:pPr lvl="1"/>
            <a:r>
              <a:rPr lang="en-US" dirty="0"/>
              <a:t>Stiffer (FTC) penalties for data breaches (Yahoo, Uber, Equifax, Marriot, Target, Sony PlayStation, Facebook, JPMorgan Chase)</a:t>
            </a:r>
          </a:p>
          <a:p>
            <a:pPr lvl="2"/>
            <a:r>
              <a:rPr lang="en-US" dirty="0"/>
              <a:t>Legislative remedies or common law?</a:t>
            </a:r>
          </a:p>
          <a:p>
            <a:r>
              <a:rPr lang="en-US" dirty="0"/>
              <a:t>Benefits and costs</a:t>
            </a:r>
          </a:p>
          <a:p>
            <a:pPr lvl="1"/>
            <a:r>
              <a:rPr lang="en-US" dirty="0"/>
              <a:t>Could make services more valuable — but market can figure this out.</a:t>
            </a:r>
          </a:p>
          <a:p>
            <a:pPr lvl="1"/>
            <a:r>
              <a:rPr lang="en-US" dirty="0"/>
              <a:t>Increases cost of service provision, so providers must find other ways of monetizing the service.</a:t>
            </a:r>
          </a:p>
          <a:p>
            <a:pPr lvl="2"/>
            <a:r>
              <a:rPr lang="en-US" dirty="0"/>
              <a:t>More frequent/intrusive advertising</a:t>
            </a:r>
          </a:p>
          <a:p>
            <a:pPr lvl="2"/>
            <a:r>
              <a:rPr lang="en-US" dirty="0"/>
              <a:t>User fees</a:t>
            </a:r>
          </a:p>
          <a:p>
            <a:pPr lvl="1"/>
            <a:r>
              <a:rPr lang="en-US" dirty="0"/>
              <a:t>Example of GDPR – annoying, and helps incumbents!</a:t>
            </a:r>
          </a:p>
        </p:txBody>
      </p:sp>
    </p:spTree>
    <p:extLst>
      <p:ext uri="{BB962C8B-B14F-4D97-AF65-F5344CB8AC3E}">
        <p14:creationId xmlns:p14="http://schemas.microsoft.com/office/powerpoint/2010/main" val="10606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BB94E-9330-473C-91F4-08A5A2AC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Section 230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504FE-A482-40B8-B19C-1D80F71A7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5279457" cy="5105400"/>
          </a:xfrm>
        </p:spPr>
        <p:txBody>
          <a:bodyPr/>
          <a:lstStyle/>
          <a:p>
            <a:r>
              <a:rPr lang="en-US" sz="2300" dirty="0"/>
              <a:t>Concerns about social media platforms and content neutrality</a:t>
            </a:r>
          </a:p>
          <a:p>
            <a:r>
              <a:rPr lang="en-US" sz="2300" dirty="0"/>
              <a:t>Communications Decency Act (1996)</a:t>
            </a:r>
          </a:p>
          <a:p>
            <a:r>
              <a:rPr lang="en-US" sz="2300" dirty="0"/>
              <a:t>CDA Section 230</a:t>
            </a:r>
          </a:p>
          <a:p>
            <a:pPr lvl="1"/>
            <a:r>
              <a:rPr lang="en-US" sz="2100" dirty="0"/>
              <a:t>Common-law distinction between publishers and common carriers</a:t>
            </a:r>
          </a:p>
          <a:p>
            <a:pPr lvl="1"/>
            <a:r>
              <a:rPr lang="en-US" sz="2100" dirty="0"/>
              <a:t>230: online </a:t>
            </a:r>
          </a:p>
          <a:p>
            <a:pPr marL="457200" lvl="1" indent="0" defTabSz="744538">
              <a:spcBef>
                <a:spcPts val="0"/>
              </a:spcBef>
              <a:buNone/>
            </a:pPr>
            <a:r>
              <a:rPr lang="en-US" sz="2100" dirty="0"/>
              <a:t>	platforms immune </a:t>
            </a:r>
          </a:p>
          <a:p>
            <a:pPr marL="457200" lvl="1" indent="0" defTabSz="744538">
              <a:spcBef>
                <a:spcPts val="0"/>
              </a:spcBef>
              <a:buNone/>
            </a:pPr>
            <a:r>
              <a:rPr lang="en-US" sz="2100" dirty="0"/>
              <a:t>	from liability, even </a:t>
            </a:r>
          </a:p>
          <a:p>
            <a:pPr marL="457200" lvl="1" indent="0" defTabSz="744538">
              <a:spcBef>
                <a:spcPts val="0"/>
              </a:spcBef>
              <a:buNone/>
            </a:pPr>
            <a:r>
              <a:rPr lang="en-US" sz="2100" dirty="0"/>
              <a:t>	if they monitor, </a:t>
            </a:r>
          </a:p>
          <a:p>
            <a:pPr marL="457200" lvl="1" indent="0" defTabSz="744538">
              <a:spcBef>
                <a:spcPts val="0"/>
              </a:spcBef>
              <a:buNone/>
            </a:pPr>
            <a:r>
              <a:rPr lang="en-US" sz="2100" dirty="0"/>
              <a:t>	curate, and edit</a:t>
            </a:r>
          </a:p>
        </p:txBody>
      </p:sp>
      <p:pic>
        <p:nvPicPr>
          <p:cNvPr id="2050" name="Picture 2" descr="Image result for alex jones social media ban">
            <a:extLst>
              <a:ext uri="{FF2B5EF4-FFF2-40B4-BE49-F238E27FC236}">
                <a16:creationId xmlns:a16="http://schemas.microsoft.com/office/drawing/2014/main" id="{0F679653-C7BE-44F2-B314-1ABE022E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27" y="300784"/>
            <a:ext cx="271397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prodigy compuserve">
            <a:extLst>
              <a:ext uri="{FF2B5EF4-FFF2-40B4-BE49-F238E27FC236}">
                <a16:creationId xmlns:a16="http://schemas.microsoft.com/office/drawing/2014/main" id="{24B612E3-6915-44A9-A4C5-F8A1076CC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80" y="5354690"/>
            <a:ext cx="2263207" cy="1245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1ADE2-51AB-4DB4-BD06-119E8AFE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71900"/>
            <a:ext cx="1584745" cy="240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E28D7A-01A7-4C25-8498-3A7A5C025D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5"/>
          <a:stretch/>
        </p:blipFill>
        <p:spPr>
          <a:xfrm>
            <a:off x="5666511" y="880766"/>
            <a:ext cx="2455164" cy="4229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6683A8-BE7B-4A4F-8501-D2CA0580F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15" y="2000250"/>
            <a:ext cx="327264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22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14451</TotalTime>
  <Words>574</Words>
  <Application>Microsoft Office PowerPoint</Application>
  <PresentationFormat>On-screen Show (4:3)</PresentationFormat>
  <Paragraphs>91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Wingdings</vt:lpstr>
      <vt:lpstr>Slate Pro Light</vt:lpstr>
      <vt:lpstr>Tahoma</vt:lpstr>
      <vt:lpstr>Calibri</vt:lpstr>
      <vt:lpstr>Arial</vt:lpstr>
      <vt:lpstr>Compass</vt:lpstr>
      <vt:lpstr>PowerPoint Presentation</vt:lpstr>
      <vt:lpstr>PowerPoint Presentation</vt:lpstr>
      <vt:lpstr>PowerPoint Presentation</vt:lpstr>
      <vt:lpstr>PowerPoint Presentation</vt:lpstr>
      <vt:lpstr>Is privacy an economic good?</vt:lpstr>
      <vt:lpstr>The market for privacy </vt:lpstr>
      <vt:lpstr>Empirical issues</vt:lpstr>
      <vt:lpstr>Privacy regulation</vt:lpstr>
      <vt:lpstr>The problem of Section 230</vt:lpstr>
      <vt:lpstr>Section 230 reform? </vt:lpstr>
      <vt:lpstr>Legal and political concepts of privacy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</dc:title>
  <dc:creator>Peter G. Klein</dc:creator>
  <cp:lastModifiedBy>Peter Klein</cp:lastModifiedBy>
  <cp:revision>236</cp:revision>
  <dcterms:created xsi:type="dcterms:W3CDTF">2008-01-13T04:24:45Z</dcterms:created>
  <dcterms:modified xsi:type="dcterms:W3CDTF">2020-07-14T14:40:02Z</dcterms:modified>
</cp:coreProperties>
</file>